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  <p:sldId id="265" r:id="rId6"/>
    <p:sldId id="258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7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3F93-0D62-C447-B7B8-903F5A040A5B}" type="datetimeFigureOut">
              <a:rPr lang="en-US" smtClean="0"/>
              <a:t>5/10/11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742B-D19E-AC47-8227-3E8A62E1D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3F93-0D62-C447-B7B8-903F5A040A5B}" type="datetimeFigureOut">
              <a:rPr lang="en-US" smtClean="0"/>
              <a:t>5/10/11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742B-D19E-AC47-8227-3E8A62E1D9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3F93-0D62-C447-B7B8-903F5A040A5B}" type="datetimeFigureOut">
              <a:rPr lang="en-US" smtClean="0"/>
              <a:t>5/10/11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742B-D19E-AC47-8227-3E8A62E1D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3F93-0D62-C447-B7B8-903F5A040A5B}" type="datetimeFigureOut">
              <a:rPr lang="en-US" smtClean="0"/>
              <a:t>5/10/11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742B-D19E-AC47-8227-3E8A62E1D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3F93-0D62-C447-B7B8-903F5A040A5B}" type="datetimeFigureOut">
              <a:rPr lang="en-US" smtClean="0"/>
              <a:t>5/10/11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742B-D19E-AC47-8227-3E8A62E1D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3F93-0D62-C447-B7B8-903F5A040A5B}" type="datetimeFigureOut">
              <a:rPr lang="en-US" smtClean="0"/>
              <a:t>5/10/11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742B-D19E-AC47-8227-3E8A62E1D9D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3F93-0D62-C447-B7B8-903F5A040A5B}" type="datetimeFigureOut">
              <a:rPr lang="en-US" smtClean="0"/>
              <a:t>5/10/11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742B-D19E-AC47-8227-3E8A62E1D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3F93-0D62-C447-B7B8-903F5A040A5B}" type="datetimeFigureOut">
              <a:rPr lang="en-US" smtClean="0"/>
              <a:t>5/10/11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742B-D19E-AC47-8227-3E8A62E1D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3F93-0D62-C447-B7B8-903F5A040A5B}" type="datetimeFigureOut">
              <a:rPr lang="en-US" smtClean="0"/>
              <a:t>5/10/11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742B-D19E-AC47-8227-3E8A62E1D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3F93-0D62-C447-B7B8-903F5A040A5B}" type="datetimeFigureOut">
              <a:rPr lang="en-US" smtClean="0"/>
              <a:t>5/10/11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742B-D19E-AC47-8227-3E8A62E1D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3F93-0D62-C447-B7B8-903F5A040A5B}" type="datetimeFigureOut">
              <a:rPr lang="en-US" smtClean="0"/>
              <a:t>5/10/11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742B-D19E-AC47-8227-3E8A62E1D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3F93-0D62-C447-B7B8-903F5A040A5B}" type="datetimeFigureOut">
              <a:rPr lang="en-US" smtClean="0"/>
              <a:t>5/10/11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742B-D19E-AC47-8227-3E8A62E1D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E333F93-0D62-C447-B7B8-903F5A040A5B}" type="datetimeFigureOut">
              <a:rPr lang="en-US" smtClean="0"/>
              <a:t>5/10/11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883D742B-D19E-AC47-8227-3E8A62E1D9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088411"/>
            <a:ext cx="6498158" cy="2160455"/>
          </a:xfrm>
        </p:spPr>
        <p:txBody>
          <a:bodyPr/>
          <a:lstStyle/>
          <a:p>
            <a:r>
              <a:rPr lang="en-US" dirty="0" smtClean="0"/>
              <a:t>Deliverable #3:</a:t>
            </a:r>
            <a:br>
              <a:rPr lang="en-US" dirty="0" smtClean="0"/>
            </a:br>
            <a:r>
              <a:rPr lang="en-US" dirty="0" smtClean="0"/>
              <a:t>Document and Passage Retrieval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 573</a:t>
            </a:r>
          </a:p>
          <a:p>
            <a:r>
              <a:rPr lang="en-US" dirty="0" smtClean="0"/>
              <a:t>NLP Systems and Applications</a:t>
            </a:r>
          </a:p>
          <a:p>
            <a:r>
              <a:rPr lang="en-US" dirty="0" smtClean="0"/>
              <a:t>May 10,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022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Exhaustive </a:t>
            </a:r>
            <a:r>
              <a:rPr lang="en-US" dirty="0" err="1" smtClean="0"/>
              <a:t>vs</a:t>
            </a:r>
            <a:r>
              <a:rPr lang="en-US" dirty="0" smtClean="0"/>
              <a:t> Pooled scoring</a:t>
            </a:r>
          </a:p>
          <a:p>
            <a:pPr lvl="1"/>
            <a:r>
              <a:rPr lang="en-US" dirty="0" smtClean="0"/>
              <a:t>Exhaustive</a:t>
            </a:r>
          </a:p>
          <a:p>
            <a:pPr lvl="2"/>
            <a:r>
              <a:rPr lang="en-US" dirty="0" smtClean="0"/>
              <a:t>Every document/passage evaluated for every query</a:t>
            </a:r>
          </a:p>
          <a:p>
            <a:pPr lvl="1"/>
            <a:r>
              <a:rPr lang="en-US" dirty="0" smtClean="0"/>
              <a:t>Pooled scoring</a:t>
            </a:r>
          </a:p>
          <a:p>
            <a:pPr lvl="2"/>
            <a:r>
              <a:rPr lang="en-US" dirty="0" smtClean="0"/>
              <a:t>All participant responses are collected and scored</a:t>
            </a:r>
          </a:p>
          <a:p>
            <a:pPr lvl="2"/>
            <a:r>
              <a:rPr lang="en-US" dirty="0" smtClean="0"/>
              <a:t>All correct responses form basis for patterns/</a:t>
            </a:r>
            <a:r>
              <a:rPr lang="en-US" dirty="0" err="1" smtClean="0"/>
              <a:t>qrels</a:t>
            </a:r>
            <a:endParaRPr lang="en-US" dirty="0" smtClean="0"/>
          </a:p>
          <a:p>
            <a:pPr lvl="3"/>
            <a:r>
              <a:rPr lang="en-US" dirty="0" smtClean="0"/>
              <a:t>Scores usually well-correlated with exhaustive</a:t>
            </a:r>
          </a:p>
          <a:p>
            <a:r>
              <a:rPr lang="en-US" dirty="0" smtClean="0"/>
              <a:t>Exhaustive:</a:t>
            </a:r>
          </a:p>
          <a:p>
            <a:pPr lvl="1"/>
            <a:r>
              <a:rPr lang="en-US" dirty="0" smtClean="0"/>
              <a:t>More thorough; MUCH!! more expensive</a:t>
            </a:r>
          </a:p>
          <a:p>
            <a:r>
              <a:rPr lang="en-US" dirty="0" smtClean="0"/>
              <a:t>Pooled:</a:t>
            </a:r>
          </a:p>
          <a:p>
            <a:pPr lvl="1"/>
            <a:r>
              <a:rPr lang="en-US" dirty="0" smtClean="0"/>
              <a:t>Cheaper, faster; penalizes non-conforming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485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8</a:t>
            </a:r>
          </a:p>
          <a:p>
            <a:pPr lvl="1"/>
            <a:r>
              <a:rPr lang="en-US" dirty="0" err="1" smtClean="0"/>
              <a:t>Mowry</a:t>
            </a:r>
            <a:r>
              <a:rPr lang="en-US" dirty="0" smtClean="0"/>
              <a:t>, </a:t>
            </a:r>
            <a:r>
              <a:rPr lang="en-US" dirty="0" err="1" smtClean="0"/>
              <a:t>Srinivasan</a:t>
            </a:r>
            <a:r>
              <a:rPr lang="en-US" dirty="0" smtClean="0"/>
              <a:t>, Wong</a:t>
            </a:r>
          </a:p>
          <a:p>
            <a:r>
              <a:rPr lang="en-US" dirty="0" smtClean="0"/>
              <a:t>Group 4</a:t>
            </a:r>
          </a:p>
          <a:p>
            <a:pPr lvl="1"/>
            <a:r>
              <a:rPr lang="en-US" dirty="0" err="1" smtClean="0"/>
              <a:t>Alotayq</a:t>
            </a:r>
            <a:r>
              <a:rPr lang="en-US" dirty="0" smtClean="0"/>
              <a:t>, Pham, Wang</a:t>
            </a:r>
          </a:p>
          <a:p>
            <a:r>
              <a:rPr lang="en-US" dirty="0" smtClean="0"/>
              <a:t>Group 9</a:t>
            </a:r>
          </a:p>
          <a:p>
            <a:pPr lvl="1"/>
            <a:r>
              <a:rPr lang="en-US" dirty="0" err="1" smtClean="0"/>
              <a:t>Hermsen</a:t>
            </a:r>
            <a:r>
              <a:rPr lang="en-US" dirty="0" smtClean="0"/>
              <a:t>. </a:t>
            </a:r>
            <a:r>
              <a:rPr lang="en-US" dirty="0" err="1" smtClean="0"/>
              <a:t>Lushtak</a:t>
            </a:r>
            <a:r>
              <a:rPr lang="en-US" smtClean="0"/>
              <a:t>, Lutes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813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retrieval</a:t>
            </a:r>
          </a:p>
          <a:p>
            <a:pPr lvl="1"/>
            <a:r>
              <a:rPr lang="en-US" dirty="0" smtClean="0"/>
              <a:t>Evaluated with Mean Average Precision</a:t>
            </a:r>
          </a:p>
          <a:p>
            <a:pPr marL="685800" lvl="2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Passage retrieval/re-ranking</a:t>
            </a:r>
          </a:p>
          <a:p>
            <a:pPr lvl="1"/>
            <a:r>
              <a:rPr lang="en-US" dirty="0" smtClean="0"/>
              <a:t>Evaluated with Mean Reciprocal Rank (MRR)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983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 Average Precision (MAP)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Traverse ranked document list:</a:t>
            </a:r>
          </a:p>
          <a:p>
            <a:pPr lvl="1"/>
            <a:r>
              <a:rPr lang="en-US" dirty="0" smtClean="0"/>
              <a:t>Compute precision each time relevant doc found</a:t>
            </a:r>
          </a:p>
          <a:p>
            <a:pPr lvl="2"/>
            <a:r>
              <a:rPr lang="en-US" dirty="0" smtClean="0"/>
              <a:t>Average precision up to some fixed cutoff</a:t>
            </a:r>
          </a:p>
          <a:p>
            <a:pPr lvl="2"/>
            <a:r>
              <a:rPr lang="en-US" dirty="0" err="1" smtClean="0"/>
              <a:t>R</a:t>
            </a:r>
            <a:r>
              <a:rPr lang="en-US" baseline="-25000" dirty="0" err="1" smtClean="0"/>
              <a:t>r</a:t>
            </a:r>
            <a:r>
              <a:rPr lang="en-US" dirty="0" smtClean="0"/>
              <a:t>: set of relevant documents at or above r</a:t>
            </a:r>
          </a:p>
          <a:p>
            <a:pPr lvl="2"/>
            <a:r>
              <a:rPr lang="en-US" dirty="0" smtClean="0"/>
              <a:t>Precision(d) : precision at rank when doc d found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Mean Average Precision: 0.6</a:t>
            </a:r>
          </a:p>
          <a:p>
            <a:pPr lvl="2"/>
            <a:r>
              <a:rPr lang="en-US" dirty="0" smtClean="0"/>
              <a:t>Compute average of all queries of these averages</a:t>
            </a:r>
          </a:p>
          <a:p>
            <a:pPr lvl="2"/>
            <a:r>
              <a:rPr lang="en-US" dirty="0" smtClean="0"/>
              <a:t>Precision-oriented measure</a:t>
            </a:r>
          </a:p>
          <a:p>
            <a:r>
              <a:rPr lang="en-US" dirty="0" smtClean="0"/>
              <a:t>Single crisp measure: common TREC Ad-hoc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2337171"/>
              </p:ext>
            </p:extLst>
          </p:nvPr>
        </p:nvGraphicFramePr>
        <p:xfrm>
          <a:off x="1835075" y="3309410"/>
          <a:ext cx="2861962" cy="981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1333500" imgH="457200" progId="Equation.3">
                  <p:embed/>
                </p:oleObj>
              </mc:Choice>
              <mc:Fallback>
                <p:oleObj name="Equation" r:id="rId3" imgW="13335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35075" y="3309410"/>
                        <a:ext cx="2861962" cy="9812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4978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Indri: </a:t>
            </a:r>
          </a:p>
          <a:p>
            <a:pPr lvl="1"/>
            <a:r>
              <a:rPr lang="en-US" dirty="0" smtClean="0"/>
              <a:t>Default settings: #combine</a:t>
            </a:r>
          </a:p>
          <a:p>
            <a:pPr lvl="1"/>
            <a:r>
              <a:rPr lang="en-US" dirty="0" smtClean="0"/>
              <a:t>2003: </a:t>
            </a:r>
          </a:p>
          <a:p>
            <a:pPr lvl="2"/>
            <a:r>
              <a:rPr lang="en-US" dirty="0" smtClean="0"/>
              <a:t>MAP: 0.23</a:t>
            </a:r>
          </a:p>
          <a:p>
            <a:pPr lvl="1"/>
            <a:r>
              <a:rPr lang="en-US" dirty="0" smtClean="0"/>
              <a:t>2004:</a:t>
            </a:r>
          </a:p>
          <a:p>
            <a:pPr lvl="2"/>
            <a:r>
              <a:rPr lang="en-US" dirty="0" smtClean="0"/>
              <a:t>No processing: MAP: 0.13</a:t>
            </a:r>
          </a:p>
          <a:p>
            <a:pPr lvl="2"/>
            <a:r>
              <a:rPr lang="en-US" dirty="0" smtClean="0"/>
              <a:t>Simple concatenation: MAP: 0.35</a:t>
            </a:r>
          </a:p>
          <a:p>
            <a:pPr lvl="2"/>
            <a:r>
              <a:rPr lang="en-US" dirty="0" smtClean="0"/>
              <a:t>Conservative pseudo-relevance feedback:</a:t>
            </a:r>
          </a:p>
          <a:p>
            <a:pPr lvl="3"/>
            <a:r>
              <a:rPr lang="en-US" dirty="0" smtClean="0"/>
              <a:t>5 top docs, 5 terms, default weighting: MAP: 0.35</a:t>
            </a:r>
          </a:p>
          <a:p>
            <a:pPr lvl="4"/>
            <a:r>
              <a:rPr lang="en-US" dirty="0" smtClean="0"/>
              <a:t>Per-query variation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094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Classical:</a:t>
            </a:r>
          </a:p>
          <a:p>
            <a:pPr lvl="1"/>
            <a:r>
              <a:rPr lang="en-US" dirty="0" smtClean="0"/>
              <a:t>Return ranked list of answer candidates</a:t>
            </a:r>
          </a:p>
          <a:p>
            <a:pPr lvl="1"/>
            <a:r>
              <a:rPr lang="en-US" dirty="0" smtClean="0"/>
              <a:t>Idea: Correct answer higher in list =&gt; higher score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Measure: Mean Reciprocal Rank (MRR)</a:t>
            </a:r>
          </a:p>
          <a:p>
            <a:pPr lvl="2"/>
            <a:r>
              <a:rPr lang="en-US" dirty="0" smtClean="0"/>
              <a:t>For each question,</a:t>
            </a:r>
          </a:p>
          <a:p>
            <a:pPr lvl="3"/>
            <a:r>
              <a:rPr lang="en-US" dirty="0"/>
              <a:t>G</a:t>
            </a:r>
            <a:r>
              <a:rPr lang="en-US" dirty="0" smtClean="0"/>
              <a:t>et reciprocal of rank of first correct answer</a:t>
            </a:r>
          </a:p>
          <a:p>
            <a:pPr lvl="4"/>
            <a:r>
              <a:rPr lang="en-US" dirty="0" smtClean="0"/>
              <a:t>E.g. correct answer is 4 =&gt; ¼	</a:t>
            </a:r>
          </a:p>
          <a:p>
            <a:pPr lvl="4"/>
            <a:r>
              <a:rPr lang="en-US" dirty="0" smtClean="0"/>
              <a:t>None correct =&gt; 0</a:t>
            </a:r>
          </a:p>
          <a:p>
            <a:pPr lvl="2"/>
            <a:r>
              <a:rPr lang="en-US" dirty="0" smtClean="0"/>
              <a:t>Average over all questions</a:t>
            </a:r>
          </a:p>
          <a:p>
            <a:pPr lvl="2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7456270"/>
              </p:ext>
            </p:extLst>
          </p:nvPr>
        </p:nvGraphicFramePr>
        <p:xfrm>
          <a:off x="5364287" y="4331408"/>
          <a:ext cx="2873249" cy="1483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3" imgW="1155700" imgH="596900" progId="Equation.3">
                  <p:embed/>
                </p:oleObj>
              </mc:Choice>
              <mc:Fallback>
                <p:oleObj name="Equation" r:id="rId3" imgW="1155700" imgH="596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64287" y="4331408"/>
                        <a:ext cx="2873249" cy="14839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8360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2004:</a:t>
            </a:r>
          </a:p>
          <a:p>
            <a:pPr lvl="1"/>
            <a:r>
              <a:rPr lang="en-US" dirty="0" smtClean="0"/>
              <a:t>Indri passage retrieval 100 term passages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trict</a:t>
            </a:r>
            <a:r>
              <a:rPr lang="en-US" dirty="0"/>
              <a:t>: MRR: 0.19</a:t>
            </a:r>
            <a:br>
              <a:rPr lang="en-US" dirty="0"/>
            </a:br>
            <a:r>
              <a:rPr lang="en-US" dirty="0" smtClean="0"/>
              <a:t>Lenient</a:t>
            </a:r>
            <a:r>
              <a:rPr lang="en-US" dirty="0"/>
              <a:t>: MRR: 0.28 </a:t>
            </a:r>
          </a:p>
        </p:txBody>
      </p:sp>
    </p:spTree>
    <p:extLst>
      <p:ext uri="{BB962C8B-B14F-4D97-AF65-F5344CB8AC3E}">
        <p14:creationId xmlns:p14="http://schemas.microsoft.com/office/powerpoint/2010/main" val="2140956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Litkowski</a:t>
            </a:r>
            <a:r>
              <a:rPr lang="en-US" dirty="0" smtClean="0"/>
              <a:t> pattern files:</a:t>
            </a:r>
          </a:p>
          <a:p>
            <a:pPr lvl="1"/>
            <a:r>
              <a:rPr lang="en-US" dirty="0" smtClean="0"/>
              <a:t>Derived from NIST relevance judgments on systems</a:t>
            </a:r>
          </a:p>
          <a:p>
            <a:pPr lvl="1"/>
            <a:r>
              <a:rPr lang="en-US" dirty="0" smtClean="0"/>
              <a:t>Format:</a:t>
            </a:r>
          </a:p>
          <a:p>
            <a:pPr lvl="2"/>
            <a:r>
              <a:rPr lang="en-US" dirty="0" err="1" smtClean="0"/>
              <a:t>Qid</a:t>
            </a:r>
            <a:r>
              <a:rPr lang="en-US" dirty="0" smtClean="0"/>
              <a:t> </a:t>
            </a:r>
            <a:r>
              <a:rPr lang="en-US" dirty="0" err="1" smtClean="0"/>
              <a:t>answer_pattern</a:t>
            </a:r>
            <a:r>
              <a:rPr lang="en-US" dirty="0" smtClean="0"/>
              <a:t> </a:t>
            </a:r>
            <a:r>
              <a:rPr lang="en-US" dirty="0" err="1" smtClean="0"/>
              <a:t>doc_list</a:t>
            </a:r>
            <a:endParaRPr lang="en-US" dirty="0" smtClean="0"/>
          </a:p>
          <a:p>
            <a:pPr lvl="3"/>
            <a:r>
              <a:rPr lang="en-US" dirty="0" smtClean="0"/>
              <a:t>Passage where </a:t>
            </a:r>
            <a:r>
              <a:rPr lang="en-US" dirty="0" err="1" smtClean="0"/>
              <a:t>answer_pattern</a:t>
            </a:r>
            <a:r>
              <a:rPr lang="en-US" dirty="0" smtClean="0"/>
              <a:t> matches is correct </a:t>
            </a:r>
          </a:p>
          <a:p>
            <a:pPr lvl="4"/>
            <a:r>
              <a:rPr lang="en-US" dirty="0" smtClean="0"/>
              <a:t>If it appears in one of the documents in the list</a:t>
            </a:r>
          </a:p>
          <a:p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468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Litkowski</a:t>
            </a:r>
            <a:r>
              <a:rPr lang="en-US" dirty="0" smtClean="0"/>
              <a:t> pattern files:</a:t>
            </a:r>
          </a:p>
          <a:p>
            <a:pPr lvl="1"/>
            <a:r>
              <a:rPr lang="en-US" dirty="0" smtClean="0"/>
              <a:t>Derived from NIST relevance judgments on systems</a:t>
            </a:r>
          </a:p>
          <a:p>
            <a:pPr lvl="1"/>
            <a:r>
              <a:rPr lang="en-US" dirty="0" smtClean="0"/>
              <a:t>Format:</a:t>
            </a:r>
          </a:p>
          <a:p>
            <a:pPr lvl="2"/>
            <a:r>
              <a:rPr lang="en-US" dirty="0" err="1" smtClean="0"/>
              <a:t>Qid</a:t>
            </a:r>
            <a:r>
              <a:rPr lang="en-US" dirty="0" smtClean="0"/>
              <a:t> </a:t>
            </a:r>
            <a:r>
              <a:rPr lang="en-US" dirty="0" err="1" smtClean="0"/>
              <a:t>answer_pattern</a:t>
            </a:r>
            <a:r>
              <a:rPr lang="en-US" dirty="0" smtClean="0"/>
              <a:t> </a:t>
            </a:r>
            <a:r>
              <a:rPr lang="en-US" dirty="0" err="1" smtClean="0"/>
              <a:t>doc_list</a:t>
            </a:r>
            <a:endParaRPr lang="en-US" dirty="0" smtClean="0"/>
          </a:p>
          <a:p>
            <a:pPr lvl="3"/>
            <a:r>
              <a:rPr lang="en-US" dirty="0" smtClean="0"/>
              <a:t>Passage where </a:t>
            </a:r>
            <a:r>
              <a:rPr lang="en-US" dirty="0" err="1" smtClean="0"/>
              <a:t>answer_pattern</a:t>
            </a:r>
            <a:r>
              <a:rPr lang="en-US" dirty="0" smtClean="0"/>
              <a:t> matches is correct </a:t>
            </a:r>
          </a:p>
          <a:p>
            <a:pPr lvl="4"/>
            <a:r>
              <a:rPr lang="en-US" dirty="0" smtClean="0"/>
              <a:t>If it appears in one of the documents in the list</a:t>
            </a:r>
          </a:p>
          <a:p>
            <a:r>
              <a:rPr lang="en-US" dirty="0" smtClean="0"/>
              <a:t>MRR scoring</a:t>
            </a:r>
          </a:p>
          <a:p>
            <a:pPr lvl="1"/>
            <a:r>
              <a:rPr lang="en-US" dirty="0"/>
              <a:t>Strict: Matching pattern in official document</a:t>
            </a:r>
          </a:p>
          <a:p>
            <a:pPr lvl="1"/>
            <a:r>
              <a:rPr lang="en-US" dirty="0"/>
              <a:t>Lenient: Matching pattern</a:t>
            </a:r>
          </a:p>
          <a:p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874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Patterns</a:t>
            </a:r>
            <a:endParaRPr lang="en-US" dirty="0"/>
          </a:p>
          <a:p>
            <a:pPr lvl="2"/>
            <a:r>
              <a:rPr lang="de-DE" dirty="0"/>
              <a:t>1894 (190|249|416|440)(\s|\-)</a:t>
            </a:r>
            <a:r>
              <a:rPr lang="de-DE" dirty="0" err="1"/>
              <a:t>million</a:t>
            </a:r>
            <a:r>
              <a:rPr lang="de-DE" dirty="0"/>
              <a:t>(\s|\-)</a:t>
            </a:r>
            <a:r>
              <a:rPr lang="de-DE" dirty="0" err="1"/>
              <a:t>miles</a:t>
            </a:r>
            <a:r>
              <a:rPr lang="de-DE" dirty="0"/>
              <a:t>? APW19980705.0043 NYT19990923.0315 NYT19990923.0365 NYT20000131.0402 NYT19981212.0029 </a:t>
            </a:r>
          </a:p>
          <a:p>
            <a:pPr lvl="2"/>
            <a:r>
              <a:rPr lang="de-DE" dirty="0"/>
              <a:t>1894 700-million-kilometer APW19980705.0043 </a:t>
            </a:r>
          </a:p>
          <a:p>
            <a:pPr lvl="2"/>
            <a:r>
              <a:rPr lang="de-DE" dirty="0"/>
              <a:t>1894 416 - </a:t>
            </a:r>
            <a:r>
              <a:rPr lang="de-DE" dirty="0" err="1"/>
              <a:t>million</a:t>
            </a:r>
            <a:r>
              <a:rPr lang="de-DE" dirty="0"/>
              <a:t> - </a:t>
            </a:r>
            <a:r>
              <a:rPr lang="de-DE" dirty="0" err="1"/>
              <a:t>mile</a:t>
            </a:r>
            <a:r>
              <a:rPr lang="de-DE" dirty="0"/>
              <a:t> </a:t>
            </a:r>
            <a:r>
              <a:rPr lang="de-DE" dirty="0" smtClean="0"/>
              <a:t>NYT19981211.0308</a:t>
            </a:r>
          </a:p>
          <a:p>
            <a:pPr lvl="1"/>
            <a:r>
              <a:rPr lang="de-DE" dirty="0" err="1" smtClean="0"/>
              <a:t>Ranked</a:t>
            </a:r>
            <a:r>
              <a:rPr lang="de-DE" dirty="0" smtClean="0"/>
              <a:t> </a:t>
            </a:r>
            <a:r>
              <a:rPr lang="de-DE" dirty="0" err="1" smtClean="0"/>
              <a:t>list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answer</a:t>
            </a:r>
            <a:r>
              <a:rPr lang="de-DE" dirty="0" smtClean="0"/>
              <a:t> </a:t>
            </a:r>
            <a:r>
              <a:rPr lang="de-DE" dirty="0" err="1" smtClean="0"/>
              <a:t>passages</a:t>
            </a:r>
            <a:endParaRPr lang="en-US" dirty="0"/>
          </a:p>
          <a:p>
            <a:pPr lvl="2"/>
            <a:r>
              <a:rPr lang="en-US" dirty="0"/>
              <a:t>1894 0 APW19980601.0000 the </a:t>
            </a:r>
            <a:r>
              <a:rPr lang="en-US" dirty="0" err="1"/>
              <a:t>casta</a:t>
            </a:r>
            <a:r>
              <a:rPr lang="en-US" dirty="0"/>
              <a:t> way </a:t>
            </a:r>
            <a:r>
              <a:rPr lang="en-US" dirty="0" err="1"/>
              <a:t>weas</a:t>
            </a:r>
            <a:endParaRPr lang="en-US" dirty="0"/>
          </a:p>
          <a:p>
            <a:pPr lvl="2"/>
            <a:r>
              <a:rPr lang="en-US" dirty="0"/>
              <a:t>1894 0 APW19980601.0000 440 million miles </a:t>
            </a:r>
          </a:p>
          <a:p>
            <a:pPr lvl="2"/>
            <a:r>
              <a:rPr lang="en-US" dirty="0"/>
              <a:t>1894 0 APW19980705.0043 440 million miles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1154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565</TotalTime>
  <Words>462</Words>
  <Application>Microsoft Macintosh PowerPoint</Application>
  <PresentationFormat>On-screen Show (4:3)</PresentationFormat>
  <Paragraphs>96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Breeze</vt:lpstr>
      <vt:lpstr>Microsoft Equation</vt:lpstr>
      <vt:lpstr>Deliverable #3: Document and Passage Retrieval</vt:lpstr>
      <vt:lpstr>Main Components</vt:lpstr>
      <vt:lpstr>Mean Average Precision (MAP)</vt:lpstr>
      <vt:lpstr>Baselines</vt:lpstr>
      <vt:lpstr>MRR</vt:lpstr>
      <vt:lpstr>Baselines</vt:lpstr>
      <vt:lpstr>Pattern Matching</vt:lpstr>
      <vt:lpstr>Pattern Matching</vt:lpstr>
      <vt:lpstr>Examples</vt:lpstr>
      <vt:lpstr>Evaluation Issues</vt:lpstr>
      <vt:lpstr>Presentations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Deliverable #3: Document and Passage Retrieval</dc:title>
  <dc:creator>Gina-Anne Levow</dc:creator>
  <cp:lastModifiedBy>Gina-Anne Levow</cp:lastModifiedBy>
  <cp:revision>6</cp:revision>
  <cp:lastPrinted>2011-05-10T20:23:21Z</cp:lastPrinted>
  <dcterms:created xsi:type="dcterms:W3CDTF">2011-05-10T19:24:10Z</dcterms:created>
  <dcterms:modified xsi:type="dcterms:W3CDTF">2011-05-11T04:50:03Z</dcterms:modified>
</cp:coreProperties>
</file>