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E4A2-2792-F345-9662-708F78769BAF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529D-1537-7B42-9407-A444C4F06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E4A2-2792-F345-9662-708F78769BAF}" type="datetimeFigureOut">
              <a:rPr lang="en-US" smtClean="0"/>
              <a:t>5/3/11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529D-1537-7B42-9407-A444C4F06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E4A2-2792-F345-9662-708F78769BAF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529D-1537-7B42-9407-A444C4F06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E4A2-2792-F345-9662-708F78769BAF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529D-1537-7B42-9407-A444C4F06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E4A2-2792-F345-9662-708F78769BAF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529D-1537-7B42-9407-A444C4F06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E4A2-2792-F345-9662-708F78769BAF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529D-1537-7B42-9407-A444C4F06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E4A2-2792-F345-9662-708F78769BAF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529D-1537-7B42-9407-A444C4F06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E4A2-2792-F345-9662-708F78769BAF}" type="datetimeFigureOut">
              <a:rPr lang="en-US" smtClean="0"/>
              <a:t>5/3/11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529D-1537-7B42-9407-A444C4F06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E4A2-2792-F345-9662-708F78769BAF}" type="datetimeFigureOut">
              <a:rPr lang="en-US" smtClean="0"/>
              <a:t>5/3/11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529D-1537-7B42-9407-A444C4F06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E4A2-2792-F345-9662-708F78769BAF}" type="datetimeFigureOut">
              <a:rPr lang="en-US" smtClean="0"/>
              <a:t>5/3/11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529D-1537-7B42-9407-A444C4F06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E4A2-2792-F345-9662-708F78769BAF}" type="datetimeFigureOut">
              <a:rPr lang="en-US" smtClean="0"/>
              <a:t>5/3/11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529D-1537-7B42-9407-A444C4F06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E4A2-2792-F345-9662-708F78769BAF}" type="datetimeFigureOut">
              <a:rPr lang="en-US" smtClean="0"/>
              <a:t>5/3/11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529D-1537-7B42-9407-A444C4F06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A43E4A2-2792-F345-9662-708F78769BAF}" type="datetimeFigureOut">
              <a:rPr lang="en-US" smtClean="0"/>
              <a:t>5/3/11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1BC529D-1537-7B42-9407-A444C4F06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Passage Retrieval &amp;</a:t>
            </a:r>
            <a:br>
              <a:rPr lang="en-US" dirty="0" smtClean="0"/>
            </a:br>
            <a:r>
              <a:rPr lang="en-US" dirty="0" smtClean="0"/>
              <a:t>Re-ranking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May 5, 2011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19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Bag-of-Words unigram retrieval (BOW)</a:t>
            </a:r>
          </a:p>
          <a:p>
            <a:endParaRPr lang="en-US" dirty="0"/>
          </a:p>
          <a:p>
            <a:r>
              <a:rPr lang="en-US" dirty="0" smtClean="0"/>
              <a:t>Question analysis: </a:t>
            </a:r>
            <a:r>
              <a:rPr lang="en-US" dirty="0" err="1" smtClean="0"/>
              <a:t>QuAn</a:t>
            </a:r>
            <a:endParaRPr lang="en-US" dirty="0"/>
          </a:p>
          <a:p>
            <a:pPr lvl="1"/>
            <a:r>
              <a:rPr lang="en-US" dirty="0" err="1" smtClean="0"/>
              <a:t>ngram</a:t>
            </a:r>
            <a:r>
              <a:rPr lang="en-US" dirty="0" smtClean="0"/>
              <a:t> </a:t>
            </a:r>
            <a:r>
              <a:rPr lang="en-US" dirty="0"/>
              <a:t>retrieval, </a:t>
            </a:r>
            <a:r>
              <a:rPr lang="en-US" dirty="0" smtClean="0"/>
              <a:t>reformulation</a:t>
            </a:r>
          </a:p>
          <a:p>
            <a:pPr lvl="1"/>
            <a:endParaRPr lang="en-US" dirty="0"/>
          </a:p>
          <a:p>
            <a:r>
              <a:rPr lang="en-US" dirty="0" smtClean="0"/>
              <a:t>Question analysis + </a:t>
            </a:r>
            <a:r>
              <a:rPr lang="en-US" dirty="0" err="1" smtClean="0"/>
              <a:t>Wordnet</a:t>
            </a:r>
            <a:r>
              <a:rPr lang="en-US" dirty="0" smtClean="0"/>
              <a:t>: </a:t>
            </a:r>
            <a:r>
              <a:rPr lang="en-US" dirty="0" err="1" smtClean="0"/>
              <a:t>QuAn-Wnet</a:t>
            </a:r>
            <a:endParaRPr lang="en-US" dirty="0" smtClean="0"/>
          </a:p>
          <a:p>
            <a:pPr lvl="1"/>
            <a:r>
              <a:rPr lang="en-US" dirty="0" smtClean="0"/>
              <a:t>Adds 10 synonyms of </a:t>
            </a:r>
            <a:r>
              <a:rPr lang="en-US" dirty="0" err="1" smtClean="0"/>
              <a:t>ngrams</a:t>
            </a:r>
            <a:r>
              <a:rPr lang="en-US" dirty="0" smtClean="0"/>
              <a:t> in </a:t>
            </a:r>
            <a:r>
              <a:rPr lang="en-US" dirty="0" err="1" smtClean="0"/>
              <a:t>QuAn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Best performance: </a:t>
            </a:r>
            <a:r>
              <a:rPr lang="en-US" dirty="0" err="1" smtClean="0"/>
              <a:t>QuAn-Wnet</a:t>
            </a:r>
            <a:r>
              <a:rPr lang="en-US" dirty="0" smtClean="0"/>
              <a:t> (baseline)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92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parses of questions, passages</a:t>
            </a:r>
          </a:p>
          <a:p>
            <a:pPr lvl="2"/>
            <a:r>
              <a:rPr lang="en-US" dirty="0" smtClean="0"/>
              <a:t>Passage = sentence</a:t>
            </a:r>
          </a:p>
          <a:p>
            <a:pPr lvl="1"/>
            <a:r>
              <a:rPr lang="en-US" dirty="0" smtClean="0"/>
              <a:t>Extract undirected dependency paths b/t words</a:t>
            </a:r>
          </a:p>
        </p:txBody>
      </p:sp>
    </p:spTree>
    <p:extLst>
      <p:ext uri="{BB962C8B-B14F-4D97-AF65-F5344CB8AC3E}">
        <p14:creationId xmlns:p14="http://schemas.microsoft.com/office/powerpoint/2010/main" val="411874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parses of questions, passages</a:t>
            </a:r>
          </a:p>
          <a:p>
            <a:pPr lvl="2"/>
            <a:r>
              <a:rPr lang="en-US" dirty="0" smtClean="0"/>
              <a:t>Passage = sentence</a:t>
            </a:r>
          </a:p>
          <a:p>
            <a:pPr lvl="1"/>
            <a:r>
              <a:rPr lang="en-US" dirty="0" smtClean="0"/>
              <a:t>Extract undirected dependency paths b/t words</a:t>
            </a:r>
          </a:p>
          <a:p>
            <a:pPr lvl="1"/>
            <a:r>
              <a:rPr lang="en-US" dirty="0" smtClean="0"/>
              <a:t>Find path pairs between words 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l</a:t>
            </a:r>
            <a:r>
              <a:rPr lang="en-US" dirty="0" smtClean="0"/>
              <a:t>),(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r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Where q/a words ‘match’</a:t>
            </a:r>
          </a:p>
          <a:p>
            <a:pPr lvl="3"/>
            <a:r>
              <a:rPr lang="en-US" dirty="0" smtClean="0"/>
              <a:t>Word match if a) same root or b) synonyms</a:t>
            </a:r>
          </a:p>
        </p:txBody>
      </p:sp>
    </p:spTree>
    <p:extLst>
      <p:ext uri="{BB962C8B-B14F-4D97-AF65-F5344CB8AC3E}">
        <p14:creationId xmlns:p14="http://schemas.microsoft.com/office/powerpoint/2010/main" val="2505393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parses of questions, passages</a:t>
            </a:r>
          </a:p>
          <a:p>
            <a:pPr lvl="2"/>
            <a:r>
              <a:rPr lang="en-US" dirty="0" smtClean="0"/>
              <a:t>Passage = sentence</a:t>
            </a:r>
          </a:p>
          <a:p>
            <a:pPr lvl="1"/>
            <a:r>
              <a:rPr lang="en-US" dirty="0" smtClean="0"/>
              <a:t>Extract undirected dependency paths b/t words</a:t>
            </a:r>
          </a:p>
          <a:p>
            <a:pPr lvl="1"/>
            <a:r>
              <a:rPr lang="en-US" dirty="0" smtClean="0"/>
              <a:t>Find path pairs between words 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l</a:t>
            </a:r>
            <a:r>
              <a:rPr lang="en-US" dirty="0" smtClean="0"/>
              <a:t>),(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r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Where q/a words ‘match’</a:t>
            </a:r>
          </a:p>
          <a:p>
            <a:pPr lvl="3"/>
            <a:r>
              <a:rPr lang="en-US" dirty="0" smtClean="0"/>
              <a:t>Word match if a) same root or b) synonyms</a:t>
            </a:r>
          </a:p>
          <a:p>
            <a:pPr lvl="3"/>
            <a:r>
              <a:rPr lang="en-US" dirty="0" smtClean="0"/>
              <a:t>Later: require one pair to be question word/Answer term</a:t>
            </a:r>
          </a:p>
          <a:p>
            <a:pPr lvl="1"/>
            <a:r>
              <a:rPr lang="en-US" dirty="0" smtClean="0"/>
              <a:t>Train path ‘translation pair’ probabilities</a:t>
            </a:r>
          </a:p>
        </p:txBody>
      </p:sp>
    </p:spTree>
    <p:extLst>
      <p:ext uri="{BB962C8B-B14F-4D97-AF65-F5344CB8AC3E}">
        <p14:creationId xmlns:p14="http://schemas.microsoft.com/office/powerpoint/2010/main" val="2120775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parses of questions, passages</a:t>
            </a:r>
          </a:p>
          <a:p>
            <a:pPr lvl="2"/>
            <a:r>
              <a:rPr lang="en-US" dirty="0" smtClean="0"/>
              <a:t>Passage = sentence</a:t>
            </a:r>
          </a:p>
          <a:p>
            <a:pPr lvl="1"/>
            <a:r>
              <a:rPr lang="en-US" dirty="0" smtClean="0"/>
              <a:t>Extract undirected dependency paths b/t words</a:t>
            </a:r>
          </a:p>
          <a:p>
            <a:pPr lvl="1"/>
            <a:r>
              <a:rPr lang="en-US" dirty="0" smtClean="0"/>
              <a:t>Find path pairs between words 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l</a:t>
            </a:r>
            <a:r>
              <a:rPr lang="en-US" dirty="0" smtClean="0"/>
              <a:t>),(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r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Where q/a words ‘match’</a:t>
            </a:r>
          </a:p>
          <a:p>
            <a:pPr lvl="3"/>
            <a:r>
              <a:rPr lang="en-US" dirty="0" smtClean="0"/>
              <a:t>Word match if a) same root or b) synonyms</a:t>
            </a:r>
          </a:p>
          <a:p>
            <a:pPr lvl="3"/>
            <a:r>
              <a:rPr lang="en-US" dirty="0" smtClean="0"/>
              <a:t>Later: require one pair to be question word/Answer term</a:t>
            </a:r>
          </a:p>
          <a:p>
            <a:pPr lvl="1"/>
            <a:r>
              <a:rPr lang="en-US" dirty="0" smtClean="0"/>
              <a:t>Train path ‘translation pair’ probabilities</a:t>
            </a:r>
          </a:p>
          <a:p>
            <a:pPr lvl="2"/>
            <a:r>
              <a:rPr lang="en-US" dirty="0" smtClean="0"/>
              <a:t>Use true Q/A pairs, &lt;</a:t>
            </a:r>
            <a:r>
              <a:rPr lang="en-US" dirty="0" err="1" smtClean="0"/>
              <a:t>path</a:t>
            </a:r>
            <a:r>
              <a:rPr lang="en-US" baseline="-25000" dirty="0" err="1" smtClean="0"/>
              <a:t>q</a:t>
            </a:r>
            <a:r>
              <a:rPr lang="en-US" dirty="0" err="1" smtClean="0"/>
              <a:t>,path</a:t>
            </a:r>
            <a:r>
              <a:rPr lang="en-US" baseline="-25000" dirty="0" err="1" smtClean="0"/>
              <a:t>a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GIZA++, IBM model 1</a:t>
            </a:r>
          </a:p>
          <a:p>
            <a:pPr lvl="3"/>
            <a:r>
              <a:rPr lang="en-US" dirty="0" smtClean="0"/>
              <a:t>Yields </a:t>
            </a:r>
            <a:r>
              <a:rPr lang="en-US" dirty="0" err="1" smtClean="0"/>
              <a:t>Pr</a:t>
            </a:r>
            <a:r>
              <a:rPr lang="en-US" dirty="0" smtClean="0"/>
              <a:t>(</a:t>
            </a:r>
            <a:r>
              <a:rPr lang="en-US" dirty="0" err="1" smtClean="0"/>
              <a:t>label</a:t>
            </a:r>
            <a:r>
              <a:rPr lang="en-US" baseline="-25000" dirty="0" err="1" smtClean="0"/>
              <a:t>a</a:t>
            </a:r>
            <a:r>
              <a:rPr lang="en-US" dirty="0" err="1" smtClean="0"/>
              <a:t>,label</a:t>
            </a:r>
            <a:r>
              <a:rPr lang="en-US" baseline="-25000" dirty="0" err="1" smtClean="0"/>
              <a:t>q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83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Cui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949" y="1435099"/>
            <a:ext cx="7917223" cy="528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42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577" r="-1" b="472"/>
          <a:stretch/>
        </p:blipFill>
        <p:spPr>
          <a:xfrm>
            <a:off x="549275" y="1600200"/>
            <a:ext cx="8042276" cy="4891281"/>
          </a:xfrm>
        </p:spPr>
      </p:pic>
    </p:spTree>
    <p:extLst>
      <p:ext uri="{BB962C8B-B14F-4D97-AF65-F5344CB8AC3E}">
        <p14:creationId xmlns:p14="http://schemas.microsoft.com/office/powerpoint/2010/main" val="3461507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path matching</a:t>
            </a:r>
          </a:p>
        </p:txBody>
      </p:sp>
    </p:spTree>
    <p:extLst>
      <p:ext uri="{BB962C8B-B14F-4D97-AF65-F5344CB8AC3E}">
        <p14:creationId xmlns:p14="http://schemas.microsoft.com/office/powerpoint/2010/main" val="3183231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path matching</a:t>
            </a:r>
          </a:p>
          <a:p>
            <a:pPr lvl="1"/>
            <a:r>
              <a:rPr lang="en-US" dirty="0" smtClean="0"/>
              <a:t>Some paths match exactly</a:t>
            </a:r>
          </a:p>
          <a:p>
            <a:pPr lvl="1"/>
            <a:r>
              <a:rPr lang="en-US" dirty="0" smtClean="0"/>
              <a:t>Many paths have partial overlap or differ due to question/declarative contrasts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3734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path matching</a:t>
            </a:r>
          </a:p>
          <a:p>
            <a:pPr lvl="1"/>
            <a:r>
              <a:rPr lang="en-US" dirty="0" smtClean="0"/>
              <a:t>Some paths match exactly</a:t>
            </a:r>
          </a:p>
          <a:p>
            <a:pPr lvl="1"/>
            <a:r>
              <a:rPr lang="en-US" dirty="0" smtClean="0"/>
              <a:t>Many paths have partial overlap or differ due to question/declarative contrasts</a:t>
            </a:r>
          </a:p>
          <a:p>
            <a:endParaRPr lang="en-US" dirty="0" smtClean="0"/>
          </a:p>
          <a:p>
            <a:r>
              <a:rPr lang="en-US" dirty="0" smtClean="0"/>
              <a:t>Approaches have employed	</a:t>
            </a:r>
          </a:p>
          <a:p>
            <a:pPr lvl="1"/>
            <a:r>
              <a:rPr lang="en-US" dirty="0" smtClean="0"/>
              <a:t>Exact match</a:t>
            </a:r>
          </a:p>
          <a:p>
            <a:pPr lvl="1"/>
            <a:r>
              <a:rPr lang="en-US" dirty="0" smtClean="0"/>
              <a:t>Fuzzy match</a:t>
            </a:r>
          </a:p>
          <a:p>
            <a:pPr lvl="1"/>
            <a:r>
              <a:rPr lang="en-US" dirty="0" smtClean="0"/>
              <a:t>Both can improve over baseline retrieval, fuzzy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0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Reranking</a:t>
            </a:r>
            <a:r>
              <a:rPr lang="en-US" dirty="0" smtClean="0"/>
              <a:t> with </a:t>
            </a:r>
            <a:br>
              <a:rPr lang="en-US" dirty="0" smtClean="0"/>
            </a:br>
            <a:r>
              <a:rPr lang="en-US" dirty="0" smtClean="0"/>
              <a:t>Deeper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Passage </a:t>
            </a:r>
            <a:r>
              <a:rPr lang="en-US" dirty="0" err="1"/>
              <a:t>Reranking</a:t>
            </a:r>
            <a:r>
              <a:rPr lang="en-US" dirty="0"/>
              <a:t> for Question Answering</a:t>
            </a:r>
            <a:br>
              <a:rPr lang="en-US" dirty="0"/>
            </a:br>
            <a:r>
              <a:rPr lang="en-US" dirty="0"/>
              <a:t>Using Syntactic Structures and Answer </a:t>
            </a:r>
            <a:r>
              <a:rPr lang="en-US" dirty="0" smtClean="0"/>
              <a:t>Types</a:t>
            </a:r>
          </a:p>
          <a:p>
            <a:pPr lvl="1"/>
            <a:r>
              <a:rPr lang="en-US" dirty="0" err="1" smtClean="0"/>
              <a:t>Atkolga</a:t>
            </a:r>
            <a:r>
              <a:rPr lang="en-US" dirty="0" smtClean="0"/>
              <a:t> et al, 2011</a:t>
            </a:r>
          </a:p>
          <a:p>
            <a:pPr lvl="1"/>
            <a:endParaRPr lang="en-US" dirty="0"/>
          </a:p>
          <a:p>
            <a:r>
              <a:rPr lang="en-US" dirty="0" err="1" smtClean="0"/>
              <a:t>Reranking</a:t>
            </a:r>
            <a:r>
              <a:rPr lang="en-US" dirty="0" smtClean="0"/>
              <a:t> of retrieved passages</a:t>
            </a:r>
          </a:p>
          <a:p>
            <a:pPr lvl="1"/>
            <a:r>
              <a:rPr lang="en-US" dirty="0" smtClean="0"/>
              <a:t>Integrates</a:t>
            </a:r>
          </a:p>
          <a:p>
            <a:pPr lvl="2"/>
            <a:r>
              <a:rPr lang="en-US" dirty="0" smtClean="0"/>
              <a:t>Syntactic alignment</a:t>
            </a:r>
          </a:p>
          <a:p>
            <a:pPr lvl="2"/>
            <a:r>
              <a:rPr lang="en-US" dirty="0" smtClean="0"/>
              <a:t>Answer type </a:t>
            </a:r>
          </a:p>
          <a:p>
            <a:pPr lvl="2"/>
            <a:r>
              <a:rPr lang="en-US" dirty="0" smtClean="0"/>
              <a:t>Named Entity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40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Cui et al scoring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478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Cui et al scoring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05909"/>
              </p:ext>
            </p:extLst>
          </p:nvPr>
        </p:nvGraphicFramePr>
        <p:xfrm>
          <a:off x="1063625" y="3648075"/>
          <a:ext cx="6269038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2197100" imgH="596900" progId="Equation.3">
                  <p:embed/>
                </p:oleObj>
              </mc:Choice>
              <mc:Fallback>
                <p:oleObj name="Equation" r:id="rId3" imgW="2197100" imgH="596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3625" y="3648075"/>
                        <a:ext cx="6269038" cy="170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1310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Cui et al scoring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027569"/>
              </p:ext>
            </p:extLst>
          </p:nvPr>
        </p:nvGraphicFramePr>
        <p:xfrm>
          <a:off x="1064086" y="3213348"/>
          <a:ext cx="6268297" cy="257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2197100" imgH="901700" progId="Equation.3">
                  <p:embed/>
                </p:oleObj>
              </mc:Choice>
              <mc:Fallback>
                <p:oleObj name="Equation" r:id="rId3" imgW="2197100" imgH="901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4086" y="3213348"/>
                        <a:ext cx="6268297" cy="2572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4600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</a:t>
            </a:r>
          </a:p>
          <a:p>
            <a:r>
              <a:rPr lang="en-US" dirty="0" smtClean="0"/>
              <a:t>Restrict first </a:t>
            </a:r>
            <a:r>
              <a:rPr lang="en-US" dirty="0" err="1" smtClean="0"/>
              <a:t>q,a</a:t>
            </a:r>
            <a:r>
              <a:rPr lang="en-US" dirty="0" smtClean="0"/>
              <a:t> word pair to Qword, </a:t>
            </a:r>
            <a:r>
              <a:rPr lang="en-US" dirty="0" err="1"/>
              <a:t>A</a:t>
            </a:r>
            <a:r>
              <a:rPr lang="en-US" dirty="0" err="1" smtClean="0"/>
              <a:t>Cand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Acand</a:t>
            </a:r>
            <a:r>
              <a:rPr lang="en-US" dirty="0" smtClean="0"/>
              <a:t> has correct answer type by NER</a:t>
            </a:r>
          </a:p>
        </p:txBody>
      </p:sp>
    </p:spTree>
    <p:extLst>
      <p:ext uri="{BB962C8B-B14F-4D97-AF65-F5344CB8AC3E}">
        <p14:creationId xmlns:p14="http://schemas.microsoft.com/office/powerpoint/2010/main" val="518877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</a:t>
            </a:r>
          </a:p>
          <a:p>
            <a:r>
              <a:rPr lang="en-US" dirty="0" smtClean="0"/>
              <a:t>Restrict first </a:t>
            </a:r>
            <a:r>
              <a:rPr lang="en-US" dirty="0" err="1" smtClean="0"/>
              <a:t>q,a</a:t>
            </a:r>
            <a:r>
              <a:rPr lang="en-US" dirty="0" smtClean="0"/>
              <a:t> word pair to Qword, </a:t>
            </a:r>
            <a:r>
              <a:rPr lang="en-US" dirty="0" err="1"/>
              <a:t>A</a:t>
            </a:r>
            <a:r>
              <a:rPr lang="en-US" dirty="0" err="1" smtClean="0"/>
              <a:t>Cand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Acand</a:t>
            </a:r>
            <a:r>
              <a:rPr lang="en-US" dirty="0" smtClean="0"/>
              <a:t> has correct answer type by NER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r>
              <a:rPr lang="en-US" dirty="0" smtClean="0"/>
              <a:t>with best answer candidate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61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</a:t>
            </a:r>
          </a:p>
          <a:p>
            <a:r>
              <a:rPr lang="en-US" dirty="0" smtClean="0"/>
              <a:t>Restrict first </a:t>
            </a:r>
            <a:r>
              <a:rPr lang="en-US" dirty="0" err="1" smtClean="0"/>
              <a:t>q,a</a:t>
            </a:r>
            <a:r>
              <a:rPr lang="en-US" dirty="0" smtClean="0"/>
              <a:t> word pair to Qword, </a:t>
            </a:r>
            <a:r>
              <a:rPr lang="en-US" dirty="0" err="1"/>
              <a:t>A</a:t>
            </a:r>
            <a:r>
              <a:rPr lang="en-US" dirty="0" err="1" smtClean="0"/>
              <a:t>Cand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Acand</a:t>
            </a:r>
            <a:r>
              <a:rPr lang="en-US" dirty="0" smtClean="0"/>
              <a:t> has correct answer type by NER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r>
              <a:rPr lang="en-US" dirty="0" smtClean="0"/>
              <a:t>with best answer candidate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259834"/>
              </p:ext>
            </p:extLst>
          </p:nvPr>
        </p:nvGraphicFramePr>
        <p:xfrm>
          <a:off x="673100" y="4718050"/>
          <a:ext cx="764540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2679700" imgH="406400" progId="Equation.3">
                  <p:embed/>
                </p:oleObj>
              </mc:Choice>
              <mc:Fallback>
                <p:oleObj name="Equation" r:id="rId3" imgW="26797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100" y="4718050"/>
                        <a:ext cx="7645400" cy="1160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6630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</a:t>
            </a:r>
          </a:p>
          <a:p>
            <a:pPr lvl="1"/>
            <a:r>
              <a:rPr lang="en-US" dirty="0" smtClean="0"/>
              <a:t>Interpolates DP score with original retrieval score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55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</a:t>
            </a:r>
          </a:p>
          <a:p>
            <a:pPr lvl="1"/>
            <a:r>
              <a:rPr lang="en-US" dirty="0" smtClean="0"/>
              <a:t>Interpolates DP score with original retrieval score</a:t>
            </a:r>
          </a:p>
          <a:p>
            <a:pPr lvl="1"/>
            <a:endParaRPr lang="en-US" dirty="0"/>
          </a:p>
          <a:p>
            <a:r>
              <a:rPr lang="en-US" dirty="0" err="1" smtClean="0"/>
              <a:t>QuAn-Elim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Acts a passage answer-type filter</a:t>
            </a:r>
          </a:p>
          <a:p>
            <a:pPr lvl="1"/>
            <a:r>
              <a:rPr lang="en-US" dirty="0" smtClean="0"/>
              <a:t>Excludes any passage w/o correct answer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400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 best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32" y="3192713"/>
            <a:ext cx="8230819" cy="366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273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 best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aw </a:t>
            </a:r>
            <a:r>
              <a:rPr lang="en-US" dirty="0" err="1" smtClean="0"/>
              <a:t>dependency:‘brittle</a:t>
            </a:r>
            <a:r>
              <a:rPr lang="en-US" dirty="0" smtClean="0"/>
              <a:t>’; NE failure backs off to IP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32" y="3192713"/>
            <a:ext cx="8230819" cy="366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69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in shallow passage approaches: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4129685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 best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aw </a:t>
            </a:r>
            <a:r>
              <a:rPr lang="en-US" dirty="0" err="1" smtClean="0"/>
              <a:t>dependency:‘brittle</a:t>
            </a:r>
            <a:r>
              <a:rPr lang="en-US" dirty="0" smtClean="0"/>
              <a:t>’; NE failure backs off to IP</a:t>
            </a:r>
          </a:p>
          <a:p>
            <a:r>
              <a:rPr lang="en-US" dirty="0" err="1" smtClean="0"/>
              <a:t>QuAn-Elim</a:t>
            </a:r>
            <a:r>
              <a:rPr lang="en-US" dirty="0" smtClean="0"/>
              <a:t>: NOT significantly worse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32" y="3192713"/>
            <a:ext cx="8230819" cy="366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683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Simple is Best: Experiments with Different Document Segmentation Strategies for Passage </a:t>
            </a:r>
            <a:r>
              <a:rPr lang="en-US" i="1" dirty="0" smtClean="0"/>
              <a:t>Retrieval</a:t>
            </a:r>
          </a:p>
          <a:p>
            <a:pPr lvl="1"/>
            <a:r>
              <a:rPr lang="en-US" dirty="0" smtClean="0"/>
              <a:t>Tiedemann and Mur, 2008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Comparison of units for retrieval in QA</a:t>
            </a:r>
          </a:p>
          <a:p>
            <a:pPr lvl="2"/>
            <a:r>
              <a:rPr lang="en-US" dirty="0" smtClean="0"/>
              <a:t>Documents</a:t>
            </a:r>
          </a:p>
          <a:p>
            <a:pPr lvl="2"/>
            <a:r>
              <a:rPr lang="en-US" dirty="0" smtClean="0"/>
              <a:t>Paragraphs</a:t>
            </a:r>
          </a:p>
          <a:p>
            <a:pPr lvl="2"/>
            <a:r>
              <a:rPr lang="en-US" dirty="0" smtClean="0"/>
              <a:t>Sentences</a:t>
            </a:r>
          </a:p>
          <a:p>
            <a:pPr lvl="2"/>
            <a:r>
              <a:rPr lang="en-US" dirty="0" smtClean="0"/>
              <a:t>Semantically-based units (discourse segments)</a:t>
            </a:r>
          </a:p>
          <a:p>
            <a:pPr lvl="2"/>
            <a:r>
              <a:rPr lang="en-US" dirty="0" smtClean="0"/>
              <a:t>Spans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533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Passage units necessary for QA</a:t>
            </a:r>
          </a:p>
          <a:p>
            <a:pPr lvl="1"/>
            <a:r>
              <a:rPr lang="en-US" dirty="0" smtClean="0"/>
              <a:t>Focused sources for answers</a:t>
            </a:r>
          </a:p>
          <a:p>
            <a:pPr lvl="1"/>
            <a:r>
              <a:rPr lang="en-US" dirty="0" smtClean="0"/>
              <a:t>Typically &gt; 20 passage candidates yield poor QA</a:t>
            </a:r>
          </a:p>
          <a:p>
            <a:pPr lvl="1"/>
            <a:endParaRPr lang="en-US" dirty="0"/>
          </a:p>
          <a:p>
            <a:r>
              <a:rPr lang="en-US" dirty="0" smtClean="0"/>
              <a:t>Retrieval fundamentally crucial</a:t>
            </a:r>
          </a:p>
          <a:p>
            <a:r>
              <a:rPr lang="en-US" dirty="0" smtClean="0"/>
              <a:t>Re-ranking passages is hard</a:t>
            </a:r>
          </a:p>
          <a:p>
            <a:pPr lvl="1"/>
            <a:r>
              <a:rPr lang="en-US" dirty="0" err="1" smtClean="0"/>
              <a:t>Tellex</a:t>
            </a:r>
            <a:r>
              <a:rPr lang="en-US" dirty="0" smtClean="0"/>
              <a:t> et al experiments</a:t>
            </a:r>
          </a:p>
          <a:p>
            <a:pPr lvl="2"/>
            <a:r>
              <a:rPr lang="en-US" dirty="0" smtClean="0"/>
              <a:t>Improvements for passage </a:t>
            </a:r>
            <a:r>
              <a:rPr lang="en-US" dirty="0" err="1" smtClean="0"/>
              <a:t>reranking</a:t>
            </a:r>
            <a:r>
              <a:rPr lang="en-US" dirty="0" smtClean="0"/>
              <a:t>, but</a:t>
            </a:r>
          </a:p>
          <a:p>
            <a:pPr lvl="2"/>
            <a:r>
              <a:rPr lang="en-US" dirty="0" smtClean="0"/>
              <a:t>Still dramatically lower than oracle retrieval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809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96" r="537"/>
          <a:stretch/>
        </p:blipFill>
        <p:spPr>
          <a:xfrm>
            <a:off x="211676" y="687998"/>
            <a:ext cx="8749311" cy="5098295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/>
          <a:srcRect l="2049"/>
          <a:stretch/>
        </p:blipFill>
        <p:spPr>
          <a:xfrm>
            <a:off x="211676" y="3018469"/>
            <a:ext cx="8749311" cy="327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731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basic advantages for retrieval (</a:t>
            </a:r>
            <a:r>
              <a:rPr lang="en-US" dirty="0" err="1" smtClean="0"/>
              <a:t>vs</a:t>
            </a:r>
            <a:r>
              <a:rPr lang="en-US" dirty="0" smtClean="0"/>
              <a:t> documents)</a:t>
            </a:r>
          </a:p>
          <a:p>
            <a:pPr lvl="1"/>
            <a:r>
              <a:rPr lang="en-US" dirty="0" smtClean="0"/>
              <a:t>Documents vary in</a:t>
            </a:r>
          </a:p>
          <a:p>
            <a:pPr lvl="2"/>
            <a:r>
              <a:rPr lang="en-US" dirty="0" smtClean="0"/>
              <a:t>Length,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opic term density,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 across type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Passages can be less variable</a:t>
            </a:r>
          </a:p>
          <a:p>
            <a:pPr lvl="2"/>
            <a:r>
              <a:rPr lang="en-US" dirty="0" smtClean="0"/>
              <a:t>Effectively normalizing for length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285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Passage?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ources of passage information</a:t>
            </a:r>
          </a:p>
          <a:p>
            <a:pPr lvl="1"/>
            <a:r>
              <a:rPr lang="en-US" dirty="0" smtClean="0"/>
              <a:t>Manual:</a:t>
            </a:r>
          </a:p>
          <a:p>
            <a:pPr lvl="2"/>
            <a:r>
              <a:rPr lang="en-US" dirty="0" smtClean="0"/>
              <a:t>Existing markup</a:t>
            </a:r>
          </a:p>
          <a:p>
            <a:pPr lvl="3"/>
            <a:r>
              <a:rPr lang="en-US" dirty="0" smtClean="0"/>
              <a:t>E.g., Sections, Paragraphs</a:t>
            </a:r>
          </a:p>
          <a:p>
            <a:pPr lvl="3"/>
            <a:r>
              <a:rPr lang="en-US" dirty="0" smtClean="0"/>
              <a:t>Issues: ?</a:t>
            </a:r>
          </a:p>
          <a:p>
            <a:pPr lvl="4"/>
            <a:r>
              <a:rPr lang="en-US" dirty="0" smtClean="0"/>
              <a:t>Still highly variable: </a:t>
            </a:r>
          </a:p>
          <a:p>
            <a:pPr lvl="5"/>
            <a:r>
              <a:rPr lang="en-US" dirty="0" smtClean="0"/>
              <a:t>Wikipedia </a:t>
            </a:r>
            <a:r>
              <a:rPr lang="en-US" dirty="0" err="1" smtClean="0"/>
              <a:t>vs</a:t>
            </a:r>
            <a:r>
              <a:rPr lang="en-US" dirty="0" smtClean="0"/>
              <a:t> Newswire</a:t>
            </a:r>
          </a:p>
          <a:p>
            <a:pPr lvl="4"/>
            <a:r>
              <a:rPr lang="en-US" dirty="0" smtClean="0"/>
              <a:t>Potentially ambiguous: </a:t>
            </a:r>
          </a:p>
          <a:p>
            <a:pPr lvl="5"/>
            <a:r>
              <a:rPr lang="en-US" dirty="0"/>
              <a:t>b</a:t>
            </a:r>
            <a:r>
              <a:rPr lang="en-US" dirty="0" smtClean="0"/>
              <a:t>lank lines separate …..</a:t>
            </a:r>
          </a:p>
          <a:p>
            <a:pPr lvl="4"/>
            <a:r>
              <a:rPr lang="en-US" dirty="0" smtClean="0"/>
              <a:t>Not always available</a:t>
            </a:r>
          </a:p>
        </p:txBody>
      </p:sp>
    </p:spTree>
    <p:extLst>
      <p:ext uri="{BB962C8B-B14F-4D97-AF65-F5344CB8AC3E}">
        <p14:creationId xmlns:p14="http://schemas.microsoft.com/office/powerpoint/2010/main" val="40828100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Passage?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Automatic:</a:t>
            </a:r>
          </a:p>
          <a:p>
            <a:pPr lvl="1"/>
            <a:r>
              <a:rPr lang="en-US" dirty="0" smtClean="0"/>
              <a:t>Semantically motivated document segmentation</a:t>
            </a:r>
          </a:p>
          <a:p>
            <a:pPr lvl="2"/>
            <a:r>
              <a:rPr lang="en-US" dirty="0" smtClean="0"/>
              <a:t>Linguistic content</a:t>
            </a:r>
          </a:p>
          <a:p>
            <a:pPr lvl="2"/>
            <a:r>
              <a:rPr lang="en-US" dirty="0" smtClean="0"/>
              <a:t>Lexical patterns and relations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Fixed length units:</a:t>
            </a:r>
          </a:p>
          <a:p>
            <a:pPr lvl="2"/>
            <a:r>
              <a:rPr lang="en-US" dirty="0" smtClean="0"/>
              <a:t>In words/chars or sentences/paragraphs</a:t>
            </a:r>
          </a:p>
          <a:p>
            <a:pPr lvl="2"/>
            <a:r>
              <a:rPr lang="en-US" dirty="0" smtClean="0"/>
              <a:t>Overlapping?</a:t>
            </a:r>
          </a:p>
          <a:p>
            <a:pPr lvl="2"/>
            <a:r>
              <a:rPr lang="en-US" dirty="0" smtClean="0"/>
              <a:t>Can be determined empirically</a:t>
            </a:r>
          </a:p>
          <a:p>
            <a:r>
              <a:rPr lang="en-US" dirty="0" smtClean="0"/>
              <a:t>All experiments use </a:t>
            </a:r>
            <a:r>
              <a:rPr lang="en-US" dirty="0" err="1" smtClean="0"/>
              <a:t>Zettair</a:t>
            </a:r>
            <a:r>
              <a:rPr lang="en-US" dirty="0" smtClean="0"/>
              <a:t> retrieval engine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913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7676" cy="4343400"/>
          </a:xfrm>
        </p:spPr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NPs that refer to same entity</a:t>
            </a:r>
          </a:p>
          <a:p>
            <a:pPr lvl="2"/>
            <a:r>
              <a:rPr lang="en-US" dirty="0" smtClean="0"/>
              <a:t>Create an equivalence class</a:t>
            </a:r>
          </a:p>
          <a:p>
            <a:pPr lvl="1"/>
            <a:r>
              <a:rPr lang="en-US" dirty="0" smtClean="0"/>
              <a:t>Chains of </a:t>
            </a:r>
            <a:r>
              <a:rPr lang="en-US" dirty="0" err="1" smtClean="0"/>
              <a:t>coreference</a:t>
            </a:r>
            <a:r>
              <a:rPr lang="en-US" dirty="0" smtClean="0"/>
              <a:t> suggest entity-based coherence</a:t>
            </a:r>
          </a:p>
          <a:p>
            <a:r>
              <a:rPr lang="en-US" dirty="0" smtClean="0"/>
              <a:t>Passage:</a:t>
            </a:r>
          </a:p>
          <a:p>
            <a:pPr lvl="1"/>
            <a:r>
              <a:rPr lang="en-US" dirty="0" smtClean="0"/>
              <a:t>All sentences spanned by a </a:t>
            </a:r>
            <a:r>
              <a:rPr lang="en-US" dirty="0" err="1" smtClean="0"/>
              <a:t>coreference</a:t>
            </a:r>
            <a:r>
              <a:rPr lang="en-US" dirty="0" smtClean="0"/>
              <a:t> chain</a:t>
            </a:r>
          </a:p>
          <a:p>
            <a:pPr lvl="1"/>
            <a:r>
              <a:rPr lang="en-US" dirty="0" smtClean="0"/>
              <a:t>Can create overlapping passages</a:t>
            </a:r>
          </a:p>
          <a:p>
            <a:pPr lvl="1"/>
            <a:r>
              <a:rPr lang="en-US" dirty="0" smtClean="0"/>
              <a:t>Built with cluster-based ranking with own </a:t>
            </a:r>
            <a:r>
              <a:rPr lang="en-US" dirty="0" err="1" smtClean="0"/>
              <a:t>coref</a:t>
            </a:r>
            <a:r>
              <a:rPr lang="en-US" dirty="0" smtClean="0"/>
              <a:t>. System</a:t>
            </a:r>
          </a:p>
          <a:p>
            <a:pPr lvl="2"/>
            <a:r>
              <a:rPr lang="en-US" dirty="0" smtClean="0"/>
              <a:t>System has F-measure of 54.5%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07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67" y="-99245"/>
            <a:ext cx="6459072" cy="695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8269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TextTiling</a:t>
            </a:r>
            <a:r>
              <a:rPr lang="en-US" dirty="0" smtClean="0"/>
              <a:t> (Hearst)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topic, sub-topic segmentation</a:t>
            </a:r>
          </a:p>
          <a:p>
            <a:pPr lvl="1"/>
            <a:r>
              <a:rPr lang="en-US" dirty="0" smtClean="0"/>
              <a:t>Computes similarity between neighboring text blocks </a:t>
            </a:r>
          </a:p>
          <a:p>
            <a:pPr lvl="2"/>
            <a:r>
              <a:rPr lang="en-US" dirty="0" smtClean="0"/>
              <a:t>Based on </a:t>
            </a:r>
            <a:r>
              <a:rPr lang="en-US" dirty="0" err="1" smtClean="0"/>
              <a:t>tf-idf</a:t>
            </a:r>
            <a:r>
              <a:rPr lang="en-US" dirty="0" smtClean="0"/>
              <a:t> weighted cosine similarity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Compares similarity values</a:t>
            </a:r>
          </a:p>
          <a:p>
            <a:pPr lvl="2"/>
            <a:r>
              <a:rPr lang="en-US" dirty="0" smtClean="0"/>
              <a:t>Hypothesizes topic shift at dips b/t peaks in similarity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 Produces linear topic segmentation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Existing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5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in shallow passage approaches: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  <a:p>
            <a:pPr lvl="2"/>
            <a:r>
              <a:rPr lang="en-US" dirty="0" smtClean="0"/>
              <a:t>Retrieval match admits many possible answers</a:t>
            </a:r>
          </a:p>
          <a:p>
            <a:pPr lvl="3"/>
            <a:r>
              <a:rPr lang="en-US" dirty="0" smtClean="0"/>
              <a:t>Need answer type to restrict</a:t>
            </a:r>
          </a:p>
        </p:txBody>
      </p:sp>
    </p:spTree>
    <p:extLst>
      <p:ext uri="{BB962C8B-B14F-4D97-AF65-F5344CB8AC3E}">
        <p14:creationId xmlns:p14="http://schemas.microsoft.com/office/powerpoint/2010/main" val="9348746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00036" cy="1336956"/>
          </a:xfrm>
        </p:spPr>
        <p:txBody>
          <a:bodyPr/>
          <a:lstStyle/>
          <a:p>
            <a:r>
              <a:rPr lang="en-US" dirty="0" smtClean="0"/>
              <a:t>Window-based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width windows:</a:t>
            </a:r>
          </a:p>
          <a:p>
            <a:pPr lvl="1"/>
            <a:r>
              <a:rPr lang="en-US" dirty="0" smtClean="0"/>
              <a:t>Based on words? Characters? Sentences?</a:t>
            </a:r>
          </a:p>
          <a:p>
            <a:pPr lvl="2"/>
            <a:r>
              <a:rPr lang="en-US" dirty="0" smtClean="0"/>
              <a:t>Sentences required for downstream deep processing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Overlap? No overlap?</a:t>
            </a:r>
          </a:p>
          <a:p>
            <a:pPr lvl="2"/>
            <a:r>
              <a:rPr lang="en-US" dirty="0" smtClean="0"/>
              <a:t>No overlap is simple, but</a:t>
            </a:r>
          </a:p>
          <a:p>
            <a:pPr lvl="3"/>
            <a:r>
              <a:rPr lang="en-US" dirty="0" smtClean="0"/>
              <a:t>Not guaranteed to line up with natural boundaries</a:t>
            </a:r>
          </a:p>
          <a:p>
            <a:pPr lvl="4"/>
            <a:r>
              <a:rPr lang="en-US" dirty="0" smtClean="0"/>
              <a:t>Including document boundaries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Overlap -&gt; Sliding window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9214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Indexing and retrieval in </a:t>
            </a:r>
            <a:r>
              <a:rPr lang="en-US" dirty="0" err="1" smtClean="0"/>
              <a:t>Zettair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CLEF Dutch QA track</a:t>
            </a:r>
            <a:endParaRPr lang="en-US" dirty="0"/>
          </a:p>
          <a:p>
            <a:r>
              <a:rPr lang="en-US" dirty="0" smtClean="0"/>
              <a:t>Computes </a:t>
            </a:r>
          </a:p>
          <a:p>
            <a:pPr lvl="1"/>
            <a:r>
              <a:rPr lang="en-US" dirty="0" smtClean="0"/>
              <a:t>Lenient MRR measure</a:t>
            </a:r>
          </a:p>
          <a:p>
            <a:pPr lvl="2"/>
            <a:r>
              <a:rPr lang="en-US" dirty="0" smtClean="0"/>
              <a:t>Too few participants to assume pooling exhaustive</a:t>
            </a:r>
          </a:p>
          <a:p>
            <a:pPr lvl="1"/>
            <a:r>
              <a:rPr lang="en-US" dirty="0" smtClean="0"/>
              <a:t>Redundancy: Average # relevant passage per query</a:t>
            </a:r>
          </a:p>
          <a:p>
            <a:pPr lvl="1"/>
            <a:r>
              <a:rPr lang="en-US" dirty="0" smtClean="0"/>
              <a:t>Coverage:  Proportion of Qs w/at least one </a:t>
            </a:r>
            <a:r>
              <a:rPr lang="en-US" dirty="0" err="1" smtClean="0"/>
              <a:t>relpass</a:t>
            </a:r>
            <a:endParaRPr lang="en-US" dirty="0" smtClean="0"/>
          </a:p>
          <a:p>
            <a:pPr lvl="1"/>
            <a:r>
              <a:rPr lang="en-US" dirty="0" smtClean="0"/>
              <a:t>MAP</a:t>
            </a:r>
          </a:p>
          <a:p>
            <a:r>
              <a:rPr lang="en-US" dirty="0" smtClean="0"/>
              <a:t>Focus on MRR for prediction of end-to-end QA</a:t>
            </a:r>
          </a:p>
        </p:txBody>
      </p:sp>
    </p:spTree>
    <p:extLst>
      <p:ext uri="{BB962C8B-B14F-4D97-AF65-F5344CB8AC3E}">
        <p14:creationId xmlns:p14="http://schemas.microsoft.com/office/powerpoint/2010/main" val="40634790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markup:</a:t>
            </a:r>
          </a:p>
          <a:p>
            <a:pPr lvl="1"/>
            <a:r>
              <a:rPr lang="en-US" dirty="0" smtClean="0"/>
              <a:t>Documents, paragraphs, sentences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/>
              <a:t>MRR-IR; MRR-QA (top 5); CLEF: end-to-end </a:t>
            </a:r>
            <a:r>
              <a:rPr lang="en-US" dirty="0" smtClean="0"/>
              <a:t>score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smtClean="0"/>
              <a:t>Surprisingly good sentence results in top-5 and CLEF</a:t>
            </a:r>
          </a:p>
          <a:p>
            <a:pPr marL="631825" lvl="2" indent="-349250">
              <a:spcBef>
                <a:spcPts val="2000"/>
              </a:spcBef>
            </a:pPr>
            <a:r>
              <a:rPr lang="en-US" dirty="0" smtClean="0"/>
              <a:t>Sensitive to exact retrieval weighting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81" y="4426868"/>
            <a:ext cx="8736419" cy="229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767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Contrast:	</a:t>
            </a:r>
          </a:p>
          <a:p>
            <a:pPr lvl="1"/>
            <a:r>
              <a:rPr lang="en-US" dirty="0" smtClean="0"/>
              <a:t>Sentence/</a:t>
            </a:r>
            <a:r>
              <a:rPr lang="en-US" dirty="0" err="1" smtClean="0"/>
              <a:t>coref</a:t>
            </a:r>
            <a:r>
              <a:rPr lang="en-US" dirty="0" smtClean="0"/>
              <a:t>: Sentences in </a:t>
            </a:r>
            <a:r>
              <a:rPr lang="en-US" dirty="0" err="1" smtClean="0"/>
              <a:t>coref</a:t>
            </a:r>
            <a:r>
              <a:rPr lang="en-US" dirty="0" smtClean="0"/>
              <a:t>. chains -&gt; too long</a:t>
            </a:r>
          </a:p>
          <a:p>
            <a:pPr lvl="2"/>
            <a:r>
              <a:rPr lang="en-US" dirty="0" smtClean="0"/>
              <a:t>Bounded length</a:t>
            </a:r>
          </a:p>
          <a:p>
            <a:pPr lvl="1"/>
            <a:r>
              <a:rPr lang="en-US" dirty="0" smtClean="0"/>
              <a:t>Paragraphs and </a:t>
            </a:r>
            <a:r>
              <a:rPr lang="en-US" dirty="0" err="1" smtClean="0"/>
              <a:t>coref</a:t>
            </a:r>
            <a:r>
              <a:rPr lang="en-US" dirty="0" smtClean="0"/>
              <a:t> chains (bounded)</a:t>
            </a:r>
          </a:p>
          <a:p>
            <a:pPr lvl="1"/>
            <a:r>
              <a:rPr lang="en-US" dirty="0" err="1" smtClean="0"/>
              <a:t>TextTiling</a:t>
            </a:r>
            <a:r>
              <a:rPr lang="en-US" dirty="0" smtClean="0"/>
              <a:t> (CPAN) – Best : beats baseline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096" y="3729716"/>
            <a:ext cx="7843804" cy="267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2306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Size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lengths: non-overlapping</a:t>
            </a:r>
          </a:p>
          <a:p>
            <a:r>
              <a:rPr lang="en-US" dirty="0" smtClean="0"/>
              <a:t>2-, 4-sentence units improve over semantic units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161" y="3395883"/>
            <a:ext cx="7208659" cy="254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562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length windows, overlapping</a:t>
            </a:r>
          </a:p>
          <a:p>
            <a:r>
              <a:rPr lang="en-US" dirty="0" smtClean="0"/>
              <a:t>Best MRR-QA values</a:t>
            </a:r>
          </a:p>
          <a:p>
            <a:pPr lvl="1"/>
            <a:r>
              <a:rPr lang="en-US" dirty="0" smtClean="0"/>
              <a:t>Small units with overlap</a:t>
            </a:r>
          </a:p>
          <a:p>
            <a:pPr lvl="1"/>
            <a:r>
              <a:rPr lang="en-US" dirty="0" smtClean="0"/>
              <a:t>Other settings weaker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69" y="3639386"/>
            <a:ext cx="7637928" cy="255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164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Competing retrieval demands:</a:t>
            </a:r>
          </a:p>
          <a:p>
            <a:pPr lvl="1"/>
            <a:r>
              <a:rPr lang="en-US" dirty="0" smtClean="0"/>
              <a:t>IR performance</a:t>
            </a:r>
          </a:p>
          <a:p>
            <a:pPr lvl="2"/>
            <a:r>
              <a:rPr lang="en-US" dirty="0" err="1" smtClean="0"/>
              <a:t>vs</a:t>
            </a:r>
            <a:endParaRPr lang="en-US" dirty="0" smtClean="0"/>
          </a:p>
          <a:p>
            <a:pPr lvl="1"/>
            <a:r>
              <a:rPr lang="en-US" dirty="0" smtClean="0"/>
              <a:t>QA performance </a:t>
            </a:r>
          </a:p>
          <a:p>
            <a:r>
              <a:rPr lang="en-US" dirty="0" smtClean="0"/>
              <a:t>MRR at 5 favors:</a:t>
            </a:r>
          </a:p>
          <a:p>
            <a:pPr lvl="1"/>
            <a:r>
              <a:rPr lang="en-US" dirty="0" smtClean="0"/>
              <a:t>Small, fixed width units</a:t>
            </a:r>
          </a:p>
          <a:p>
            <a:pPr lvl="2"/>
            <a:r>
              <a:rPr lang="en-US" dirty="0" smtClean="0"/>
              <a:t>Advantageous for downstream processing too</a:t>
            </a:r>
          </a:p>
          <a:p>
            <a:pPr lvl="1"/>
            <a:r>
              <a:rPr lang="en-US" dirty="0" smtClean="0"/>
              <a:t>Any benefit of more sophisticated segments</a:t>
            </a:r>
          </a:p>
          <a:p>
            <a:pPr lvl="2"/>
            <a:r>
              <a:rPr lang="en-US" dirty="0" smtClean="0"/>
              <a:t>Outweighed by increased processing</a:t>
            </a:r>
          </a:p>
        </p:txBody>
      </p:sp>
    </p:spTree>
    <p:extLst>
      <p:ext uri="{BB962C8B-B14F-4D97-AF65-F5344CB8AC3E}">
        <p14:creationId xmlns:p14="http://schemas.microsoft.com/office/powerpoint/2010/main" val="298434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in shallow passage approaches: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  <a:p>
            <a:pPr lvl="2"/>
            <a:r>
              <a:rPr lang="en-US" dirty="0" smtClean="0"/>
              <a:t>Retrieval match admits many possible answers</a:t>
            </a:r>
          </a:p>
          <a:p>
            <a:pPr lvl="3"/>
            <a:r>
              <a:rPr lang="en-US" dirty="0" smtClean="0"/>
              <a:t>Need answer type to restrict</a:t>
            </a:r>
          </a:p>
          <a:p>
            <a:pPr lvl="2"/>
            <a:r>
              <a:rPr lang="en-US" dirty="0" smtClean="0"/>
              <a:t>Question implies particular relations</a:t>
            </a:r>
          </a:p>
          <a:p>
            <a:pPr lvl="3"/>
            <a:r>
              <a:rPr lang="en-US" dirty="0" smtClean="0"/>
              <a:t>Use syntax to ensure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10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in shallow passage approaches: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  <a:p>
            <a:pPr lvl="2"/>
            <a:r>
              <a:rPr lang="en-US" dirty="0" smtClean="0"/>
              <a:t>Retrieval match admits many possible answers</a:t>
            </a:r>
          </a:p>
          <a:p>
            <a:pPr lvl="3"/>
            <a:r>
              <a:rPr lang="en-US" dirty="0" smtClean="0"/>
              <a:t>Need answer type to restrict</a:t>
            </a:r>
          </a:p>
          <a:p>
            <a:pPr lvl="2"/>
            <a:r>
              <a:rPr lang="en-US" dirty="0" smtClean="0"/>
              <a:t>Question implies particular relations</a:t>
            </a:r>
          </a:p>
          <a:p>
            <a:pPr lvl="3"/>
            <a:r>
              <a:rPr lang="en-US" dirty="0" smtClean="0"/>
              <a:t>Use syntax to ensure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Joint strategy required</a:t>
            </a:r>
          </a:p>
          <a:p>
            <a:pPr lvl="2"/>
            <a:r>
              <a:rPr lang="en-US" dirty="0" smtClean="0"/>
              <a:t>Checking syntactic parallelism when no answer, useless</a:t>
            </a:r>
          </a:p>
          <a:p>
            <a:r>
              <a:rPr lang="en-US" dirty="0" smtClean="0"/>
              <a:t>Current approach incorporates all (plus NER)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33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Bag-of-Words unigram retrieval (BOW)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Bag-of-Words unigram retrieval (BOW)</a:t>
            </a:r>
          </a:p>
          <a:p>
            <a:endParaRPr lang="en-US" dirty="0"/>
          </a:p>
          <a:p>
            <a:r>
              <a:rPr lang="en-US" dirty="0" smtClean="0"/>
              <a:t>Question analysis: </a:t>
            </a:r>
            <a:r>
              <a:rPr lang="en-US" dirty="0" err="1" smtClean="0"/>
              <a:t>QuAn</a:t>
            </a:r>
            <a:endParaRPr lang="en-US" dirty="0"/>
          </a:p>
          <a:p>
            <a:pPr lvl="1"/>
            <a:r>
              <a:rPr lang="en-US" dirty="0" err="1" smtClean="0"/>
              <a:t>ngram</a:t>
            </a:r>
            <a:r>
              <a:rPr lang="en-US" dirty="0" smtClean="0"/>
              <a:t> </a:t>
            </a:r>
            <a:r>
              <a:rPr lang="en-US" dirty="0"/>
              <a:t>retrieval, </a:t>
            </a:r>
            <a:r>
              <a:rPr lang="en-US" dirty="0" smtClean="0"/>
              <a:t>reformulation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21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Bag-of-Words unigram retrieval (BOW)</a:t>
            </a:r>
          </a:p>
          <a:p>
            <a:endParaRPr lang="en-US" dirty="0"/>
          </a:p>
          <a:p>
            <a:r>
              <a:rPr lang="en-US" dirty="0" smtClean="0"/>
              <a:t>Question analysis: </a:t>
            </a:r>
            <a:r>
              <a:rPr lang="en-US" dirty="0" err="1" smtClean="0"/>
              <a:t>QuAn</a:t>
            </a:r>
            <a:endParaRPr lang="en-US" dirty="0"/>
          </a:p>
          <a:p>
            <a:pPr lvl="1"/>
            <a:r>
              <a:rPr lang="en-US" dirty="0" err="1" smtClean="0"/>
              <a:t>ngram</a:t>
            </a:r>
            <a:r>
              <a:rPr lang="en-US" dirty="0" smtClean="0"/>
              <a:t> </a:t>
            </a:r>
            <a:r>
              <a:rPr lang="en-US" dirty="0"/>
              <a:t>retrieval, </a:t>
            </a:r>
            <a:r>
              <a:rPr lang="en-US" dirty="0" smtClean="0"/>
              <a:t>reformulation</a:t>
            </a:r>
          </a:p>
          <a:p>
            <a:pPr lvl="1"/>
            <a:endParaRPr lang="en-US" dirty="0"/>
          </a:p>
          <a:p>
            <a:r>
              <a:rPr lang="en-US" dirty="0" smtClean="0"/>
              <a:t>Question analysis + </a:t>
            </a:r>
            <a:r>
              <a:rPr lang="en-US" dirty="0" err="1" smtClean="0"/>
              <a:t>Wordnet</a:t>
            </a:r>
            <a:r>
              <a:rPr lang="en-US" dirty="0" smtClean="0"/>
              <a:t>: </a:t>
            </a:r>
            <a:r>
              <a:rPr lang="en-US" dirty="0" err="1" smtClean="0"/>
              <a:t>QuAn-Wnet</a:t>
            </a:r>
            <a:endParaRPr lang="en-US" dirty="0" smtClean="0"/>
          </a:p>
          <a:p>
            <a:pPr lvl="1"/>
            <a:r>
              <a:rPr lang="en-US" dirty="0" smtClean="0"/>
              <a:t>Adds 10 synonyms of </a:t>
            </a:r>
            <a:r>
              <a:rPr lang="en-US" dirty="0" err="1" smtClean="0"/>
              <a:t>ngrams</a:t>
            </a:r>
            <a:r>
              <a:rPr lang="en-US" dirty="0" smtClean="0"/>
              <a:t> in </a:t>
            </a:r>
            <a:r>
              <a:rPr lang="en-US" dirty="0" err="1" smtClean="0"/>
              <a:t>QuAn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18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2361</TotalTime>
  <Words>1330</Words>
  <Application>Microsoft Macintosh PowerPoint</Application>
  <PresentationFormat>On-screen Show (4:3)</PresentationFormat>
  <Paragraphs>282</Paragraphs>
  <Slides>46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Breeze</vt:lpstr>
      <vt:lpstr>Microsoft Equation</vt:lpstr>
      <vt:lpstr>Passage Retrieval &amp; Re-ranking</vt:lpstr>
      <vt:lpstr>Reranking with  Deeper Processing</vt:lpstr>
      <vt:lpstr>Motivation</vt:lpstr>
      <vt:lpstr>Motivation</vt:lpstr>
      <vt:lpstr>Motivation</vt:lpstr>
      <vt:lpstr>Motivation</vt:lpstr>
      <vt:lpstr>Baseline Retrieval</vt:lpstr>
      <vt:lpstr>Baseline Retrieval</vt:lpstr>
      <vt:lpstr>Baseline Retrieval</vt:lpstr>
      <vt:lpstr>Baseline Retrieval</vt:lpstr>
      <vt:lpstr>Dependency Information</vt:lpstr>
      <vt:lpstr>Dependency Information</vt:lpstr>
      <vt:lpstr>Dependency Information</vt:lpstr>
      <vt:lpstr>Dependency Information</vt:lpstr>
      <vt:lpstr>Dependency Path Similarity</vt:lpstr>
      <vt:lpstr>Dependency Path Similarity</vt:lpstr>
      <vt:lpstr>Similarity</vt:lpstr>
      <vt:lpstr>Similarity</vt:lpstr>
      <vt:lpstr>Similarity</vt:lpstr>
      <vt:lpstr>Dependency Path Similarity</vt:lpstr>
      <vt:lpstr>Dependency Path Similarity</vt:lpstr>
      <vt:lpstr>Dependency Path Similarity</vt:lpstr>
      <vt:lpstr>Dependency Path Similarity</vt:lpstr>
      <vt:lpstr>Dependency Path Similarity</vt:lpstr>
      <vt:lpstr>Dependency Path Similarity</vt:lpstr>
      <vt:lpstr>Comparisons</vt:lpstr>
      <vt:lpstr>Comparisons</vt:lpstr>
      <vt:lpstr>Results</vt:lpstr>
      <vt:lpstr>Results</vt:lpstr>
      <vt:lpstr>Results</vt:lpstr>
      <vt:lpstr>Units of Retrieval</vt:lpstr>
      <vt:lpstr>Motivation</vt:lpstr>
      <vt:lpstr>PowerPoint Presentation</vt:lpstr>
      <vt:lpstr>Passages</vt:lpstr>
      <vt:lpstr>What Makes a Passage?</vt:lpstr>
      <vt:lpstr>What Makes a Passage?</vt:lpstr>
      <vt:lpstr>Coreference Chains</vt:lpstr>
      <vt:lpstr>PowerPoint Presentation</vt:lpstr>
      <vt:lpstr>TextTiling (Hearst)</vt:lpstr>
      <vt:lpstr>Window-based Segmentation</vt:lpstr>
      <vt:lpstr>Evaluation</vt:lpstr>
      <vt:lpstr>Baselines</vt:lpstr>
      <vt:lpstr>Semantic Passages</vt:lpstr>
      <vt:lpstr>Fixed Size Windows</vt:lpstr>
      <vt:lpstr>Sliding Windows</vt:lpstr>
      <vt:lpstr>Observations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Passage Retrieval &amp; Re-ranking</dc:title>
  <dc:creator>Gina-Anne Levow</dc:creator>
  <cp:lastModifiedBy>Gina-Anne Levow</cp:lastModifiedBy>
  <cp:revision>14</cp:revision>
  <dcterms:created xsi:type="dcterms:W3CDTF">2011-05-04T04:23:58Z</dcterms:created>
  <dcterms:modified xsi:type="dcterms:W3CDTF">2011-05-05T19:45:35Z</dcterms:modified>
</cp:coreProperties>
</file>