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31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51" r:id="rId22"/>
    <p:sldId id="349" r:id="rId23"/>
    <p:sldId id="350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311" r:id="rId38"/>
    <p:sldId id="312" r:id="rId39"/>
    <p:sldId id="287" r:id="rId40"/>
    <p:sldId id="288" r:id="rId41"/>
    <p:sldId id="289" r:id="rId42"/>
    <p:sldId id="313" r:id="rId43"/>
    <p:sldId id="290" r:id="rId44"/>
    <p:sldId id="314" r:id="rId45"/>
    <p:sldId id="315" r:id="rId46"/>
    <p:sldId id="291" r:id="rId47"/>
    <p:sldId id="316" r:id="rId48"/>
    <p:sldId id="317" r:id="rId49"/>
    <p:sldId id="318" r:id="rId50"/>
    <p:sldId id="293" r:id="rId51"/>
    <p:sldId id="319" r:id="rId52"/>
    <p:sldId id="320" r:id="rId53"/>
    <p:sldId id="321" r:id="rId54"/>
    <p:sldId id="322" r:id="rId55"/>
    <p:sldId id="323" r:id="rId56"/>
    <p:sldId id="294" r:id="rId57"/>
    <p:sldId id="324" r:id="rId58"/>
    <p:sldId id="325" r:id="rId59"/>
    <p:sldId id="326" r:id="rId60"/>
    <p:sldId id="295" r:id="rId61"/>
    <p:sldId id="327" r:id="rId62"/>
    <p:sldId id="328" r:id="rId63"/>
    <p:sldId id="329" r:id="rId64"/>
    <p:sldId id="330" r:id="rId65"/>
    <p:sldId id="296" r:id="rId66"/>
    <p:sldId id="297" r:id="rId67"/>
    <p:sldId id="298" r:id="rId68"/>
    <p:sldId id="331" r:id="rId69"/>
    <p:sldId id="332" r:id="rId70"/>
    <p:sldId id="333" r:id="rId71"/>
    <p:sldId id="299" r:id="rId72"/>
    <p:sldId id="334" r:id="rId73"/>
    <p:sldId id="335" r:id="rId74"/>
    <p:sldId id="336" r:id="rId75"/>
    <p:sldId id="300" r:id="rId76"/>
    <p:sldId id="337" r:id="rId77"/>
    <p:sldId id="338" r:id="rId78"/>
    <p:sldId id="339" r:id="rId79"/>
    <p:sldId id="306" r:id="rId80"/>
    <p:sldId id="307" r:id="rId81"/>
    <p:sldId id="341" r:id="rId82"/>
    <p:sldId id="308" r:id="rId83"/>
    <p:sldId id="340" r:id="rId84"/>
    <p:sldId id="301" r:id="rId85"/>
    <p:sldId id="342" r:id="rId86"/>
    <p:sldId id="343" r:id="rId87"/>
    <p:sldId id="303" r:id="rId88"/>
    <p:sldId id="344" r:id="rId89"/>
    <p:sldId id="345" r:id="rId90"/>
    <p:sldId id="304" r:id="rId91"/>
    <p:sldId id="346" r:id="rId92"/>
    <p:sldId id="305" r:id="rId93"/>
    <p:sldId id="347" r:id="rId94"/>
    <p:sldId id="348" r:id="rId95"/>
    <p:sldId id="302" r:id="rId96"/>
    <p:sldId id="292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theme" Target="theme/theme1.xml"/><Relationship Id="rId10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printerSettings" Target="printerSettings/printerSettings1.bin"/><Relationship Id="rId9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viewProps" Target="viewProp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br>
              <a:rPr lang="en-US" dirty="0" smtClean="0"/>
            </a:br>
            <a:r>
              <a:rPr lang="en-US" dirty="0" smtClean="0"/>
              <a:t>and Re-ranking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3,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44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983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different systems used in QA</a:t>
            </a:r>
          </a:p>
          <a:p>
            <a:pPr lvl="1"/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Factors</a:t>
            </a:r>
          </a:p>
          <a:p>
            <a:r>
              <a:rPr lang="en-US" dirty="0" smtClean="0"/>
              <a:t>MITRE:</a:t>
            </a:r>
          </a:p>
          <a:p>
            <a:pPr lvl="1"/>
            <a:r>
              <a:rPr lang="en-US" dirty="0" smtClean="0"/>
              <a:t>Simplest reasonable approach: baseline</a:t>
            </a:r>
          </a:p>
          <a:p>
            <a:pPr lvl="1"/>
            <a:r>
              <a:rPr lang="en-US" dirty="0" smtClean="0"/>
              <a:t>Unit: sentence</a:t>
            </a:r>
          </a:p>
          <a:p>
            <a:pPr lvl="1"/>
            <a:r>
              <a:rPr lang="en-US" dirty="0" smtClean="0"/>
              <a:t>Factor: Term overlap count</a:t>
            </a:r>
          </a:p>
        </p:txBody>
      </p:sp>
    </p:spTree>
    <p:extLst>
      <p:ext uri="{BB962C8B-B14F-4D97-AF65-F5344CB8AC3E}">
        <p14:creationId xmlns:p14="http://schemas.microsoft.com/office/powerpoint/2010/main" val="2623035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983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different systems used in QA</a:t>
            </a:r>
          </a:p>
          <a:p>
            <a:pPr lvl="1"/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Factors</a:t>
            </a:r>
          </a:p>
          <a:p>
            <a:r>
              <a:rPr lang="en-US" dirty="0" smtClean="0"/>
              <a:t>MITRE:</a:t>
            </a:r>
          </a:p>
          <a:p>
            <a:pPr lvl="1"/>
            <a:r>
              <a:rPr lang="en-US" dirty="0" smtClean="0"/>
              <a:t>Simplest reasonable approach: baseline</a:t>
            </a:r>
          </a:p>
          <a:p>
            <a:pPr lvl="1"/>
            <a:r>
              <a:rPr lang="en-US" dirty="0" smtClean="0"/>
              <a:t>Unit: sentence</a:t>
            </a:r>
          </a:p>
          <a:p>
            <a:pPr lvl="1"/>
            <a:r>
              <a:rPr lang="en-US" dirty="0" smtClean="0"/>
              <a:t>Factor: Term overlap count</a:t>
            </a:r>
          </a:p>
          <a:p>
            <a:r>
              <a:rPr lang="en-US" dirty="0" err="1" smtClean="0"/>
              <a:t>MITRE+stemming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Factor: stemmed term overlap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40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Okapi bm25</a:t>
            </a:r>
          </a:p>
          <a:p>
            <a:pPr lvl="1"/>
            <a:r>
              <a:rPr lang="en-US" dirty="0" smtClean="0"/>
              <a:t>Unit: fixed width sliding window</a:t>
            </a:r>
          </a:p>
          <a:p>
            <a:pPr lvl="1"/>
            <a:r>
              <a:rPr lang="en-US" dirty="0" smtClean="0"/>
              <a:t>Factor: 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k1=2.0; b=0.75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228497"/>
              </p:ext>
            </p:extLst>
          </p:nvPr>
        </p:nvGraphicFramePr>
        <p:xfrm>
          <a:off x="2328333" y="2374899"/>
          <a:ext cx="633046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3048000" imgH="660400" progId="Equation.3">
                  <p:embed/>
                </p:oleObj>
              </mc:Choice>
              <mc:Fallback>
                <p:oleObj name="Equation" r:id="rId3" imgW="30480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8333" y="2374899"/>
                        <a:ext cx="633046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2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Okapi bm25</a:t>
            </a:r>
          </a:p>
          <a:p>
            <a:pPr lvl="1"/>
            <a:r>
              <a:rPr lang="en-US" dirty="0" smtClean="0"/>
              <a:t>Unit: fixed width sliding window</a:t>
            </a:r>
          </a:p>
          <a:p>
            <a:pPr lvl="1"/>
            <a:r>
              <a:rPr lang="en-US" dirty="0" smtClean="0"/>
              <a:t>Factor: 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k1=2.0; b=0.75</a:t>
            </a:r>
          </a:p>
          <a:p>
            <a:r>
              <a:rPr lang="en-US" dirty="0" err="1" smtClean="0"/>
              <a:t>MultiText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Unit: Window starting and ending with query term</a:t>
            </a:r>
          </a:p>
          <a:p>
            <a:pPr lvl="1"/>
            <a:r>
              <a:rPr lang="en-US" dirty="0" smtClean="0"/>
              <a:t>Factor: </a:t>
            </a:r>
          </a:p>
          <a:p>
            <a:pPr lvl="2"/>
            <a:r>
              <a:rPr lang="en-US" dirty="0" smtClean="0"/>
              <a:t>Sum of IDFs of matching query terms</a:t>
            </a:r>
          </a:p>
          <a:p>
            <a:pPr lvl="2"/>
            <a:r>
              <a:rPr lang="en-US" dirty="0" smtClean="0"/>
              <a:t>Length based measure * </a:t>
            </a:r>
            <a:r>
              <a:rPr lang="en-US" dirty="0"/>
              <a:t>Number of matching terms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178474"/>
              </p:ext>
            </p:extLst>
          </p:nvPr>
        </p:nvGraphicFramePr>
        <p:xfrm>
          <a:off x="2328333" y="2374899"/>
          <a:ext cx="633046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3048000" imgH="660400" progId="Equation.3">
                  <p:embed/>
                </p:oleObj>
              </mc:Choice>
              <mc:Fallback>
                <p:oleObj name="Equation" r:id="rId3" imgW="30480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8333" y="2374899"/>
                        <a:ext cx="633046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712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56058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IBM:</a:t>
            </a:r>
          </a:p>
          <a:p>
            <a:pPr lvl="1"/>
            <a:r>
              <a:rPr lang="en-US" dirty="0" smtClean="0"/>
              <a:t>Fixed passage length</a:t>
            </a:r>
          </a:p>
          <a:p>
            <a:pPr lvl="1"/>
            <a:r>
              <a:rPr lang="en-US" dirty="0" smtClean="0"/>
              <a:t>Sum of:</a:t>
            </a:r>
          </a:p>
          <a:p>
            <a:pPr lvl="2"/>
            <a:r>
              <a:rPr lang="en-US" dirty="0" smtClean="0"/>
              <a:t>Matching words measure: Sum of </a:t>
            </a:r>
            <a:r>
              <a:rPr lang="en-US" dirty="0" err="1" smtClean="0"/>
              <a:t>idfs</a:t>
            </a:r>
            <a:r>
              <a:rPr lang="en-US" dirty="0" smtClean="0"/>
              <a:t> of overlap terms</a:t>
            </a:r>
          </a:p>
          <a:p>
            <a:pPr lvl="2"/>
            <a:r>
              <a:rPr lang="en-US" dirty="0" smtClean="0"/>
              <a:t>Thesaurus match measure: </a:t>
            </a:r>
          </a:p>
          <a:p>
            <a:pPr lvl="3"/>
            <a:r>
              <a:rPr lang="en-US" dirty="0" smtClean="0"/>
              <a:t>Sum of </a:t>
            </a:r>
            <a:r>
              <a:rPr lang="en-US" dirty="0" err="1" smtClean="0"/>
              <a:t>idfs</a:t>
            </a:r>
            <a:r>
              <a:rPr lang="en-US" dirty="0" smtClean="0"/>
              <a:t> of question </a:t>
            </a:r>
            <a:r>
              <a:rPr lang="en-US" dirty="0" err="1" smtClean="0"/>
              <a:t>wds</a:t>
            </a:r>
            <a:r>
              <a:rPr lang="en-US" dirty="0" smtClean="0"/>
              <a:t> with synonyms  in document</a:t>
            </a:r>
          </a:p>
          <a:p>
            <a:pPr lvl="2"/>
            <a:r>
              <a:rPr lang="en-US" dirty="0" err="1" smtClean="0"/>
              <a:t>Mis</a:t>
            </a:r>
            <a:r>
              <a:rPr lang="en-US" dirty="0" smtClean="0"/>
              <a:t>-match words measure:</a:t>
            </a:r>
          </a:p>
          <a:p>
            <a:pPr lvl="3"/>
            <a:r>
              <a:rPr lang="en-US" dirty="0" smtClean="0"/>
              <a:t> Sum of </a:t>
            </a:r>
            <a:r>
              <a:rPr lang="en-US" dirty="0" err="1" smtClean="0"/>
              <a:t>idfs</a:t>
            </a:r>
            <a:r>
              <a:rPr lang="en-US" dirty="0" smtClean="0"/>
              <a:t> of questions </a:t>
            </a:r>
            <a:r>
              <a:rPr lang="en-US" dirty="0" err="1" smtClean="0"/>
              <a:t>wds</a:t>
            </a:r>
            <a:r>
              <a:rPr lang="en-US" dirty="0" smtClean="0"/>
              <a:t> NOT in document</a:t>
            </a:r>
          </a:p>
          <a:p>
            <a:pPr lvl="2"/>
            <a:r>
              <a:rPr lang="en-US" dirty="0" smtClean="0"/>
              <a:t>Dispersion measure: # words b/t matching query terms</a:t>
            </a:r>
          </a:p>
          <a:p>
            <a:pPr lvl="2"/>
            <a:r>
              <a:rPr lang="en-US" dirty="0" smtClean="0"/>
              <a:t>Cluster word measure: longest common substring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91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361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SiteQ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Unit: n (=3) sentences</a:t>
            </a:r>
          </a:p>
          <a:p>
            <a:pPr lvl="1"/>
            <a:r>
              <a:rPr lang="en-US" dirty="0" smtClean="0"/>
              <a:t>Factor: Match words by literal, stem, or 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syn</a:t>
            </a:r>
            <a:endParaRPr lang="en-US" dirty="0" smtClean="0"/>
          </a:p>
          <a:p>
            <a:pPr lvl="2"/>
            <a:r>
              <a:rPr lang="en-US" dirty="0" smtClean="0"/>
              <a:t>Sum of</a:t>
            </a:r>
          </a:p>
          <a:p>
            <a:pPr lvl="3"/>
            <a:r>
              <a:rPr lang="en-US" dirty="0" smtClean="0"/>
              <a:t>Sum of </a:t>
            </a:r>
            <a:r>
              <a:rPr lang="en-US" dirty="0" err="1" smtClean="0"/>
              <a:t>idfs</a:t>
            </a:r>
            <a:r>
              <a:rPr lang="en-US" dirty="0" smtClean="0"/>
              <a:t> of matched terms</a:t>
            </a:r>
          </a:p>
          <a:p>
            <a:pPr lvl="3"/>
            <a:r>
              <a:rPr lang="en-US" dirty="0" smtClean="0"/>
              <a:t>Density weight score * overlap count, where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2113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361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SiteQ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Unit: n (=3) sentences</a:t>
            </a:r>
          </a:p>
          <a:p>
            <a:pPr lvl="1"/>
            <a:r>
              <a:rPr lang="en-US" dirty="0" smtClean="0"/>
              <a:t>Factor: Match words by literal, stem, or 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syn</a:t>
            </a:r>
            <a:endParaRPr lang="en-US" dirty="0" smtClean="0"/>
          </a:p>
          <a:p>
            <a:pPr lvl="2"/>
            <a:r>
              <a:rPr lang="en-US" dirty="0" smtClean="0"/>
              <a:t>Sum of</a:t>
            </a:r>
          </a:p>
          <a:p>
            <a:pPr lvl="3"/>
            <a:r>
              <a:rPr lang="en-US" dirty="0" smtClean="0"/>
              <a:t>Sum of </a:t>
            </a:r>
            <a:r>
              <a:rPr lang="en-US" dirty="0" err="1" smtClean="0"/>
              <a:t>idfs</a:t>
            </a:r>
            <a:r>
              <a:rPr lang="en-US" dirty="0" smtClean="0"/>
              <a:t> of matched terms</a:t>
            </a:r>
          </a:p>
          <a:p>
            <a:pPr lvl="3"/>
            <a:r>
              <a:rPr lang="en-US" dirty="0" smtClean="0"/>
              <a:t>Density weight score * overlap count, where</a:t>
            </a:r>
          </a:p>
          <a:p>
            <a:pPr lvl="4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949368"/>
              </p:ext>
            </p:extLst>
          </p:nvPr>
        </p:nvGraphicFramePr>
        <p:xfrm>
          <a:off x="1841499" y="3981449"/>
          <a:ext cx="6632227" cy="1691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2540000" imgH="647700" progId="Equation.3">
                  <p:embed/>
                </p:oleObj>
              </mc:Choice>
              <mc:Fallback>
                <p:oleObj name="Equation" r:id="rId3" imgW="2540000" imgH="647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1499" y="3981449"/>
                        <a:ext cx="6632227" cy="1691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959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Alicante:</a:t>
            </a:r>
          </a:p>
          <a:p>
            <a:pPr lvl="1"/>
            <a:r>
              <a:rPr lang="en-US" dirty="0" smtClean="0"/>
              <a:t>Unit: n (= 6) sentences</a:t>
            </a:r>
          </a:p>
          <a:p>
            <a:pPr lvl="1"/>
            <a:r>
              <a:rPr lang="en-US" dirty="0" smtClean="0"/>
              <a:t>Factor: non-length normalized cosine similarity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25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Alicante:</a:t>
            </a:r>
          </a:p>
          <a:p>
            <a:pPr lvl="1"/>
            <a:r>
              <a:rPr lang="en-US" dirty="0" smtClean="0"/>
              <a:t>Unit: n (= 6) sentences</a:t>
            </a:r>
          </a:p>
          <a:p>
            <a:pPr lvl="1"/>
            <a:r>
              <a:rPr lang="en-US" dirty="0" smtClean="0"/>
              <a:t>Factor: non-length normalized cosine similarity</a:t>
            </a:r>
          </a:p>
          <a:p>
            <a:endParaRPr lang="en-US" dirty="0"/>
          </a:p>
          <a:p>
            <a:r>
              <a:rPr lang="en-US" dirty="0" smtClean="0"/>
              <a:t>ISI:</a:t>
            </a:r>
          </a:p>
          <a:p>
            <a:pPr lvl="1"/>
            <a:r>
              <a:rPr lang="en-US" dirty="0" smtClean="0"/>
              <a:t>Unit: sentence</a:t>
            </a:r>
          </a:p>
          <a:p>
            <a:pPr lvl="1"/>
            <a:r>
              <a:rPr lang="en-US" dirty="0" smtClean="0"/>
              <a:t>Factors: weighted sum of</a:t>
            </a:r>
          </a:p>
          <a:p>
            <a:pPr lvl="2"/>
            <a:r>
              <a:rPr lang="en-US" dirty="0" smtClean="0"/>
              <a:t>Proper name match, query term match, stemmed match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21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PRISE:</a:t>
            </a:r>
          </a:p>
          <a:p>
            <a:pPr lvl="2"/>
            <a:r>
              <a:rPr lang="en-US" dirty="0" smtClean="0"/>
              <a:t>Query: Verbatim </a:t>
            </a:r>
            <a:r>
              <a:rPr lang="en-US" dirty="0" smtClean="0"/>
              <a:t>question</a:t>
            </a:r>
            <a:endParaRPr lang="en-US" dirty="0" smtClean="0"/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Query: Conjunctive </a:t>
            </a:r>
            <a:r>
              <a:rPr lang="en-US" dirty="0" err="1" smtClean="0"/>
              <a:t>boolean</a:t>
            </a:r>
            <a:r>
              <a:rPr lang="en-US" dirty="0" smtClean="0"/>
              <a:t> query (stopped)</a:t>
            </a:r>
          </a:p>
        </p:txBody>
      </p:sp>
    </p:spTree>
    <p:extLst>
      <p:ext uri="{BB962C8B-B14F-4D97-AF65-F5344CB8AC3E}">
        <p14:creationId xmlns:p14="http://schemas.microsoft.com/office/powerpoint/2010/main" val="113056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Edith Law</a:t>
            </a:r>
          </a:p>
          <a:p>
            <a:pPr lvl="1"/>
            <a:r>
              <a:rPr lang="en-US" dirty="0" smtClean="0"/>
              <a:t>Friday: 3:30; CSE 303</a:t>
            </a:r>
          </a:p>
          <a:p>
            <a:pPr lvl="1"/>
            <a:r>
              <a:rPr lang="en-US" b="1" dirty="0"/>
              <a:t>Human Computation: Core Research Questions and Opportunities </a:t>
            </a:r>
            <a:endParaRPr lang="en-US" b="1" dirty="0" smtClean="0"/>
          </a:p>
          <a:p>
            <a:pPr lvl="2"/>
            <a:r>
              <a:rPr lang="en-US" dirty="0" smtClean="0"/>
              <a:t>Games with a purpose, </a:t>
            </a:r>
            <a:r>
              <a:rPr lang="en-US" dirty="0" err="1" smtClean="0"/>
              <a:t>MTurk</a:t>
            </a:r>
            <a:r>
              <a:rPr lang="en-US" dirty="0" smtClean="0"/>
              <a:t> , </a:t>
            </a:r>
            <a:r>
              <a:rPr lang="en-US" dirty="0" err="1" smtClean="0"/>
              <a:t>Captcha</a:t>
            </a:r>
            <a:r>
              <a:rPr lang="en-US" dirty="0" smtClean="0"/>
              <a:t> verification, </a:t>
            </a:r>
            <a:r>
              <a:rPr lang="en-US" dirty="0" err="1" smtClean="0"/>
              <a:t>etc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Benjamin </a:t>
            </a:r>
            <a:r>
              <a:rPr lang="en-US" dirty="0" err="1" smtClean="0"/>
              <a:t>Grosof</a:t>
            </a:r>
            <a:r>
              <a:rPr lang="en-US" dirty="0" smtClean="0"/>
              <a:t>: Vulcan </a:t>
            </a:r>
            <a:r>
              <a:rPr lang="en-US" dirty="0"/>
              <a:t>Inc., Seattle, WA, </a:t>
            </a:r>
            <a:r>
              <a:rPr lang="en-US" dirty="0" smtClean="0"/>
              <a:t>USA</a:t>
            </a:r>
          </a:p>
          <a:p>
            <a:pPr lvl="1"/>
            <a:r>
              <a:rPr lang="en-US" dirty="0" smtClean="0"/>
              <a:t>Weds 4pm; LIL group, AI lab</a:t>
            </a:r>
          </a:p>
          <a:p>
            <a:pPr lvl="1"/>
            <a:r>
              <a:rPr lang="en-US" b="1" dirty="0"/>
              <a:t>SILK's Expressive Semantic Web Rules and Challenges in </a:t>
            </a:r>
            <a:r>
              <a:rPr lang="en-US" b="1" dirty="0" smtClean="0"/>
              <a:t>Natural Language </a:t>
            </a:r>
            <a:r>
              <a:rPr lang="en-US" b="1" dirty="0"/>
              <a:t>Processing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26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PRISE:</a:t>
            </a:r>
          </a:p>
          <a:p>
            <a:pPr lvl="2"/>
            <a:r>
              <a:rPr lang="en-US" dirty="0" smtClean="0"/>
              <a:t>Query: Verbatim </a:t>
            </a:r>
            <a:r>
              <a:rPr lang="en-US" dirty="0" err="1" smtClean="0"/>
              <a:t>quesiton</a:t>
            </a:r>
            <a:endParaRPr lang="en-US" dirty="0" smtClean="0"/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Query: Conjunctive </a:t>
            </a:r>
            <a:r>
              <a:rPr lang="en-US" dirty="0" err="1" smtClean="0"/>
              <a:t>boolean</a:t>
            </a:r>
            <a:r>
              <a:rPr lang="en-US" dirty="0" smtClean="0"/>
              <a:t> query (stopped)</a:t>
            </a:r>
          </a:p>
          <a:p>
            <a:r>
              <a:rPr lang="en-US" dirty="0" smtClean="0"/>
              <a:t>Passage retrieval: 1000 word passages</a:t>
            </a:r>
          </a:p>
          <a:p>
            <a:pPr lvl="1"/>
            <a:r>
              <a:rPr lang="en-US" dirty="0" smtClean="0"/>
              <a:t>Uses top 200 retrieved docs</a:t>
            </a:r>
          </a:p>
          <a:p>
            <a:pPr lvl="1"/>
            <a:r>
              <a:rPr lang="en-US" dirty="0" smtClean="0"/>
              <a:t>Find best passage in each doc</a:t>
            </a:r>
          </a:p>
          <a:p>
            <a:pPr lvl="1"/>
            <a:r>
              <a:rPr lang="en-US" dirty="0" smtClean="0"/>
              <a:t>Return up to 20 passages</a:t>
            </a:r>
          </a:p>
          <a:p>
            <a:pPr lvl="2"/>
            <a:r>
              <a:rPr lang="en-US" dirty="0" smtClean="0"/>
              <a:t>Ignores original doc rank, retrieval score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75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Litkowski</a:t>
            </a:r>
            <a:r>
              <a:rPr lang="en-US" dirty="0" smtClean="0"/>
              <a:t> pattern files:</a:t>
            </a:r>
          </a:p>
          <a:p>
            <a:pPr lvl="1"/>
            <a:r>
              <a:rPr lang="en-US" dirty="0" smtClean="0"/>
              <a:t>Derived from NIST relevance judgments on systems</a:t>
            </a:r>
          </a:p>
          <a:p>
            <a:pPr lvl="1"/>
            <a:r>
              <a:rPr lang="en-US" dirty="0" smtClean="0"/>
              <a:t>Format:</a:t>
            </a:r>
          </a:p>
          <a:p>
            <a:pPr lvl="2"/>
            <a:r>
              <a:rPr lang="en-US" dirty="0" err="1" smtClean="0"/>
              <a:t>Qid</a:t>
            </a:r>
            <a:r>
              <a:rPr lang="en-US" dirty="0" smtClean="0"/>
              <a:t> </a:t>
            </a:r>
            <a:r>
              <a:rPr lang="en-US" dirty="0" err="1" smtClean="0"/>
              <a:t>answer_pattern</a:t>
            </a:r>
            <a:r>
              <a:rPr lang="en-US" dirty="0" smtClean="0"/>
              <a:t> </a:t>
            </a:r>
            <a:r>
              <a:rPr lang="en-US" dirty="0" err="1" smtClean="0"/>
              <a:t>doc_list</a:t>
            </a:r>
            <a:endParaRPr lang="en-US" dirty="0" smtClean="0"/>
          </a:p>
          <a:p>
            <a:pPr lvl="3"/>
            <a:r>
              <a:rPr lang="en-US" dirty="0" smtClean="0"/>
              <a:t>Passage where </a:t>
            </a:r>
            <a:r>
              <a:rPr lang="en-US" dirty="0" err="1" smtClean="0"/>
              <a:t>answer_pattern</a:t>
            </a:r>
            <a:r>
              <a:rPr lang="en-US" dirty="0" smtClean="0"/>
              <a:t> matches is correct </a:t>
            </a:r>
          </a:p>
          <a:p>
            <a:pPr lvl="4"/>
            <a:r>
              <a:rPr lang="en-US" dirty="0" smtClean="0"/>
              <a:t>If it appears in one of the documents in the list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7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Litkowski</a:t>
            </a:r>
            <a:r>
              <a:rPr lang="en-US" dirty="0" smtClean="0"/>
              <a:t> pattern files:</a:t>
            </a:r>
          </a:p>
          <a:p>
            <a:pPr lvl="1"/>
            <a:r>
              <a:rPr lang="en-US" dirty="0" smtClean="0"/>
              <a:t>Derived from NIST relevance judgments on systems</a:t>
            </a:r>
          </a:p>
          <a:p>
            <a:pPr lvl="1"/>
            <a:r>
              <a:rPr lang="en-US" dirty="0" smtClean="0"/>
              <a:t>Format:</a:t>
            </a:r>
          </a:p>
          <a:p>
            <a:pPr lvl="2"/>
            <a:r>
              <a:rPr lang="en-US" dirty="0" err="1" smtClean="0"/>
              <a:t>Qid</a:t>
            </a:r>
            <a:r>
              <a:rPr lang="en-US" dirty="0" smtClean="0"/>
              <a:t> </a:t>
            </a:r>
            <a:r>
              <a:rPr lang="en-US" dirty="0" err="1" smtClean="0"/>
              <a:t>answer_pattern</a:t>
            </a:r>
            <a:r>
              <a:rPr lang="en-US" dirty="0" smtClean="0"/>
              <a:t> </a:t>
            </a:r>
            <a:r>
              <a:rPr lang="en-US" dirty="0" err="1" smtClean="0"/>
              <a:t>doc_list</a:t>
            </a:r>
            <a:endParaRPr lang="en-US" dirty="0" smtClean="0"/>
          </a:p>
          <a:p>
            <a:pPr lvl="3"/>
            <a:r>
              <a:rPr lang="en-US" dirty="0" smtClean="0"/>
              <a:t>Passage where </a:t>
            </a:r>
            <a:r>
              <a:rPr lang="en-US" dirty="0" err="1" smtClean="0"/>
              <a:t>answer_pattern</a:t>
            </a:r>
            <a:r>
              <a:rPr lang="en-US" dirty="0" smtClean="0"/>
              <a:t> matches is correct </a:t>
            </a:r>
          </a:p>
          <a:p>
            <a:pPr lvl="4"/>
            <a:r>
              <a:rPr lang="en-US" dirty="0" smtClean="0"/>
              <a:t>If it appears in one of the documents in the list</a:t>
            </a:r>
          </a:p>
          <a:p>
            <a:r>
              <a:rPr lang="en-US" dirty="0" smtClean="0"/>
              <a:t>MRR scoring</a:t>
            </a:r>
          </a:p>
          <a:p>
            <a:pPr lvl="1"/>
            <a:r>
              <a:rPr lang="en-US" dirty="0"/>
              <a:t>Strict: Matching pattern in official document</a:t>
            </a:r>
          </a:p>
          <a:p>
            <a:pPr lvl="1"/>
            <a:r>
              <a:rPr lang="en-US" dirty="0"/>
              <a:t>Lenient: Matching pattern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16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Patterns</a:t>
            </a:r>
            <a:endParaRPr lang="en-US" dirty="0"/>
          </a:p>
          <a:p>
            <a:pPr lvl="2"/>
            <a:r>
              <a:rPr lang="de-DE" dirty="0"/>
              <a:t>1894 (190|249|416|440)(\s|\-)</a:t>
            </a:r>
            <a:r>
              <a:rPr lang="de-DE" dirty="0" err="1"/>
              <a:t>million</a:t>
            </a:r>
            <a:r>
              <a:rPr lang="de-DE" dirty="0"/>
              <a:t>(\s|\-)</a:t>
            </a:r>
            <a:r>
              <a:rPr lang="de-DE" dirty="0" err="1"/>
              <a:t>miles</a:t>
            </a:r>
            <a:r>
              <a:rPr lang="de-DE" dirty="0"/>
              <a:t>? APW19980705.0043 NYT19990923.0315 NYT19990923.0365 NYT20000131.0402 NYT19981212.0029 </a:t>
            </a:r>
          </a:p>
          <a:p>
            <a:pPr lvl="2"/>
            <a:r>
              <a:rPr lang="de-DE" dirty="0"/>
              <a:t>1894 700-million-kilometer APW19980705.0043 </a:t>
            </a:r>
          </a:p>
          <a:p>
            <a:pPr lvl="2"/>
            <a:r>
              <a:rPr lang="de-DE" dirty="0"/>
              <a:t>1894 416 - </a:t>
            </a:r>
            <a:r>
              <a:rPr lang="de-DE" dirty="0" err="1"/>
              <a:t>million</a:t>
            </a:r>
            <a:r>
              <a:rPr lang="de-DE" dirty="0"/>
              <a:t> - </a:t>
            </a:r>
            <a:r>
              <a:rPr lang="de-DE" dirty="0" err="1"/>
              <a:t>mile</a:t>
            </a:r>
            <a:r>
              <a:rPr lang="de-DE" dirty="0"/>
              <a:t> </a:t>
            </a:r>
            <a:r>
              <a:rPr lang="de-DE" dirty="0" smtClean="0"/>
              <a:t>NYT19981211.0308</a:t>
            </a:r>
          </a:p>
          <a:p>
            <a:pPr lvl="1"/>
            <a:r>
              <a:rPr lang="de-DE" dirty="0" err="1" smtClean="0"/>
              <a:t>Ranked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passages</a:t>
            </a:r>
            <a:r>
              <a:rPr lang="de-DE" dirty="0" smtClean="0"/>
              <a:t/>
            </a:r>
            <a:endParaRPr lang="en-US" dirty="0"/>
          </a:p>
          <a:p>
            <a:pPr lvl="2"/>
            <a:r>
              <a:rPr lang="en-US" dirty="0"/>
              <a:t>1894 0 APW19980601.0000 the </a:t>
            </a:r>
            <a:r>
              <a:rPr lang="en-US" dirty="0" err="1"/>
              <a:t>casta</a:t>
            </a:r>
            <a:r>
              <a:rPr lang="en-US" dirty="0"/>
              <a:t> way </a:t>
            </a:r>
            <a:r>
              <a:rPr lang="en-US" dirty="0" err="1"/>
              <a:t>weas</a:t>
            </a:r>
            <a:endParaRPr lang="en-US" dirty="0"/>
          </a:p>
          <a:p>
            <a:pPr lvl="2"/>
            <a:r>
              <a:rPr lang="en-US" dirty="0"/>
              <a:t>1894 0 APW19980601.0000 440 million miles </a:t>
            </a:r>
          </a:p>
          <a:p>
            <a:pPr lvl="2"/>
            <a:r>
              <a:rPr lang="en-US" dirty="0"/>
              <a:t>1894 0 APW19980705.0043 440 million miles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62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MRR</a:t>
            </a:r>
          </a:p>
          <a:p>
            <a:pPr lvl="1"/>
            <a:r>
              <a:rPr lang="en-US" dirty="0" smtClean="0"/>
              <a:t>Strict and lenient</a:t>
            </a:r>
            <a:endParaRPr lang="en-US" dirty="0" smtClean="0"/>
          </a:p>
          <a:p>
            <a:r>
              <a:rPr lang="en-US" dirty="0" smtClean="0"/>
              <a:t>Percentage </a:t>
            </a:r>
            <a:r>
              <a:rPr lang="en-US" dirty="0" smtClean="0"/>
              <a:t>of questions with NO correct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46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MRR</a:t>
            </a:r>
          </a:p>
          <a:p>
            <a:pPr lvl="1"/>
            <a:r>
              <a:rPr lang="en-US" dirty="0" smtClean="0"/>
              <a:t>Strict: Matching pattern in official document</a:t>
            </a:r>
          </a:p>
          <a:p>
            <a:pPr lvl="1"/>
            <a:r>
              <a:rPr lang="en-US" dirty="0" smtClean="0"/>
              <a:t>Lenient: Matching pattern</a:t>
            </a:r>
          </a:p>
          <a:p>
            <a:r>
              <a:rPr lang="en-US" dirty="0" smtClean="0"/>
              <a:t>Percentage of questions with NO correct answers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4" y="3513667"/>
            <a:ext cx="7811559" cy="336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7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on Oracle Docs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49"/>
          <a:stretch/>
        </p:blipFill>
        <p:spPr/>
      </p:pic>
    </p:spTree>
    <p:extLst>
      <p:ext uri="{BB962C8B-B14F-4D97-AF65-F5344CB8AC3E}">
        <p14:creationId xmlns:p14="http://schemas.microsoft.com/office/powerpoint/2010/main" val="2819042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PRISE:</a:t>
            </a:r>
          </a:p>
          <a:p>
            <a:pPr lvl="1"/>
            <a:r>
              <a:rPr lang="en-US" dirty="0" smtClean="0"/>
              <a:t>Higher recall, more correct answers</a:t>
            </a:r>
          </a:p>
        </p:txBody>
      </p:sp>
    </p:spTree>
    <p:extLst>
      <p:ext uri="{BB962C8B-B14F-4D97-AF65-F5344CB8AC3E}">
        <p14:creationId xmlns:p14="http://schemas.microsoft.com/office/powerpoint/2010/main" val="1273737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PRISE:</a:t>
            </a:r>
          </a:p>
          <a:p>
            <a:pPr lvl="1"/>
            <a:r>
              <a:rPr lang="en-US" dirty="0" smtClean="0"/>
              <a:t>Higher recall, more correct answers</a:t>
            </a:r>
          </a:p>
          <a:p>
            <a:r>
              <a:rPr lang="en-US" dirty="0" err="1" smtClean="0"/>
              <a:t>Lucene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Higher precision, fewer correct, but higher MRR</a:t>
            </a:r>
          </a:p>
        </p:txBody>
      </p:sp>
    </p:spTree>
    <p:extLst>
      <p:ext uri="{BB962C8B-B14F-4D97-AF65-F5344CB8AC3E}">
        <p14:creationId xmlns:p14="http://schemas.microsoft.com/office/powerpoint/2010/main" val="1579164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PRISE:</a:t>
            </a:r>
          </a:p>
          <a:p>
            <a:pPr lvl="1"/>
            <a:r>
              <a:rPr lang="en-US" dirty="0" smtClean="0"/>
              <a:t>Higher recall, more correct answers</a:t>
            </a:r>
          </a:p>
          <a:p>
            <a:r>
              <a:rPr lang="en-US" dirty="0" err="1" smtClean="0"/>
              <a:t>Lucene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Higher precision, fewer correct, but higher MRR</a:t>
            </a:r>
          </a:p>
          <a:p>
            <a:r>
              <a:rPr lang="en-US" dirty="0" smtClean="0"/>
              <a:t>Best systems:</a:t>
            </a:r>
          </a:p>
          <a:p>
            <a:pPr lvl="1"/>
            <a:r>
              <a:rPr lang="en-US" dirty="0" smtClean="0"/>
              <a:t>IBM, ISI, </a:t>
            </a:r>
            <a:r>
              <a:rPr lang="en-US" dirty="0" err="1" smtClean="0"/>
              <a:t>SiteQ</a:t>
            </a:r>
            <a:endParaRPr lang="en-US" dirty="0" smtClean="0"/>
          </a:p>
          <a:p>
            <a:pPr lvl="1"/>
            <a:r>
              <a:rPr lang="en-US" dirty="0" smtClean="0"/>
              <a:t>Relatively insensitive to retrieval 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1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Passage retrieval and re-ranking</a:t>
            </a:r>
          </a:p>
          <a:p>
            <a:pPr lvl="1"/>
            <a:r>
              <a:rPr lang="en-US" dirty="0" smtClean="0"/>
              <a:t>Quantitative analysis of heuristic methods</a:t>
            </a:r>
          </a:p>
          <a:p>
            <a:pPr lvl="3"/>
            <a:r>
              <a:rPr lang="en-US" dirty="0" err="1" smtClean="0"/>
              <a:t>Tellex</a:t>
            </a:r>
            <a:r>
              <a:rPr lang="en-US" dirty="0" smtClean="0"/>
              <a:t> et al 2003</a:t>
            </a:r>
          </a:p>
          <a:p>
            <a:pPr lvl="2"/>
            <a:r>
              <a:rPr lang="en-US" dirty="0" smtClean="0"/>
              <a:t>Approaches, evaluation, issues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Shallow processing learning approach</a:t>
            </a:r>
          </a:p>
          <a:p>
            <a:pPr lvl="3"/>
            <a:r>
              <a:rPr lang="en-US" dirty="0" err="1" smtClean="0"/>
              <a:t>Ramakrishnan</a:t>
            </a:r>
            <a:r>
              <a:rPr lang="en-US" dirty="0" smtClean="0"/>
              <a:t> et al 2004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Syntactic structure and answer types</a:t>
            </a:r>
          </a:p>
          <a:p>
            <a:pPr lvl="3"/>
            <a:r>
              <a:rPr lang="en-US" dirty="0" err="1" smtClean="0"/>
              <a:t>Aktolga</a:t>
            </a:r>
            <a:r>
              <a:rPr lang="en-US" dirty="0" smtClean="0"/>
              <a:t> et al 2011</a:t>
            </a:r>
          </a:p>
          <a:p>
            <a:pPr lvl="2"/>
            <a:r>
              <a:rPr lang="en-US" dirty="0" smtClean="0"/>
              <a:t>QA dependency alignment, answer type filtering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82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4892" cy="4343400"/>
          </a:xfrm>
        </p:spPr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Boolean systems (e.g. </a:t>
            </a:r>
            <a:r>
              <a:rPr lang="en-US" dirty="0" err="1" smtClean="0"/>
              <a:t>Lucene</a:t>
            </a:r>
            <a:r>
              <a:rPr lang="en-US" dirty="0" smtClean="0"/>
              <a:t>) competitive, good MRR</a:t>
            </a:r>
          </a:p>
          <a:p>
            <a:pPr lvl="2"/>
            <a:r>
              <a:rPr lang="en-US" dirty="0" smtClean="0"/>
              <a:t>Boolean systems usually worse on ad-hoc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785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4892" cy="4343400"/>
          </a:xfrm>
        </p:spPr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Boolean systems (e.g. </a:t>
            </a:r>
            <a:r>
              <a:rPr lang="en-US" dirty="0" err="1" smtClean="0"/>
              <a:t>Lucene</a:t>
            </a:r>
            <a:r>
              <a:rPr lang="en-US" dirty="0" smtClean="0"/>
              <a:t>) competitive, good MRR</a:t>
            </a:r>
          </a:p>
          <a:p>
            <a:pPr lvl="2"/>
            <a:r>
              <a:rPr lang="en-US" dirty="0" smtClean="0"/>
              <a:t>Boolean systems usually worse on ad-hoc</a:t>
            </a:r>
          </a:p>
          <a:p>
            <a:pPr lvl="2"/>
            <a:endParaRPr lang="en-US" dirty="0"/>
          </a:p>
          <a:p>
            <a:r>
              <a:rPr lang="en-US" dirty="0" smtClean="0"/>
              <a:t>Passage retrieval:</a:t>
            </a:r>
          </a:p>
          <a:p>
            <a:pPr lvl="1"/>
            <a:r>
              <a:rPr lang="en-US" dirty="0" smtClean="0"/>
              <a:t>Significant differences for PRISE, Oracle</a:t>
            </a:r>
          </a:p>
          <a:p>
            <a:pPr lvl="1"/>
            <a:r>
              <a:rPr lang="en-US" dirty="0" smtClean="0"/>
              <a:t>Not significant for </a:t>
            </a:r>
            <a:r>
              <a:rPr lang="en-US" dirty="0" err="1" smtClean="0"/>
              <a:t>Lucene</a:t>
            </a:r>
            <a:r>
              <a:rPr lang="en-US" dirty="0"/>
              <a:t> </a:t>
            </a:r>
            <a:r>
              <a:rPr lang="en-US" dirty="0" smtClean="0"/>
              <a:t>-&gt; boost recall</a:t>
            </a:r>
          </a:p>
        </p:txBody>
      </p:sp>
    </p:spTree>
    <p:extLst>
      <p:ext uri="{BB962C8B-B14F-4D97-AF65-F5344CB8AC3E}">
        <p14:creationId xmlns:p14="http://schemas.microsoft.com/office/powerpoint/2010/main" val="1328069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4892" cy="4343400"/>
          </a:xfrm>
        </p:spPr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Boolean systems (e.g. </a:t>
            </a:r>
            <a:r>
              <a:rPr lang="en-US" dirty="0" err="1" smtClean="0"/>
              <a:t>Lucene</a:t>
            </a:r>
            <a:r>
              <a:rPr lang="en-US" dirty="0" smtClean="0"/>
              <a:t>) competitive, good MRR</a:t>
            </a:r>
          </a:p>
          <a:p>
            <a:pPr lvl="2"/>
            <a:r>
              <a:rPr lang="en-US" dirty="0" smtClean="0"/>
              <a:t>Boolean systems usually worse on ad-hoc</a:t>
            </a:r>
          </a:p>
          <a:p>
            <a:pPr lvl="2"/>
            <a:endParaRPr lang="en-US" dirty="0"/>
          </a:p>
          <a:p>
            <a:r>
              <a:rPr lang="en-US" dirty="0" smtClean="0"/>
              <a:t>Passage retrieval:</a:t>
            </a:r>
          </a:p>
          <a:p>
            <a:pPr lvl="1"/>
            <a:r>
              <a:rPr lang="en-US" dirty="0" smtClean="0"/>
              <a:t>Significant differences for PRISE, Oracle</a:t>
            </a:r>
          </a:p>
          <a:p>
            <a:pPr lvl="1"/>
            <a:r>
              <a:rPr lang="en-US" dirty="0" smtClean="0"/>
              <a:t>Not significant for </a:t>
            </a:r>
            <a:r>
              <a:rPr lang="en-US" dirty="0" err="1" smtClean="0"/>
              <a:t>Lucene</a:t>
            </a:r>
            <a:r>
              <a:rPr lang="en-US" dirty="0"/>
              <a:t> </a:t>
            </a:r>
            <a:r>
              <a:rPr lang="en-US" dirty="0" smtClean="0"/>
              <a:t>-&gt; boost recall</a:t>
            </a:r>
          </a:p>
          <a:p>
            <a:r>
              <a:rPr lang="en-US" dirty="0" smtClean="0"/>
              <a:t>Techniques: Density-based scoring improves</a:t>
            </a:r>
          </a:p>
          <a:p>
            <a:pPr lvl="1"/>
            <a:r>
              <a:rPr lang="en-US" dirty="0" smtClean="0"/>
              <a:t>Variants: proper name exact, cluster, density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52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‘What is an ulcer?’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60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‘What is an ulcer?’	</a:t>
            </a:r>
          </a:p>
          <a:p>
            <a:pPr lvl="1"/>
            <a:r>
              <a:rPr lang="en-US" dirty="0" smtClean="0"/>
              <a:t>After stopping -&gt; ‘ulcer’</a:t>
            </a:r>
          </a:p>
          <a:p>
            <a:pPr lvl="1"/>
            <a:r>
              <a:rPr lang="en-US" dirty="0" smtClean="0"/>
              <a:t>Match doesn’t help</a:t>
            </a:r>
          </a:p>
        </p:txBody>
      </p:sp>
    </p:spTree>
    <p:extLst>
      <p:ext uri="{BB962C8B-B14F-4D97-AF65-F5344CB8AC3E}">
        <p14:creationId xmlns:p14="http://schemas.microsoft.com/office/powerpoint/2010/main" val="1051225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‘What is an ulcer?’	</a:t>
            </a:r>
          </a:p>
          <a:p>
            <a:pPr lvl="1"/>
            <a:r>
              <a:rPr lang="en-US" dirty="0" smtClean="0"/>
              <a:t>After stopping -&gt; ‘ulcer’</a:t>
            </a:r>
          </a:p>
          <a:p>
            <a:pPr lvl="1"/>
            <a:r>
              <a:rPr lang="en-US" dirty="0" smtClean="0"/>
              <a:t>Match doesn’t help</a:t>
            </a:r>
          </a:p>
          <a:p>
            <a:pPr lvl="1"/>
            <a:r>
              <a:rPr lang="en-US" dirty="0" smtClean="0"/>
              <a:t>Need question type!!</a:t>
            </a:r>
          </a:p>
          <a:p>
            <a:r>
              <a:rPr lang="en-US" dirty="0" smtClean="0"/>
              <a:t>Missing relations</a:t>
            </a:r>
          </a:p>
          <a:p>
            <a:pPr lvl="1"/>
            <a:r>
              <a:rPr lang="en-US" dirty="0" smtClean="0"/>
              <a:t>‘What is the highest dam?’</a:t>
            </a:r>
          </a:p>
          <a:p>
            <a:pPr lvl="2"/>
            <a:r>
              <a:rPr lang="en-US" dirty="0" smtClean="0"/>
              <a:t>Passages match ‘highest’ and ‘dam’ – but not together</a:t>
            </a:r>
          </a:p>
          <a:p>
            <a:pPr lvl="1"/>
            <a:r>
              <a:rPr lang="en-US" dirty="0" smtClean="0"/>
              <a:t>Include syntax?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382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to heuristic similarity measures</a:t>
            </a:r>
          </a:p>
          <a:p>
            <a:r>
              <a:rPr lang="en-US" dirty="0" smtClean="0"/>
              <a:t>Identify candidate features</a:t>
            </a:r>
          </a:p>
          <a:p>
            <a:r>
              <a:rPr lang="en-US" dirty="0" smtClean="0"/>
              <a:t>Allow learning algorithm to select</a:t>
            </a:r>
          </a:p>
        </p:txBody>
      </p:sp>
    </p:spTree>
    <p:extLst>
      <p:ext uri="{BB962C8B-B14F-4D97-AF65-F5344CB8AC3E}">
        <p14:creationId xmlns:p14="http://schemas.microsoft.com/office/powerpoint/2010/main" val="1727315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to heuristic similarity measures</a:t>
            </a:r>
          </a:p>
          <a:p>
            <a:r>
              <a:rPr lang="en-US" dirty="0" smtClean="0"/>
              <a:t>Identify candidate features</a:t>
            </a:r>
          </a:p>
          <a:p>
            <a:r>
              <a:rPr lang="en-US" dirty="0" smtClean="0"/>
              <a:t>Allow learning algorithm to select</a:t>
            </a:r>
          </a:p>
          <a:p>
            <a:r>
              <a:rPr lang="en-US" dirty="0" smtClean="0"/>
              <a:t>Learning and ranking:</a:t>
            </a:r>
          </a:p>
          <a:p>
            <a:pPr lvl="1"/>
            <a:r>
              <a:rPr lang="en-US" dirty="0" smtClean="0"/>
              <a:t>Employ general classifiers</a:t>
            </a:r>
          </a:p>
          <a:p>
            <a:pPr lvl="2"/>
            <a:r>
              <a:rPr lang="en-US" dirty="0" smtClean="0"/>
              <a:t>Use score to rank (e.g., SVM, Logistic Regression)</a:t>
            </a:r>
          </a:p>
        </p:txBody>
      </p:sp>
    </p:spTree>
    <p:extLst>
      <p:ext uri="{BB962C8B-B14F-4D97-AF65-F5344CB8AC3E}">
        <p14:creationId xmlns:p14="http://schemas.microsoft.com/office/powerpoint/2010/main" val="24372736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to heuristic </a:t>
            </a:r>
            <a:r>
              <a:rPr lang="en-US" smtClean="0"/>
              <a:t>similarity measures</a:t>
            </a:r>
            <a:endParaRPr lang="en-US" dirty="0" smtClean="0"/>
          </a:p>
          <a:p>
            <a:r>
              <a:rPr lang="en-US" dirty="0" smtClean="0"/>
              <a:t>Identify candidate features</a:t>
            </a:r>
          </a:p>
          <a:p>
            <a:r>
              <a:rPr lang="en-US" dirty="0" smtClean="0"/>
              <a:t>Allow learning algorithm to select</a:t>
            </a:r>
          </a:p>
          <a:p>
            <a:r>
              <a:rPr lang="en-US" dirty="0" smtClean="0"/>
              <a:t>Learning and ranking:</a:t>
            </a:r>
          </a:p>
          <a:p>
            <a:pPr lvl="1"/>
            <a:r>
              <a:rPr lang="en-US" dirty="0" smtClean="0"/>
              <a:t>Employ general classifiers</a:t>
            </a:r>
          </a:p>
          <a:p>
            <a:pPr lvl="2"/>
            <a:r>
              <a:rPr lang="en-US" dirty="0" smtClean="0"/>
              <a:t>Use score to rank (e.g., SVM, Logistic Regression)</a:t>
            </a:r>
          </a:p>
          <a:p>
            <a:pPr lvl="1"/>
            <a:r>
              <a:rPr lang="en-US" dirty="0" smtClean="0"/>
              <a:t>Employ explicit rank learner 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RankBoost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376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Features &amp;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Question Answering an Acquired Skill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Ramakrishnan</a:t>
            </a:r>
            <a:r>
              <a:rPr lang="en-US" dirty="0" smtClean="0"/>
              <a:t> et al, 2004</a:t>
            </a:r>
          </a:p>
          <a:p>
            <a:r>
              <a:rPr lang="en-US" dirty="0" smtClean="0"/>
              <a:t>Full QA system described</a:t>
            </a:r>
          </a:p>
          <a:p>
            <a:pPr lvl="1"/>
            <a:r>
              <a:rPr lang="en-US" dirty="0" smtClean="0"/>
              <a:t>Shallow processing techniques</a:t>
            </a:r>
          </a:p>
          <a:p>
            <a:pPr lvl="1"/>
            <a:r>
              <a:rPr lang="en-US" dirty="0" smtClean="0"/>
              <a:t>Integration of Off-the-shelf components</a:t>
            </a:r>
          </a:p>
          <a:p>
            <a:pPr lvl="1"/>
            <a:r>
              <a:rPr lang="en-US" dirty="0" smtClean="0"/>
              <a:t>Focus on rule-learning </a:t>
            </a:r>
            <a:r>
              <a:rPr lang="en-US" dirty="0" err="1" smtClean="0"/>
              <a:t>vs</a:t>
            </a:r>
            <a:r>
              <a:rPr lang="en-US" dirty="0" smtClean="0"/>
              <a:t> hand-crafting</a:t>
            </a:r>
          </a:p>
          <a:p>
            <a:pPr lvl="1"/>
            <a:r>
              <a:rPr lang="en-US" dirty="0" smtClean="0"/>
              <a:t>Perspective: questions as noisy SQL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3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83058" cy="4343400"/>
          </a:xfrm>
        </p:spPr>
        <p:txBody>
          <a:bodyPr/>
          <a:lstStyle/>
          <a:p>
            <a:r>
              <a:rPr lang="en-US" dirty="0" smtClean="0"/>
              <a:t>Goal: Select passages most likely to contain answer</a:t>
            </a:r>
          </a:p>
          <a:p>
            <a:r>
              <a:rPr lang="en-US" dirty="0" smtClean="0"/>
              <a:t>Factors in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Document rank</a:t>
            </a:r>
          </a:p>
          <a:p>
            <a:pPr lvl="1"/>
            <a:r>
              <a:rPr lang="en-US" dirty="0" smtClean="0"/>
              <a:t>Want answers!</a:t>
            </a:r>
          </a:p>
          <a:p>
            <a:pPr lvl="2"/>
            <a:r>
              <a:rPr lang="en-US" dirty="0" smtClean="0"/>
              <a:t>Answer type matching</a:t>
            </a:r>
          </a:p>
          <a:p>
            <a:pPr lvl="3"/>
            <a:r>
              <a:rPr lang="en-US" dirty="0" smtClean="0"/>
              <a:t>Restricted Named Entity Recognition</a:t>
            </a:r>
          </a:p>
          <a:p>
            <a:pPr lvl="1"/>
            <a:r>
              <a:rPr lang="en-US" dirty="0" smtClean="0"/>
              <a:t>Question match:</a:t>
            </a:r>
          </a:p>
          <a:p>
            <a:pPr lvl="2"/>
            <a:r>
              <a:rPr lang="en-US" dirty="0" smtClean="0"/>
              <a:t>Question term overlap</a:t>
            </a:r>
          </a:p>
          <a:p>
            <a:pPr lvl="2"/>
            <a:r>
              <a:rPr lang="en-US" b="1" dirty="0" smtClean="0"/>
              <a:t>Span</a:t>
            </a:r>
            <a:r>
              <a:rPr lang="en-US" dirty="0" smtClean="0"/>
              <a:t> overlap: N-gram, longest common sub-span</a:t>
            </a:r>
          </a:p>
          <a:p>
            <a:pPr lvl="2"/>
            <a:r>
              <a:rPr lang="en-US" dirty="0" smtClean="0"/>
              <a:t>Query term </a:t>
            </a:r>
            <a:r>
              <a:rPr lang="en-US" b="1" dirty="0" smtClean="0"/>
              <a:t>density: </a:t>
            </a:r>
            <a:r>
              <a:rPr lang="en-US" dirty="0" smtClean="0"/>
              <a:t>short spans w/more </a:t>
            </a:r>
            <a:r>
              <a:rPr lang="en-US" dirty="0" err="1" smtClean="0"/>
              <a:t>qterms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661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4080"/>
            <a:ext cx="9144000" cy="521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737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retrieval results:</a:t>
            </a:r>
          </a:p>
          <a:p>
            <a:pPr lvl="1"/>
            <a:r>
              <a:rPr lang="en-US" dirty="0" smtClean="0"/>
              <a:t>IR ‘documents’:</a:t>
            </a:r>
          </a:p>
          <a:p>
            <a:pPr lvl="2"/>
            <a:r>
              <a:rPr lang="en-US" dirty="0" smtClean="0"/>
              <a:t>3 sentence windows (</a:t>
            </a:r>
            <a:r>
              <a:rPr lang="en-US" dirty="0" err="1" smtClean="0"/>
              <a:t>Tellex</a:t>
            </a:r>
            <a:r>
              <a:rPr lang="en-US" dirty="0" smtClean="0"/>
              <a:t> et al)</a:t>
            </a:r>
          </a:p>
          <a:p>
            <a:pPr lvl="1"/>
            <a:r>
              <a:rPr lang="en-US" dirty="0" smtClean="0"/>
              <a:t>Indexed in </a:t>
            </a:r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Retrieved based on reformulated query</a:t>
            </a:r>
          </a:p>
        </p:txBody>
      </p:sp>
    </p:spTree>
    <p:extLst>
      <p:ext uri="{BB962C8B-B14F-4D97-AF65-F5344CB8AC3E}">
        <p14:creationId xmlns:p14="http://schemas.microsoft.com/office/powerpoint/2010/main" val="5220712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retrieval results:</a:t>
            </a:r>
          </a:p>
          <a:p>
            <a:pPr lvl="1"/>
            <a:r>
              <a:rPr lang="en-US" dirty="0" smtClean="0"/>
              <a:t>IR ‘documents’:</a:t>
            </a:r>
          </a:p>
          <a:p>
            <a:pPr lvl="2"/>
            <a:r>
              <a:rPr lang="en-US" dirty="0" smtClean="0"/>
              <a:t>3 sentence windows (</a:t>
            </a:r>
            <a:r>
              <a:rPr lang="en-US" dirty="0" err="1" smtClean="0"/>
              <a:t>Tellex</a:t>
            </a:r>
            <a:r>
              <a:rPr lang="en-US" dirty="0" smtClean="0"/>
              <a:t> et al)</a:t>
            </a:r>
          </a:p>
          <a:p>
            <a:pPr lvl="1"/>
            <a:r>
              <a:rPr lang="en-US" dirty="0" smtClean="0"/>
              <a:t>Indexed in </a:t>
            </a:r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Retrieved based on reformulated query</a:t>
            </a:r>
          </a:p>
          <a:p>
            <a:r>
              <a:rPr lang="en-US" dirty="0" smtClean="0"/>
              <a:t>Question-type classification</a:t>
            </a:r>
          </a:p>
          <a:p>
            <a:pPr lvl="1"/>
            <a:r>
              <a:rPr lang="en-US" dirty="0" smtClean="0"/>
              <a:t>Based on shallow parsing</a:t>
            </a:r>
          </a:p>
          <a:p>
            <a:pPr lvl="1"/>
            <a:r>
              <a:rPr lang="en-US" dirty="0" err="1" smtClean="0"/>
              <a:t>Synsets</a:t>
            </a:r>
            <a:r>
              <a:rPr lang="en-US" dirty="0" smtClean="0"/>
              <a:t> or surface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978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‘Where’ clause in an SQL query – selectors</a:t>
            </a:r>
          </a:p>
        </p:txBody>
      </p:sp>
    </p:spTree>
    <p:extLst>
      <p:ext uri="{BB962C8B-B14F-4D97-AF65-F5344CB8AC3E}">
        <p14:creationId xmlns:p14="http://schemas.microsoft.com/office/powerpoint/2010/main" val="22862492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‘Where’ clause in an SQL query – selectors</a:t>
            </a:r>
          </a:p>
          <a:p>
            <a:pPr lvl="1"/>
            <a:r>
              <a:rPr lang="en-US" dirty="0" smtClean="0"/>
              <a:t>Portion(s) of query highly likely to appear in answer</a:t>
            </a:r>
          </a:p>
          <a:p>
            <a:r>
              <a:rPr lang="en-US" dirty="0" smtClean="0"/>
              <a:t>Train system to recognize these terms </a:t>
            </a:r>
          </a:p>
          <a:p>
            <a:pPr lvl="1"/>
            <a:r>
              <a:rPr lang="en-US" dirty="0" smtClean="0"/>
              <a:t>Best keywords for query</a:t>
            </a:r>
          </a:p>
          <a:p>
            <a:pPr lvl="1"/>
            <a:r>
              <a:rPr lang="en-US" i="1" dirty="0" smtClean="0"/>
              <a:t>Tokyo is the capital of which country?</a:t>
            </a:r>
          </a:p>
          <a:p>
            <a:pPr lvl="2"/>
            <a:r>
              <a:rPr lang="en-US" dirty="0" smtClean="0"/>
              <a:t>Answer probably includes…..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69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‘Where’ clause in an SQL query – selectors</a:t>
            </a:r>
          </a:p>
          <a:p>
            <a:pPr lvl="1"/>
            <a:r>
              <a:rPr lang="en-US" dirty="0" smtClean="0"/>
              <a:t>Portion(s) of query highly likely to appear in answer</a:t>
            </a:r>
          </a:p>
          <a:p>
            <a:r>
              <a:rPr lang="en-US" dirty="0" smtClean="0"/>
              <a:t>Train system to recognize these terms </a:t>
            </a:r>
          </a:p>
          <a:p>
            <a:pPr lvl="1"/>
            <a:r>
              <a:rPr lang="en-US" dirty="0" smtClean="0"/>
              <a:t>Best keywords for query</a:t>
            </a:r>
          </a:p>
          <a:p>
            <a:pPr lvl="1"/>
            <a:r>
              <a:rPr lang="en-US" i="1" dirty="0" smtClean="0"/>
              <a:t>Tokyo is the capital of which country?</a:t>
            </a:r>
          </a:p>
          <a:p>
            <a:pPr lvl="2"/>
            <a:r>
              <a:rPr lang="en-US" dirty="0" smtClean="0"/>
              <a:t>Answer probably includes…..</a:t>
            </a:r>
          </a:p>
          <a:p>
            <a:pPr lvl="3"/>
            <a:r>
              <a:rPr lang="en-US" dirty="0" smtClean="0"/>
              <a:t>Tokyo+++</a:t>
            </a:r>
          </a:p>
          <a:p>
            <a:pPr lvl="3"/>
            <a:r>
              <a:rPr lang="en-US" dirty="0" smtClean="0"/>
              <a:t>Capital+</a:t>
            </a:r>
          </a:p>
          <a:p>
            <a:pPr lvl="3"/>
            <a:r>
              <a:rPr lang="en-US" dirty="0" smtClean="0"/>
              <a:t>Country?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251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features from query:</a:t>
            </a:r>
          </a:p>
          <a:p>
            <a:pPr lvl="2"/>
            <a:r>
              <a:rPr lang="en-US" dirty="0"/>
              <a:t>POS of </a:t>
            </a:r>
            <a:r>
              <a:rPr lang="en-US" dirty="0" smtClean="0"/>
              <a:t>word</a:t>
            </a:r>
          </a:p>
          <a:p>
            <a:pPr lvl="2"/>
            <a:r>
              <a:rPr lang="en-US" dirty="0" smtClean="0"/>
              <a:t>POS </a:t>
            </a:r>
            <a:r>
              <a:rPr lang="en-US" dirty="0"/>
              <a:t>of previous/following word(s</a:t>
            </a:r>
            <a:r>
              <a:rPr lang="en-US" dirty="0" smtClean="0"/>
              <a:t>), in window</a:t>
            </a:r>
          </a:p>
          <a:p>
            <a:pPr lvl="2"/>
            <a:r>
              <a:rPr lang="en-US" dirty="0" smtClean="0"/>
              <a:t>Capitalized?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470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features from query:</a:t>
            </a:r>
          </a:p>
          <a:p>
            <a:pPr lvl="2"/>
            <a:r>
              <a:rPr lang="en-US" dirty="0"/>
              <a:t>POS of </a:t>
            </a:r>
            <a:r>
              <a:rPr lang="en-US" dirty="0" smtClean="0"/>
              <a:t>word</a:t>
            </a:r>
          </a:p>
          <a:p>
            <a:pPr lvl="2"/>
            <a:r>
              <a:rPr lang="en-US" dirty="0" smtClean="0"/>
              <a:t>POS </a:t>
            </a:r>
            <a:r>
              <a:rPr lang="en-US" dirty="0"/>
              <a:t>of previous/following word(s</a:t>
            </a:r>
            <a:r>
              <a:rPr lang="en-US" dirty="0" smtClean="0"/>
              <a:t>), in window</a:t>
            </a:r>
          </a:p>
          <a:p>
            <a:pPr lvl="2"/>
            <a:r>
              <a:rPr lang="en-US" dirty="0" smtClean="0"/>
              <a:t>Capitalized?</a:t>
            </a:r>
            <a:endParaRPr lang="en-US" dirty="0"/>
          </a:p>
          <a:p>
            <a:pPr lvl="1"/>
            <a:r>
              <a:rPr lang="en-US" dirty="0"/>
              <a:t>Global features of word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Stopword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IDF of word</a:t>
            </a:r>
            <a:endParaRPr lang="en-US" dirty="0"/>
          </a:p>
          <a:p>
            <a:pPr lvl="2"/>
            <a:r>
              <a:rPr lang="en-US" dirty="0" smtClean="0"/>
              <a:t>Number of word senses</a:t>
            </a:r>
          </a:p>
          <a:p>
            <a:pPr lvl="2"/>
            <a:r>
              <a:rPr lang="en-US" dirty="0" smtClean="0"/>
              <a:t>Average number of words per sense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597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features from query:</a:t>
            </a:r>
          </a:p>
          <a:p>
            <a:pPr lvl="2"/>
            <a:r>
              <a:rPr lang="en-US" dirty="0"/>
              <a:t>POS of </a:t>
            </a:r>
            <a:r>
              <a:rPr lang="en-US" dirty="0" smtClean="0"/>
              <a:t>word</a:t>
            </a:r>
          </a:p>
          <a:p>
            <a:pPr lvl="2"/>
            <a:r>
              <a:rPr lang="en-US" dirty="0" smtClean="0"/>
              <a:t>POS </a:t>
            </a:r>
            <a:r>
              <a:rPr lang="en-US" dirty="0"/>
              <a:t>of previous/following word(s</a:t>
            </a:r>
            <a:r>
              <a:rPr lang="en-US" dirty="0" smtClean="0"/>
              <a:t>), in window</a:t>
            </a:r>
          </a:p>
          <a:p>
            <a:pPr lvl="2"/>
            <a:r>
              <a:rPr lang="en-US" dirty="0" smtClean="0"/>
              <a:t>Capitalized?</a:t>
            </a:r>
            <a:endParaRPr lang="en-US" dirty="0"/>
          </a:p>
          <a:p>
            <a:pPr lvl="1"/>
            <a:r>
              <a:rPr lang="en-US" dirty="0"/>
              <a:t>Global features of word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Stopword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IDF of word</a:t>
            </a:r>
            <a:endParaRPr lang="en-US" dirty="0"/>
          </a:p>
          <a:p>
            <a:pPr lvl="2"/>
            <a:r>
              <a:rPr lang="en-US" dirty="0" smtClean="0"/>
              <a:t>Number of word senses</a:t>
            </a:r>
          </a:p>
          <a:p>
            <a:pPr lvl="2"/>
            <a:r>
              <a:rPr lang="en-US" dirty="0" smtClean="0"/>
              <a:t>Average number of words per sense </a:t>
            </a:r>
            <a:endParaRPr lang="en-US" dirty="0"/>
          </a:p>
          <a:p>
            <a:pPr lvl="3"/>
            <a:r>
              <a:rPr lang="en-US" dirty="0" smtClean="0"/>
              <a:t>Measures of word specificity/ambiguity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854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features from query:</a:t>
            </a:r>
          </a:p>
          <a:p>
            <a:pPr lvl="2"/>
            <a:r>
              <a:rPr lang="en-US" dirty="0"/>
              <a:t>POS of </a:t>
            </a:r>
            <a:r>
              <a:rPr lang="en-US" dirty="0" smtClean="0"/>
              <a:t>word</a:t>
            </a:r>
          </a:p>
          <a:p>
            <a:pPr lvl="2"/>
            <a:r>
              <a:rPr lang="en-US" dirty="0" smtClean="0"/>
              <a:t>POS </a:t>
            </a:r>
            <a:r>
              <a:rPr lang="en-US" dirty="0"/>
              <a:t>of previous/following word(s</a:t>
            </a:r>
            <a:r>
              <a:rPr lang="en-US" dirty="0" smtClean="0"/>
              <a:t>), in window</a:t>
            </a:r>
          </a:p>
          <a:p>
            <a:pPr lvl="2"/>
            <a:r>
              <a:rPr lang="en-US" dirty="0" smtClean="0"/>
              <a:t>Capitalized?</a:t>
            </a:r>
            <a:endParaRPr lang="en-US" dirty="0"/>
          </a:p>
          <a:p>
            <a:pPr lvl="1"/>
            <a:r>
              <a:rPr lang="en-US" dirty="0"/>
              <a:t>Global features of word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Stopword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IDF of word</a:t>
            </a:r>
            <a:endParaRPr lang="en-US" dirty="0"/>
          </a:p>
          <a:p>
            <a:pPr lvl="2"/>
            <a:r>
              <a:rPr lang="en-US" dirty="0" smtClean="0"/>
              <a:t>Number of word senses</a:t>
            </a:r>
          </a:p>
          <a:p>
            <a:pPr lvl="2"/>
            <a:r>
              <a:rPr lang="en-US" dirty="0" smtClean="0"/>
              <a:t>Average number of words per sense </a:t>
            </a:r>
            <a:endParaRPr lang="en-US" dirty="0"/>
          </a:p>
          <a:p>
            <a:pPr lvl="3"/>
            <a:r>
              <a:rPr lang="en-US" dirty="0" smtClean="0"/>
              <a:t>Measures of word specificity/ambiguity</a:t>
            </a:r>
          </a:p>
          <a:p>
            <a:pPr lvl="1"/>
            <a:r>
              <a:rPr lang="en-US" dirty="0" smtClean="0"/>
              <a:t>Train Decision Tree classifier on gold answers: +/-S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0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Evaluation of Passage </a:t>
            </a:r>
            <a:r>
              <a:rPr lang="en-US" dirty="0" smtClean="0"/>
              <a:t>Retrieval for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r>
              <a:rPr lang="en-US" dirty="0" smtClean="0"/>
              <a:t>Compare alternative passage ranking approaches</a:t>
            </a:r>
          </a:p>
          <a:p>
            <a:pPr lvl="1"/>
            <a:r>
              <a:rPr lang="en-US" dirty="0" smtClean="0"/>
              <a:t>8 different strategies + voting ranker	</a:t>
            </a:r>
          </a:p>
          <a:p>
            <a:r>
              <a:rPr lang="en-US" dirty="0" smtClean="0"/>
              <a:t>Assess interaction with document retrieval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698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91736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38809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 has answer zone A w/o selectors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34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 has answer zone A w/o selectors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Distances b/t selectors and answer zone A are small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59595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 has answer zone A w/o selectors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Distances b/t selectors and answer zone A are small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has high similarity with question type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58684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 q and passage r, in a good passage:</a:t>
            </a:r>
          </a:p>
          <a:p>
            <a:pPr lvl="1"/>
            <a:r>
              <a:rPr lang="en-US" dirty="0" smtClean="0"/>
              <a:t>All selectors in q appear in 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 has answer zone A w/o selectors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Distances b/t selectors and answer zone A are small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has high similarity with question type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Relationship b/t </a:t>
            </a:r>
            <a:r>
              <a:rPr lang="en-US" dirty="0" err="1" smtClean="0"/>
              <a:t>Qtype</a:t>
            </a:r>
            <a:r>
              <a:rPr lang="en-US" dirty="0" smtClean="0"/>
              <a:t>, A’s POS and NE tag (if any)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9466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Find candidate answer zone A* as follows for (</a:t>
            </a:r>
            <a:r>
              <a:rPr lang="en-US" dirty="0" err="1" smtClean="0"/>
              <a:t>q.r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 all matching q selectors in r</a:t>
            </a:r>
          </a:p>
          <a:p>
            <a:pPr lvl="1"/>
            <a:r>
              <a:rPr lang="en-US" dirty="0" smtClean="0"/>
              <a:t>For each word (or compound in r) A</a:t>
            </a:r>
          </a:p>
          <a:p>
            <a:pPr lvl="2"/>
            <a:r>
              <a:rPr lang="en-US" dirty="0" smtClean="0"/>
              <a:t>Compute </a:t>
            </a:r>
            <a:r>
              <a:rPr lang="en-US" dirty="0" err="1" smtClean="0"/>
              <a:t>Hyperpath</a:t>
            </a:r>
            <a:r>
              <a:rPr lang="en-US" dirty="0" smtClean="0"/>
              <a:t> distance b/t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pPr lvl="3"/>
            <a:r>
              <a:rPr lang="en-US" dirty="0" smtClean="0"/>
              <a:t>Where HD is </a:t>
            </a:r>
            <a:r>
              <a:rPr lang="en-US" dirty="0" err="1" smtClean="0"/>
              <a:t>Jaccard</a:t>
            </a:r>
            <a:r>
              <a:rPr lang="en-US" dirty="0" smtClean="0"/>
              <a:t> overlap between </a:t>
            </a:r>
            <a:r>
              <a:rPr lang="en-US" dirty="0" err="1" smtClean="0"/>
              <a:t>hypernyms</a:t>
            </a:r>
            <a:r>
              <a:rPr lang="en-US" dirty="0" smtClean="0"/>
              <a:t> of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</p:txBody>
      </p:sp>
    </p:spTree>
    <p:extLst>
      <p:ext uri="{BB962C8B-B14F-4D97-AF65-F5344CB8AC3E}">
        <p14:creationId xmlns:p14="http://schemas.microsoft.com/office/powerpoint/2010/main" val="14079651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Find candidate answer zone A* as follows for (</a:t>
            </a:r>
            <a:r>
              <a:rPr lang="en-US" dirty="0" err="1" smtClean="0"/>
              <a:t>q.r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 all matching q selectors in r</a:t>
            </a:r>
          </a:p>
          <a:p>
            <a:pPr lvl="1"/>
            <a:r>
              <a:rPr lang="en-US" dirty="0" smtClean="0"/>
              <a:t>For each word (or compound in r) A</a:t>
            </a:r>
          </a:p>
          <a:p>
            <a:pPr lvl="2"/>
            <a:r>
              <a:rPr lang="en-US" dirty="0" smtClean="0"/>
              <a:t>Compute </a:t>
            </a:r>
            <a:r>
              <a:rPr lang="en-US" dirty="0" err="1" smtClean="0"/>
              <a:t>Hyperpath</a:t>
            </a:r>
            <a:r>
              <a:rPr lang="en-US" dirty="0" smtClean="0"/>
              <a:t> distance b/t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pPr lvl="3"/>
            <a:r>
              <a:rPr lang="en-US" dirty="0" smtClean="0"/>
              <a:t>Where HD is </a:t>
            </a:r>
            <a:r>
              <a:rPr lang="en-US" dirty="0" err="1" smtClean="0"/>
              <a:t>Jaccard</a:t>
            </a:r>
            <a:r>
              <a:rPr lang="en-US" dirty="0" smtClean="0"/>
              <a:t> overlap between </a:t>
            </a:r>
            <a:r>
              <a:rPr lang="en-US" dirty="0" err="1" smtClean="0"/>
              <a:t>hypernyms</a:t>
            </a:r>
            <a:r>
              <a:rPr lang="en-US" dirty="0" smtClean="0"/>
              <a:t> of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r>
              <a:rPr lang="en-US" dirty="0" smtClean="0"/>
              <a:t>Compute L as set of distances from selectors to A*</a:t>
            </a:r>
          </a:p>
          <a:p>
            <a:r>
              <a:rPr lang="en-US" dirty="0" smtClean="0"/>
              <a:t>Feature vector:</a:t>
            </a:r>
          </a:p>
        </p:txBody>
      </p:sp>
    </p:spTree>
    <p:extLst>
      <p:ext uri="{BB962C8B-B14F-4D97-AF65-F5344CB8AC3E}">
        <p14:creationId xmlns:p14="http://schemas.microsoft.com/office/powerpoint/2010/main" val="10503137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Find candidate answer zone A* as follows for (</a:t>
            </a:r>
            <a:r>
              <a:rPr lang="en-US" dirty="0" err="1" smtClean="0"/>
              <a:t>q.r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 all matching q selectors in r</a:t>
            </a:r>
          </a:p>
          <a:p>
            <a:pPr lvl="1"/>
            <a:r>
              <a:rPr lang="en-US" dirty="0" smtClean="0"/>
              <a:t>For each word (or compound in r) A</a:t>
            </a:r>
          </a:p>
          <a:p>
            <a:pPr lvl="2"/>
            <a:r>
              <a:rPr lang="en-US" dirty="0" smtClean="0"/>
              <a:t>Compute </a:t>
            </a:r>
            <a:r>
              <a:rPr lang="en-US" dirty="0" err="1" smtClean="0"/>
              <a:t>Hyperpath</a:t>
            </a:r>
            <a:r>
              <a:rPr lang="en-US" dirty="0" smtClean="0"/>
              <a:t> distance b/t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pPr lvl="3"/>
            <a:r>
              <a:rPr lang="en-US" dirty="0" smtClean="0"/>
              <a:t>Where HD is </a:t>
            </a:r>
            <a:r>
              <a:rPr lang="en-US" dirty="0" err="1" smtClean="0"/>
              <a:t>Jaccard</a:t>
            </a:r>
            <a:r>
              <a:rPr lang="en-US" dirty="0" smtClean="0"/>
              <a:t> overlap between </a:t>
            </a:r>
            <a:r>
              <a:rPr lang="en-US" dirty="0" err="1" smtClean="0"/>
              <a:t>hypernyms</a:t>
            </a:r>
            <a:r>
              <a:rPr lang="en-US" dirty="0" smtClean="0"/>
              <a:t> of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r>
              <a:rPr lang="en-US" dirty="0" smtClean="0"/>
              <a:t>Compute L as set of distances from selectors to A*</a:t>
            </a:r>
          </a:p>
          <a:p>
            <a:r>
              <a:rPr lang="en-US" dirty="0" smtClean="0"/>
              <a:t>Feature vector:</a:t>
            </a:r>
          </a:p>
          <a:p>
            <a:pPr lvl="1"/>
            <a:r>
              <a:rPr lang="en-US" dirty="0" smtClean="0"/>
              <a:t>IR passage rank; HD score; max, mean, min of L</a:t>
            </a:r>
          </a:p>
        </p:txBody>
      </p:sp>
    </p:spTree>
    <p:extLst>
      <p:ext uri="{BB962C8B-B14F-4D97-AF65-F5344CB8AC3E}">
        <p14:creationId xmlns:p14="http://schemas.microsoft.com/office/powerpoint/2010/main" val="22006237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Find candidate answer zone A* as follows for (</a:t>
            </a:r>
            <a:r>
              <a:rPr lang="en-US" dirty="0" err="1" smtClean="0"/>
              <a:t>q.r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Remove all matching q selectors in r</a:t>
            </a:r>
          </a:p>
          <a:p>
            <a:pPr lvl="1"/>
            <a:r>
              <a:rPr lang="en-US" dirty="0" smtClean="0"/>
              <a:t>For each word (or compound in r) A</a:t>
            </a:r>
          </a:p>
          <a:p>
            <a:pPr lvl="2"/>
            <a:r>
              <a:rPr lang="en-US" dirty="0" smtClean="0"/>
              <a:t>Compute </a:t>
            </a:r>
            <a:r>
              <a:rPr lang="en-US" dirty="0" err="1" smtClean="0"/>
              <a:t>Hyperpath</a:t>
            </a:r>
            <a:r>
              <a:rPr lang="en-US" dirty="0" smtClean="0"/>
              <a:t> distance b/t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pPr lvl="3"/>
            <a:r>
              <a:rPr lang="en-US" dirty="0" smtClean="0"/>
              <a:t>Where HD is </a:t>
            </a:r>
            <a:r>
              <a:rPr lang="en-US" dirty="0" err="1" smtClean="0"/>
              <a:t>Jaccard</a:t>
            </a:r>
            <a:r>
              <a:rPr lang="en-US" dirty="0" smtClean="0"/>
              <a:t> overlap between </a:t>
            </a:r>
            <a:r>
              <a:rPr lang="en-US" dirty="0" err="1" smtClean="0"/>
              <a:t>hypernyms</a:t>
            </a:r>
            <a:r>
              <a:rPr lang="en-US" dirty="0" smtClean="0"/>
              <a:t> of </a:t>
            </a:r>
            <a:r>
              <a:rPr lang="en-US" dirty="0" err="1" smtClean="0"/>
              <a:t>Qtype</a:t>
            </a:r>
            <a:r>
              <a:rPr lang="en-US" dirty="0" smtClean="0"/>
              <a:t> &amp; A</a:t>
            </a:r>
          </a:p>
          <a:p>
            <a:r>
              <a:rPr lang="en-US" dirty="0" smtClean="0"/>
              <a:t>Compute L as set of distances from selectors to A*</a:t>
            </a:r>
          </a:p>
          <a:p>
            <a:r>
              <a:rPr lang="en-US" dirty="0" smtClean="0"/>
              <a:t>Feature vector:</a:t>
            </a:r>
          </a:p>
          <a:p>
            <a:pPr lvl="1"/>
            <a:r>
              <a:rPr lang="en-US" dirty="0" smtClean="0"/>
              <a:t>IR passage rank; HD score; max, mean, min of L</a:t>
            </a:r>
          </a:p>
          <a:p>
            <a:pPr lvl="1"/>
            <a:r>
              <a:rPr lang="en-US" dirty="0" smtClean="0"/>
              <a:t>POS tag of A*; NE tag of A*; Qwords in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0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IR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</a:t>
            </a:r>
          </a:p>
          <a:p>
            <a:pPr lvl="1"/>
            <a:r>
              <a:rPr lang="en-US" dirty="0" smtClean="0"/>
              <a:t>Developed at NIST</a:t>
            </a:r>
          </a:p>
          <a:p>
            <a:pPr lvl="1"/>
            <a:r>
              <a:rPr lang="en-US" dirty="0" smtClean="0"/>
              <a:t>Vector Space retrieval system</a:t>
            </a:r>
          </a:p>
          <a:p>
            <a:pPr lvl="1"/>
            <a:r>
              <a:rPr lang="en-US" dirty="0" smtClean="0"/>
              <a:t>Optimized weighting scheme</a:t>
            </a:r>
          </a:p>
        </p:txBody>
      </p:sp>
    </p:spTree>
    <p:extLst>
      <p:ext uri="{BB962C8B-B14F-4D97-AF65-F5344CB8AC3E}">
        <p14:creationId xmlns:p14="http://schemas.microsoft.com/office/powerpoint/2010/main" val="36083265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421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 question + passage with answer</a:t>
            </a:r>
          </a:p>
          <a:p>
            <a:pPr lvl="1"/>
            <a:r>
              <a:rPr lang="en-US" dirty="0" smtClean="0"/>
              <a:t>Negative 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539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 question + passage with answer</a:t>
            </a:r>
          </a:p>
          <a:p>
            <a:pPr lvl="1"/>
            <a:r>
              <a:rPr lang="en-US" dirty="0" smtClean="0"/>
              <a:t>Negative example: question w/any other passage</a:t>
            </a:r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Hard decision: 80% accurate, but</a:t>
            </a:r>
          </a:p>
        </p:txBody>
      </p:sp>
    </p:spTree>
    <p:extLst>
      <p:ext uri="{BB962C8B-B14F-4D97-AF65-F5344CB8AC3E}">
        <p14:creationId xmlns:p14="http://schemas.microsoft.com/office/powerpoint/2010/main" val="38293264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 question + passage with answer</a:t>
            </a:r>
          </a:p>
          <a:p>
            <a:pPr lvl="1"/>
            <a:r>
              <a:rPr lang="en-US" dirty="0" smtClean="0"/>
              <a:t>Negative example: question w/any other passage</a:t>
            </a:r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Hard decision: 80% accurate, but</a:t>
            </a:r>
          </a:p>
          <a:p>
            <a:pPr lvl="2"/>
            <a:r>
              <a:rPr lang="en-US" dirty="0" smtClean="0"/>
              <a:t>Skewed, most cases negative: poor recall</a:t>
            </a:r>
          </a:p>
        </p:txBody>
      </p:sp>
    </p:spTree>
    <p:extLst>
      <p:ext uri="{BB962C8B-B14F-4D97-AF65-F5344CB8AC3E}">
        <p14:creationId xmlns:p14="http://schemas.microsoft.com/office/powerpoint/2010/main" val="20269283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logistic regression classifier</a:t>
            </a:r>
          </a:p>
          <a:p>
            <a:pPr lvl="1"/>
            <a:r>
              <a:rPr lang="en-US" dirty="0" smtClean="0"/>
              <a:t>Positive example: question + passage with answer</a:t>
            </a:r>
          </a:p>
          <a:p>
            <a:pPr lvl="1"/>
            <a:r>
              <a:rPr lang="en-US" dirty="0" smtClean="0"/>
              <a:t>Negative example: question w/any other passage</a:t>
            </a:r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Hard decision: 80% accurate, but</a:t>
            </a:r>
          </a:p>
          <a:p>
            <a:pPr lvl="2"/>
            <a:r>
              <a:rPr lang="en-US" dirty="0" smtClean="0"/>
              <a:t>Skewed, most cases negative: poor recall</a:t>
            </a:r>
          </a:p>
          <a:p>
            <a:r>
              <a:rPr lang="en-US" dirty="0" smtClean="0"/>
              <a:t>Use regression scores directly to 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641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49" y="1910820"/>
            <a:ext cx="8842205" cy="349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447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Reranking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Deeper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Passage </a:t>
            </a:r>
            <a:r>
              <a:rPr lang="en-US" dirty="0" err="1"/>
              <a:t>Reranking</a:t>
            </a:r>
            <a:r>
              <a:rPr lang="en-US" dirty="0"/>
              <a:t> for Question Answering</a:t>
            </a:r>
            <a:br>
              <a:rPr lang="en-US" dirty="0"/>
            </a:br>
            <a:r>
              <a:rPr lang="en-US" dirty="0"/>
              <a:t>Using Syntactic Structures and Answer </a:t>
            </a:r>
            <a:r>
              <a:rPr lang="en-US" dirty="0" smtClean="0"/>
              <a:t>Types</a:t>
            </a:r>
          </a:p>
          <a:p>
            <a:pPr lvl="1"/>
            <a:r>
              <a:rPr lang="en-US" dirty="0" err="1" smtClean="0"/>
              <a:t>Atkolga</a:t>
            </a:r>
            <a:r>
              <a:rPr lang="en-US" dirty="0" smtClean="0"/>
              <a:t> et al, 2011</a:t>
            </a:r>
          </a:p>
          <a:p>
            <a:pPr lvl="1"/>
            <a:endParaRPr lang="en-US" dirty="0"/>
          </a:p>
          <a:p>
            <a:r>
              <a:rPr lang="en-US" dirty="0" err="1" smtClean="0"/>
              <a:t>Reranking</a:t>
            </a:r>
            <a:r>
              <a:rPr lang="en-US" dirty="0" smtClean="0"/>
              <a:t> of retrieved passages</a:t>
            </a:r>
          </a:p>
          <a:p>
            <a:pPr lvl="1"/>
            <a:r>
              <a:rPr lang="en-US" dirty="0" smtClean="0"/>
              <a:t>Integrates</a:t>
            </a:r>
          </a:p>
          <a:p>
            <a:pPr lvl="2"/>
            <a:r>
              <a:rPr lang="en-US" dirty="0" smtClean="0"/>
              <a:t>Syntactic alignment</a:t>
            </a:r>
          </a:p>
          <a:p>
            <a:pPr lvl="2"/>
            <a:r>
              <a:rPr lang="en-US" dirty="0" smtClean="0"/>
              <a:t>Answer type </a:t>
            </a:r>
          </a:p>
          <a:p>
            <a:pPr lvl="2"/>
            <a:r>
              <a:rPr lang="en-US" dirty="0" smtClean="0"/>
              <a:t>Named Entity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30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27406629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pPr lvl="2"/>
            <a:r>
              <a:rPr lang="en-US" dirty="0" smtClean="0"/>
              <a:t>Retrieval match admits many possible answers</a:t>
            </a:r>
          </a:p>
          <a:p>
            <a:pPr lvl="3"/>
            <a:r>
              <a:rPr lang="en-US" dirty="0" smtClean="0"/>
              <a:t>Need answer type to restrict</a:t>
            </a:r>
          </a:p>
        </p:txBody>
      </p:sp>
    </p:spTree>
    <p:extLst>
      <p:ext uri="{BB962C8B-B14F-4D97-AF65-F5344CB8AC3E}">
        <p14:creationId xmlns:p14="http://schemas.microsoft.com/office/powerpoint/2010/main" val="41465232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pPr lvl="2"/>
            <a:r>
              <a:rPr lang="en-US" dirty="0" smtClean="0"/>
              <a:t>Retrieval match admits many possible answers</a:t>
            </a:r>
          </a:p>
          <a:p>
            <a:pPr lvl="3"/>
            <a:r>
              <a:rPr lang="en-US" dirty="0" smtClean="0"/>
              <a:t>Need answer type to restrict</a:t>
            </a:r>
          </a:p>
          <a:p>
            <a:pPr lvl="2"/>
            <a:r>
              <a:rPr lang="en-US" dirty="0" smtClean="0"/>
              <a:t>Question implies particular relations</a:t>
            </a:r>
          </a:p>
          <a:p>
            <a:pPr lvl="3"/>
            <a:r>
              <a:rPr lang="en-US" dirty="0" smtClean="0"/>
              <a:t>Use syntax to ensure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1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IR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</a:t>
            </a:r>
          </a:p>
          <a:p>
            <a:pPr lvl="1"/>
            <a:r>
              <a:rPr lang="en-US" dirty="0" smtClean="0"/>
              <a:t>Developed at NIST</a:t>
            </a:r>
          </a:p>
          <a:p>
            <a:pPr lvl="1"/>
            <a:r>
              <a:rPr lang="en-US" dirty="0" smtClean="0"/>
              <a:t>Vector Space retrieval system</a:t>
            </a:r>
          </a:p>
          <a:p>
            <a:pPr lvl="1"/>
            <a:r>
              <a:rPr lang="en-US" dirty="0" smtClean="0"/>
              <a:t>Optimized weighting scheme</a:t>
            </a:r>
          </a:p>
          <a:p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Boolean + Vector Space retrieval</a:t>
            </a:r>
          </a:p>
          <a:p>
            <a:pPr lvl="1"/>
            <a:r>
              <a:rPr lang="en-US" dirty="0" smtClean="0"/>
              <a:t>Results Boolean retrieval RANKED by </a:t>
            </a:r>
            <a:r>
              <a:rPr lang="en-US" dirty="0" err="1" smtClean="0"/>
              <a:t>tf-idf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Little control over hit list</a:t>
            </a:r>
          </a:p>
        </p:txBody>
      </p:sp>
    </p:spTree>
    <p:extLst>
      <p:ext uri="{BB962C8B-B14F-4D97-AF65-F5344CB8AC3E}">
        <p14:creationId xmlns:p14="http://schemas.microsoft.com/office/powerpoint/2010/main" val="20859335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shallow passage approaches: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pPr lvl="2"/>
            <a:r>
              <a:rPr lang="en-US" dirty="0" smtClean="0"/>
              <a:t>Retrieval match admits many possible answers</a:t>
            </a:r>
          </a:p>
          <a:p>
            <a:pPr lvl="3"/>
            <a:r>
              <a:rPr lang="en-US" dirty="0" smtClean="0"/>
              <a:t>Need answer type to restrict</a:t>
            </a:r>
          </a:p>
          <a:p>
            <a:pPr lvl="2"/>
            <a:r>
              <a:rPr lang="en-US" dirty="0" smtClean="0"/>
              <a:t>Question implies particular relations</a:t>
            </a:r>
          </a:p>
          <a:p>
            <a:pPr lvl="3"/>
            <a:r>
              <a:rPr lang="en-US" dirty="0" smtClean="0"/>
              <a:t>Use syntax to ensure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Joint strategy required</a:t>
            </a:r>
          </a:p>
          <a:p>
            <a:pPr lvl="2"/>
            <a:r>
              <a:rPr lang="en-US" dirty="0" smtClean="0"/>
              <a:t>Checking syntactic parallelism when no answer, useless</a:t>
            </a:r>
          </a:p>
          <a:p>
            <a:r>
              <a:rPr lang="en-US" dirty="0" smtClean="0"/>
              <a:t>Current approach incorporates all (plus NER)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815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939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  <a:p>
            <a:r>
              <a:rPr lang="en-US" dirty="0" smtClean="0"/>
              <a:t>Question analysis: </a:t>
            </a:r>
            <a:r>
              <a:rPr lang="en-US" dirty="0" err="1" smtClean="0"/>
              <a:t>QuAn</a:t>
            </a:r>
            <a:endParaRPr lang="en-US" dirty="0"/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</a:t>
            </a:r>
            <a:r>
              <a:rPr lang="en-US" dirty="0"/>
              <a:t>retrieval, </a:t>
            </a:r>
            <a:r>
              <a:rPr lang="en-US" dirty="0" smtClean="0"/>
              <a:t>reformulation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3570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  <a:p>
            <a:r>
              <a:rPr lang="en-US" dirty="0" smtClean="0"/>
              <a:t>Question analysis: </a:t>
            </a:r>
            <a:r>
              <a:rPr lang="en-US" dirty="0" err="1" smtClean="0"/>
              <a:t>QuAn</a:t>
            </a:r>
            <a:endParaRPr lang="en-US" dirty="0"/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</a:t>
            </a:r>
            <a:r>
              <a:rPr lang="en-US" dirty="0"/>
              <a:t>retrieval, </a:t>
            </a:r>
            <a:r>
              <a:rPr lang="en-US" dirty="0" smtClean="0"/>
              <a:t>reformulation</a:t>
            </a:r>
          </a:p>
          <a:p>
            <a:pPr lvl="1"/>
            <a:endParaRPr lang="en-US" dirty="0"/>
          </a:p>
          <a:p>
            <a:r>
              <a:rPr lang="en-US" dirty="0" smtClean="0"/>
              <a:t>Question analysis + </a:t>
            </a:r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err="1" smtClean="0"/>
              <a:t>QuAn-Wnet</a:t>
            </a:r>
            <a:endParaRPr lang="en-US" dirty="0" smtClean="0"/>
          </a:p>
          <a:p>
            <a:pPr lvl="1"/>
            <a:r>
              <a:rPr lang="en-US" dirty="0" smtClean="0"/>
              <a:t>Adds 10 synonyms of </a:t>
            </a:r>
            <a:r>
              <a:rPr lang="en-US" dirty="0" err="1" smtClean="0"/>
              <a:t>ngrams</a:t>
            </a:r>
            <a:r>
              <a:rPr lang="en-US" dirty="0" smtClean="0"/>
              <a:t> in </a:t>
            </a:r>
            <a:r>
              <a:rPr lang="en-US" dirty="0" err="1" smtClean="0"/>
              <a:t>QuAn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8967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Bag-of-Words unigram retrieval (BOW)</a:t>
            </a:r>
          </a:p>
          <a:p>
            <a:endParaRPr lang="en-US" dirty="0"/>
          </a:p>
          <a:p>
            <a:r>
              <a:rPr lang="en-US" dirty="0" smtClean="0"/>
              <a:t>Question analysis: </a:t>
            </a:r>
            <a:r>
              <a:rPr lang="en-US" dirty="0" err="1" smtClean="0"/>
              <a:t>QuAn</a:t>
            </a:r>
            <a:endParaRPr lang="en-US" dirty="0"/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</a:t>
            </a:r>
            <a:r>
              <a:rPr lang="en-US" dirty="0"/>
              <a:t>retrieval, </a:t>
            </a:r>
            <a:r>
              <a:rPr lang="en-US" dirty="0" smtClean="0"/>
              <a:t>reformulation</a:t>
            </a:r>
          </a:p>
          <a:p>
            <a:pPr lvl="1"/>
            <a:endParaRPr lang="en-US" dirty="0"/>
          </a:p>
          <a:p>
            <a:r>
              <a:rPr lang="en-US" dirty="0" smtClean="0"/>
              <a:t>Question analysis + </a:t>
            </a:r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err="1" smtClean="0"/>
              <a:t>QuAn-Wnet</a:t>
            </a:r>
            <a:endParaRPr lang="en-US" dirty="0" smtClean="0"/>
          </a:p>
          <a:p>
            <a:pPr lvl="1"/>
            <a:r>
              <a:rPr lang="en-US" dirty="0" smtClean="0"/>
              <a:t>Adds 10 synonyms of </a:t>
            </a:r>
            <a:r>
              <a:rPr lang="en-US" dirty="0" err="1" smtClean="0"/>
              <a:t>ngrams</a:t>
            </a:r>
            <a:r>
              <a:rPr lang="en-US" dirty="0" smtClean="0"/>
              <a:t> in </a:t>
            </a:r>
            <a:r>
              <a:rPr lang="en-US" dirty="0" err="1" smtClean="0"/>
              <a:t>QuAn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Best performance: </a:t>
            </a:r>
            <a:r>
              <a:rPr lang="en-US" dirty="0" err="1" smtClean="0"/>
              <a:t>QuAn-Wnet</a:t>
            </a:r>
            <a:r>
              <a:rPr lang="en-US" dirty="0" smtClean="0"/>
              <a:t> (baseline)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74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</p:txBody>
      </p:sp>
    </p:spTree>
    <p:extLst>
      <p:ext uri="{BB962C8B-B14F-4D97-AF65-F5344CB8AC3E}">
        <p14:creationId xmlns:p14="http://schemas.microsoft.com/office/powerpoint/2010/main" val="69004095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  <a:p>
            <a:pPr lvl="1"/>
            <a:r>
              <a:rPr lang="en-US" dirty="0" smtClean="0"/>
              <a:t>Find path pairs between words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l</a:t>
            </a:r>
            <a:r>
              <a:rPr lang="en-US" dirty="0" smtClean="0"/>
              <a:t>),(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q/a words ‘match’</a:t>
            </a:r>
          </a:p>
          <a:p>
            <a:pPr lvl="3"/>
            <a:r>
              <a:rPr lang="en-US" dirty="0" smtClean="0"/>
              <a:t>Word match if a) same root or b) synonyms</a:t>
            </a:r>
          </a:p>
        </p:txBody>
      </p:sp>
    </p:spTree>
    <p:extLst>
      <p:ext uri="{BB962C8B-B14F-4D97-AF65-F5344CB8AC3E}">
        <p14:creationId xmlns:p14="http://schemas.microsoft.com/office/powerpoint/2010/main" val="27308484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  <a:p>
            <a:pPr lvl="1"/>
            <a:r>
              <a:rPr lang="en-US" dirty="0" smtClean="0"/>
              <a:t>Find path pairs between words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l</a:t>
            </a:r>
            <a:r>
              <a:rPr lang="en-US" dirty="0" smtClean="0"/>
              <a:t>),(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q/a words ‘match’</a:t>
            </a:r>
          </a:p>
          <a:p>
            <a:pPr lvl="3"/>
            <a:r>
              <a:rPr lang="en-US" dirty="0" smtClean="0"/>
              <a:t>Word match if a) same root or b) synonyms</a:t>
            </a:r>
          </a:p>
          <a:p>
            <a:pPr lvl="3"/>
            <a:r>
              <a:rPr lang="en-US" dirty="0" smtClean="0"/>
              <a:t>Later: require one pair to be question word/Answer term</a:t>
            </a:r>
          </a:p>
          <a:p>
            <a:pPr lvl="1"/>
            <a:r>
              <a:rPr lang="en-US" dirty="0" smtClean="0"/>
              <a:t>Train path ‘translation pair’ probabilities</a:t>
            </a:r>
          </a:p>
        </p:txBody>
      </p:sp>
    </p:spTree>
    <p:extLst>
      <p:ext uri="{BB962C8B-B14F-4D97-AF65-F5344CB8AC3E}">
        <p14:creationId xmlns:p14="http://schemas.microsoft.com/office/powerpoint/2010/main" val="41384601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parses of questions, passages</a:t>
            </a:r>
          </a:p>
          <a:p>
            <a:pPr lvl="2"/>
            <a:r>
              <a:rPr lang="en-US" dirty="0" smtClean="0"/>
              <a:t>Passage = sentence</a:t>
            </a:r>
          </a:p>
          <a:p>
            <a:pPr lvl="1"/>
            <a:r>
              <a:rPr lang="en-US" dirty="0" smtClean="0"/>
              <a:t>Extract undirected dependency paths b/t words</a:t>
            </a:r>
          </a:p>
          <a:p>
            <a:pPr lvl="1"/>
            <a:r>
              <a:rPr lang="en-US" dirty="0" smtClean="0"/>
              <a:t>Find path pairs between words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k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l</a:t>
            </a:r>
            <a:r>
              <a:rPr lang="en-US" dirty="0" smtClean="0"/>
              <a:t>),(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dirty="0" err="1" smtClean="0"/>
              <a:t>,a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Where q/a words ‘match’</a:t>
            </a:r>
          </a:p>
          <a:p>
            <a:pPr lvl="3"/>
            <a:r>
              <a:rPr lang="en-US" dirty="0" smtClean="0"/>
              <a:t>Word match if a) same root or b) synonyms</a:t>
            </a:r>
          </a:p>
          <a:p>
            <a:pPr lvl="3"/>
            <a:r>
              <a:rPr lang="en-US" dirty="0" smtClean="0"/>
              <a:t>Later: require one pair to be question word/Answer term</a:t>
            </a:r>
          </a:p>
          <a:p>
            <a:pPr lvl="1"/>
            <a:r>
              <a:rPr lang="en-US" dirty="0" smtClean="0"/>
              <a:t>Train path ‘translation pair’ probabilities</a:t>
            </a:r>
          </a:p>
          <a:p>
            <a:pPr lvl="2"/>
            <a:r>
              <a:rPr lang="en-US" dirty="0" smtClean="0"/>
              <a:t>Use true Q/A pairs, &lt;</a:t>
            </a:r>
            <a:r>
              <a:rPr lang="en-US" dirty="0" err="1" smtClean="0"/>
              <a:t>path</a:t>
            </a:r>
            <a:r>
              <a:rPr lang="en-US" baseline="-25000" dirty="0" err="1" smtClean="0"/>
              <a:t>q</a:t>
            </a:r>
            <a:r>
              <a:rPr lang="en-US" dirty="0" err="1" smtClean="0"/>
              <a:t>,path</a:t>
            </a:r>
            <a:r>
              <a:rPr lang="en-US" baseline="-25000" dirty="0" err="1" smtClean="0"/>
              <a:t>a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GIZA++, IBM model 1</a:t>
            </a:r>
          </a:p>
          <a:p>
            <a:pPr lvl="3"/>
            <a:r>
              <a:rPr lang="en-US" dirty="0" smtClean="0"/>
              <a:t>Yields </a:t>
            </a:r>
            <a:r>
              <a:rPr lang="en-US" dirty="0" err="1" smtClean="0"/>
              <a:t>Pr</a:t>
            </a:r>
            <a:r>
              <a:rPr lang="en-US" dirty="0" smtClean="0"/>
              <a:t>(</a:t>
            </a:r>
            <a:r>
              <a:rPr lang="en-US" dirty="0" err="1" smtClean="0"/>
              <a:t>label</a:t>
            </a:r>
            <a:r>
              <a:rPr lang="en-US" baseline="-25000" dirty="0" err="1" smtClean="0"/>
              <a:t>a</a:t>
            </a:r>
            <a:r>
              <a:rPr lang="en-US" dirty="0" err="1" smtClean="0"/>
              <a:t>,label</a:t>
            </a:r>
            <a:r>
              <a:rPr lang="en-US" baseline="-25000" dirty="0" err="1" smtClean="0"/>
              <a:t>q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39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Cui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949" y="1435099"/>
            <a:ext cx="7917223" cy="528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6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IR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</a:t>
            </a:r>
          </a:p>
          <a:p>
            <a:pPr lvl="1"/>
            <a:r>
              <a:rPr lang="en-US" dirty="0" smtClean="0"/>
              <a:t>Developed at NIST</a:t>
            </a:r>
          </a:p>
          <a:p>
            <a:pPr lvl="1"/>
            <a:r>
              <a:rPr lang="en-US" dirty="0" smtClean="0"/>
              <a:t>Vector Space retrieval system</a:t>
            </a:r>
          </a:p>
          <a:p>
            <a:pPr lvl="1"/>
            <a:r>
              <a:rPr lang="en-US" dirty="0" smtClean="0"/>
              <a:t>Optimized weighting scheme</a:t>
            </a:r>
          </a:p>
          <a:p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Boolean + Vector Space retrieval</a:t>
            </a:r>
          </a:p>
          <a:p>
            <a:pPr lvl="1"/>
            <a:r>
              <a:rPr lang="en-US" dirty="0" smtClean="0"/>
              <a:t>Results Boolean retrieval RANKED by </a:t>
            </a:r>
            <a:r>
              <a:rPr lang="en-US" dirty="0" err="1" smtClean="0"/>
              <a:t>tf-idf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Little control over hit list</a:t>
            </a:r>
          </a:p>
          <a:p>
            <a:r>
              <a:rPr lang="en-US" dirty="0" smtClean="0"/>
              <a:t>Oracle: NIST-provided list of relevant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420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577" r="-1" b="472"/>
          <a:stretch/>
        </p:blipFill>
        <p:spPr>
          <a:xfrm>
            <a:off x="549275" y="1600200"/>
            <a:ext cx="8042276" cy="4891281"/>
          </a:xfrm>
        </p:spPr>
      </p:pic>
    </p:spTree>
    <p:extLst>
      <p:ext uri="{BB962C8B-B14F-4D97-AF65-F5344CB8AC3E}">
        <p14:creationId xmlns:p14="http://schemas.microsoft.com/office/powerpoint/2010/main" val="10092991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path matching</a:t>
            </a:r>
          </a:p>
        </p:txBody>
      </p:sp>
    </p:spTree>
    <p:extLst>
      <p:ext uri="{BB962C8B-B14F-4D97-AF65-F5344CB8AC3E}">
        <p14:creationId xmlns:p14="http://schemas.microsoft.com/office/powerpoint/2010/main" val="216749579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path matching</a:t>
            </a:r>
          </a:p>
          <a:p>
            <a:pPr lvl="1"/>
            <a:r>
              <a:rPr lang="en-US" dirty="0" smtClean="0"/>
              <a:t>Some paths match exactly</a:t>
            </a:r>
          </a:p>
          <a:p>
            <a:pPr lvl="1"/>
            <a:r>
              <a:rPr lang="en-US" dirty="0" smtClean="0"/>
              <a:t>Many paths have partial overlap or differ due to question/declarative contrasts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5847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path matching</a:t>
            </a:r>
          </a:p>
          <a:p>
            <a:pPr lvl="1"/>
            <a:r>
              <a:rPr lang="en-US" dirty="0" smtClean="0"/>
              <a:t>Some paths match exactly</a:t>
            </a:r>
          </a:p>
          <a:p>
            <a:pPr lvl="1"/>
            <a:r>
              <a:rPr lang="en-US" dirty="0" smtClean="0"/>
              <a:t>Many paths have partial overlap or differ due to question/declarative contrasts</a:t>
            </a:r>
          </a:p>
          <a:p>
            <a:endParaRPr lang="en-US" dirty="0" smtClean="0"/>
          </a:p>
          <a:p>
            <a:r>
              <a:rPr lang="en-US" dirty="0" smtClean="0"/>
              <a:t>Approaches have employed	</a:t>
            </a:r>
          </a:p>
          <a:p>
            <a:pPr lvl="1"/>
            <a:r>
              <a:rPr lang="en-US" dirty="0" smtClean="0"/>
              <a:t>Exact match</a:t>
            </a:r>
          </a:p>
          <a:p>
            <a:pPr lvl="1"/>
            <a:r>
              <a:rPr lang="en-US" dirty="0" smtClean="0"/>
              <a:t>Fuzzy match</a:t>
            </a:r>
          </a:p>
          <a:p>
            <a:pPr lvl="1"/>
            <a:r>
              <a:rPr lang="en-US" dirty="0" smtClean="0"/>
              <a:t>Both can improve over baseline retrieval, fuzzy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0565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et al scoring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7072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et al scoring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535686"/>
              </p:ext>
            </p:extLst>
          </p:nvPr>
        </p:nvGraphicFramePr>
        <p:xfrm>
          <a:off x="1063625" y="3648075"/>
          <a:ext cx="6269038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2197100" imgH="596900" progId="Equation.3">
                  <p:embed/>
                </p:oleObj>
              </mc:Choice>
              <mc:Fallback>
                <p:oleObj name="Equation" r:id="rId3" imgW="2197100" imgH="596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3625" y="3648075"/>
                        <a:ext cx="6269038" cy="170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62350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Cui et al scoring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00582"/>
              </p:ext>
            </p:extLst>
          </p:nvPr>
        </p:nvGraphicFramePr>
        <p:xfrm>
          <a:off x="1064086" y="3213348"/>
          <a:ext cx="6268297" cy="257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2197100" imgH="901700" progId="Equation.3">
                  <p:embed/>
                </p:oleObj>
              </mc:Choice>
              <mc:Fallback>
                <p:oleObj name="Equation" r:id="rId3" imgW="2197100" imgH="901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4086" y="3213348"/>
                        <a:ext cx="6268297" cy="257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97723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</a:t>
            </a:r>
          </a:p>
          <a:p>
            <a:r>
              <a:rPr lang="en-US" dirty="0" smtClean="0"/>
              <a:t>Restrict first </a:t>
            </a:r>
            <a:r>
              <a:rPr lang="en-US" dirty="0" err="1" smtClean="0"/>
              <a:t>q,a</a:t>
            </a:r>
            <a:r>
              <a:rPr lang="en-US" dirty="0" smtClean="0"/>
              <a:t> word pair to Qword, </a:t>
            </a:r>
            <a:r>
              <a:rPr lang="en-US" dirty="0" err="1"/>
              <a:t>A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Acand</a:t>
            </a:r>
            <a:r>
              <a:rPr lang="en-US" dirty="0" smtClean="0"/>
              <a:t> has correct answer type by NER</a:t>
            </a:r>
          </a:p>
        </p:txBody>
      </p:sp>
    </p:spTree>
    <p:extLst>
      <p:ext uri="{BB962C8B-B14F-4D97-AF65-F5344CB8AC3E}">
        <p14:creationId xmlns:p14="http://schemas.microsoft.com/office/powerpoint/2010/main" val="212206513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</a:t>
            </a:r>
          </a:p>
          <a:p>
            <a:r>
              <a:rPr lang="en-US" dirty="0" smtClean="0"/>
              <a:t>Restrict first </a:t>
            </a:r>
            <a:r>
              <a:rPr lang="en-US" dirty="0" err="1" smtClean="0"/>
              <a:t>q,a</a:t>
            </a:r>
            <a:r>
              <a:rPr lang="en-US" dirty="0" smtClean="0"/>
              <a:t> word pair to Qword, </a:t>
            </a:r>
            <a:r>
              <a:rPr lang="en-US" dirty="0" err="1"/>
              <a:t>A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Acand</a:t>
            </a:r>
            <a:r>
              <a:rPr lang="en-US" dirty="0" smtClean="0"/>
              <a:t> has correct answer type by NER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r>
              <a:rPr lang="en-US" dirty="0" smtClean="0"/>
              <a:t>with best answer candidate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1490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Path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</a:t>
            </a:r>
          </a:p>
          <a:p>
            <a:r>
              <a:rPr lang="en-US" dirty="0" smtClean="0"/>
              <a:t>Restrict first </a:t>
            </a:r>
            <a:r>
              <a:rPr lang="en-US" dirty="0" err="1" smtClean="0"/>
              <a:t>q,a</a:t>
            </a:r>
            <a:r>
              <a:rPr lang="en-US" dirty="0" smtClean="0"/>
              <a:t> word pair to Qword, </a:t>
            </a:r>
            <a:r>
              <a:rPr lang="en-US" dirty="0" err="1"/>
              <a:t>A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Acand</a:t>
            </a:r>
            <a:r>
              <a:rPr lang="en-US" dirty="0" smtClean="0"/>
              <a:t> has correct answer type by NER</a:t>
            </a:r>
          </a:p>
          <a:p>
            <a:r>
              <a:rPr lang="en-US" dirty="0" smtClean="0"/>
              <a:t>Sum over all possible paths in a QA candidate pair</a:t>
            </a:r>
          </a:p>
          <a:p>
            <a:pPr lvl="1"/>
            <a:r>
              <a:rPr lang="en-US" dirty="0" smtClean="0"/>
              <a:t>with best answer candidate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485497"/>
              </p:ext>
            </p:extLst>
          </p:nvPr>
        </p:nvGraphicFramePr>
        <p:xfrm>
          <a:off x="673100" y="4718050"/>
          <a:ext cx="76454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2679700" imgH="406400" progId="Equation.3">
                  <p:embed/>
                </p:oleObj>
              </mc:Choice>
              <mc:Fallback>
                <p:oleObj name="Equation" r:id="rId3" imgW="26797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100" y="4718050"/>
                        <a:ext cx="7645400" cy="1160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94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983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different systems used in QA</a:t>
            </a:r>
          </a:p>
          <a:p>
            <a:pPr lvl="1"/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Factors</a:t>
            </a:r>
          </a:p>
        </p:txBody>
      </p:sp>
    </p:spTree>
    <p:extLst>
      <p:ext uri="{BB962C8B-B14F-4D97-AF65-F5344CB8AC3E}">
        <p14:creationId xmlns:p14="http://schemas.microsoft.com/office/powerpoint/2010/main" val="189419882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</a:t>
            </a:r>
          </a:p>
          <a:p>
            <a:pPr lvl="1"/>
            <a:r>
              <a:rPr lang="en-US" dirty="0" smtClean="0"/>
              <a:t>Interpolates DP score with original retrieval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6151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</a:t>
            </a:r>
          </a:p>
          <a:p>
            <a:pPr lvl="1"/>
            <a:r>
              <a:rPr lang="en-US" dirty="0" smtClean="0"/>
              <a:t>Interpolates DP score with original retrieval score</a:t>
            </a:r>
          </a:p>
          <a:p>
            <a:pPr lvl="1"/>
            <a:endParaRPr lang="en-US" dirty="0"/>
          </a:p>
          <a:p>
            <a:r>
              <a:rPr lang="en-US" dirty="0" err="1" smtClean="0"/>
              <a:t>QuAn-Elim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Acts a passage answer-type filter</a:t>
            </a:r>
          </a:p>
          <a:p>
            <a:pPr lvl="1"/>
            <a:r>
              <a:rPr lang="en-US" dirty="0" smtClean="0"/>
              <a:t>Excludes any passage w/o correct answer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706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 best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32" y="3192713"/>
            <a:ext cx="8230819" cy="366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4082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 best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aw </a:t>
            </a:r>
            <a:r>
              <a:rPr lang="en-US" dirty="0" err="1" smtClean="0"/>
              <a:t>dependency:‘brittle</a:t>
            </a:r>
            <a:r>
              <a:rPr lang="en-US" dirty="0" smtClean="0"/>
              <a:t>’; NE failure backs off to 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32" y="3192713"/>
            <a:ext cx="8230819" cy="366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045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Atype</a:t>
            </a:r>
            <a:r>
              <a:rPr lang="en-US" dirty="0" smtClean="0"/>
              <a:t>-DP-IP best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aw </a:t>
            </a:r>
            <a:r>
              <a:rPr lang="en-US" dirty="0" err="1" smtClean="0"/>
              <a:t>dependency:‘brittle</a:t>
            </a:r>
            <a:r>
              <a:rPr lang="en-US" dirty="0" smtClean="0"/>
              <a:t>’; NE failure backs off to IP</a:t>
            </a:r>
          </a:p>
          <a:p>
            <a:r>
              <a:rPr lang="en-US" dirty="0" err="1" smtClean="0"/>
              <a:t>QuAn-Elim</a:t>
            </a:r>
            <a:r>
              <a:rPr lang="en-US" dirty="0" smtClean="0"/>
              <a:t>: NOT significantly worse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32" y="3192713"/>
            <a:ext cx="8230819" cy="366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5173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4852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93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1292</TotalTime>
  <Words>3065</Words>
  <Application>Microsoft Macintosh PowerPoint</Application>
  <PresentationFormat>On-screen Show (4:3)</PresentationFormat>
  <Paragraphs>609</Paragraphs>
  <Slides>96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8" baseType="lpstr">
      <vt:lpstr>Breeze</vt:lpstr>
      <vt:lpstr>Microsoft Equation</vt:lpstr>
      <vt:lpstr>Passage Retrieval and Re-ranking</vt:lpstr>
      <vt:lpstr>Upcoming Talks</vt:lpstr>
      <vt:lpstr>Roadmap</vt:lpstr>
      <vt:lpstr>Passage Ranking</vt:lpstr>
      <vt:lpstr>Quantitative Evaluation of Passage Retrieval for QA</vt:lpstr>
      <vt:lpstr>Comparative IR Systems</vt:lpstr>
      <vt:lpstr>Comparative IR Systems</vt:lpstr>
      <vt:lpstr>Comparative IR Systems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Experiments</vt:lpstr>
      <vt:lpstr>Experiments</vt:lpstr>
      <vt:lpstr>Pattern Matching</vt:lpstr>
      <vt:lpstr>Pattern Matching</vt:lpstr>
      <vt:lpstr>Examples</vt:lpstr>
      <vt:lpstr>Evaluation </vt:lpstr>
      <vt:lpstr>Evaluation </vt:lpstr>
      <vt:lpstr>Evaluation on Oracle Docs</vt:lpstr>
      <vt:lpstr>Overall</vt:lpstr>
      <vt:lpstr>Overall</vt:lpstr>
      <vt:lpstr>Overall</vt:lpstr>
      <vt:lpstr>Analysis</vt:lpstr>
      <vt:lpstr>Analysis</vt:lpstr>
      <vt:lpstr>Analysis</vt:lpstr>
      <vt:lpstr>Error Analysis</vt:lpstr>
      <vt:lpstr>Error Analysis</vt:lpstr>
      <vt:lpstr>Error Analysis</vt:lpstr>
      <vt:lpstr>Learning Passage Ranking</vt:lpstr>
      <vt:lpstr>Learning Passage Ranking</vt:lpstr>
      <vt:lpstr>Learning Passage Ranking</vt:lpstr>
      <vt:lpstr>Shallow Features &amp; Ranking</vt:lpstr>
      <vt:lpstr>Architecture</vt:lpstr>
      <vt:lpstr>Basic Processing</vt:lpstr>
      <vt:lpstr>Basic Processing</vt:lpstr>
      <vt:lpstr>Selectors</vt:lpstr>
      <vt:lpstr>Selectors</vt:lpstr>
      <vt:lpstr>Selectors</vt:lpstr>
      <vt:lpstr>Selector Recognition</vt:lpstr>
      <vt:lpstr>Selector Recognition</vt:lpstr>
      <vt:lpstr>Selector Recognition</vt:lpstr>
      <vt:lpstr>Selector Recognition</vt:lpstr>
      <vt:lpstr>Passage Ranking</vt:lpstr>
      <vt:lpstr>Passage Ranking</vt:lpstr>
      <vt:lpstr>Passage Ranking</vt:lpstr>
      <vt:lpstr>Passage Ranking</vt:lpstr>
      <vt:lpstr>Passage Ranking</vt:lpstr>
      <vt:lpstr>Passage Ranking</vt:lpstr>
      <vt:lpstr>Passage Ranking Features</vt:lpstr>
      <vt:lpstr>Passage Ranking Features</vt:lpstr>
      <vt:lpstr>Passage Ranking Features</vt:lpstr>
      <vt:lpstr>Passage Ranking Features</vt:lpstr>
      <vt:lpstr>Passage Ranking</vt:lpstr>
      <vt:lpstr>Passage Ranking</vt:lpstr>
      <vt:lpstr>Passage Ranking</vt:lpstr>
      <vt:lpstr>Passage Ranking</vt:lpstr>
      <vt:lpstr>Passage Ranking</vt:lpstr>
      <vt:lpstr>Passage Ranking</vt:lpstr>
      <vt:lpstr>Reranking with  Deeper Processing</vt:lpstr>
      <vt:lpstr>Motivation</vt:lpstr>
      <vt:lpstr>Motivation</vt:lpstr>
      <vt:lpstr>Motivation</vt:lpstr>
      <vt:lpstr>Motivation</vt:lpstr>
      <vt:lpstr>Baseline Retrieval</vt:lpstr>
      <vt:lpstr>Baseline Retrieval</vt:lpstr>
      <vt:lpstr>Baseline Retrieval</vt:lpstr>
      <vt:lpstr>Baseline Retrieval</vt:lpstr>
      <vt:lpstr>Dependency Information</vt:lpstr>
      <vt:lpstr>Dependency Information</vt:lpstr>
      <vt:lpstr>Dependency Information</vt:lpstr>
      <vt:lpstr>Dependency Information</vt:lpstr>
      <vt:lpstr>Dependency Path Similarity</vt:lpstr>
      <vt:lpstr>Dependency Path Similarity</vt:lpstr>
      <vt:lpstr>Similarity</vt:lpstr>
      <vt:lpstr>Similarity</vt:lpstr>
      <vt:lpstr>Similarity</vt:lpstr>
      <vt:lpstr>Dependency Path Similarity</vt:lpstr>
      <vt:lpstr>Dependency Path Similarity</vt:lpstr>
      <vt:lpstr>Dependency Path Similarity</vt:lpstr>
      <vt:lpstr>Dependency Path Similarity</vt:lpstr>
      <vt:lpstr>Dependency Path Similarity</vt:lpstr>
      <vt:lpstr>Dependency Path Similarity</vt:lpstr>
      <vt:lpstr>Comparisons</vt:lpstr>
      <vt:lpstr>Comparisons</vt:lpstr>
      <vt:lpstr>Results</vt:lpstr>
      <vt:lpstr>Results</vt:lpstr>
      <vt:lpstr>Results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 Retrieval and Re-ranking</dc:title>
  <dc:creator>Gina-Anne Levow</dc:creator>
  <cp:lastModifiedBy>Gina-Anne Levow</cp:lastModifiedBy>
  <cp:revision>24</cp:revision>
  <cp:lastPrinted>2011-05-03T21:44:13Z</cp:lastPrinted>
  <dcterms:created xsi:type="dcterms:W3CDTF">2011-05-03T03:03:24Z</dcterms:created>
  <dcterms:modified xsi:type="dcterms:W3CDTF">2011-05-04T00:35:43Z</dcterms:modified>
</cp:coreProperties>
</file>