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96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CF2A7-E0E8-6149-BC9C-4A226C599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4F63408-ABE5-B443-8E7A-C6818C3A79DA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DE8A7A-84B3-9E46-94B8-FFA5A90FC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(Pseudo)-Relevance Feedback &amp;</a:t>
            </a:r>
            <a:br>
              <a:rPr lang="en-US" dirty="0" smtClean="0"/>
            </a:br>
            <a:r>
              <a:rPr lang="en-US" dirty="0" smtClean="0"/>
              <a:t> Passage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April 28,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6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  <a:p>
            <a:r>
              <a:rPr lang="en-US" sz="2800" dirty="0"/>
              <a:t>Aspect models</a:t>
            </a:r>
          </a:p>
          <a:p>
            <a:pPr lvl="1"/>
            <a:r>
              <a:rPr lang="en-US" sz="2400" dirty="0"/>
              <a:t>Matrix representations typically very sparse</a:t>
            </a:r>
          </a:p>
          <a:p>
            <a:pPr lvl="1"/>
            <a:r>
              <a:rPr lang="en-US" sz="2400" dirty="0"/>
              <a:t>Reduce dimensionality to small # key aspects</a:t>
            </a:r>
          </a:p>
          <a:p>
            <a:pPr lvl="2"/>
            <a:r>
              <a:rPr lang="en-US" sz="2000" dirty="0"/>
              <a:t>Mapping contextually similar terms together</a:t>
            </a:r>
          </a:p>
          <a:p>
            <a:pPr lvl="2"/>
            <a:r>
              <a:rPr lang="en-US" sz="2000" dirty="0" smtClean="0"/>
              <a:t>Latent </a:t>
            </a:r>
            <a:r>
              <a:rPr lang="en-US" sz="2000" dirty="0"/>
              <a:t>semantic analysis</a:t>
            </a:r>
          </a:p>
        </p:txBody>
      </p:sp>
    </p:spTree>
    <p:extLst>
      <p:ext uri="{BB962C8B-B14F-4D97-AF65-F5344CB8AC3E}">
        <p14:creationId xmlns:p14="http://schemas.microsoft.com/office/powerpoint/2010/main" val="223475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</a:t>
            </a:r>
            <a:r>
              <a:rPr lang="en-US" dirty="0" smtClean="0"/>
              <a:t>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1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51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Feedback expansion</a:t>
            </a:r>
          </a:p>
          <a:p>
            <a:pPr lvl="1"/>
            <a:r>
              <a:rPr lang="en-US" dirty="0"/>
              <a:t>Add terms that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should have appeared</a:t>
            </a:r>
            <a:r>
              <a:rPr lang="ja-JP" altLang="en-US" dirty="0" smtClean="0">
                <a:latin typeface="Arial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37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Feedback expansion</a:t>
            </a:r>
          </a:p>
          <a:p>
            <a:pPr lvl="1"/>
            <a:r>
              <a:rPr lang="en-US" dirty="0"/>
              <a:t>Add terms that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should have appeared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/>
            <a:r>
              <a:rPr lang="en-US" dirty="0"/>
              <a:t>User interaction</a:t>
            </a:r>
          </a:p>
          <a:p>
            <a:pPr lvl="3"/>
            <a:r>
              <a:rPr lang="en-US" dirty="0"/>
              <a:t>Direct or relevance feedback</a:t>
            </a:r>
          </a:p>
          <a:p>
            <a:pPr lvl="2"/>
            <a:r>
              <a:rPr lang="en-US" dirty="0"/>
              <a:t>Automatic pseudo 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248762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6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Retrieve with original queries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Present results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Ask user to tag relevant/non-relevant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0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Retrieve with original queries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Present results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Ask user to tag relevant/non-relevant</a:t>
            </a:r>
          </a:p>
          <a:p>
            <a:pPr lvl="1">
              <a:lnSpc>
                <a:spcPct val="90000"/>
              </a:lnSpc>
            </a:pP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push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toward relevant vectors, away from </a:t>
            </a:r>
            <a:r>
              <a:rPr lang="en-US" sz="2000" dirty="0" smtClean="0"/>
              <a:t>non-relevant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Vector intuition: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Add vectors from relevant documents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Subtract vector from non-relevant documents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199" y="1600200"/>
            <a:ext cx="8084449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 expansion formula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l-GR" sz="2000" dirty="0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+</a:t>
            </a:r>
            <a:r>
              <a:rPr lang="el-GR" sz="2000" dirty="0">
                <a:cs typeface="Arial" charset="0"/>
              </a:rPr>
              <a:t>γ</a:t>
            </a:r>
            <a:r>
              <a:rPr lang="en-US" sz="2000" dirty="0">
                <a:cs typeface="Arial" charset="0"/>
              </a:rPr>
              <a:t>=1 (0.75,0.25)</a:t>
            </a:r>
            <a:r>
              <a:rPr lang="en-US" sz="2000" dirty="0" smtClean="0">
                <a:cs typeface="Arial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Amount of ‘push’ in either direction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R: # </a:t>
            </a:r>
            <a:r>
              <a:rPr lang="en-US" sz="2000" dirty="0" err="1" smtClean="0">
                <a:cs typeface="Arial" charset="0"/>
              </a:rPr>
              <a:t>rel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docs, </a:t>
            </a:r>
            <a:r>
              <a:rPr lang="en-US" sz="2000" dirty="0" smtClean="0">
                <a:cs typeface="Arial" charset="0"/>
              </a:rPr>
              <a:t>S: # non</a:t>
            </a:r>
            <a:r>
              <a:rPr lang="en-US" sz="2000" dirty="0">
                <a:cs typeface="Arial" charset="0"/>
              </a:rPr>
              <a:t>-</a:t>
            </a:r>
            <a:r>
              <a:rPr lang="en-US" sz="2000" dirty="0" err="1">
                <a:cs typeface="Arial" charset="0"/>
              </a:rPr>
              <a:t>rel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docs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r: relevant document vectors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s</a:t>
            </a:r>
            <a:r>
              <a:rPr lang="en-US" sz="2000" dirty="0" smtClean="0">
                <a:cs typeface="Arial" charset="0"/>
              </a:rPr>
              <a:t>: non-relevant document vectors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Can significantly improve (though tricky to evaluate)</a:t>
            </a:r>
            <a:endParaRPr lang="en-US" dirty="0">
              <a:cs typeface="Arial" charset="0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423169"/>
              </p:ext>
            </p:extLst>
          </p:nvPr>
        </p:nvGraphicFramePr>
        <p:xfrm>
          <a:off x="1943100" y="2336800"/>
          <a:ext cx="40497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562100" imgH="482600" progId="Equation.3">
                  <p:embed/>
                </p:oleObj>
              </mc:Choice>
              <mc:Fallback>
                <p:oleObj name="Equation" r:id="rId3" imgW="1562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336800"/>
                        <a:ext cx="40497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33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system walkthrough</a:t>
            </a:r>
          </a:p>
          <a:p>
            <a:endParaRPr lang="en-US" dirty="0"/>
          </a:p>
          <a:p>
            <a:r>
              <a:rPr lang="en-US" dirty="0" smtClean="0"/>
              <a:t>Improving document retrieval</a:t>
            </a:r>
          </a:p>
          <a:p>
            <a:pPr lvl="1"/>
            <a:r>
              <a:rPr lang="en-US" dirty="0" smtClean="0"/>
              <a:t>Compression &amp; Expansion techniques</a:t>
            </a:r>
          </a:p>
          <a:p>
            <a:pPr lvl="1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Contrasting techniques</a:t>
            </a:r>
          </a:p>
          <a:p>
            <a:pPr lvl="1"/>
            <a:r>
              <a:rPr lang="en-US" dirty="0" smtClean="0"/>
              <a:t>Interactions with document </a:t>
            </a:r>
            <a:r>
              <a:rPr lang="en-US" dirty="0" err="1" smtClean="0"/>
              <a:t>retreival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38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106973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9219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59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Use collection-based evidence: global or local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3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</p:txBody>
      </p:sp>
    </p:spTree>
    <p:extLst>
      <p:ext uri="{BB962C8B-B14F-4D97-AF65-F5344CB8AC3E}">
        <p14:creationId xmlns:p14="http://schemas.microsoft.com/office/powerpoint/2010/main" val="2666652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</p:txBody>
      </p:sp>
    </p:spTree>
    <p:extLst>
      <p:ext uri="{BB962C8B-B14F-4D97-AF65-F5344CB8AC3E}">
        <p14:creationId xmlns:p14="http://schemas.microsoft.com/office/powerpoint/2010/main" val="3485232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</p:txBody>
      </p:sp>
    </p:spTree>
    <p:extLst>
      <p:ext uri="{BB962C8B-B14F-4D97-AF65-F5344CB8AC3E}">
        <p14:creationId xmlns:p14="http://schemas.microsoft.com/office/powerpoint/2010/main" val="2195230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  <a:p>
            <a:pPr lvl="1"/>
            <a:r>
              <a:rPr lang="en-US" dirty="0" smtClean="0"/>
              <a:t>Concept identifies context word documents</a:t>
            </a:r>
          </a:p>
          <a:p>
            <a:r>
              <a:rPr lang="en-US" dirty="0" smtClean="0"/>
              <a:t>Use query to retrieve 30 highest ranked concepts</a:t>
            </a:r>
          </a:p>
          <a:p>
            <a:pPr lvl="1"/>
            <a:r>
              <a:rPr lang="en-US" dirty="0" smtClean="0"/>
              <a:t>Add to query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20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1596538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</p:txBody>
      </p:sp>
    </p:spTree>
    <p:extLst>
      <p:ext uri="{BB962C8B-B14F-4D97-AF65-F5344CB8AC3E}">
        <p14:creationId xmlns:p14="http://schemas.microsoft.com/office/powerpoint/2010/main" val="329140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0445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  <a:p>
            <a:r>
              <a:rPr lang="en-US" dirty="0" smtClean="0"/>
              <a:t>Specifically, </a:t>
            </a:r>
          </a:p>
          <a:p>
            <a:pPr lvl="1"/>
            <a:r>
              <a:rPr lang="en-US" dirty="0" smtClean="0"/>
              <a:t>Add 50 most frequent terms,</a:t>
            </a:r>
          </a:p>
          <a:p>
            <a:pPr lvl="1"/>
            <a:r>
              <a:rPr lang="en-US" dirty="0" smtClean="0"/>
              <a:t>10 most frequent ‘phrases’ – bigrams w/o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r>
              <a:rPr lang="en-US" dirty="0" smtClean="0"/>
              <a:t>Reweight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19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017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  <a:p>
            <a:r>
              <a:rPr lang="en-US" dirty="0" smtClean="0"/>
              <a:t>Relatively efficient</a:t>
            </a:r>
          </a:p>
          <a:p>
            <a:r>
              <a:rPr lang="en-US" dirty="0" smtClean="0"/>
              <a:t>Applies local search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79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13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</p:txBody>
      </p:sp>
    </p:spTree>
    <p:extLst>
      <p:ext uri="{BB962C8B-B14F-4D97-AF65-F5344CB8AC3E}">
        <p14:creationId xmlns:p14="http://schemas.microsoft.com/office/powerpoint/2010/main" val="2505123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</p:txBody>
      </p:sp>
    </p:spTree>
    <p:extLst>
      <p:ext uri="{BB962C8B-B14F-4D97-AF65-F5344CB8AC3E}">
        <p14:creationId xmlns:p14="http://schemas.microsoft.com/office/powerpoint/2010/main" val="2351160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</a:t>
            </a:r>
            <a:r>
              <a:rPr lang="en-US" smtClean="0"/>
              <a:t> 	+</a:t>
            </a:r>
            <a:r>
              <a:rPr lang="en-US" dirty="0" smtClean="0"/>
              <a:t>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  <a:p>
            <a:r>
              <a:rPr lang="en-US" dirty="0" smtClean="0"/>
              <a:t>Also sensitive to # terms added, #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211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2100"/>
            <a:ext cx="8042276" cy="6057146"/>
          </a:xfrm>
        </p:spPr>
        <p:txBody>
          <a:bodyPr/>
          <a:lstStyle/>
          <a:p>
            <a:r>
              <a:rPr lang="en-US" dirty="0" smtClean="0"/>
              <a:t>Global Analysis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Analysis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LCA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179" y="0"/>
            <a:ext cx="58928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379" y="2463800"/>
            <a:ext cx="5816600" cy="203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191" y="4495800"/>
            <a:ext cx="4823535" cy="1908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4471" y="6488668"/>
            <a:ext cx="798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different techniques used to create self-induced hypnosis?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980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Documents: wrong unit for QA</a:t>
            </a:r>
          </a:p>
          <a:p>
            <a:pPr lvl="1"/>
            <a:r>
              <a:rPr lang="en-US" dirty="0" smtClean="0"/>
              <a:t>Highly ranked documents</a:t>
            </a:r>
          </a:p>
          <a:p>
            <a:pPr lvl="2"/>
            <a:r>
              <a:rPr lang="en-US" dirty="0" smtClean="0"/>
              <a:t>High weight terms in common with query</a:t>
            </a:r>
          </a:p>
          <a:p>
            <a:pPr lvl="2"/>
            <a:r>
              <a:rPr lang="en-US" dirty="0" smtClean="0"/>
              <a:t>Not enough!</a:t>
            </a:r>
          </a:p>
          <a:p>
            <a:pPr lvl="3"/>
            <a:r>
              <a:rPr lang="en-US" dirty="0" smtClean="0"/>
              <a:t>Matching terms scattered across document</a:t>
            </a:r>
          </a:p>
          <a:p>
            <a:pPr lvl="3"/>
            <a:r>
              <a:rPr lang="en-US" dirty="0" err="1" smtClean="0"/>
              <a:t>Vs</a:t>
            </a:r>
            <a:endParaRPr lang="en-US" dirty="0" smtClean="0"/>
          </a:p>
          <a:p>
            <a:pPr lvl="3"/>
            <a:r>
              <a:rPr lang="en-US" dirty="0" smtClean="0"/>
              <a:t>Matching terms concentrated in short span of document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From ranked doc list, select and </a:t>
            </a:r>
            <a:r>
              <a:rPr lang="en-US" dirty="0" err="1" smtClean="0"/>
              <a:t>rerank</a:t>
            </a:r>
            <a:r>
              <a:rPr lang="en-US" dirty="0" smtClean="0"/>
              <a:t> shorter spans</a:t>
            </a:r>
          </a:p>
          <a:p>
            <a:pPr lvl="1"/>
            <a:r>
              <a:rPr lang="en-US" dirty="0" smtClean="0"/>
              <a:t>Passage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57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r>
              <a:rPr lang="en-US" dirty="0" smtClean="0"/>
              <a:t>Want answers!</a:t>
            </a:r>
          </a:p>
          <a:p>
            <a:pPr lvl="2"/>
            <a:r>
              <a:rPr lang="en-US" dirty="0" smtClean="0"/>
              <a:t>Answer type matching</a:t>
            </a:r>
          </a:p>
          <a:p>
            <a:pPr lvl="3"/>
            <a:r>
              <a:rPr lang="en-US" dirty="0" smtClean="0"/>
              <a:t>Restricted Named Entity Recognition</a:t>
            </a:r>
          </a:p>
          <a:p>
            <a:pPr lvl="1"/>
            <a:r>
              <a:rPr lang="en-US" dirty="0" smtClean="0"/>
              <a:t>Question match:</a:t>
            </a:r>
          </a:p>
          <a:p>
            <a:pPr lvl="2"/>
            <a:r>
              <a:rPr lang="en-US" dirty="0" smtClean="0"/>
              <a:t>Question term overlap</a:t>
            </a:r>
          </a:p>
          <a:p>
            <a:pPr lvl="2"/>
            <a:r>
              <a:rPr lang="en-US" b="1" dirty="0" smtClean="0"/>
              <a:t>Span</a:t>
            </a:r>
            <a:r>
              <a:rPr lang="en-US" dirty="0" smtClean="0"/>
              <a:t> overlap: N-gram, longest common sub-span</a:t>
            </a:r>
          </a:p>
          <a:p>
            <a:pPr lvl="2"/>
            <a:r>
              <a:rPr lang="en-US" dirty="0" smtClean="0"/>
              <a:t>Query term </a:t>
            </a:r>
            <a:r>
              <a:rPr lang="en-US" b="1" dirty="0" smtClean="0"/>
              <a:t>density: </a:t>
            </a:r>
            <a:r>
              <a:rPr lang="en-US" dirty="0" smtClean="0"/>
              <a:t>short spans w/more </a:t>
            </a:r>
            <a:r>
              <a:rPr lang="en-US" dirty="0" err="1" smtClean="0"/>
              <a:t>qterms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9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</a:t>
            </a:r>
            <a:r>
              <a:rPr lang="en-US" sz="2400" dirty="0" smtClean="0"/>
              <a:t>term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388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Evaluation of Passage </a:t>
            </a:r>
            <a:r>
              <a:rPr lang="en-US" dirty="0" smtClean="0"/>
              <a:t>Retrieval for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Compare alternative passage ranking approaches</a:t>
            </a:r>
          </a:p>
          <a:p>
            <a:pPr lvl="1"/>
            <a:r>
              <a:rPr lang="en-US" dirty="0" smtClean="0"/>
              <a:t>8 different strategies + voting ranker	</a:t>
            </a:r>
          </a:p>
          <a:p>
            <a:r>
              <a:rPr lang="en-US" dirty="0" smtClean="0"/>
              <a:t>Assess interaction with document retrieval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21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  <a:p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Boolean + Vector Space retrieval</a:t>
            </a:r>
          </a:p>
          <a:p>
            <a:pPr lvl="1"/>
            <a:r>
              <a:rPr lang="en-US" dirty="0" smtClean="0"/>
              <a:t>Results Boolean retrieval RANKED by </a:t>
            </a:r>
            <a:r>
              <a:rPr lang="en-US" dirty="0" err="1" smtClean="0"/>
              <a:t>tf-idf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Little control over hit list</a:t>
            </a:r>
          </a:p>
          <a:p>
            <a:r>
              <a:rPr lang="en-US" dirty="0" smtClean="0"/>
              <a:t>Oracle: NIST-provided list of relevant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290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  <a:p>
            <a:r>
              <a:rPr lang="en-US" dirty="0" smtClean="0"/>
              <a:t>MITRE:</a:t>
            </a:r>
          </a:p>
          <a:p>
            <a:pPr lvl="1"/>
            <a:r>
              <a:rPr lang="en-US" dirty="0" smtClean="0"/>
              <a:t>Simplest reasonable approach: baseline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Factor: Term overlap count</a:t>
            </a:r>
          </a:p>
          <a:p>
            <a:r>
              <a:rPr lang="en-US" dirty="0" err="1" smtClean="0"/>
              <a:t>MITRE+stemming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Factor: stemmed term overlap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0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Okapi bm25</a:t>
            </a:r>
          </a:p>
          <a:p>
            <a:pPr lvl="1"/>
            <a:r>
              <a:rPr lang="en-US" dirty="0" smtClean="0"/>
              <a:t>Unit: fixed width sliding window</a:t>
            </a:r>
          </a:p>
          <a:p>
            <a:pPr lvl="1"/>
            <a:r>
              <a:rPr lang="en-US" dirty="0" smtClean="0"/>
              <a:t>Factor: 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k1=2.0; b=0.75</a:t>
            </a:r>
          </a:p>
          <a:p>
            <a:r>
              <a:rPr lang="en-US" dirty="0" err="1" smtClean="0"/>
              <a:t>MultiText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Window starting and ending with query term</a:t>
            </a:r>
          </a:p>
          <a:p>
            <a:pPr lvl="1"/>
            <a:r>
              <a:rPr lang="en-US" dirty="0" smtClean="0"/>
              <a:t>Factor: </a:t>
            </a:r>
          </a:p>
          <a:p>
            <a:pPr lvl="2"/>
            <a:r>
              <a:rPr lang="en-US" dirty="0" smtClean="0"/>
              <a:t>Sum of IDFs of matching query terms</a:t>
            </a:r>
          </a:p>
          <a:p>
            <a:pPr lvl="2"/>
            <a:r>
              <a:rPr lang="en-US" dirty="0" smtClean="0"/>
              <a:t>Length based measure * </a:t>
            </a:r>
            <a:r>
              <a:rPr lang="en-US" dirty="0"/>
              <a:t>Number of matching terms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012378"/>
              </p:ext>
            </p:extLst>
          </p:nvPr>
        </p:nvGraphicFramePr>
        <p:xfrm>
          <a:off x="2328333" y="2374899"/>
          <a:ext cx="63304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048000" imgH="660400" progId="Equation.3">
                  <p:embed/>
                </p:oleObj>
              </mc:Choice>
              <mc:Fallback>
                <p:oleObj name="Equation" r:id="rId3" imgW="30480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333" y="2374899"/>
                        <a:ext cx="63304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714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56058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IBM:</a:t>
            </a:r>
          </a:p>
          <a:p>
            <a:pPr lvl="1"/>
            <a:r>
              <a:rPr lang="en-US" dirty="0" smtClean="0"/>
              <a:t>Fixed passage length</a:t>
            </a:r>
          </a:p>
          <a:p>
            <a:pPr lvl="1"/>
            <a:r>
              <a:rPr lang="en-US" dirty="0" smtClean="0"/>
              <a:t>Sum of:</a:t>
            </a:r>
          </a:p>
          <a:p>
            <a:pPr lvl="2"/>
            <a:r>
              <a:rPr lang="en-US" dirty="0" smtClean="0"/>
              <a:t>Matching words measure: Sum of </a:t>
            </a:r>
            <a:r>
              <a:rPr lang="en-US" dirty="0" err="1" smtClean="0"/>
              <a:t>idfs</a:t>
            </a:r>
            <a:r>
              <a:rPr lang="en-US" dirty="0" smtClean="0"/>
              <a:t> of overlap terms</a:t>
            </a:r>
          </a:p>
          <a:p>
            <a:pPr lvl="2"/>
            <a:r>
              <a:rPr lang="en-US" dirty="0" smtClean="0"/>
              <a:t>Thesaurus match measure: 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question </a:t>
            </a:r>
            <a:r>
              <a:rPr lang="en-US" dirty="0" err="1" smtClean="0"/>
              <a:t>wds</a:t>
            </a:r>
            <a:r>
              <a:rPr lang="en-US" dirty="0" smtClean="0"/>
              <a:t> with synonyms  in document</a:t>
            </a:r>
          </a:p>
          <a:p>
            <a:pPr lvl="2"/>
            <a:r>
              <a:rPr lang="en-US" dirty="0" err="1" smtClean="0"/>
              <a:t>Mis</a:t>
            </a:r>
            <a:r>
              <a:rPr lang="en-US" dirty="0" smtClean="0"/>
              <a:t>-match words measure:</a:t>
            </a:r>
          </a:p>
          <a:p>
            <a:pPr lvl="3"/>
            <a:r>
              <a:rPr lang="en-US" dirty="0" smtClean="0"/>
              <a:t> Sum of </a:t>
            </a:r>
            <a:r>
              <a:rPr lang="en-US" dirty="0" err="1" smtClean="0"/>
              <a:t>idfs</a:t>
            </a:r>
            <a:r>
              <a:rPr lang="en-US" dirty="0" smtClean="0"/>
              <a:t> of questions </a:t>
            </a:r>
            <a:r>
              <a:rPr lang="en-US" dirty="0" err="1" smtClean="0"/>
              <a:t>wds</a:t>
            </a:r>
            <a:r>
              <a:rPr lang="en-US" dirty="0" smtClean="0"/>
              <a:t> NOT in document</a:t>
            </a:r>
          </a:p>
          <a:p>
            <a:pPr lvl="2"/>
            <a:r>
              <a:rPr lang="en-US" dirty="0" smtClean="0"/>
              <a:t>Dispersion measure: # words b/t matching query terms</a:t>
            </a:r>
          </a:p>
          <a:p>
            <a:pPr lvl="2"/>
            <a:r>
              <a:rPr lang="en-US" dirty="0" smtClean="0"/>
              <a:t>Cluster word measure: longest common substring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802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361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n (=3) sentences</a:t>
            </a:r>
          </a:p>
          <a:p>
            <a:pPr lvl="1"/>
            <a:r>
              <a:rPr lang="en-US" dirty="0" smtClean="0"/>
              <a:t>Factor: Match words by literal, stem, or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endParaRPr lang="en-US" dirty="0" smtClean="0"/>
          </a:p>
          <a:p>
            <a:pPr lvl="2"/>
            <a:r>
              <a:rPr lang="en-US" dirty="0" smtClean="0"/>
              <a:t>Sum of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matched terms</a:t>
            </a:r>
          </a:p>
          <a:p>
            <a:pPr lvl="3"/>
            <a:r>
              <a:rPr lang="en-US" dirty="0" smtClean="0"/>
              <a:t>Density weight score * overlap count, where</a:t>
            </a:r>
          </a:p>
          <a:p>
            <a:pPr lvl="4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545731"/>
              </p:ext>
            </p:extLst>
          </p:nvPr>
        </p:nvGraphicFramePr>
        <p:xfrm>
          <a:off x="1841499" y="3981449"/>
          <a:ext cx="6632227" cy="169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2540000" imgH="647700" progId="Equation.3">
                  <p:embed/>
                </p:oleObj>
              </mc:Choice>
              <mc:Fallback>
                <p:oleObj name="Equation" r:id="rId3" imgW="2540000" imgH="647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1499" y="3981449"/>
                        <a:ext cx="6632227" cy="169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54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Alicante:</a:t>
            </a:r>
          </a:p>
          <a:p>
            <a:pPr lvl="1"/>
            <a:r>
              <a:rPr lang="en-US" dirty="0" smtClean="0"/>
              <a:t>Unit: n (= 6) sentences</a:t>
            </a:r>
          </a:p>
          <a:p>
            <a:pPr lvl="1"/>
            <a:r>
              <a:rPr lang="en-US" dirty="0" smtClean="0"/>
              <a:t>Factor: non-length normalized cosine similarity</a:t>
            </a:r>
          </a:p>
          <a:p>
            <a:endParaRPr lang="en-US" dirty="0"/>
          </a:p>
          <a:p>
            <a:r>
              <a:rPr lang="en-US" dirty="0" smtClean="0"/>
              <a:t>ISI: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Factors: weighted sum of</a:t>
            </a:r>
          </a:p>
          <a:p>
            <a:pPr lvl="2"/>
            <a:r>
              <a:rPr lang="en-US" dirty="0" smtClean="0"/>
              <a:t>Proper name match, query term match, stemmed match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29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PRISE:</a:t>
            </a:r>
          </a:p>
          <a:p>
            <a:pPr lvl="2"/>
            <a:r>
              <a:rPr lang="en-US" dirty="0" smtClean="0"/>
              <a:t>Query: Verbatim </a:t>
            </a:r>
            <a:r>
              <a:rPr lang="en-US" dirty="0" err="1" smtClean="0"/>
              <a:t>quesiton</a:t>
            </a:r>
            <a:endParaRPr lang="en-US" dirty="0" smtClean="0"/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Query: Conjunctive </a:t>
            </a:r>
            <a:r>
              <a:rPr lang="en-US" dirty="0" err="1" smtClean="0"/>
              <a:t>boolean</a:t>
            </a:r>
            <a:r>
              <a:rPr lang="en-US" dirty="0" smtClean="0"/>
              <a:t> query (stopped)</a:t>
            </a:r>
          </a:p>
          <a:p>
            <a:r>
              <a:rPr lang="en-US" dirty="0" smtClean="0"/>
              <a:t>Passage retrieval: 1000 word passages</a:t>
            </a:r>
          </a:p>
          <a:p>
            <a:pPr lvl="1"/>
            <a:r>
              <a:rPr lang="en-US" dirty="0" smtClean="0"/>
              <a:t>Uses top 200 retrieved docs</a:t>
            </a:r>
          </a:p>
          <a:p>
            <a:pPr lvl="1"/>
            <a:r>
              <a:rPr lang="en-US" dirty="0" smtClean="0"/>
              <a:t>Find best passage in each doc</a:t>
            </a:r>
          </a:p>
          <a:p>
            <a:pPr lvl="1"/>
            <a:r>
              <a:rPr lang="en-US" dirty="0" smtClean="0"/>
              <a:t>Return up to 20 passages</a:t>
            </a:r>
          </a:p>
          <a:p>
            <a:pPr lvl="2"/>
            <a:r>
              <a:rPr lang="en-US" dirty="0" smtClean="0"/>
              <a:t>Ignores original doc rank, retrieval score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218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MRR</a:t>
            </a:r>
          </a:p>
          <a:p>
            <a:pPr lvl="1"/>
            <a:r>
              <a:rPr lang="en-US" dirty="0" smtClean="0"/>
              <a:t>Strict: Matching pattern in official document</a:t>
            </a:r>
          </a:p>
          <a:p>
            <a:pPr lvl="1"/>
            <a:r>
              <a:rPr lang="en-US" dirty="0" smtClean="0"/>
              <a:t>Lenient: Matching pattern</a:t>
            </a:r>
          </a:p>
          <a:p>
            <a:r>
              <a:rPr lang="en-US" dirty="0" smtClean="0"/>
              <a:t>Percentage of questions with NO correct answers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4" y="3513667"/>
            <a:ext cx="7811559" cy="336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977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on Oracle Docs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9"/>
          <a:stretch/>
        </p:blipFill>
        <p:spPr/>
      </p:pic>
    </p:spTree>
    <p:extLst>
      <p:ext uri="{BB962C8B-B14F-4D97-AF65-F5344CB8AC3E}">
        <p14:creationId xmlns:p14="http://schemas.microsoft.com/office/powerpoint/2010/main" val="31976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term</a:t>
            </a:r>
          </a:p>
          <a:p>
            <a:pPr lvl="2"/>
            <a:r>
              <a:rPr lang="en-US" sz="2000" dirty="0" smtClean="0"/>
              <a:t>Mapping </a:t>
            </a:r>
            <a:r>
              <a:rPr lang="en-US" sz="2000" dirty="0"/>
              <a:t>techniques</a:t>
            </a:r>
          </a:p>
          <a:p>
            <a:pPr lvl="3"/>
            <a:r>
              <a:rPr lang="en-US" sz="1800" dirty="0"/>
              <a:t>Associate terms to concepts</a:t>
            </a:r>
          </a:p>
          <a:p>
            <a:pPr lvl="4"/>
            <a:r>
              <a:rPr lang="en-US" sz="1800" dirty="0"/>
              <a:t>Aspect models, stemming</a:t>
            </a:r>
          </a:p>
        </p:txBody>
      </p:sp>
    </p:spTree>
    <p:extLst>
      <p:ext uri="{BB962C8B-B14F-4D97-AF65-F5344CB8AC3E}">
        <p14:creationId xmlns:p14="http://schemas.microsoft.com/office/powerpoint/2010/main" val="7902153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Higher precision, fewer correct, but higher MRR</a:t>
            </a:r>
          </a:p>
          <a:p>
            <a:r>
              <a:rPr lang="en-US" dirty="0" smtClean="0"/>
              <a:t>Best systems:</a:t>
            </a:r>
          </a:p>
          <a:p>
            <a:pPr lvl="1"/>
            <a:r>
              <a:rPr lang="en-US" dirty="0" smtClean="0"/>
              <a:t>IBM, ISI, </a:t>
            </a:r>
            <a:r>
              <a:rPr lang="en-US" dirty="0" err="1" smtClean="0"/>
              <a:t>SiteQ</a:t>
            </a:r>
            <a:endParaRPr lang="en-US" dirty="0" smtClean="0"/>
          </a:p>
          <a:p>
            <a:pPr lvl="1"/>
            <a:r>
              <a:rPr lang="en-US" dirty="0" smtClean="0"/>
              <a:t>Relatively insensitive to retrieval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628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Significant differences for PRISE, Oracle</a:t>
            </a:r>
          </a:p>
          <a:p>
            <a:pPr lvl="1"/>
            <a:r>
              <a:rPr lang="en-US" dirty="0" smtClean="0"/>
              <a:t>Not significant for </a:t>
            </a:r>
            <a:r>
              <a:rPr lang="en-US" dirty="0" err="1" smtClean="0"/>
              <a:t>Lucene</a:t>
            </a:r>
            <a:r>
              <a:rPr lang="en-US" dirty="0"/>
              <a:t> </a:t>
            </a:r>
            <a:r>
              <a:rPr lang="en-US" dirty="0" smtClean="0"/>
              <a:t>-&gt; boost recall</a:t>
            </a:r>
          </a:p>
          <a:p>
            <a:r>
              <a:rPr lang="en-US" dirty="0" smtClean="0"/>
              <a:t>Techniques: Density-based scoring improves</a:t>
            </a:r>
          </a:p>
          <a:p>
            <a:pPr lvl="1"/>
            <a:r>
              <a:rPr lang="en-US" dirty="0" smtClean="0"/>
              <a:t>Variants: proper name exact, cluster, density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479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pPr lvl="1"/>
            <a:r>
              <a:rPr lang="en-US" dirty="0" smtClean="0"/>
              <a:t>After stopping -&gt; ‘ulcer’</a:t>
            </a:r>
          </a:p>
          <a:p>
            <a:pPr lvl="1"/>
            <a:r>
              <a:rPr lang="en-US" dirty="0" smtClean="0"/>
              <a:t>Match doesn’t help</a:t>
            </a:r>
          </a:p>
          <a:p>
            <a:pPr lvl="1"/>
            <a:r>
              <a:rPr lang="en-US" dirty="0" smtClean="0"/>
              <a:t>Need question type!!</a:t>
            </a:r>
          </a:p>
          <a:p>
            <a:r>
              <a:rPr lang="en-US" dirty="0" smtClean="0"/>
              <a:t>Missing relations</a:t>
            </a:r>
          </a:p>
          <a:p>
            <a:pPr lvl="1"/>
            <a:r>
              <a:rPr lang="en-US" dirty="0" smtClean="0"/>
              <a:t>‘What is the highest dam?’</a:t>
            </a:r>
          </a:p>
          <a:p>
            <a:pPr lvl="2"/>
            <a:r>
              <a:rPr lang="en-US" dirty="0" smtClean="0"/>
              <a:t>Passages match ‘highest’ and ‘dam’ – but not together</a:t>
            </a:r>
          </a:p>
          <a:p>
            <a:pPr lvl="1"/>
            <a:r>
              <a:rPr lang="en-US" smtClean="0"/>
              <a:t>Include syntax?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727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term</a:t>
            </a:r>
          </a:p>
          <a:p>
            <a:pPr lvl="2"/>
            <a:r>
              <a:rPr lang="en-US" sz="2000" dirty="0" smtClean="0"/>
              <a:t>Mapping </a:t>
            </a:r>
            <a:r>
              <a:rPr lang="en-US" sz="2000" dirty="0"/>
              <a:t>techniques</a:t>
            </a:r>
          </a:p>
          <a:p>
            <a:pPr lvl="3"/>
            <a:r>
              <a:rPr lang="en-US" sz="1800" dirty="0"/>
              <a:t>Associate terms to concepts</a:t>
            </a:r>
          </a:p>
          <a:p>
            <a:pPr lvl="4"/>
            <a:r>
              <a:rPr lang="en-US" sz="1800" dirty="0"/>
              <a:t>Aspect models, </a:t>
            </a:r>
            <a:r>
              <a:rPr lang="en-US" sz="1800" dirty="0" smtClean="0"/>
              <a:t>stemming</a:t>
            </a:r>
          </a:p>
          <a:p>
            <a:pPr lvl="2"/>
            <a:r>
              <a:rPr lang="en-US" dirty="0"/>
              <a:t>Expansion approaches</a:t>
            </a:r>
          </a:p>
          <a:p>
            <a:pPr lvl="3"/>
            <a:r>
              <a:rPr lang="en-US" dirty="0"/>
              <a:t>Add in related terms to enhance matching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9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</a:t>
            </a:r>
            <a:r>
              <a:rPr lang="en-US" sz="2800" dirty="0" smtClean="0"/>
              <a:t>concepts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2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38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  <a:p>
            <a:r>
              <a:rPr lang="en-US" sz="2800" dirty="0"/>
              <a:t>Aspect models</a:t>
            </a:r>
          </a:p>
          <a:p>
            <a:pPr lvl="1"/>
            <a:r>
              <a:rPr lang="en-US" sz="2400" dirty="0"/>
              <a:t>Matrix representations typically very </a:t>
            </a:r>
            <a:r>
              <a:rPr lang="en-US" sz="2400" dirty="0" smtClean="0"/>
              <a:t>sparse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341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771</TotalTime>
  <Words>1745</Words>
  <Application>Microsoft Macintosh PowerPoint</Application>
  <PresentationFormat>On-screen Show (4:3)</PresentationFormat>
  <Paragraphs>390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Breeze</vt:lpstr>
      <vt:lpstr>Equation</vt:lpstr>
      <vt:lpstr>Microsoft Equation</vt:lpstr>
      <vt:lpstr>(Pseudo)-Relevance Feedback &amp;  Passage Retrieval</vt:lpstr>
      <vt:lpstr>Roadmap</vt:lpstr>
      <vt:lpstr>Major Issue</vt:lpstr>
      <vt:lpstr>Major Issue</vt:lpstr>
      <vt:lpstr>Major Issue</vt:lpstr>
      <vt:lpstr>Major Issue</vt:lpstr>
      <vt:lpstr>Compression Techniques</vt:lpstr>
      <vt:lpstr>Compression Techniques</vt:lpstr>
      <vt:lpstr>Compression Techniques</vt:lpstr>
      <vt:lpstr>Compression Techniques</vt:lpstr>
      <vt:lpstr>Expansion Techniques</vt:lpstr>
      <vt:lpstr>Expansion Techniques</vt:lpstr>
      <vt:lpstr>Expansion Techniques</vt:lpstr>
      <vt:lpstr>Expansion Techniques</vt:lpstr>
      <vt:lpstr>Query Refinement</vt:lpstr>
      <vt:lpstr>Query Refinement</vt:lpstr>
      <vt:lpstr>Query Refinement</vt:lpstr>
      <vt:lpstr>Query Refinement</vt:lpstr>
      <vt:lpstr>Relevance Feedback</vt:lpstr>
      <vt:lpstr>Collection-based  Query Expansion</vt:lpstr>
      <vt:lpstr>Collection-based  Query Expansion</vt:lpstr>
      <vt:lpstr>Collection-based  Query Expansion</vt:lpstr>
      <vt:lpstr>Collection-based  Query Expansion</vt:lpstr>
      <vt:lpstr>Global Analysis</vt:lpstr>
      <vt:lpstr>Global Analysis</vt:lpstr>
      <vt:lpstr>Global Analysis</vt:lpstr>
      <vt:lpstr>Global Analysis</vt:lpstr>
      <vt:lpstr>Local Analysis</vt:lpstr>
      <vt:lpstr>Local Analysis</vt:lpstr>
      <vt:lpstr>Local Analysis</vt:lpstr>
      <vt:lpstr>Local Context Analysis</vt:lpstr>
      <vt:lpstr>Local Context Analysis</vt:lpstr>
      <vt:lpstr>Experimental Contrasts</vt:lpstr>
      <vt:lpstr>Experimental Contrasts</vt:lpstr>
      <vt:lpstr>Experimental Contrasts</vt:lpstr>
      <vt:lpstr>Experimental Contrasts</vt:lpstr>
      <vt:lpstr>PowerPoint Presentation</vt:lpstr>
      <vt:lpstr>Passage Retrieval</vt:lpstr>
      <vt:lpstr>Passage Ranking</vt:lpstr>
      <vt:lpstr>Quantitative Evaluation of Passage Retrieval for QA</vt:lpstr>
      <vt:lpstr>Comparative IR Systems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Experiments</vt:lpstr>
      <vt:lpstr>Evaluation </vt:lpstr>
      <vt:lpstr>Evaluation on Oracle Docs</vt:lpstr>
      <vt:lpstr>Overall</vt:lpstr>
      <vt:lpstr>Analysis</vt:lpstr>
      <vt:lpstr>Error Analysis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19</cp:revision>
  <dcterms:created xsi:type="dcterms:W3CDTF">2011-04-27T00:54:18Z</dcterms:created>
  <dcterms:modified xsi:type="dcterms:W3CDTF">2011-04-28T18:35:26Z</dcterms:modified>
</cp:coreProperties>
</file>