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9771" saveSubsetFonts="1">
  <p:sldMasterIdLst>
    <p:sldMasterId id="2147483648" r:id="rId1"/>
  </p:sldMasterIdLst>
  <p:sldIdLst>
    <p:sldId id="256" r:id="rId2"/>
    <p:sldId id="257" r:id="rId3"/>
    <p:sldId id="259" r:id="rId4"/>
    <p:sldId id="273" r:id="rId5"/>
    <p:sldId id="260" r:id="rId6"/>
    <p:sldId id="263" r:id="rId7"/>
    <p:sldId id="264" r:id="rId8"/>
    <p:sldId id="265" r:id="rId9"/>
    <p:sldId id="269" r:id="rId10"/>
    <p:sldId id="270" r:id="rId11"/>
    <p:sldId id="271" r:id="rId12"/>
    <p:sldId id="272" r:id="rId13"/>
    <p:sldId id="266" r:id="rId14"/>
    <p:sldId id="275" r:id="rId15"/>
    <p:sldId id="276" r:id="rId16"/>
    <p:sldId id="274" r:id="rId17"/>
    <p:sldId id="258" r:id="rId18"/>
    <p:sldId id="261" r:id="rId19"/>
    <p:sldId id="262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>
      <p:cViewPr varScale="1">
        <p:scale>
          <a:sx n="68" d="100"/>
          <a:sy n="68" d="100"/>
        </p:scale>
        <p:origin x="-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99218">
              <a:srgbClr val="005EC1"/>
            </a:gs>
            <a:gs pos="98437">
              <a:srgbClr val="005FC2"/>
            </a:gs>
            <a:gs pos="96875">
              <a:srgbClr val="0062C4"/>
            </a:gs>
            <a:gs pos="93750">
              <a:srgbClr val="0067C9"/>
            </a:gs>
            <a:gs pos="87500">
              <a:srgbClr val="0072D3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Q/A System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First Stage: </a:t>
            </a:r>
            <a:r>
              <a:rPr lang="en-US" b="1" u="sng" dirty="0" smtClean="0">
                <a:solidFill>
                  <a:srgbClr val="FF0000"/>
                </a:solidFill>
              </a:rPr>
              <a:t>Classification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Project by: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Abdullah </a:t>
            </a:r>
            <a:r>
              <a:rPr lang="en-US" sz="2800" dirty="0" err="1" smtClean="0">
                <a:solidFill>
                  <a:schemeClr val="bg1"/>
                </a:solidFill>
              </a:rPr>
              <a:t>Alotayq</a:t>
            </a:r>
            <a:r>
              <a:rPr lang="en-US" sz="2800" dirty="0" smtClean="0">
                <a:solidFill>
                  <a:schemeClr val="bg1"/>
                </a:solidFill>
              </a:rPr>
              <a:t>, Dong Wang, Ed Pham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1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 b="1" dirty="0" smtClean="0"/>
              <a:t>	Test Data: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479984"/>
              </p:ext>
            </p:extLst>
          </p:nvPr>
        </p:nvGraphicFramePr>
        <p:xfrm>
          <a:off x="381000" y="28194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Freq.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4" algn="ctr" rtl="0">
              <a:spcBef>
                <a:spcPct val="0"/>
              </a:spcBef>
            </a:pPr>
            <a:r>
              <a:rPr lang="en-US" sz="5200" dirty="0" smtClean="0"/>
              <a:t>NO Named Entity detected</a:t>
            </a:r>
            <a:br>
              <a:rPr lang="en-US" sz="52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training </a:t>
            </a:r>
            <a:r>
              <a:rPr lang="en-US" dirty="0" smtClean="0"/>
              <a:t>data: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3533</a:t>
            </a:r>
            <a:r>
              <a:rPr lang="en-US" dirty="0"/>
              <a:t>, namely 64.8%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test data,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353</a:t>
            </a:r>
            <a:r>
              <a:rPr lang="en-US" dirty="0"/>
              <a:t>, 70.6%.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-&gt; data </a:t>
            </a:r>
            <a:r>
              <a:rPr lang="en-US" dirty="0"/>
              <a:t>sparseness problem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 Results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data accuracy= </a:t>
            </a:r>
            <a:r>
              <a:rPr lang="en-US" b="1" dirty="0" smtClean="0"/>
              <a:t>0.802 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might try other NE tools, which would give more NE types and cover more percentage on training and test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3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Binary and Real Values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for potential improvement.</a:t>
            </a:r>
          </a:p>
          <a:p>
            <a:r>
              <a:rPr lang="en-US" dirty="0" smtClean="0"/>
              <a:t>Best performing classifiers:</a:t>
            </a:r>
          </a:p>
          <a:p>
            <a:pPr marL="457200" lvl="1" indent="0">
              <a:buNone/>
            </a:pPr>
            <a:r>
              <a:rPr lang="en-US" u="sng" dirty="0" smtClean="0"/>
              <a:t>For Binary:</a:t>
            </a:r>
          </a:p>
          <a:p>
            <a:pPr lvl="1"/>
            <a:r>
              <a:rPr lang="en-US" dirty="0" err="1" smtClean="0"/>
              <a:t>BalancedWinnow</a:t>
            </a:r>
            <a:r>
              <a:rPr lang="en-US" dirty="0" smtClean="0"/>
              <a:t>: Test </a:t>
            </a:r>
            <a:r>
              <a:rPr lang="en-US" dirty="0"/>
              <a:t>data accuracy= </a:t>
            </a:r>
            <a:r>
              <a:rPr lang="en-US" b="1" dirty="0" smtClean="0"/>
              <a:t>0.804</a:t>
            </a:r>
          </a:p>
          <a:p>
            <a:pPr lvl="1"/>
            <a:r>
              <a:rPr lang="en-US" dirty="0" err="1" smtClean="0"/>
              <a:t>MaxEnt</a:t>
            </a:r>
            <a:r>
              <a:rPr lang="en-US" dirty="0" smtClean="0"/>
              <a:t>: Test </a:t>
            </a:r>
            <a:r>
              <a:rPr lang="en-US" dirty="0"/>
              <a:t>accuracy mean = </a:t>
            </a:r>
            <a:r>
              <a:rPr lang="en-US" b="1" dirty="0"/>
              <a:t>0.78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u="sng" dirty="0" smtClean="0"/>
              <a:t>For Real Values: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BalancedWinnow</a:t>
            </a:r>
            <a:r>
              <a:rPr lang="en-US" dirty="0" smtClean="0"/>
              <a:t>: Test </a:t>
            </a:r>
            <a:r>
              <a:rPr lang="en-US" dirty="0"/>
              <a:t>data accuracy= </a:t>
            </a:r>
            <a:r>
              <a:rPr lang="en-US" b="1" dirty="0" smtClean="0"/>
              <a:t>0.784</a:t>
            </a:r>
          </a:p>
          <a:p>
            <a:pPr lvl="1">
              <a:buFontTx/>
              <a:buChar char="-"/>
            </a:pPr>
            <a:r>
              <a:rPr lang="en-US" dirty="0" err="1" smtClean="0"/>
              <a:t>MaxEnt</a:t>
            </a:r>
            <a:r>
              <a:rPr lang="en-US" dirty="0"/>
              <a:t>: Test data accuracy= </a:t>
            </a:r>
            <a:r>
              <a:rPr lang="en-US" b="1" dirty="0"/>
              <a:t>0.758</a:t>
            </a:r>
            <a:endParaRPr lang="en-US" b="1" dirty="0" smtClean="0"/>
          </a:p>
          <a:p>
            <a:pPr lvl="1">
              <a:buFontTx/>
              <a:buChar char="-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303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set1: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6698" y="1584802"/>
          <a:ext cx="5490603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0201"/>
                <a:gridCol w="1830201"/>
                <a:gridCol w="1830201"/>
              </a:tblGrid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Type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Trainer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Results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Binary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BalancedWinnow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0.804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DecisionTree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MaxEnt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0.756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NaiveBayes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Real Values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BalancedWinnow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0.784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DecisionTree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MaxEnt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0.758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NaiveBayes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NER Binary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BalancedWinnow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0.802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DecisionTree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MaxEnt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0.772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NaiveBayes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NER Real Values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DecisionTree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MaxEnt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0.768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NaiveBayes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0.538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Bigrams Binary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MaxEnt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0.702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NaiveBayes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BalancedWinnow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0.76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Bigrams Real Values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MaxEnt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0.698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NaiveBayes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0.624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BalancedWinnow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0.76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Trigrams Binary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NaiveBayes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BalancedWinnow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0.478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Trigrams Real Values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NaiveBayes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  <a:tr h="174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BalancedWinnow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0.478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924" marR="619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08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set2: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787458"/>
              </p:ext>
            </p:extLst>
          </p:nvPr>
        </p:nvGraphicFramePr>
        <p:xfrm>
          <a:off x="914400" y="1904999"/>
          <a:ext cx="7315200" cy="358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298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Type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Trainer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Binary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BalancedWinnow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NaiveBayes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Real Values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BalancedWinnow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</a:rPr>
                        <a:t>0.784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NaiveBayes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Stemmed Binary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BalancedWinnow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FFFF00"/>
                          </a:highlight>
                        </a:rPr>
                        <a:t>0.78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NaiveBayes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Stemmed Real Values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BalancedWinnow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highlight>
                            <a:srgbClr val="FFFF00"/>
                          </a:highlight>
                        </a:rPr>
                        <a:t>0.77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3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future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WordNet</a:t>
            </a:r>
            <a:r>
              <a:rPr lang="en-US" i="1" dirty="0"/>
              <a:t> </a:t>
            </a:r>
            <a:r>
              <a:rPr lang="en-US" i="1" dirty="0" smtClean="0"/>
              <a:t>Senses</a:t>
            </a:r>
          </a:p>
          <a:p>
            <a:r>
              <a:rPr lang="en-US" i="1" dirty="0"/>
              <a:t>Class-Specific Related </a:t>
            </a:r>
            <a:r>
              <a:rPr lang="en-US" i="1" dirty="0" smtClean="0"/>
              <a:t>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Performing poorly on some refinements.</a:t>
            </a:r>
          </a:p>
          <a:p>
            <a:pPr lvl="1"/>
            <a:r>
              <a:rPr lang="en-US" dirty="0" smtClean="0"/>
              <a:t>Low accuracy scores:</a:t>
            </a:r>
          </a:p>
          <a:p>
            <a:pPr lvl="2"/>
            <a:r>
              <a:rPr lang="en-US" dirty="0" smtClean="0"/>
              <a:t>0.42</a:t>
            </a:r>
          </a:p>
          <a:p>
            <a:pPr lvl="2"/>
            <a:r>
              <a:rPr lang="en-US" dirty="0"/>
              <a:t>0.54</a:t>
            </a:r>
            <a:endParaRPr lang="en-US" dirty="0" smtClean="0"/>
          </a:p>
          <a:p>
            <a:r>
              <a:rPr lang="en-US" dirty="0" smtClean="0"/>
              <a:t>Memory consuming classifiers. </a:t>
            </a:r>
          </a:p>
          <a:p>
            <a:pPr lvl="1"/>
            <a:r>
              <a:rPr lang="en-US" dirty="0" smtClean="0"/>
              <a:t>Classifiers showed some error messages.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9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Successes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progress in creating the system.</a:t>
            </a:r>
          </a:p>
          <a:p>
            <a:r>
              <a:rPr lang="en-US" dirty="0" smtClean="0"/>
              <a:t>Had some hands-on experience dealing with classifiers, and NLP packages.</a:t>
            </a:r>
          </a:p>
          <a:p>
            <a:r>
              <a:rPr lang="en-US" dirty="0" smtClean="0"/>
              <a:t>Learned ways to improve classification results.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Readings that helped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Employing Two Question Answering Systems in </a:t>
            </a:r>
            <a:r>
              <a:rPr lang="en-US" b="1" dirty="0" smtClean="0"/>
              <a:t>TREC-2005, </a:t>
            </a:r>
            <a:r>
              <a:rPr lang="en-US" b="1" dirty="0" err="1"/>
              <a:t>Sanda</a:t>
            </a:r>
            <a:r>
              <a:rPr lang="en-US" b="1" dirty="0"/>
              <a:t> </a:t>
            </a:r>
            <a:r>
              <a:rPr lang="en-US" b="1" dirty="0" err="1" smtClean="0"/>
              <a:t>Harabagiu</a:t>
            </a:r>
            <a:r>
              <a:rPr lang="en-US" b="1" dirty="0" smtClean="0"/>
              <a:t> &amp;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Query Processing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Classification Package: </a:t>
            </a:r>
            <a:r>
              <a:rPr lang="en-US" dirty="0" smtClean="0">
                <a:solidFill>
                  <a:schemeClr val="bg1"/>
                </a:solidFill>
              </a:rPr>
              <a:t>Mallet</a:t>
            </a:r>
          </a:p>
          <a:p>
            <a:r>
              <a:rPr lang="en-US" dirty="0" smtClean="0"/>
              <a:t>Classifiers: </a:t>
            </a:r>
            <a:r>
              <a:rPr lang="en-US" dirty="0" err="1" smtClean="0">
                <a:solidFill>
                  <a:schemeClr val="bg1"/>
                </a:solidFill>
              </a:rPr>
              <a:t>Maxent</a:t>
            </a:r>
            <a:r>
              <a:rPr lang="en-US" dirty="0" smtClean="0">
                <a:solidFill>
                  <a:schemeClr val="bg1"/>
                </a:solidFill>
              </a:rPr>
              <a:t>,  </a:t>
            </a:r>
            <a:r>
              <a:rPr lang="en-US" dirty="0" err="1" smtClean="0">
                <a:solidFill>
                  <a:schemeClr val="bg1"/>
                </a:solidFill>
              </a:rPr>
              <a:t>DecisionTree</a:t>
            </a:r>
            <a:r>
              <a:rPr lang="en-US" dirty="0" smtClean="0">
                <a:solidFill>
                  <a:schemeClr val="bg1"/>
                </a:solidFill>
              </a:rPr>
              <a:t>, C45, </a:t>
            </a:r>
            <a:r>
              <a:rPr lang="en-US" dirty="0" err="1" smtClean="0">
                <a:solidFill>
                  <a:schemeClr val="bg1"/>
                </a:solidFill>
              </a:rPr>
              <a:t>NaiveBayes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AdaBoost</a:t>
            </a:r>
            <a:r>
              <a:rPr lang="en-US" dirty="0" smtClean="0">
                <a:solidFill>
                  <a:schemeClr val="bg1"/>
                </a:solidFill>
              </a:rPr>
              <a:t>, Winnow, Balanced Winnow, Bagging Trainer .</a:t>
            </a:r>
            <a:r>
              <a:rPr lang="en-US" dirty="0" err="1" smtClean="0">
                <a:solidFill>
                  <a:schemeClr val="bg1"/>
                </a:solidFill>
              </a:rPr>
              <a:t>etc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packages participated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Mallet</a:t>
            </a:r>
          </a:p>
          <a:p>
            <a:r>
              <a:rPr lang="en-US" dirty="0" smtClean="0"/>
              <a:t>NLTK</a:t>
            </a:r>
          </a:p>
          <a:p>
            <a:r>
              <a:rPr lang="en-US" dirty="0" smtClean="0"/>
              <a:t>Porter-stemmer</a:t>
            </a:r>
          </a:p>
          <a:p>
            <a:r>
              <a:rPr lang="en-US" dirty="0" smtClean="0"/>
              <a:t>Self-written code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Stanford Parser</a:t>
            </a:r>
            <a:r>
              <a:rPr lang="en-US" smtClean="0"/>
              <a:t>, Berkeley Parser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600" b="1" dirty="0" smtClean="0"/>
              <a:t>	</a:t>
            </a:r>
          </a:p>
          <a:p>
            <a:pPr marL="0" indent="0">
              <a:buNone/>
            </a:pPr>
            <a:r>
              <a:rPr lang="en-US" sz="6600" b="1" dirty="0"/>
              <a:t>	</a:t>
            </a:r>
            <a:r>
              <a:rPr lang="en-US" sz="6600" b="1" dirty="0" smtClean="0"/>
              <a:t>Main </a:t>
            </a:r>
            <a:r>
              <a:rPr lang="en-US" sz="6600" b="1" dirty="0"/>
              <a:t>Techniques</a:t>
            </a:r>
          </a:p>
        </p:txBody>
      </p:sp>
    </p:spTree>
    <p:extLst>
      <p:ext uri="{BB962C8B-B14F-4D97-AF65-F5344CB8AC3E}">
        <p14:creationId xmlns:p14="http://schemas.microsoft.com/office/powerpoint/2010/main" val="36390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Semantic</a:t>
            </a:r>
          </a:p>
          <a:p>
            <a:pPr marL="457200" lvl="1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Morphological</a:t>
            </a:r>
          </a:p>
          <a:p>
            <a:pPr marL="457200" lvl="1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Neighboring (Syntactic)</a:t>
            </a:r>
          </a:p>
        </p:txBody>
      </p:sp>
    </p:spTree>
    <p:extLst>
      <p:ext uri="{BB962C8B-B14F-4D97-AF65-F5344CB8AC3E}">
        <p14:creationId xmlns:p14="http://schemas.microsoft.com/office/powerpoint/2010/main" val="33607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Stemming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ltk</a:t>
            </a:r>
            <a:r>
              <a:rPr lang="en-US" dirty="0" smtClean="0"/>
              <a:t> stemmer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N-grams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Bigrams: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41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Trigrams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Poor Classification results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0.48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0.478</a:t>
            </a:r>
          </a:p>
          <a:p>
            <a:pPr lvl="5"/>
            <a:r>
              <a:rPr lang="en-US" dirty="0" smtClean="0"/>
              <a:t>Not A good strategy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NER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(Named </a:t>
            </a:r>
            <a:r>
              <a:rPr lang="en-US" dirty="0"/>
              <a:t>Entity </a:t>
            </a:r>
            <a:r>
              <a:rPr lang="en-US" dirty="0" smtClean="0"/>
              <a:t>Recognition)</a:t>
            </a:r>
          </a:p>
          <a:p>
            <a:r>
              <a:rPr lang="en-US" dirty="0" err="1" smtClean="0"/>
              <a:t>nltk</a:t>
            </a:r>
            <a:r>
              <a:rPr lang="en-US" dirty="0" smtClean="0"/>
              <a:t> NER</a:t>
            </a:r>
          </a:p>
          <a:p>
            <a:endParaRPr lang="en-US" dirty="0" smtClean="0"/>
          </a:p>
          <a:p>
            <a:r>
              <a:rPr lang="en-US" dirty="0" smtClean="0"/>
              <a:t>pre-trained </a:t>
            </a:r>
            <a:r>
              <a:rPr lang="en-US" dirty="0"/>
              <a:t>model to do this task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6 </a:t>
            </a:r>
            <a:r>
              <a:rPr lang="en-US" dirty="0"/>
              <a:t>types of </a:t>
            </a:r>
            <a:r>
              <a:rPr lang="en-US" dirty="0" smtClean="0"/>
              <a:t>NE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Frequencies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595675"/>
              </p:ext>
            </p:extLst>
          </p:nvPr>
        </p:nvGraphicFramePr>
        <p:xfrm>
          <a:off x="381000" y="28194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Freq.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1600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Training Data: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07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391</Words>
  <Application>Microsoft Office PowerPoint</Application>
  <PresentationFormat>On-screen Show (4:3)</PresentationFormat>
  <Paragraphs>201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Q/A System</vt:lpstr>
      <vt:lpstr>Query Processing</vt:lpstr>
      <vt:lpstr>PowerPoint Presentation</vt:lpstr>
      <vt:lpstr>Features</vt:lpstr>
      <vt:lpstr>Stemming</vt:lpstr>
      <vt:lpstr>N-grams</vt:lpstr>
      <vt:lpstr>PowerPoint Presentation</vt:lpstr>
      <vt:lpstr>NER</vt:lpstr>
      <vt:lpstr>Frequencies</vt:lpstr>
      <vt:lpstr>PowerPoint Presentation</vt:lpstr>
      <vt:lpstr>NO Named Entity detected </vt:lpstr>
      <vt:lpstr>NER Results &amp; Future work</vt:lpstr>
      <vt:lpstr>Binary and Real Values</vt:lpstr>
      <vt:lpstr>Data set1: </vt:lpstr>
      <vt:lpstr>Data set2:</vt:lpstr>
      <vt:lpstr>Proposed future improvement</vt:lpstr>
      <vt:lpstr>Issues</vt:lpstr>
      <vt:lpstr>Successes</vt:lpstr>
      <vt:lpstr>Readings that helped</vt:lpstr>
      <vt:lpstr>Software packages participated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Abodi</dc:creator>
  <cp:lastModifiedBy>D</cp:lastModifiedBy>
  <cp:revision>81</cp:revision>
  <dcterms:created xsi:type="dcterms:W3CDTF">2006-08-16T00:00:00Z</dcterms:created>
  <dcterms:modified xsi:type="dcterms:W3CDTF">2011-04-19T19:49:48Z</dcterms:modified>
</cp:coreProperties>
</file>