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8" r:id="rId5"/>
    <p:sldId id="264" r:id="rId6"/>
    <p:sldId id="265" r:id="rId7"/>
    <p:sldId id="267" r:id="rId8"/>
    <p:sldId id="266" r:id="rId9"/>
    <p:sldId id="260" r:id="rId10"/>
    <p:sldId id="261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1" autoAdjust="0"/>
    <p:restoredTop sz="94660"/>
  </p:normalViewPr>
  <p:slideViewPr>
    <p:cSldViewPr>
      <p:cViewPr>
        <p:scale>
          <a:sx n="75" d="100"/>
          <a:sy n="75" d="100"/>
        </p:scale>
        <p:origin x="-2676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31CF0-62B7-4201-A97B-E1C7F77B6818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FD7E-9B13-4039-BE4B-E4C18D0CB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31CF0-62B7-4201-A97B-E1C7F77B6818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FD7E-9B13-4039-BE4B-E4C18D0CB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3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3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31CF0-62B7-4201-A97B-E1C7F77B6818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FD7E-9B13-4039-BE4B-E4C18D0CB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31CF0-62B7-4201-A97B-E1C7F77B6818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FD7E-9B13-4039-BE4B-E4C18D0CB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31CF0-62B7-4201-A97B-E1C7F77B6818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FD7E-9B13-4039-BE4B-E4C18D0CB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31CF0-62B7-4201-A97B-E1C7F77B6818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FD7E-9B13-4039-BE4B-E4C18D0CB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2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31CF0-62B7-4201-A97B-E1C7F77B6818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FD7E-9B13-4039-BE4B-E4C18D0CB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31CF0-62B7-4201-A97B-E1C7F77B6818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FD7E-9B13-4039-BE4B-E4C18D0CB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31CF0-62B7-4201-A97B-E1C7F77B6818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FD7E-9B13-4039-BE4B-E4C18D0CB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1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31CF0-62B7-4201-A97B-E1C7F77B6818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FD7E-9B13-4039-BE4B-E4C18D0CB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31CF0-62B7-4201-A97B-E1C7F77B6818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fld id="{19ABFD7E-9B13-4039-BE4B-E4C18D0CB8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2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2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731CF0-62B7-4201-A97B-E1C7F77B6818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ABFD7E-9B13-4039-BE4B-E4C18D0CB83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LING 573</a:t>
            </a:r>
            <a:br>
              <a:rPr lang="en-US" dirty="0" smtClean="0"/>
            </a:br>
            <a:r>
              <a:rPr lang="en-US" dirty="0" smtClean="0"/>
              <a:t>D4: The Final 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Elliot Holt</a:t>
            </a:r>
          </a:p>
          <a:p>
            <a:r>
              <a:rPr lang="en-US" dirty="0" smtClean="0"/>
              <a:t>Kelly Peterson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TREC 2005 testing results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10" y="2057400"/>
            <a:ext cx="804809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Apply </a:t>
            </a:r>
            <a:r>
              <a:rPr lang="en-US" dirty="0" smtClean="0"/>
              <a:t>new pattern and NE boosting to disaster areas.</a:t>
            </a:r>
          </a:p>
          <a:p>
            <a:endParaRPr lang="en-US" dirty="0"/>
          </a:p>
          <a:p>
            <a:r>
              <a:rPr lang="en-US" dirty="0" smtClean="0"/>
              <a:t>Gloat about getting query expansion to improve both document and passage retrieval.</a:t>
            </a:r>
          </a:p>
          <a:p>
            <a:endParaRPr lang="en-US" dirty="0"/>
          </a:p>
          <a:p>
            <a:r>
              <a:rPr lang="en-US" dirty="0" smtClean="0"/>
              <a:t>Restart.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D4 – Smells Like D3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Primary Goal – improve D3 MAP with lessons learned</a:t>
            </a:r>
          </a:p>
          <a:p>
            <a:r>
              <a:rPr lang="en-US" dirty="0" smtClean="0"/>
              <a:t>After many experiments:</a:t>
            </a:r>
          </a:p>
          <a:p>
            <a:pPr lvl="1"/>
            <a:r>
              <a:rPr lang="en-US" dirty="0" smtClean="0"/>
              <a:t>TREC 2004 MAP = 0.300 -&gt; 0.321 (+7%)</a:t>
            </a:r>
          </a:p>
          <a:p>
            <a:pPr lvl="1"/>
            <a:r>
              <a:rPr lang="en-US" dirty="0" smtClean="0"/>
              <a:t>Global MRR++</a:t>
            </a:r>
          </a:p>
          <a:p>
            <a:r>
              <a:rPr lang="en-US" dirty="0" smtClean="0"/>
              <a:t>Help came from:</a:t>
            </a:r>
          </a:p>
          <a:p>
            <a:pPr lvl="1"/>
            <a:r>
              <a:rPr lang="en-US" dirty="0" smtClean="0"/>
              <a:t>Custom </a:t>
            </a:r>
            <a:r>
              <a:rPr lang="en-US" dirty="0" err="1" smtClean="0"/>
              <a:t>Lucene</a:t>
            </a:r>
            <a:r>
              <a:rPr lang="en-US" dirty="0" smtClean="0"/>
              <a:t> Analyzer </a:t>
            </a:r>
          </a:p>
          <a:p>
            <a:pPr lvl="2"/>
            <a:r>
              <a:rPr lang="en-US" dirty="0" smtClean="0"/>
              <a:t>Porter stem the index</a:t>
            </a:r>
          </a:p>
          <a:p>
            <a:pPr lvl="2"/>
            <a:r>
              <a:rPr lang="en-US" dirty="0" smtClean="0"/>
              <a:t>NLTK stop the index</a:t>
            </a:r>
          </a:p>
          <a:p>
            <a:pPr lvl="1"/>
            <a:r>
              <a:rPr lang="en-US" dirty="0"/>
              <a:t>Added &lt;HEADLINE&gt; to index </a:t>
            </a:r>
            <a:endParaRPr lang="en-US" dirty="0" smtClean="0"/>
          </a:p>
          <a:p>
            <a:pPr lvl="2"/>
            <a:r>
              <a:rPr lang="en-US" dirty="0" smtClean="0"/>
              <a:t>(</a:t>
            </a:r>
            <a:r>
              <a:rPr lang="en-US" dirty="0"/>
              <a:t>NOTE: not </a:t>
            </a:r>
            <a:r>
              <a:rPr lang="en-US" dirty="0" smtClean="0"/>
              <a:t>helpful for </a:t>
            </a:r>
            <a:r>
              <a:rPr lang="en-US" dirty="0"/>
              <a:t>QA)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Extraction?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yet… Still improving the input pipes</a:t>
            </a:r>
          </a:p>
          <a:p>
            <a:endParaRPr lang="en-US" dirty="0"/>
          </a:p>
          <a:p>
            <a:r>
              <a:rPr lang="en-US" dirty="0"/>
              <a:t>Spillover splitting/scoring</a:t>
            </a:r>
          </a:p>
          <a:p>
            <a:r>
              <a:rPr lang="en-US" dirty="0" err="1" smtClean="0"/>
              <a:t>SiteQ</a:t>
            </a:r>
            <a:r>
              <a:rPr lang="en-US" dirty="0" smtClean="0"/>
              <a:t> </a:t>
            </a:r>
            <a:r>
              <a:rPr lang="en-US" dirty="0"/>
              <a:t>PR </a:t>
            </a:r>
            <a:r>
              <a:rPr lang="en-US" dirty="0" smtClean="0"/>
              <a:t>System MRR Improvements</a:t>
            </a:r>
          </a:p>
          <a:p>
            <a:pPr lvl="1"/>
            <a:r>
              <a:rPr lang="en-US" dirty="0"/>
              <a:t>3sent window </a:t>
            </a:r>
            <a:r>
              <a:rPr lang="en-US" dirty="0" smtClean="0"/>
              <a:t>	= 0.329</a:t>
            </a:r>
          </a:p>
          <a:p>
            <a:pPr lvl="1"/>
            <a:r>
              <a:rPr lang="en-US" dirty="0" smtClean="0"/>
              <a:t>1000 start 	= 0.403350241221</a:t>
            </a:r>
          </a:p>
          <a:p>
            <a:pPr lvl="1"/>
            <a:r>
              <a:rPr lang="en-US" dirty="0"/>
              <a:t>1000 baseline </a:t>
            </a:r>
            <a:r>
              <a:rPr lang="en-US" dirty="0" smtClean="0"/>
              <a:t>	= 0.41155987459</a:t>
            </a:r>
          </a:p>
          <a:p>
            <a:pPr lvl="1"/>
            <a:r>
              <a:rPr lang="en-US" dirty="0"/>
              <a:t>1000 final </a:t>
            </a:r>
            <a:r>
              <a:rPr lang="en-US" dirty="0" smtClean="0"/>
              <a:t>	= 0.424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Extraction?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Hahaha</a:t>
            </a:r>
            <a:r>
              <a:rPr lang="en-US" dirty="0" smtClean="0"/>
              <a:t>.  No.</a:t>
            </a:r>
          </a:p>
          <a:p>
            <a:endParaRPr lang="en-US" dirty="0" smtClean="0"/>
          </a:p>
          <a:p>
            <a:r>
              <a:rPr lang="en-US" dirty="0" smtClean="0"/>
              <a:t>Enhanced Query Expansion - IT WORKS!</a:t>
            </a:r>
          </a:p>
          <a:p>
            <a:pPr lvl="1"/>
            <a:r>
              <a:rPr lang="en-US" dirty="0" smtClean="0"/>
              <a:t>IT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using improved </a:t>
            </a:r>
            <a:r>
              <a:rPr lang="en-US" dirty="0" err="1"/>
              <a:t>Rocchio</a:t>
            </a:r>
            <a:r>
              <a:rPr lang="en-US" dirty="0"/>
              <a:t>/expanded term weights</a:t>
            </a:r>
          </a:p>
          <a:p>
            <a:pPr lvl="2"/>
            <a:r>
              <a:rPr lang="en-US" dirty="0"/>
              <a:t>using expanded query terms for scoring initial documents</a:t>
            </a:r>
          </a:p>
          <a:p>
            <a:pPr lvl="2"/>
            <a:r>
              <a:rPr lang="en-US" dirty="0"/>
              <a:t>researching for better documents</a:t>
            </a:r>
          </a:p>
          <a:p>
            <a:pPr lvl="1"/>
            <a:r>
              <a:rPr lang="en-US" dirty="0"/>
              <a:t>WORKS:</a:t>
            </a:r>
          </a:p>
          <a:p>
            <a:pPr lvl="2"/>
            <a:r>
              <a:rPr lang="en-US" i="1" dirty="0" smtClean="0"/>
              <a:t>Significant</a:t>
            </a:r>
            <a:r>
              <a:rPr lang="en-US" dirty="0" smtClean="0"/>
              <a:t> </a:t>
            </a:r>
            <a:r>
              <a:rPr lang="en-US" dirty="0"/>
              <a:t>MRR </a:t>
            </a:r>
            <a:r>
              <a:rPr lang="en-US" dirty="0" smtClean="0"/>
              <a:t>improvements</a:t>
            </a:r>
          </a:p>
          <a:p>
            <a:pPr lvl="3"/>
            <a:r>
              <a:rPr lang="en-US" dirty="0" smtClean="0"/>
              <a:t>2004:</a:t>
            </a:r>
          </a:p>
          <a:p>
            <a:pPr lvl="4"/>
            <a:r>
              <a:rPr lang="en-US" dirty="0" smtClean="0"/>
              <a:t>[1] 	  100</a:t>
            </a:r>
            <a:r>
              <a:rPr lang="en-US" dirty="0"/>
              <a:t>: </a:t>
            </a:r>
            <a:r>
              <a:rPr lang="en-US" dirty="0" smtClean="0"/>
              <a:t>0.227 -&gt; 0.232 	(+</a:t>
            </a:r>
            <a:r>
              <a:rPr lang="en-US" dirty="0"/>
              <a:t>2.2%) </a:t>
            </a:r>
            <a:endParaRPr lang="en-US" dirty="0" smtClean="0"/>
          </a:p>
          <a:p>
            <a:pPr lvl="4"/>
            <a:r>
              <a:rPr lang="en-US" dirty="0" smtClean="0"/>
              <a:t>[0-3] 1000</a:t>
            </a:r>
            <a:r>
              <a:rPr lang="en-US" dirty="0" smtClean="0"/>
              <a:t>: </a:t>
            </a:r>
            <a:r>
              <a:rPr lang="en-US" dirty="0" smtClean="0"/>
              <a:t>0.398 </a:t>
            </a:r>
            <a:r>
              <a:rPr lang="en-US" dirty="0" smtClean="0"/>
              <a:t>-&gt; 0.424 	(+6.5%)</a:t>
            </a:r>
          </a:p>
          <a:p>
            <a:pPr lvl="3"/>
            <a:r>
              <a:rPr lang="en-US" dirty="0" smtClean="0"/>
              <a:t>2005 </a:t>
            </a:r>
            <a:endParaRPr lang="en-US" dirty="0"/>
          </a:p>
          <a:p>
            <a:pPr lvl="4"/>
            <a:r>
              <a:rPr lang="en-US" dirty="0" smtClean="0"/>
              <a:t>[1-2]  1000</a:t>
            </a:r>
            <a:r>
              <a:rPr lang="en-US" dirty="0" smtClean="0"/>
              <a:t>: 0.392 -&gt; 0.398	(+1.5%)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03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Extraction?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Well, </a:t>
            </a:r>
            <a:r>
              <a:rPr lang="en-US" dirty="0" err="1" smtClean="0"/>
              <a:t>kinda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smtClean="0"/>
              <a:t>Development Efforts:</a:t>
            </a:r>
            <a:endParaRPr lang="en-US" dirty="0"/>
          </a:p>
          <a:p>
            <a:pPr lvl="1"/>
            <a:r>
              <a:rPr lang="en-US" dirty="0" smtClean="0"/>
              <a:t>Hand-built Pattern matching </a:t>
            </a:r>
            <a:r>
              <a:rPr lang="en-US" dirty="0" err="1" smtClean="0"/>
              <a:t>reranking</a:t>
            </a:r>
            <a:r>
              <a:rPr lang="en-US" dirty="0" smtClean="0"/>
              <a:t> boost </a:t>
            </a:r>
          </a:p>
          <a:p>
            <a:pPr lvl="2"/>
            <a:r>
              <a:rPr lang="en-US" dirty="0" smtClean="0"/>
              <a:t>(</a:t>
            </a:r>
            <a:r>
              <a:rPr lang="en-US" dirty="0" err="1" smtClean="0"/>
              <a:t>Soubbotin</a:t>
            </a:r>
            <a:r>
              <a:rPr lang="en-US" dirty="0" smtClean="0"/>
              <a:t> 2001)</a:t>
            </a:r>
          </a:p>
          <a:p>
            <a:pPr lvl="1"/>
            <a:r>
              <a:rPr lang="en-US" dirty="0" smtClean="0"/>
              <a:t>NE boosting with </a:t>
            </a:r>
            <a:r>
              <a:rPr lang="en-US" dirty="0" err="1" smtClean="0"/>
              <a:t>Q_Class</a:t>
            </a:r>
            <a:r>
              <a:rPr lang="en-US" dirty="0" smtClean="0"/>
              <a:t> associations</a:t>
            </a:r>
          </a:p>
          <a:p>
            <a:pPr lvl="2"/>
            <a:r>
              <a:rPr lang="en-US" dirty="0" smtClean="0"/>
              <a:t>(</a:t>
            </a:r>
            <a:r>
              <a:rPr lang="en-US" dirty="0" err="1" smtClean="0"/>
              <a:t>Echihabi</a:t>
            </a:r>
            <a:r>
              <a:rPr lang="en-US" dirty="0" smtClean="0"/>
              <a:t> et al, 2005)</a:t>
            </a:r>
          </a:p>
          <a:p>
            <a:endParaRPr lang="en-US" dirty="0"/>
          </a:p>
          <a:p>
            <a:r>
              <a:rPr lang="en-US" dirty="0" smtClean="0"/>
              <a:t>Needed accuracy evaluation </a:t>
            </a:r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Create a corrected TREC 2004 </a:t>
            </a:r>
            <a:r>
              <a:rPr lang="en-US" dirty="0" err="1" smtClean="0"/>
              <a:t>Q_Class</a:t>
            </a:r>
            <a:r>
              <a:rPr lang="en-US" dirty="0" smtClean="0"/>
              <a:t> label file…manually</a:t>
            </a:r>
            <a:endParaRPr lang="en-US" dirty="0" smtClean="0"/>
          </a:p>
          <a:p>
            <a:pPr lvl="1"/>
            <a:r>
              <a:rPr lang="en-US" dirty="0" smtClean="0"/>
              <a:t>Extract information from compute_mrr.py results</a:t>
            </a:r>
          </a:p>
          <a:p>
            <a:pPr lvl="1"/>
            <a:r>
              <a:rPr lang="en-US" dirty="0"/>
              <a:t>TREC 2004 data, 100 char, average </a:t>
            </a:r>
            <a:r>
              <a:rPr lang="en-US" dirty="0" smtClean="0"/>
              <a:t>MRR</a:t>
            </a:r>
          </a:p>
          <a:p>
            <a:pPr lvl="2"/>
            <a:r>
              <a:rPr lang="en-US" dirty="0" smtClean="0"/>
              <a:t>Miss </a:t>
            </a:r>
            <a:r>
              <a:rPr lang="en-US" dirty="0"/>
              <a:t>= question with 0.0 </a:t>
            </a:r>
            <a:r>
              <a:rPr lang="en-US" dirty="0" smtClean="0"/>
              <a:t>MRR</a:t>
            </a:r>
          </a:p>
          <a:p>
            <a:pPr lvl="2"/>
            <a:r>
              <a:rPr lang="en-US" dirty="0" err="1" smtClean="0"/>
              <a:t>HitAccuracy</a:t>
            </a:r>
            <a:r>
              <a:rPr lang="en-US" dirty="0" smtClean="0"/>
              <a:t> = Average MRR of non-miss questions 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57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0" y="4364091"/>
            <a:ext cx="6718300" cy="218910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>
            <a:glow rad="76200">
              <a:schemeClr val="accent1">
                <a:alpha val="25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/>
          <a:lstStyle/>
          <a:p>
            <a:r>
              <a:rPr lang="en-US" dirty="0" smtClean="0"/>
              <a:t>By-Label Accuracy </a:t>
            </a:r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0" y="1927821"/>
            <a:ext cx="6718300" cy="2186979"/>
          </a:xfrm>
          <a:prstGeom prst="rect">
            <a:avLst/>
          </a:prstGeom>
          <a:noFill/>
          <a:ln w="0">
            <a:solidFill>
              <a:schemeClr val="accent2"/>
            </a:solidFill>
            <a:miter lim="800000"/>
            <a:headEnd/>
            <a:tailEnd/>
          </a:ln>
          <a:effectLst>
            <a:glow rad="76200">
              <a:schemeClr val="accent1">
                <a:alpha val="25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500" y="2698143"/>
            <a:ext cx="1308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1000 char: (lenient)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4500" y="5135479"/>
            <a:ext cx="1079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 char: (lenient)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97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267" y="152400"/>
            <a:ext cx="6570171" cy="6477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>
            <a:glow rad="76200">
              <a:schemeClr val="accent1">
                <a:alpha val="25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98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Extraction Results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Similar or better results without</a:t>
            </a:r>
          </a:p>
          <a:p>
            <a:r>
              <a:rPr lang="en-US" dirty="0" smtClean="0"/>
              <a:t>The systems are implemented internally, but </a:t>
            </a:r>
            <a:r>
              <a:rPr lang="en-US" dirty="0" err="1" smtClean="0"/>
              <a:t>untuned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Worst performers (that could have been helped):</a:t>
            </a:r>
          </a:p>
          <a:p>
            <a:pPr lvl="1"/>
            <a:r>
              <a:rPr lang="en-US" dirty="0" smtClean="0"/>
              <a:t>by Misses:</a:t>
            </a:r>
          </a:p>
          <a:p>
            <a:pPr lvl="2"/>
            <a:r>
              <a:rPr lang="en-US" dirty="0" err="1" smtClean="0"/>
              <a:t>NUM:date</a:t>
            </a:r>
            <a:endParaRPr lang="en-US" dirty="0" smtClean="0"/>
          </a:p>
          <a:p>
            <a:pPr lvl="2"/>
            <a:r>
              <a:rPr lang="en-US" dirty="0" err="1" smtClean="0"/>
              <a:t>HUM:indiv</a:t>
            </a:r>
            <a:endParaRPr lang="en-US" dirty="0" smtClean="0"/>
          </a:p>
          <a:p>
            <a:pPr lvl="1"/>
            <a:r>
              <a:rPr lang="en-US" dirty="0" smtClean="0"/>
              <a:t>By </a:t>
            </a:r>
            <a:r>
              <a:rPr lang="en-US" dirty="0" err="1" smtClean="0"/>
              <a:t>HitAccuracy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NUM:money</a:t>
            </a:r>
            <a:endParaRPr lang="en-US" dirty="0" smtClean="0"/>
          </a:p>
          <a:p>
            <a:pPr lvl="2"/>
            <a:r>
              <a:rPr lang="en-US" dirty="0" smtClean="0"/>
              <a:t>LOC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More patterns &amp; NE associations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35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TREC 2004 tuning results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62" y="1981200"/>
            <a:ext cx="8261638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220</TotalTime>
  <Words>289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LING 573 D4: The Final D</vt:lpstr>
      <vt:lpstr>D4 – Smells Like D3</vt:lpstr>
      <vt:lpstr>Answer Extraction?</vt:lpstr>
      <vt:lpstr>Answer Extraction?</vt:lpstr>
      <vt:lpstr>Answer Extraction?</vt:lpstr>
      <vt:lpstr>By-Label Accuracy </vt:lpstr>
      <vt:lpstr>PowerPoint Presentation</vt:lpstr>
      <vt:lpstr>Answer Extraction Results </vt:lpstr>
      <vt:lpstr>TREC 2004 tuning results</vt:lpstr>
      <vt:lpstr>TREC 2005 testing results</vt:lpstr>
      <vt:lpstr>Further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 573 D3</dc:title>
  <dc:creator>k</dc:creator>
  <cp:lastModifiedBy>Elliot</cp:lastModifiedBy>
  <cp:revision>50</cp:revision>
  <dcterms:created xsi:type="dcterms:W3CDTF">2011-05-12T22:11:21Z</dcterms:created>
  <dcterms:modified xsi:type="dcterms:W3CDTF">2011-06-02T08:51:27Z</dcterms:modified>
</cp:coreProperties>
</file>