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57" r:id="rId3"/>
    <p:sldId id="258" r:id="rId4"/>
    <p:sldId id="280" r:id="rId5"/>
    <p:sldId id="281" r:id="rId6"/>
    <p:sldId id="283" r:id="rId7"/>
    <p:sldId id="284" r:id="rId8"/>
    <p:sldId id="286" r:id="rId9"/>
    <p:sldId id="285" r:id="rId10"/>
    <p:sldId id="289" r:id="rId11"/>
    <p:sldId id="288" r:id="rId12"/>
    <p:sldId id="290" r:id="rId13"/>
    <p:sldId id="291" r:id="rId14"/>
    <p:sldId id="292" r:id="rId15"/>
    <p:sldId id="293" r:id="rId16"/>
    <p:sldId id="294" r:id="rId17"/>
    <p:sldId id="296" r:id="rId18"/>
    <p:sldId id="297" r:id="rId19"/>
    <p:sldId id="298" r:id="rId20"/>
    <p:sldId id="295" r:id="rId21"/>
    <p:sldId id="299" r:id="rId22"/>
    <p:sldId id="300" r:id="rId23"/>
    <p:sldId id="301" r:id="rId24"/>
    <p:sldId id="302" r:id="rId25"/>
    <p:sldId id="303" r:id="rId26"/>
    <p:sldId id="273" r:id="rId27"/>
    <p:sldId id="304" r:id="rId28"/>
    <p:sldId id="268" r:id="rId29"/>
    <p:sldId id="30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6BE8-164D-49FF-A153-F609867ECFAB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BD72-F00E-48BC-9383-513EADC71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678F-7B3A-4083-A2E5-202E9847738C}" type="datetime1">
              <a:rPr lang="en-US" smtClean="0"/>
              <a:t>6/1/2011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3328-1D20-42E8-A1A5-CDE62E2DC91C}" type="datetime1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CABE-1352-4D7C-A3CB-701E21EDC920}" type="datetime1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513F-23E5-475D-961B-0CE5B0FEDDC1}" type="datetime1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AA6C-DC83-4B28-A7EB-8316726503F0}" type="datetime1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91D-1BFF-4760-BD59-1D52BB15ECA0}" type="datetime1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EE04-1920-4FC8-8113-9D4FB7644E3B}" type="datetime1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2C74-CDB9-4AD9-B0AC-E7E70F5840B3}" type="datetime1">
              <a:rPr lang="en-US" smtClean="0"/>
              <a:t>6/1/2011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B173-4055-4389-BD1F-689629501A81}" type="datetime1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D094-3910-41A5-997F-91853E0267DC}" type="datetime1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2634EB-4160-4A3B-AADD-ACDC89CA4752}" type="datetime1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D4815B-0EF1-43A7-9605-AFC5E4E727F8}" type="datetime1">
              <a:rPr lang="en-US" smtClean="0"/>
              <a:t>6/1/2011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1C0925-9B0D-4985-9E10-AD41237BEF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642360"/>
            <a:ext cx="6480048" cy="230124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dirty="0"/>
              <a:t>4</a:t>
            </a:r>
            <a:r>
              <a:rPr lang="en-US" dirty="0" smtClean="0"/>
              <a:t>: Final QA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3</a:t>
            </a:r>
          </a:p>
          <a:p>
            <a:r>
              <a:rPr lang="en-US" dirty="0" smtClean="0"/>
              <a:t>Chad Mills</a:t>
            </a:r>
          </a:p>
          <a:p>
            <a:r>
              <a:rPr lang="en-US" dirty="0" smtClean="0"/>
              <a:t>Esad Suskic</a:t>
            </a:r>
          </a:p>
          <a:p>
            <a:r>
              <a:rPr lang="en-US" dirty="0" smtClean="0"/>
              <a:t>Wee Teck 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Aranea</a:t>
            </a:r>
            <a:r>
              <a:rPr lang="en-US" dirty="0" smtClean="0">
                <a:solidFill>
                  <a:schemeClr val="accent1"/>
                </a:solidFill>
              </a:rPr>
              <a:t> Re-query:</a:t>
            </a:r>
          </a:p>
          <a:p>
            <a:pPr lvl="1"/>
            <a:r>
              <a:rPr lang="en-US" dirty="0" smtClean="0"/>
              <a:t>Ignore recent improvements</a:t>
            </a:r>
          </a:p>
          <a:p>
            <a:pPr lvl="2"/>
            <a:r>
              <a:rPr lang="en-US" dirty="0" smtClean="0"/>
              <a:t>Add </a:t>
            </a:r>
            <a:r>
              <a:rPr lang="en-US" dirty="0" err="1" smtClean="0"/>
              <a:t>Aranea</a:t>
            </a:r>
            <a:r>
              <a:rPr lang="en-US" dirty="0" smtClean="0"/>
              <a:t> answers to query</a:t>
            </a:r>
          </a:p>
          <a:p>
            <a:pPr lvl="2"/>
            <a:r>
              <a:rPr lang="en-US" dirty="0" smtClean="0"/>
              <a:t>Integrate if useful</a:t>
            </a:r>
          </a:p>
          <a:p>
            <a:pPr lvl="1"/>
            <a:r>
              <a:rPr lang="en-US" dirty="0" smtClean="0"/>
              <a:t>For 100-char passages:</a:t>
            </a:r>
          </a:p>
          <a:p>
            <a:pPr marL="448056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24202"/>
              </p:ext>
            </p:extLst>
          </p:nvPr>
        </p:nvGraphicFramePr>
        <p:xfrm>
          <a:off x="1447800" y="3962400"/>
          <a:ext cx="3101941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548"/>
                <a:gridCol w="1090393"/>
              </a:tblGrid>
              <a:tr h="3448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Conditions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MRR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</a:tr>
              <a:tr h="3448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Before Aranea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0.186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</a:tr>
              <a:tr h="3448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Top 5 terms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0.169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</a:tr>
              <a:tr h="3448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Top 7 terms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0.143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</a:tr>
              <a:tr h="34483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Top 10 terms</a:t>
                      </a:r>
                      <a:endParaRPr lang="en-US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0.125</a:t>
                      </a:r>
                      <a:endParaRPr lang="en-US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2669" marR="122669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882535" y="3810000"/>
            <a:ext cx="3910102" cy="2667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Lots of Problems</a:t>
            </a:r>
          </a:p>
          <a:p>
            <a:pPr lvl="1"/>
            <a:r>
              <a:rPr lang="en-US" dirty="0" smtClean="0"/>
              <a:t>Many Qs: no results</a:t>
            </a:r>
          </a:p>
          <a:p>
            <a:pPr lvl="1"/>
            <a:r>
              <a:rPr lang="en-US" dirty="0" smtClean="0"/>
              <a:t>Add top 5+</a:t>
            </a:r>
          </a:p>
          <a:p>
            <a:pPr lvl="1"/>
            <a:r>
              <a:rPr lang="en-US" dirty="0" smtClean="0"/>
              <a:t>Didn’t combine with non-</a:t>
            </a:r>
            <a:r>
              <a:rPr lang="en-US" dirty="0" err="1" smtClean="0"/>
              <a:t>Aranea</a:t>
            </a:r>
            <a:r>
              <a:rPr lang="en-US" dirty="0" smtClean="0"/>
              <a:t> output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1000-character MRR “good enough”</a:t>
            </a:r>
          </a:p>
          <a:p>
            <a:r>
              <a:rPr lang="en-US" dirty="0" smtClean="0"/>
              <a:t>100-character MRR needs help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New Focus:</a:t>
            </a:r>
            <a:r>
              <a:rPr lang="en-US" dirty="0" smtClean="0"/>
              <a:t> short passages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Shift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going wrong?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5" y="2209800"/>
            <a:ext cx="6503377" cy="387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76945" y="6088600"/>
            <a:ext cx="7467600" cy="7619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dirty="0" smtClean="0"/>
              <a:t>Short Passage: no answer at all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9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going wrong?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7" y="2133600"/>
            <a:ext cx="1432855" cy="85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9462"/>
            <a:ext cx="646486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-82062" y="2994060"/>
            <a:ext cx="1981200" cy="4041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700" dirty="0" smtClean="0"/>
              <a:t>Short Passage</a:t>
            </a:r>
            <a:endParaRPr lang="en-US" sz="17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52600" y="6282384"/>
            <a:ext cx="4267200" cy="4041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1700" dirty="0" smtClean="0"/>
              <a:t>Long Passages: answer in 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passage</a:t>
            </a:r>
            <a:endParaRPr lang="en-US" sz="17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9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4289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What’s going wrong?</a:t>
            </a:r>
          </a:p>
          <a:p>
            <a:pPr lvl="1"/>
            <a:r>
              <a:rPr lang="en-US" dirty="0" smtClean="0"/>
              <a:t>16 word passages: too short for Indri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Approach for Short Passages</a:t>
            </a:r>
          </a:p>
          <a:p>
            <a:pPr lvl="1"/>
            <a:r>
              <a:rPr lang="en-US" dirty="0" smtClean="0"/>
              <a:t>82</a:t>
            </a:r>
            <a:r>
              <a:rPr lang="en-US" dirty="0"/>
              <a:t>% of </a:t>
            </a:r>
            <a:r>
              <a:rPr lang="en-US" dirty="0" smtClean="0"/>
              <a:t>questions: answers in </a:t>
            </a:r>
            <a:r>
              <a:rPr lang="en-US" dirty="0"/>
              <a:t>long </a:t>
            </a:r>
            <a:r>
              <a:rPr lang="en-US" dirty="0" smtClean="0"/>
              <a:t>passages</a:t>
            </a:r>
            <a:endParaRPr lang="en-US" dirty="0"/>
          </a:p>
          <a:p>
            <a:pPr lvl="1"/>
            <a:r>
              <a:rPr lang="en-US" dirty="0" smtClean="0"/>
              <a:t>Shorten long passages</a:t>
            </a:r>
          </a:p>
          <a:p>
            <a:pPr lvl="1"/>
            <a:r>
              <a:rPr lang="en-US" dirty="0" smtClean="0"/>
              <a:t>Don’t rely directly on Indri as much</a:t>
            </a:r>
          </a:p>
          <a:p>
            <a:pPr lvl="1"/>
            <a:r>
              <a:rPr lang="en-US" dirty="0" smtClean="0"/>
              <a:t>Needed: a way to shorten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4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17" y="5357763"/>
            <a:ext cx="746760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36% of questions: date or location</a:t>
            </a:r>
          </a:p>
          <a:p>
            <a:r>
              <a:rPr lang="en-US" sz="2400" dirty="0" smtClean="0"/>
              <a:t>56%: date, location, name, number</a:t>
            </a:r>
            <a:endParaRPr lang="en-US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38" y="1752600"/>
            <a:ext cx="6019800" cy="361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4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Putting these together:</a:t>
            </a:r>
          </a:p>
          <a:p>
            <a:pPr lvl="1"/>
            <a:r>
              <a:rPr lang="en-US" dirty="0" smtClean="0"/>
              <a:t>Answers do exist in the longer passages</a:t>
            </a:r>
          </a:p>
          <a:p>
            <a:pPr lvl="1"/>
            <a:r>
              <a:rPr lang="en-US" dirty="0" smtClean="0"/>
              <a:t>A few categories: large % of answer types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Solution Approach:</a:t>
            </a:r>
          </a:p>
          <a:p>
            <a:pPr lvl="1"/>
            <a:r>
              <a:rPr lang="en-US" dirty="0" smtClean="0"/>
              <a:t>Named Entity Recognition</a:t>
            </a:r>
          </a:p>
          <a:p>
            <a:pPr lvl="1"/>
            <a:r>
              <a:rPr lang="en-US" dirty="0" err="1" smtClean="0"/>
              <a:t>OpenNLP</a:t>
            </a:r>
            <a:r>
              <a:rPr lang="en-US" dirty="0" smtClean="0"/>
              <a:t> (C# port of java library)</a:t>
            </a:r>
          </a:p>
          <a:p>
            <a:pPr lvl="1"/>
            <a:r>
              <a:rPr lang="en-US" dirty="0" smtClean="0"/>
              <a:t>Handles date, time, location, people, percentage, …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0.243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“When” questions:</a:t>
            </a:r>
          </a:p>
          <a:p>
            <a:pPr lvl="1"/>
            <a:r>
              <a:rPr lang="en-US" dirty="0" smtClean="0"/>
              <a:t>Go through long passages w/NER for dates</a:t>
            </a:r>
          </a:p>
          <a:p>
            <a:pPr lvl="1"/>
            <a:r>
              <a:rPr lang="en-US" dirty="0" smtClean="0"/>
              <a:t>Require a year (filter out “last week” types)</a:t>
            </a:r>
          </a:p>
          <a:p>
            <a:pPr lvl="1"/>
            <a:r>
              <a:rPr lang="en-US" dirty="0" smtClean="0"/>
              <a:t>Center passage at NE, add surrounding tokens up to 100 characters</a:t>
            </a:r>
          </a:p>
          <a:p>
            <a:pPr lvl="1"/>
            <a:r>
              <a:rPr lang="en-US" dirty="0" smtClean="0"/>
              <a:t>Put these on top of short passage list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0.293</a:t>
            </a:r>
            <a:r>
              <a:rPr lang="en-US" dirty="0" smtClean="0"/>
              <a:t> (21% improvement)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8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0.293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352729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Before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22060"/>
            <a:ext cx="7467600" cy="4453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0.293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352729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Before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22060"/>
            <a:ext cx="1219200" cy="72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28800" y="1369027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After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38359"/>
            <a:ext cx="6957544" cy="390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Pre-D4 Recap</a:t>
            </a:r>
            <a:endParaRPr lang="en-US" dirty="0" smtClean="0"/>
          </a:p>
          <a:p>
            <a:r>
              <a:rPr lang="en-US" dirty="0" smtClean="0"/>
              <a:t>General Improvements</a:t>
            </a:r>
            <a:endParaRPr lang="en-US" dirty="0" smtClean="0"/>
          </a:p>
          <a:p>
            <a:r>
              <a:rPr lang="en-US" dirty="0" smtClean="0"/>
              <a:t>Short-Passage Improvements</a:t>
            </a:r>
            <a:endParaRPr lang="en-US" dirty="0" smtClean="0"/>
          </a:p>
          <a:p>
            <a:r>
              <a:rPr lang="en-US" dirty="0" smtClean="0"/>
              <a:t>Results</a:t>
            </a:r>
            <a:endParaRPr lang="en-US" dirty="0" smtClean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0.293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“When” questions (cont’d):</a:t>
            </a:r>
          </a:p>
          <a:p>
            <a:pPr lvl="1"/>
            <a:r>
              <a:rPr lang="en-US" dirty="0"/>
              <a:t>Find dates in top 5 </a:t>
            </a:r>
            <a:r>
              <a:rPr lang="en-US" dirty="0" err="1"/>
              <a:t>Aranea</a:t>
            </a:r>
            <a:r>
              <a:rPr lang="en-US" dirty="0"/>
              <a:t> outputs</a:t>
            </a:r>
          </a:p>
          <a:p>
            <a:pPr lvl="2"/>
            <a:r>
              <a:rPr lang="en-US" dirty="0"/>
              <a:t>“July 3, 1995” ← not recognized as date</a:t>
            </a:r>
          </a:p>
          <a:p>
            <a:pPr lvl="2"/>
            <a:r>
              <a:rPr lang="en-US" dirty="0"/>
              <a:t>“blah </a:t>
            </a:r>
            <a:r>
              <a:rPr lang="en-US" dirty="0" err="1"/>
              <a:t>blah</a:t>
            </a:r>
            <a:r>
              <a:rPr lang="en-US" dirty="0"/>
              <a:t> </a:t>
            </a:r>
            <a:r>
              <a:rPr lang="en-US" dirty="0" err="1"/>
              <a:t>blah</a:t>
            </a:r>
            <a:r>
              <a:rPr lang="en-US" dirty="0"/>
              <a:t> July 3, 1995 blah </a:t>
            </a:r>
            <a:r>
              <a:rPr lang="en-US" dirty="0" err="1"/>
              <a:t>blah</a:t>
            </a:r>
            <a:r>
              <a:rPr lang="en-US" dirty="0"/>
              <a:t> </a:t>
            </a:r>
            <a:r>
              <a:rPr lang="en-US" dirty="0" err="1"/>
              <a:t>blah</a:t>
            </a:r>
            <a:r>
              <a:rPr lang="en-US" dirty="0"/>
              <a:t>” is</a:t>
            </a:r>
          </a:p>
          <a:p>
            <a:pPr lvl="1"/>
            <a:r>
              <a:rPr lang="en-US" dirty="0"/>
              <a:t>Take </a:t>
            </a:r>
            <a:r>
              <a:rPr lang="en-US" dirty="0" err="1"/>
              <a:t>Aranea+NER</a:t>
            </a:r>
            <a:r>
              <a:rPr lang="en-US" dirty="0"/>
              <a:t> dates, then NER </a:t>
            </a:r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Passage matches date if year matches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0.300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2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0.300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“Where” questions:</a:t>
            </a:r>
          </a:p>
          <a:p>
            <a:pPr lvl="1"/>
            <a:r>
              <a:rPr lang="en-US" dirty="0" smtClean="0"/>
              <a:t>Basically the same as “When”</a:t>
            </a:r>
          </a:p>
          <a:p>
            <a:pPr lvl="1"/>
            <a:r>
              <a:rPr lang="en-US" dirty="0" smtClean="0"/>
              <a:t>Use “location” instead of “date” NER</a:t>
            </a:r>
          </a:p>
          <a:p>
            <a:pPr lvl="1"/>
            <a:r>
              <a:rPr lang="en-US" dirty="0" smtClean="0"/>
              <a:t>Location matches passage if:</a:t>
            </a:r>
          </a:p>
          <a:p>
            <a:pPr lvl="2"/>
            <a:r>
              <a:rPr lang="en-US" dirty="0" smtClean="0"/>
              <a:t>&gt;50% of NE chars are in exact token matches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0.285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Ick!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4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0.300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Trying to fix “Where” logic:</a:t>
            </a:r>
          </a:p>
          <a:p>
            <a:pPr lvl="1"/>
            <a:r>
              <a:rPr lang="en-US" sz="3600" dirty="0"/>
              <a:t>“…blah location blah…” trick doesn’t work well</a:t>
            </a:r>
            <a:endParaRPr lang="en-US" sz="2400" dirty="0"/>
          </a:p>
          <a:p>
            <a:pPr lvl="1"/>
            <a:r>
              <a:rPr lang="en-US" sz="3300" dirty="0" smtClean="0"/>
              <a:t>Lots of news stories starting with locations: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REFUGEE</a:t>
            </a:r>
            <a:r>
              <a:rPr lang="en-US" dirty="0"/>
              <a:t>. OXFORD, England _</a:t>
            </a:r>
            <a:endParaRPr lang="en-US" sz="2600" dirty="0"/>
          </a:p>
          <a:p>
            <a:pPr lvl="3"/>
            <a:r>
              <a:rPr lang="en-US" dirty="0"/>
              <a:t>ARGENTAN, France (AP) _ </a:t>
            </a:r>
            <a:endParaRPr lang="en-US" sz="2600" dirty="0"/>
          </a:p>
          <a:p>
            <a:pPr lvl="3"/>
            <a:r>
              <a:rPr lang="en-US" dirty="0"/>
              <a:t>William J. Broad. RELIGION-COLUMN (Undated) _ The weekly religion column. By Gustav Niebuhr.</a:t>
            </a:r>
            <a:endParaRPr lang="en-US" sz="2600" dirty="0"/>
          </a:p>
          <a:p>
            <a:pPr lvl="3"/>
            <a:r>
              <a:rPr lang="en-US" dirty="0"/>
              <a:t>1100 words. &amp;UR; COMMENTARY (k) &amp;LR; NYHAN-COLUMN (Chappaqua, N.Y.) -- The wife of the </a:t>
            </a:r>
            <a:r>
              <a:rPr lang="en-US" dirty="0" smtClean="0"/>
              <a:t>outgo</a:t>
            </a:r>
          </a:p>
          <a:p>
            <a:pPr lvl="2"/>
            <a:r>
              <a:rPr lang="en-US" sz="3000" dirty="0" smtClean="0"/>
              <a:t>Filter these if: _ or – has a “)” or 5+ caps in 15 chars to left</a:t>
            </a:r>
          </a:p>
          <a:p>
            <a:pPr lvl="1"/>
            <a:r>
              <a:rPr lang="en-US" sz="3200" dirty="0" smtClean="0"/>
              <a:t>Remove duplicate passages</a:t>
            </a:r>
          </a:p>
          <a:p>
            <a:pPr lvl="2"/>
            <a:r>
              <a:rPr lang="en-US" sz="2100" dirty="0" smtClean="0"/>
              <a:t>“Jacksonville” and “Florida” both match “Jacksonville, Florida”</a:t>
            </a:r>
          </a:p>
          <a:p>
            <a:pPr lvl="1"/>
            <a:r>
              <a:rPr lang="en-US" sz="3200" dirty="0" smtClean="0"/>
              <a:t>If short passages have locations, put those first</a:t>
            </a:r>
          </a:p>
          <a:p>
            <a:pPr lvl="1"/>
            <a:r>
              <a:rPr lang="en-US" sz="3000" dirty="0" smtClean="0">
                <a:solidFill>
                  <a:schemeClr val="accent1"/>
                </a:solidFill>
              </a:rPr>
              <a:t>MRR: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00B050"/>
                </a:solidFill>
              </a:rPr>
              <a:t>0.303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6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0.303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Trying to fix “Where” logic:</a:t>
            </a:r>
          </a:p>
          <a:p>
            <a:pPr lvl="1"/>
            <a:r>
              <a:rPr lang="en-US" dirty="0" smtClean="0"/>
              <a:t>Don’t put all short passage locations over long passage locations</a:t>
            </a:r>
          </a:p>
          <a:p>
            <a:pPr lvl="2"/>
            <a:r>
              <a:rPr lang="en-US" dirty="0" smtClean="0"/>
              <a:t>Only if in the top 5 short passages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0.309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7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0.309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Wikipedia</a:t>
            </a:r>
          </a:p>
          <a:p>
            <a:pPr lvl="1"/>
            <a:r>
              <a:rPr lang="en-US" dirty="0" smtClean="0"/>
              <a:t>Bing query for question targets only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ite://wikipedia.org restriction</a:t>
            </a:r>
          </a:p>
          <a:p>
            <a:pPr lvl="1"/>
            <a:r>
              <a:rPr lang="en-US" dirty="0" smtClean="0"/>
              <a:t>Parse </a:t>
            </a:r>
            <a:r>
              <a:rPr lang="en-US" dirty="0" err="1" smtClean="0"/>
              <a:t>factbox</a:t>
            </a:r>
            <a:r>
              <a:rPr lang="en-US" dirty="0" smtClean="0"/>
              <a:t> as key/value pairs</a:t>
            </a:r>
          </a:p>
          <a:p>
            <a:pPr lvl="1"/>
            <a:r>
              <a:rPr lang="en-US" dirty="0" smtClean="0"/>
              <a:t>Match question terms, </a:t>
            </a:r>
            <a:r>
              <a:rPr lang="en-US" dirty="0" err="1" smtClean="0"/>
              <a:t>factbox</a:t>
            </a:r>
            <a:r>
              <a:rPr lang="en-US" dirty="0" smtClean="0"/>
              <a:t> keys</a:t>
            </a:r>
          </a:p>
          <a:p>
            <a:pPr lvl="2"/>
            <a:r>
              <a:rPr lang="en-US" dirty="0" err="1" smtClean="0"/>
              <a:t>Levenshtein</a:t>
            </a:r>
            <a:r>
              <a:rPr lang="en-US" dirty="0" smtClean="0"/>
              <a:t> Distance</a:t>
            </a:r>
          </a:p>
          <a:p>
            <a:pPr lvl="3"/>
            <a:r>
              <a:rPr lang="en-US" dirty="0" smtClean="0"/>
              <a:t>poor man’s stemmer</a:t>
            </a:r>
          </a:p>
          <a:p>
            <a:pPr lvl="2"/>
            <a:r>
              <a:rPr lang="en-US" dirty="0" smtClean="0"/>
              <a:t>NER for dates only (“When” Qs)</a:t>
            </a:r>
          </a:p>
          <a:p>
            <a:pPr marL="1042416" lvl="3" indent="0">
              <a:buNone/>
            </a:pPr>
            <a:endParaRPr lang="en-US" dirty="0"/>
          </a:p>
          <a:p>
            <a:pPr marL="1042416" lvl="3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0.321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5105400"/>
            <a:ext cx="718038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133600"/>
            <a:ext cx="21526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Short-Passage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0.604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0.399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0.321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Revisiting </a:t>
            </a:r>
            <a:r>
              <a:rPr lang="en-US" dirty="0" err="1" smtClean="0">
                <a:solidFill>
                  <a:schemeClr val="accent1"/>
                </a:solidFill>
              </a:rPr>
              <a:t>Aranea</a:t>
            </a:r>
            <a:r>
              <a:rPr lang="en-US" dirty="0" smtClean="0">
                <a:solidFill>
                  <a:schemeClr val="accent1"/>
                </a:solidFill>
              </a:rPr>
              <a:t> output</a:t>
            </a:r>
          </a:p>
          <a:p>
            <a:pPr marL="36576" indent="0">
              <a:buNone/>
            </a:pPr>
            <a:r>
              <a:rPr lang="en-US" sz="2000" dirty="0" smtClean="0"/>
              <a:t>Before:</a:t>
            </a:r>
          </a:p>
          <a:p>
            <a:pPr marL="36576" indent="0">
              <a:buNone/>
            </a:pPr>
            <a:endParaRPr lang="en-US" sz="2000" dirty="0"/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endParaRPr lang="en-US" sz="2000" dirty="0"/>
          </a:p>
          <a:p>
            <a:pPr marL="36576" indent="0">
              <a:buNone/>
            </a:pPr>
            <a:endParaRPr lang="en-US" sz="2000" dirty="0" smtClean="0"/>
          </a:p>
          <a:p>
            <a:pPr marL="36576" indent="0">
              <a:buNone/>
            </a:pPr>
            <a:endParaRPr lang="en-US" sz="2000" dirty="0"/>
          </a:p>
          <a:p>
            <a:pPr marL="36576" indent="0">
              <a:buNone/>
            </a:pPr>
            <a:r>
              <a:rPr lang="en-US" sz="2000" dirty="0" smtClean="0"/>
              <a:t>Now that 100-character passages are doing better, try </a:t>
            </a:r>
            <a:r>
              <a:rPr lang="en-US" sz="2000" dirty="0" err="1" smtClean="0"/>
              <a:t>Question+Target</a:t>
            </a:r>
            <a:r>
              <a:rPr lang="en-US" sz="2000" dirty="0" smtClean="0"/>
              <a:t> again</a:t>
            </a:r>
            <a:endParaRPr lang="en-US" dirty="0"/>
          </a:p>
          <a:p>
            <a:pPr marL="1042416" lvl="3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MRR: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0.330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72894"/>
              </p:ext>
            </p:extLst>
          </p:nvPr>
        </p:nvGraphicFramePr>
        <p:xfrm>
          <a:off x="228600" y="2514600"/>
          <a:ext cx="8664113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457"/>
                <a:gridCol w="2216225"/>
                <a:gridCol w="2683692"/>
                <a:gridCol w="1679739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Passage Size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Only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+ Target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Indri Input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0.546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0.604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0.603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0.340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0.399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0.382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0.191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0.238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0.243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</a:tbl>
          </a:graphicData>
        </a:graphic>
      </p:graphicFrame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60" y="3658846"/>
            <a:ext cx="1005840" cy="44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7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7467600" cy="2773363"/>
          </a:xfrm>
        </p:spPr>
        <p:txBody>
          <a:bodyPr/>
          <a:lstStyle/>
          <a:p>
            <a:pPr marL="36576" indent="0">
              <a:buNone/>
            </a:pPr>
            <a:r>
              <a:rPr lang="en-US" dirty="0" smtClean="0"/>
              <a:t>    2004 Baseline vs. Final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89722"/>
              </p:ext>
            </p:extLst>
          </p:nvPr>
        </p:nvGraphicFramePr>
        <p:xfrm>
          <a:off x="990600" y="1447800"/>
          <a:ext cx="4640484" cy="1612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2428"/>
                <a:gridCol w="1244028"/>
                <a:gridCol w="1244028"/>
              </a:tblGrid>
              <a:tr h="400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Passage Size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2004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2005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1000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0.599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0.531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250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0.403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0.369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0.330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0.289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953" marR="139953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87013"/>
              </p:ext>
            </p:extLst>
          </p:nvPr>
        </p:nvGraphicFramePr>
        <p:xfrm>
          <a:off x="990600" y="3962400"/>
          <a:ext cx="4615433" cy="157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517"/>
                <a:gridCol w="1242517"/>
                <a:gridCol w="2130399"/>
              </a:tblGrid>
              <a:tr h="3929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Initial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Final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Improvement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</a:tr>
              <a:tr h="3929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0.537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0.599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12%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</a:tr>
              <a:tr h="3929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0.281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0.403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43%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</a:tr>
              <a:tr h="39294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0.184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0.330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79%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9783" marR="139783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re-querying w/</a:t>
            </a:r>
            <a:r>
              <a:rPr lang="en-US" dirty="0" err="1" smtClean="0"/>
              <a:t>Aranea</a:t>
            </a:r>
            <a:r>
              <a:rPr lang="en-US" dirty="0" smtClean="0"/>
              <a:t> to work</a:t>
            </a:r>
          </a:p>
          <a:p>
            <a:r>
              <a:rPr lang="en-US" dirty="0" smtClean="0"/>
              <a:t>Improve location parsing</a:t>
            </a:r>
          </a:p>
          <a:p>
            <a:r>
              <a:rPr lang="en-US" dirty="0" smtClean="0"/>
              <a:t>Add person, organization NER</a:t>
            </a:r>
          </a:p>
          <a:p>
            <a:r>
              <a:rPr lang="en-US" dirty="0" smtClean="0"/>
              <a:t>Expand Wikipedia beyond dates</a:t>
            </a:r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Indri: good on long, not on short </a:t>
            </a:r>
          </a:p>
          <a:p>
            <a:r>
              <a:rPr lang="en-US" dirty="0" err="1" smtClean="0"/>
              <a:t>Aranea</a:t>
            </a:r>
            <a:r>
              <a:rPr lang="en-US" dirty="0" smtClean="0"/>
              <a:t> was very useful</a:t>
            </a:r>
          </a:p>
          <a:p>
            <a:r>
              <a:rPr lang="en-US" dirty="0" smtClean="0"/>
              <a:t>NER on dates was similarly effective</a:t>
            </a:r>
          </a:p>
          <a:p>
            <a:r>
              <a:rPr lang="en-US" dirty="0"/>
              <a:t>Location NER was </a:t>
            </a:r>
            <a:r>
              <a:rPr lang="en-US" dirty="0" smtClean="0"/>
              <a:t>difficult but workable</a:t>
            </a:r>
            <a:endParaRPr lang="en-US" dirty="0"/>
          </a:p>
          <a:p>
            <a:r>
              <a:rPr lang="en-US" dirty="0" smtClean="0"/>
              <a:t>Overall NER was the best</a:t>
            </a:r>
          </a:p>
          <a:p>
            <a:pPr lvl="1"/>
            <a:r>
              <a:rPr lang="en-US" dirty="0" smtClean="0"/>
              <a:t>Even with many more places to use NER left</a:t>
            </a:r>
          </a:p>
          <a:p>
            <a:r>
              <a:rPr lang="en-US" dirty="0" smtClean="0"/>
              <a:t>Looking at the data is essential</a:t>
            </a:r>
          </a:p>
          <a:p>
            <a:r>
              <a:rPr lang="en-US" dirty="0" smtClean="0"/>
              <a:t>Plenty to do – prioritization is important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Question Classification:</a:t>
            </a:r>
            <a:r>
              <a:rPr lang="en-US" dirty="0" smtClean="0"/>
              <a:t> not used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Document Retrieval:</a:t>
            </a:r>
            <a:r>
              <a:rPr lang="en-US" dirty="0" smtClean="0"/>
              <a:t> Indri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Passage Retrieval:</a:t>
            </a:r>
            <a:r>
              <a:rPr lang="en-US" dirty="0" smtClean="0"/>
              <a:t> Indri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Passage Retrieval Features:</a:t>
            </a:r>
          </a:p>
          <a:p>
            <a:pPr lvl="1"/>
            <a:r>
              <a:rPr lang="en-US" dirty="0" smtClean="0"/>
              <a:t>Remove non-alphanumeric characters</a:t>
            </a:r>
          </a:p>
          <a:p>
            <a:pPr lvl="1"/>
            <a:r>
              <a:rPr lang="en-US" dirty="0" smtClean="0"/>
              <a:t>Replace pronoun or append target</a:t>
            </a:r>
          </a:p>
          <a:p>
            <a:pPr lvl="1"/>
            <a:r>
              <a:rPr lang="en-US" dirty="0" smtClean="0"/>
              <a:t>Remove stop words</a:t>
            </a:r>
          </a:p>
          <a:p>
            <a:pPr lvl="1"/>
            <a:r>
              <a:rPr lang="en-US" dirty="0" smtClean="0"/>
              <a:t>Stemming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Pre-D4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Best MRR (2004): </a:t>
            </a:r>
            <a:r>
              <a:rPr lang="en-US" dirty="0"/>
              <a:t>0.537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Baseline: </a:t>
            </a:r>
          </a:p>
          <a:p>
            <a:pPr lvl="1"/>
            <a:r>
              <a:rPr lang="en-US" dirty="0" smtClean="0"/>
              <a:t>Same methodology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passage sizes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Entering D4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870978"/>
              </p:ext>
            </p:extLst>
          </p:nvPr>
        </p:nvGraphicFramePr>
        <p:xfrm>
          <a:off x="1143000" y="3886200"/>
          <a:ext cx="3390438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373"/>
                <a:gridCol w="1117065"/>
              </a:tblGrid>
              <a:tr h="7928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Passage </a:t>
                      </a:r>
                      <a:r>
                        <a:rPr lang="en-US" sz="2400" dirty="0">
                          <a:effectLst/>
                        </a:rPr>
                        <a:t>Size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MRR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</a:tr>
              <a:tr h="421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1000</a:t>
                      </a:r>
                      <a:endParaRPr lang="en-US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0.537</a:t>
                      </a:r>
                      <a:endParaRPr lang="en-US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</a:tr>
              <a:tr h="421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250</a:t>
                      </a:r>
                      <a:endParaRPr lang="en-US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0.281</a:t>
                      </a:r>
                      <a:endParaRPr lang="en-US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</a:tr>
              <a:tr h="421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100</a:t>
                      </a:r>
                      <a:endParaRPr lang="en-US" sz="24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0.184</a:t>
                      </a:r>
                      <a:endParaRPr lang="en-US" sz="24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5705" marR="145705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Trimming Improvements: </a:t>
            </a:r>
          </a:p>
          <a:p>
            <a:pPr lvl="1"/>
            <a:r>
              <a:rPr lang="en-US" dirty="0" smtClean="0"/>
              <a:t>Remove &lt;P&gt;, &lt;/P&gt; tags</a:t>
            </a:r>
          </a:p>
          <a:p>
            <a:pPr lvl="1"/>
            <a:r>
              <a:rPr lang="en-US" dirty="0" smtClean="0"/>
              <a:t>Chop off beginnings like:</a:t>
            </a:r>
          </a:p>
          <a:p>
            <a:pPr lvl="2"/>
            <a:r>
              <a:rPr lang="en-US" dirty="0" smtClean="0"/>
              <a:t>___ (Xinhua) –</a:t>
            </a:r>
          </a:p>
          <a:p>
            <a:pPr lvl="2"/>
            <a:r>
              <a:rPr lang="en-US" dirty="0" smtClean="0"/>
              <a:t>___ (AP) – 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Results: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0.537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0.281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0.184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10364"/>
              </p:ext>
            </p:extLst>
          </p:nvPr>
        </p:nvGraphicFramePr>
        <p:xfrm>
          <a:off x="1371600" y="4495800"/>
          <a:ext cx="3453660" cy="1609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680"/>
                <a:gridCol w="1264980"/>
              </a:tblGrid>
              <a:tr h="4030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Passage Size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MRR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1000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rgbClr val="00B050"/>
                          </a:solidFill>
                          <a:effectLst/>
                        </a:rPr>
                        <a:t>0.545</a:t>
                      </a:r>
                      <a:endParaRPr lang="en-US" sz="23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250</a:t>
                      </a:r>
                      <a:endParaRPr lang="en-US" sz="23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rgbClr val="00B050"/>
                          </a:solidFill>
                          <a:effectLst/>
                        </a:rPr>
                        <a:t>0.288</a:t>
                      </a:r>
                      <a:endParaRPr lang="en-US" sz="23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</a:tr>
              <a:tr h="4000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</a:t>
                      </a:r>
                      <a:endParaRPr lang="en-US" sz="23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rgbClr val="00B050"/>
                          </a:solidFill>
                          <a:effectLst/>
                        </a:rPr>
                        <a:t>0.186</a:t>
                      </a:r>
                      <a:endParaRPr lang="en-US" sz="23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310" marR="142310" marT="0" marB="0"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Aranea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Query </a:t>
            </a:r>
            <a:r>
              <a:rPr lang="en-US" dirty="0" err="1" smtClean="0"/>
              <a:t>Aranea</a:t>
            </a:r>
            <a:endParaRPr lang="en-US" dirty="0" smtClean="0"/>
          </a:p>
          <a:p>
            <a:pPr lvl="1"/>
            <a:r>
              <a:rPr lang="en-US" dirty="0" smtClean="0"/>
              <a:t>Question-neutral filtering:</a:t>
            </a:r>
          </a:p>
          <a:p>
            <a:pPr lvl="2"/>
            <a:r>
              <a:rPr lang="en-US" dirty="0" smtClean="0"/>
              <a:t>Edge </a:t>
            </a:r>
            <a:r>
              <a:rPr lang="en-US" dirty="0" err="1" smtClean="0"/>
              <a:t>stopword</a:t>
            </a:r>
            <a:endParaRPr lang="en-US" dirty="0" smtClean="0"/>
          </a:p>
          <a:p>
            <a:pPr lvl="2"/>
            <a:r>
              <a:rPr lang="en-US" dirty="0" smtClean="0"/>
              <a:t>Question terms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Aranea</a:t>
            </a:r>
            <a:r>
              <a:rPr lang="en-US" dirty="0" smtClean="0"/>
              <a:t> answer matching a passage:</a:t>
            </a:r>
          </a:p>
          <a:p>
            <a:pPr lvl="2"/>
            <a:r>
              <a:rPr lang="en-US" dirty="0" smtClean="0"/>
              <a:t>Move first matching passage to top</a:t>
            </a:r>
          </a:p>
          <a:p>
            <a:pPr lvl="2"/>
            <a:r>
              <a:rPr lang="en-US" dirty="0" smtClean="0"/>
              <a:t>“Match:” </a:t>
            </a:r>
            <a:r>
              <a:rPr lang="en-US" dirty="0"/>
              <a:t>≥</a:t>
            </a:r>
            <a:r>
              <a:rPr lang="en-US" dirty="0" smtClean="0"/>
              <a:t> 60%, by token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0.545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0.288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0.186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Results:</a:t>
            </a:r>
          </a:p>
          <a:p>
            <a:pPr marL="448056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0.545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0.288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0.186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11108"/>
              </p:ext>
            </p:extLst>
          </p:nvPr>
        </p:nvGraphicFramePr>
        <p:xfrm>
          <a:off x="228600" y="2496312"/>
          <a:ext cx="4300682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457"/>
                <a:gridCol w="2216225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Passage Size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Only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0.546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0.340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0.191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Results:</a:t>
            </a:r>
          </a:p>
          <a:p>
            <a:pPr marL="448056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0.545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0.288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0.186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63866"/>
              </p:ext>
            </p:extLst>
          </p:nvPr>
        </p:nvGraphicFramePr>
        <p:xfrm>
          <a:off x="228600" y="2496312"/>
          <a:ext cx="6984374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457"/>
                <a:gridCol w="2216225"/>
                <a:gridCol w="2683692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Passage Size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Only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+ Target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0.546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0.604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0.340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0.399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0.191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0.238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Results:</a:t>
            </a:r>
          </a:p>
          <a:p>
            <a:pPr marL="448056" lvl="1" indent="0"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Improvements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52400"/>
            <a:ext cx="14542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Best so far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7444" y="152400"/>
            <a:ext cx="7617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0.545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0.288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0.186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628828"/>
              </p:ext>
            </p:extLst>
          </p:nvPr>
        </p:nvGraphicFramePr>
        <p:xfrm>
          <a:off x="228600" y="2496312"/>
          <a:ext cx="8664113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457"/>
                <a:gridCol w="2216225"/>
                <a:gridCol w="2683692"/>
                <a:gridCol w="1679739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Passage Size</a:t>
                      </a:r>
                      <a:endParaRPr lang="en-US" sz="2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Only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Question + Target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Indri Input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0.546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0.604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0.603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0.340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0.399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0.382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100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0.191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0.238</a:t>
                      </a:r>
                      <a:endParaRPr lang="en-US" sz="2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B050"/>
                          </a:solidFill>
                          <a:effectLst/>
                        </a:rPr>
                        <a:t>0.243</a:t>
                      </a:r>
                      <a:endParaRPr lang="en-US" sz="22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534" marR="135534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74431" y="4190999"/>
            <a:ext cx="6705892" cy="8382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Improvement: 11-25% (relative)</a:t>
            </a:r>
          </a:p>
          <a:p>
            <a:pPr marL="448056" lvl="1" indent="0">
              <a:buFont typeface="Wingdings 2"/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0925-9B0D-4985-9E10-AD41237BEF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3273</TotalTime>
  <Words>1124</Words>
  <Application>Microsoft Office PowerPoint</Application>
  <PresentationFormat>On-screen Show (4:3)</PresentationFormat>
  <Paragraphs>391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Technic</vt:lpstr>
      <vt:lpstr>D4: Final QA System</vt:lpstr>
      <vt:lpstr>Outline</vt:lpstr>
      <vt:lpstr>Pre-D4 Recap</vt:lpstr>
      <vt:lpstr>Entering D4</vt:lpstr>
      <vt:lpstr>General Improvements</vt:lpstr>
      <vt:lpstr>General Improvements</vt:lpstr>
      <vt:lpstr>General Improvements</vt:lpstr>
      <vt:lpstr>General Improvements</vt:lpstr>
      <vt:lpstr>General Improvements</vt:lpstr>
      <vt:lpstr>General Improvements</vt:lpstr>
      <vt:lpstr>Focus Shift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Short-Passage Improvements</vt:lpstr>
      <vt:lpstr>Final Results</vt:lpstr>
      <vt:lpstr>Future Work</vt:lpstr>
      <vt:lpstr>Conclusions</vt:lpstr>
      <vt:lpstr>Questions?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D2: Question Classification</dc:title>
  <dc:creator>Chad Mills</dc:creator>
  <cp:lastModifiedBy>Chad Mills</cp:lastModifiedBy>
  <cp:revision>60</cp:revision>
  <dcterms:created xsi:type="dcterms:W3CDTF">2011-04-19T10:27:22Z</dcterms:created>
  <dcterms:modified xsi:type="dcterms:W3CDTF">2011-06-02T21:30:07Z</dcterms:modified>
</cp:coreProperties>
</file>