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Deliverable 3</a:t>
            </a:r>
            <a:br>
              <a:rPr lang="en-US" sz="32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en-US" sz="32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en-US" sz="32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en-US" sz="3200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	</a:t>
            </a:r>
            <a:r>
              <a:rPr lang="en-US" sz="2000" b="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mienne" pitchFamily="82" charset="0"/>
              </a:rPr>
              <a:t>Abdullah </a:t>
            </a:r>
            <a:r>
              <a:rPr lang="en-US" sz="2000" b="0" cap="none" dirty="0" err="1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mienne" pitchFamily="82" charset="0"/>
              </a:rPr>
              <a:t>Alotayq</a:t>
            </a:r>
            <a:r>
              <a:rPr lang="en-US" sz="2000" b="0" cap="none" dirty="0" smtClean="0">
                <a:ln w="5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Amienne" pitchFamily="82" charset="0"/>
              </a:rPr>
              <a:t>, Dong Wang, Ed Pham</a:t>
            </a:r>
            <a:endParaRPr lang="en-US" sz="3200" b="0" dirty="0">
              <a:ln w="5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Amienne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6000" dirty="0" smtClean="0"/>
              <a:t>A Basic Q/A System:</a:t>
            </a:r>
          </a:p>
          <a:p>
            <a:pPr algn="ctr"/>
            <a:r>
              <a:rPr lang="en-US" sz="6000" dirty="0" smtClean="0"/>
              <a:t>Passage Retrieval</a:t>
            </a:r>
            <a:endParaRPr lang="en-US" sz="6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87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514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Calibri"/>
                          <a:cs typeface="Arial"/>
                        </a:rPr>
                        <a:t>QE Approach</a:t>
                      </a:r>
                      <a:endParaRPr lang="en-US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Type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MRR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Target Concatenation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0.195439095783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Arial"/>
                        </a:rPr>
                        <a:t>Lenient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Arial"/>
                        </a:rPr>
                        <a:t>0.392501775644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Subtraction + WordNet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Strict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Arial"/>
                        </a:rPr>
                        <a:t>0.180698539579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  <a:cs typeface="Arial"/>
                        </a:rPr>
                        <a:t>Lenient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Arial"/>
                        </a:rPr>
                        <a:t>0.341009813194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re-ranking: Top N passages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286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N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Type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MRR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1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Strict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0.117647058824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Lenient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0.313725490196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5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Strict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0.183088235294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Lenient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0.375408496732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10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Strict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0.190662931839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Lenient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0.386188920012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20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Strict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0.193482690336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Lenient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0.390536326633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25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Strict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0.194581567305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/>
                        <a:t>Lenient</a:t>
                      </a:r>
                      <a:endParaRPr lang="en-US" sz="17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0.391579287296</a:t>
                      </a:r>
                      <a:endParaRPr lang="en-US" sz="17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Re-ranking: Window Size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362200"/>
          <a:ext cx="6096000" cy="2540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294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Window Size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Type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MRR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1000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Strict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0.195439095783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Lenient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0.392501775644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500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Strict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0.209317276517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Lenient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0.383193743722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100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Strict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latin typeface="+mn-lt"/>
                          <a:ea typeface="Calibri"/>
                          <a:cs typeface="Arial"/>
                        </a:rPr>
                        <a:t>0.340829170969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Calibri"/>
                          <a:cs typeface="Arial"/>
                        </a:rPr>
                        <a:t>Lenient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0.48166863823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“Less is Better”… for the most part.</a:t>
            </a:r>
          </a:p>
          <a:p>
            <a:pPr lvl="1"/>
            <a:r>
              <a:rPr lang="en-US" dirty="0" smtClean="0"/>
              <a:t>Query Expansion was not beneficial in improving passage retrieval.</a:t>
            </a:r>
          </a:p>
          <a:p>
            <a:pPr lvl="1"/>
            <a:r>
              <a:rPr lang="en-US" dirty="0" smtClean="0"/>
              <a:t>Smaller window size contributed to higher scores.</a:t>
            </a:r>
          </a:p>
          <a:p>
            <a:pPr lvl="1"/>
            <a:r>
              <a:rPr lang="en-US" dirty="0" smtClean="0"/>
              <a:t>Not the case for the top N passages though</a:t>
            </a:r>
          </a:p>
          <a:p>
            <a:pPr lvl="2"/>
            <a:r>
              <a:rPr lang="en-US" dirty="0" smtClean="0"/>
              <a:t>Less passages resulted in lower scores</a:t>
            </a:r>
          </a:p>
          <a:p>
            <a:pPr lvl="2"/>
            <a:r>
              <a:rPr lang="en-US" dirty="0" smtClean="0"/>
              <a:t>Mainly because of less passages to work with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and 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times</a:t>
            </a:r>
          </a:p>
          <a:p>
            <a:pPr lvl="1"/>
            <a:r>
              <a:rPr lang="en-US" dirty="0" smtClean="0"/>
              <a:t>Poor performance times for “addition/subtraction” query expansion approach</a:t>
            </a:r>
          </a:p>
          <a:p>
            <a:pPr lvl="1"/>
            <a:r>
              <a:rPr lang="en-US" dirty="0" smtClean="0"/>
              <a:t>Too broad of a query</a:t>
            </a:r>
          </a:p>
          <a:p>
            <a:pPr lvl="2"/>
            <a:r>
              <a:rPr lang="en-US" dirty="0" smtClean="0"/>
              <a:t>Reduce the number of </a:t>
            </a:r>
            <a:r>
              <a:rPr lang="en-US" dirty="0" err="1" smtClean="0"/>
              <a:t>hypernyms</a:t>
            </a:r>
            <a:r>
              <a:rPr lang="en-US" dirty="0" smtClean="0"/>
              <a:t>/synonyms</a:t>
            </a:r>
          </a:p>
          <a:p>
            <a:r>
              <a:rPr lang="en-US" dirty="0" smtClean="0"/>
              <a:t>Limited documents</a:t>
            </a:r>
          </a:p>
          <a:p>
            <a:pPr lvl="1"/>
            <a:r>
              <a:rPr lang="en-US" dirty="0" smtClean="0"/>
              <a:t>Only did 50, could have done more</a:t>
            </a:r>
          </a:p>
          <a:p>
            <a:pPr lvl="1"/>
            <a:r>
              <a:rPr lang="en-US" dirty="0" smtClean="0"/>
              <a:t>Same with passages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and 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Grammar</a:t>
            </a:r>
          </a:p>
          <a:p>
            <a:pPr lvl="1"/>
            <a:r>
              <a:rPr lang="en-US" dirty="0" smtClean="0"/>
              <a:t>Change it to assist in passage re-ranking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#score</a:t>
            </a:r>
          </a:p>
          <a:p>
            <a:pPr lvl="2"/>
            <a:r>
              <a:rPr lang="en-US" dirty="0" smtClean="0"/>
              <a:t>passage length</a:t>
            </a:r>
          </a:p>
          <a:p>
            <a:pPr lvl="2"/>
            <a:r>
              <a:rPr lang="en-US" dirty="0" smtClean="0"/>
              <a:t>different weights for different terms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Expansion/Reformulation</a:t>
            </a:r>
          </a:p>
          <a:p>
            <a:pPr lvl="1"/>
            <a:r>
              <a:rPr lang="en-US" dirty="0" smtClean="0"/>
              <a:t>Kwok, </a:t>
            </a:r>
            <a:r>
              <a:rPr lang="en-US" dirty="0" err="1" smtClean="0"/>
              <a:t>Etzioni</a:t>
            </a:r>
            <a:r>
              <a:rPr lang="en-US" dirty="0" smtClean="0"/>
              <a:t>, and Weld, 2001</a:t>
            </a:r>
          </a:p>
          <a:p>
            <a:pPr lvl="1"/>
            <a:r>
              <a:rPr lang="en-US" dirty="0" smtClean="0"/>
              <a:t>Lin, 2007</a:t>
            </a:r>
          </a:p>
          <a:p>
            <a:pPr lvl="1"/>
            <a:r>
              <a:rPr lang="en-US" dirty="0" smtClean="0"/>
              <a:t>Fang, 2008</a:t>
            </a:r>
          </a:p>
          <a:p>
            <a:pPr lvl="1"/>
            <a:r>
              <a:rPr lang="en-US" dirty="0" err="1" smtClean="0"/>
              <a:t>Aktolga</a:t>
            </a:r>
            <a:r>
              <a:rPr lang="en-US" dirty="0" smtClean="0"/>
              <a:t> et al, 2011</a:t>
            </a:r>
          </a:p>
          <a:p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Tiedemann et al, 2008</a:t>
            </a:r>
          </a:p>
          <a:p>
            <a:pPr lvl="1"/>
            <a:r>
              <a:rPr lang="en-US" dirty="0" smtClean="0"/>
              <a:t>Indri/Lemur documentation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CELEX </a:t>
            </a:r>
          </a:p>
          <a:p>
            <a:pPr lvl="1"/>
            <a:r>
              <a:rPr lang="en-US" dirty="0" smtClean="0"/>
              <a:t>English, Dutch, German Lexical resource</a:t>
            </a:r>
          </a:p>
          <a:p>
            <a:pPr lvl="1"/>
            <a:r>
              <a:rPr lang="en-US" dirty="0" smtClean="0"/>
              <a:t>Beneficial for adding Derivational variants</a:t>
            </a:r>
          </a:p>
          <a:p>
            <a:r>
              <a:rPr lang="en-US" dirty="0" smtClean="0"/>
              <a:t>Sepia </a:t>
            </a:r>
          </a:p>
          <a:p>
            <a:pPr lvl="1"/>
            <a:r>
              <a:rPr lang="en-US" dirty="0" smtClean="0"/>
              <a:t>MIT developed Symantec system</a:t>
            </a:r>
          </a:p>
          <a:p>
            <a:pPr lvl="1"/>
            <a:r>
              <a:rPr lang="en-US" dirty="0" smtClean="0"/>
              <a:t>Semantic Parsing for Named Entities</a:t>
            </a:r>
          </a:p>
          <a:p>
            <a:pPr marL="53975" indent="92075"/>
            <a:r>
              <a:rPr lang="en-US" dirty="0" smtClean="0"/>
              <a:t> Both not available online</a:t>
            </a:r>
          </a:p>
          <a:p>
            <a:pPr marL="36513" indent="0"/>
            <a:r>
              <a:rPr lang="en-US" sz="3027" dirty="0" smtClean="0"/>
              <a:t> Query </a:t>
            </a:r>
            <a:r>
              <a:rPr lang="en-US" sz="3027" dirty="0"/>
              <a:t>Expansion Techniques </a:t>
            </a:r>
            <a:r>
              <a:rPr lang="en-US" sz="3027" dirty="0" smtClean="0"/>
              <a:t>for Question Answering, by</a:t>
            </a:r>
            <a:r>
              <a:rPr lang="en-US" sz="3027" dirty="0"/>
              <a:t> </a:t>
            </a:r>
            <a:r>
              <a:rPr lang="en-US" sz="3027" dirty="0" smtClean="0"/>
              <a:t>Matthew </a:t>
            </a:r>
            <a:r>
              <a:rPr lang="en-US" sz="3027" dirty="0"/>
              <a:t>W. </a:t>
            </a:r>
            <a:r>
              <a:rPr lang="en-US" sz="3027" dirty="0" err="1"/>
              <a:t>Bilotti</a:t>
            </a:r>
            <a:endParaRPr lang="en-US" sz="3027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38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Query Expansion</a:t>
            </a:r>
          </a:p>
          <a:p>
            <a:r>
              <a:rPr lang="en-US" sz="3500" dirty="0" smtClean="0"/>
              <a:t>Document Ranking</a:t>
            </a:r>
          </a:p>
          <a:p>
            <a:r>
              <a:rPr lang="en-US" sz="3500" dirty="0" smtClean="0"/>
              <a:t>Passage Retrieval</a:t>
            </a:r>
          </a:p>
          <a:p>
            <a:r>
              <a:rPr lang="en-US" sz="3500" dirty="0" smtClean="0"/>
              <a:t>Passage Re-ranking </a:t>
            </a:r>
            <a:endParaRPr lang="en-US" sz="35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63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methods:</a:t>
            </a:r>
          </a:p>
          <a:p>
            <a:pPr lvl="1"/>
            <a:r>
              <a:rPr lang="en-US" dirty="0" smtClean="0"/>
              <a:t>Target Concatenation</a:t>
            </a:r>
          </a:p>
          <a:p>
            <a:pPr lvl="2"/>
            <a:r>
              <a:rPr lang="en-US" dirty="0" smtClean="0"/>
              <a:t>Add the target for each question to the end of the question.</a:t>
            </a:r>
          </a:p>
          <a:p>
            <a:pPr lvl="1"/>
            <a:r>
              <a:rPr lang="en-US" dirty="0" smtClean="0"/>
              <a:t>Deletion/Addition</a:t>
            </a:r>
          </a:p>
          <a:p>
            <a:pPr lvl="2"/>
            <a:r>
              <a:rPr lang="en-US" dirty="0" smtClean="0"/>
              <a:t>Deletion of </a:t>
            </a:r>
            <a:r>
              <a:rPr lang="en-US" dirty="0" err="1" smtClean="0"/>
              <a:t>wh</a:t>
            </a:r>
            <a:r>
              <a:rPr lang="en-US" dirty="0" smtClean="0"/>
              <a:t>-words + function words</a:t>
            </a:r>
          </a:p>
          <a:p>
            <a:pPr lvl="2"/>
            <a:r>
              <a:rPr lang="en-US" dirty="0" smtClean="0"/>
              <a:t>Addition of synonyms and </a:t>
            </a:r>
            <a:r>
              <a:rPr lang="en-US" dirty="0" err="1" smtClean="0"/>
              <a:t>hypernyms</a:t>
            </a:r>
            <a:r>
              <a:rPr lang="en-US" dirty="0" smtClean="0"/>
              <a:t> (via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4421650"/>
              </p:ext>
            </p:extLst>
          </p:nvPr>
        </p:nvGraphicFramePr>
        <p:xfrm>
          <a:off x="838200" y="2438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175" lvl="1" indent="0" algn="ctr"/>
                      <a:r>
                        <a:rPr lang="en-US" dirty="0" smtClean="0"/>
                        <a:t>Q-words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content 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70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  <a:p>
            <a:pPr lvl="1"/>
            <a:r>
              <a:rPr lang="en-US" dirty="0" smtClean="0"/>
              <a:t>Synonyms</a:t>
            </a:r>
            <a:endParaRPr lang="en-US" dirty="0"/>
          </a:p>
          <a:p>
            <a:pPr lvl="1"/>
            <a:r>
              <a:rPr lang="en-US" dirty="0" err="1" smtClean="0"/>
              <a:t>Hypernyms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irst Ancestor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orphological variants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/>
              <a:t>WordNet</a:t>
            </a:r>
            <a:r>
              <a:rPr lang="en-US" dirty="0"/>
              <a:t> </a:t>
            </a:r>
            <a:r>
              <a:rPr lang="en-US" dirty="0" smtClean="0"/>
              <a:t>as thesaurus</a:t>
            </a:r>
            <a:r>
              <a:rPr lang="en-US" dirty="0"/>
              <a:t>: </a:t>
            </a:r>
            <a:r>
              <a:rPr lang="en-US" dirty="0" err="1" smtClean="0"/>
              <a:t>wordnet.morphy</a:t>
            </a:r>
            <a:endParaRPr lang="en-US" dirty="0" smtClean="0"/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143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Indri/Lemur</a:t>
            </a:r>
          </a:p>
          <a:p>
            <a:r>
              <a:rPr lang="en-US" dirty="0" smtClean="0"/>
              <a:t>Ran both query reformulation/expansion approaches through the software.</a:t>
            </a:r>
          </a:p>
          <a:p>
            <a:r>
              <a:rPr lang="en-US" dirty="0" smtClean="0"/>
              <a:t>Took the top 50 documents per query.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Indri/Lemur</a:t>
            </a:r>
          </a:p>
          <a:p>
            <a:r>
              <a:rPr lang="en-US" dirty="0" smtClean="0"/>
              <a:t>Took the top passage from each of the top 50 documents for each query.</a:t>
            </a:r>
          </a:p>
          <a:p>
            <a:r>
              <a:rPr lang="en-US" dirty="0" smtClean="0"/>
              <a:t>Query grammar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combine[passageWIDTH:INC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Default for system: 120 terms, 1000 terms window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85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Re-ranking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the window size</a:t>
            </a:r>
          </a:p>
          <a:p>
            <a:pPr lvl="1"/>
            <a:r>
              <a:rPr lang="en-US" dirty="0" smtClean="0"/>
              <a:t>500, 1000 terms</a:t>
            </a:r>
          </a:p>
          <a:p>
            <a:r>
              <a:rPr lang="en-US" dirty="0" smtClean="0"/>
              <a:t>Modified the number of top passages taken from the top 50 documents:</a:t>
            </a:r>
          </a:p>
          <a:p>
            <a:pPr lvl="1"/>
            <a:r>
              <a:rPr lang="en-US" dirty="0" smtClean="0"/>
              <a:t>1, 5, 10, 20, 25 passages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75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ranking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1500" dirty="0" smtClean="0"/>
              <a:t>Note: All results based on TREC-2004</a:t>
            </a:r>
            <a:endParaRPr lang="en-US" sz="15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2743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latin typeface="Arial"/>
                          <a:ea typeface="Calibri"/>
                          <a:cs typeface="Arial"/>
                        </a:rPr>
                        <a:t>QE</a:t>
                      </a:r>
                      <a:r>
                        <a:rPr lang="en-US" sz="1900" baseline="0" dirty="0" smtClean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900" dirty="0" smtClean="0">
                          <a:latin typeface="Arial"/>
                          <a:ea typeface="Calibri"/>
                          <a:cs typeface="Arial"/>
                        </a:rPr>
                        <a:t>Approach</a:t>
                      </a:r>
                      <a:endParaRPr lang="en-US" sz="1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/>
                        <a:t>MAP</a:t>
                      </a:r>
                      <a:endParaRPr lang="en-US" sz="1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Target Concatenation</a:t>
                      </a:r>
                      <a:endParaRPr lang="en-US" sz="1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0.3223</a:t>
                      </a:r>
                      <a:endParaRPr lang="en-US" sz="1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Subtraction + </a:t>
                      </a:r>
                      <a:r>
                        <a:rPr lang="en-US" sz="1900" dirty="0" err="1"/>
                        <a:t>WordNet</a:t>
                      </a:r>
                      <a:endParaRPr lang="en-US" sz="1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0.2381</a:t>
                      </a:r>
                      <a:endParaRPr lang="en-US" sz="1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24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514</Words>
  <Application>Microsoft Macintosh PowerPoint</Application>
  <PresentationFormat>On-screen Show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 Deliverable 3   Abdullah Alotayq, Dong Wang, Ed Pham</vt:lpstr>
      <vt:lpstr>Outline</vt:lpstr>
      <vt:lpstr>Query Expansion</vt:lpstr>
      <vt:lpstr>Query Expansion</vt:lpstr>
      <vt:lpstr>Query Expansion</vt:lpstr>
      <vt:lpstr>Document Retrieval</vt:lpstr>
      <vt:lpstr>Passage Retrieval  </vt:lpstr>
      <vt:lpstr>Passage Re-ranking</vt:lpstr>
      <vt:lpstr>Evaluation </vt:lpstr>
      <vt:lpstr>Evaluation </vt:lpstr>
      <vt:lpstr>Evaluation</vt:lpstr>
      <vt:lpstr>Evaluation</vt:lpstr>
      <vt:lpstr>Conclusions</vt:lpstr>
      <vt:lpstr>Issues and Future Improvements</vt:lpstr>
      <vt:lpstr>Issues and Future Improvements</vt:lpstr>
      <vt:lpstr>Readings</vt:lpstr>
      <vt:lpstr>Explorations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Presentation 2   abdullah alotayq, Dong Wang, Ed Pham</dc:title>
  <dc:creator>Abodi</dc:creator>
  <cp:lastModifiedBy>Ed Pham</cp:lastModifiedBy>
  <cp:revision>58</cp:revision>
  <dcterms:created xsi:type="dcterms:W3CDTF">2011-05-10T21:42:16Z</dcterms:created>
  <dcterms:modified xsi:type="dcterms:W3CDTF">2011-05-10T21:42:44Z</dcterms:modified>
</cp:coreProperties>
</file>