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9" r:id="rId7"/>
    <p:sldId id="270" r:id="rId8"/>
    <p:sldId id="271" r:id="rId9"/>
    <p:sldId id="272" r:id="rId10"/>
    <p:sldId id="261" r:id="rId11"/>
    <p:sldId id="262" r:id="rId12"/>
    <p:sldId id="274" r:id="rId13"/>
    <p:sldId id="275" r:id="rId14"/>
    <p:sldId id="277" r:id="rId15"/>
    <p:sldId id="273" r:id="rId16"/>
    <p:sldId id="278" r:id="rId17"/>
    <p:sldId id="268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6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EBA48-1D65-4A83-A08D-DD23A1E23A09}" type="datetimeFigureOut">
              <a:rPr lang="en-US" smtClean="0"/>
              <a:t>5/12/2011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C0925-9B0D-4985-9E10-AD41237BEFD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EBA48-1D65-4A83-A08D-DD23A1E23A09}" type="datetimeFigureOut">
              <a:rPr lang="en-US" smtClean="0"/>
              <a:t>5/12/2011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C0925-9B0D-4985-9E10-AD41237BEF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EBA48-1D65-4A83-A08D-DD23A1E23A09}" type="datetimeFigureOut">
              <a:rPr lang="en-US" smtClean="0"/>
              <a:t>5/12/2011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C0925-9B0D-4985-9E10-AD41237BEF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EBA48-1D65-4A83-A08D-DD23A1E23A09}" type="datetimeFigureOut">
              <a:rPr lang="en-US" smtClean="0"/>
              <a:t>5/12/2011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C0925-9B0D-4985-9E10-AD41237BEF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EBA48-1D65-4A83-A08D-DD23A1E23A09}" type="datetimeFigureOut">
              <a:rPr lang="en-US" smtClean="0"/>
              <a:t>5/12/2011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C0925-9B0D-4985-9E10-AD41237BEFD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EBA48-1D65-4A83-A08D-DD23A1E23A09}" type="datetimeFigureOut">
              <a:rPr lang="en-US" smtClean="0"/>
              <a:t>5/12/2011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C0925-9B0D-4985-9E10-AD41237BEF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EBA48-1D65-4A83-A08D-DD23A1E23A09}" type="datetimeFigureOut">
              <a:rPr lang="en-US" smtClean="0"/>
              <a:t>5/12/2011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C0925-9B0D-4985-9E10-AD41237BEF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EBA48-1D65-4A83-A08D-DD23A1E23A09}" type="datetimeFigureOut">
              <a:rPr lang="en-US" smtClean="0"/>
              <a:t>5/12/2011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91C0925-9B0D-4985-9E10-AD41237BEFD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EBA48-1D65-4A83-A08D-DD23A1E23A09}" type="datetimeFigureOut">
              <a:rPr lang="en-US" smtClean="0"/>
              <a:t>5/12/2011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C0925-9B0D-4985-9E10-AD41237BEF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EBA48-1D65-4A83-A08D-DD23A1E23A09}" type="datetimeFigureOut">
              <a:rPr lang="en-US" smtClean="0"/>
              <a:t>5/12/2011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F91C0925-9B0D-4985-9E10-AD41237BEF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2D1EBA48-1D65-4A83-A08D-DD23A1E23A09}" type="datetimeFigureOut">
              <a:rPr lang="en-US" smtClean="0"/>
              <a:t>5/12/2011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C0925-9B0D-4985-9E10-AD41237BEF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2D1EBA48-1D65-4A83-A08D-DD23A1E23A09}" type="datetimeFigureOut">
              <a:rPr lang="en-US" smtClean="0"/>
              <a:t>5/12/2011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F91C0925-9B0D-4985-9E10-AD41237BEFD3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lemurproject.org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9064" y="3642360"/>
            <a:ext cx="6480048" cy="2301240"/>
          </a:xfrm>
        </p:spPr>
        <p:txBody>
          <a:bodyPr/>
          <a:lstStyle/>
          <a:p>
            <a:r>
              <a:rPr lang="en-US" dirty="0" smtClean="0"/>
              <a:t>D</a:t>
            </a:r>
            <a:r>
              <a:rPr lang="en-US" dirty="0"/>
              <a:t>3</a:t>
            </a:r>
            <a:r>
              <a:rPr lang="en-US" dirty="0" smtClean="0"/>
              <a:t>: Passage Retrieval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Group 3</a:t>
            </a:r>
          </a:p>
          <a:p>
            <a:r>
              <a:rPr lang="en-US" dirty="0" smtClean="0"/>
              <a:t>Chad Mills</a:t>
            </a:r>
          </a:p>
          <a:p>
            <a:r>
              <a:rPr lang="en-US" dirty="0" smtClean="0"/>
              <a:t>Esad Suskic</a:t>
            </a:r>
          </a:p>
          <a:p>
            <a:r>
              <a:rPr lang="en-US" dirty="0" smtClean="0"/>
              <a:t>Wee Teck Tan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03189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Passage Retrieval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Baseline:</a:t>
            </a:r>
          </a:p>
          <a:p>
            <a:pPr lvl="1"/>
            <a:r>
              <a:rPr lang="en-US" dirty="0" smtClean="0"/>
              <a:t>Out-of-the-box Indri</a:t>
            </a:r>
          </a:p>
          <a:p>
            <a:pPr lvl="1"/>
            <a:r>
              <a:rPr lang="en-US" dirty="0" smtClean="0"/>
              <a:t>Same Question Formulation</a:t>
            </a:r>
          </a:p>
          <a:p>
            <a:pPr lvl="1"/>
            <a:r>
              <a:rPr lang="en-US" dirty="0" smtClean="0"/>
              <a:t>Changed “#combine(“ to “#combine[</a:t>
            </a:r>
            <a:r>
              <a:rPr lang="en-US" dirty="0" err="1" smtClean="0"/>
              <a:t>passageX:Y</a:t>
            </a:r>
            <a:r>
              <a:rPr lang="en-US" dirty="0" smtClean="0"/>
              <a:t>](”</a:t>
            </a:r>
          </a:p>
          <a:p>
            <a:pPr lvl="1"/>
            <a:r>
              <a:rPr lang="en-US" dirty="0" smtClean="0"/>
              <a:t>Passage Window, Top 20, No Re-ranking</a:t>
            </a:r>
          </a:p>
          <a:p>
            <a:pPr marL="448056" lvl="1" indent="0">
              <a:buNone/>
            </a:pP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2101937"/>
              </p:ext>
            </p:extLst>
          </p:nvPr>
        </p:nvGraphicFramePr>
        <p:xfrm>
          <a:off x="1219200" y="4572000"/>
          <a:ext cx="3886200" cy="148336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110343"/>
                <a:gridCol w="1110343"/>
                <a:gridCol w="1665514"/>
              </a:tblGrid>
              <a:tr h="370840">
                <a:tc rowSpan="2">
                  <a:txBody>
                    <a:bodyPr/>
                    <a:lstStyle/>
                    <a:p>
                      <a:r>
                        <a:rPr lang="en-US" sz="1600" b="1" dirty="0" smtClean="0"/>
                        <a:t>X=40</a:t>
                      </a:r>
                    </a:p>
                    <a:p>
                      <a:r>
                        <a:rPr lang="en-US" sz="1600" b="1" dirty="0" smtClean="0"/>
                        <a:t>Y=20</a:t>
                      </a:r>
                      <a:endParaRPr lang="en-US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Strict</a:t>
                      </a:r>
                      <a:endParaRPr lang="en-US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/>
                        <a:t>0.126</a:t>
                      </a:r>
                    </a:p>
                  </a:txBody>
                  <a:tcPr anchor="ctr"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Lenient</a:t>
                      </a:r>
                      <a:endParaRPr lang="en-US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600" b="1" kern="1200" dirty="0" smtClean="0">
                          <a:effectLst/>
                        </a:rPr>
                        <a:t>0.337</a:t>
                      </a:r>
                      <a:endParaRPr lang="en-US" sz="1600" b="1" dirty="0"/>
                    </a:p>
                  </a:txBody>
                  <a:tcPr anchor="ctr"/>
                </a:tc>
              </a:tr>
              <a:tr h="370840">
                <a:tc rowSpan="2">
                  <a:txBody>
                    <a:bodyPr/>
                    <a:lstStyle/>
                    <a:p>
                      <a:r>
                        <a:rPr lang="en-US" sz="1600" b="1" dirty="0" smtClean="0"/>
                        <a:t>X=200</a:t>
                      </a:r>
                    </a:p>
                    <a:p>
                      <a:r>
                        <a:rPr lang="en-US" sz="1600" b="1" dirty="0" smtClean="0"/>
                        <a:t>Y=100</a:t>
                      </a:r>
                      <a:endParaRPr lang="en-US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Strict</a:t>
                      </a:r>
                      <a:endParaRPr lang="en-US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/>
                        <a:t>0.414</a:t>
                      </a:r>
                    </a:p>
                  </a:txBody>
                  <a:tcPr anchor="ctr"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Lenient</a:t>
                      </a:r>
                      <a:endParaRPr lang="en-US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600" b="1" kern="1200" dirty="0" smtClean="0">
                          <a:effectLst/>
                        </a:rPr>
                        <a:t>0.537</a:t>
                      </a:r>
                      <a:endParaRPr lang="en-US" sz="1600" b="1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63422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Passage Retrieval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Attempted Re-ranking</a:t>
            </a:r>
          </a:p>
          <a:p>
            <a:pPr lvl="1"/>
            <a:r>
              <a:rPr lang="en-US" dirty="0" smtClean="0"/>
              <a:t>Mallet </a:t>
            </a:r>
            <a:r>
              <a:rPr lang="en-US" dirty="0" err="1" smtClean="0"/>
              <a:t>MaxEnt</a:t>
            </a:r>
            <a:r>
              <a:rPr lang="en-US" dirty="0" smtClean="0"/>
              <a:t> Classifier</a:t>
            </a:r>
          </a:p>
          <a:p>
            <a:pPr lvl="1"/>
            <a:r>
              <a:rPr lang="en-US" dirty="0" smtClean="0"/>
              <a:t>Training Set TREC 2004</a:t>
            </a:r>
          </a:p>
          <a:p>
            <a:pPr lvl="2"/>
            <a:r>
              <a:rPr lang="en-US" dirty="0" smtClean="0"/>
              <a:t>80% Train : 20% </a:t>
            </a:r>
            <a:r>
              <a:rPr lang="en-US" dirty="0" err="1" smtClean="0"/>
              <a:t>Dev</a:t>
            </a:r>
            <a:endParaRPr lang="en-US" dirty="0" smtClean="0"/>
          </a:p>
          <a:p>
            <a:pPr lvl="2"/>
            <a:r>
              <a:rPr lang="en-US" dirty="0" smtClean="0"/>
              <a:t>Split by Target</a:t>
            </a:r>
          </a:p>
          <a:p>
            <a:pPr lvl="2"/>
            <a:r>
              <a:rPr lang="en-US" dirty="0" smtClean="0"/>
              <a:t>Avoid Cheating</a:t>
            </a:r>
          </a:p>
          <a:p>
            <a:pPr lvl="3"/>
            <a:r>
              <a:rPr lang="en-US" dirty="0" smtClean="0"/>
              <a:t>e.g. Question 1.* all in either </a:t>
            </a:r>
            <a:r>
              <a:rPr lang="en-US" dirty="0"/>
              <a:t>T</a:t>
            </a:r>
            <a:r>
              <a:rPr lang="en-US" dirty="0" smtClean="0"/>
              <a:t>rain or </a:t>
            </a:r>
            <a:r>
              <a:rPr lang="en-US" dirty="0" err="1" smtClean="0"/>
              <a:t>Dev</a:t>
            </a:r>
            <a:endParaRPr lang="en-US" dirty="0" smtClean="0"/>
          </a:p>
          <a:p>
            <a:pPr lvl="1"/>
            <a:r>
              <a:rPr lang="en-US" dirty="0" smtClean="0"/>
              <a:t>Labels:</a:t>
            </a:r>
          </a:p>
          <a:p>
            <a:pPr lvl="1"/>
            <a:r>
              <a:rPr lang="en-US" dirty="0" smtClean="0"/>
              <a:t>+ Passage has Correct Answer</a:t>
            </a:r>
          </a:p>
          <a:p>
            <a:pPr lvl="1"/>
            <a:r>
              <a:rPr lang="en-US" dirty="0" smtClean="0"/>
              <a:t>-  Passage doesn’t have Answer</a:t>
            </a:r>
          </a:p>
          <a:p>
            <a:pPr marL="448056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43563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Passage Retrieval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Features used:</a:t>
            </a:r>
          </a:p>
          <a:p>
            <a:pPr lvl="1"/>
            <a:r>
              <a:rPr lang="en-US" dirty="0"/>
              <a:t>For both </a:t>
            </a:r>
            <a:r>
              <a:rPr lang="en-US" dirty="0" smtClean="0"/>
              <a:t>Passage </a:t>
            </a:r>
            <a:r>
              <a:rPr lang="en-US" dirty="0"/>
              <a:t>and </a:t>
            </a:r>
            <a:r>
              <a:rPr lang="en-US" dirty="0" err="1" smtClean="0"/>
              <a:t>Question+Target</a:t>
            </a:r>
            <a:r>
              <a:rPr lang="en-US" dirty="0"/>
              <a:t>:</a:t>
            </a:r>
          </a:p>
          <a:p>
            <a:pPr lvl="2"/>
            <a:r>
              <a:rPr lang="en-US" dirty="0"/>
              <a:t>unigram, bigram, trigram</a:t>
            </a:r>
          </a:p>
          <a:p>
            <a:pPr lvl="2"/>
            <a:r>
              <a:rPr lang="en-US" dirty="0"/>
              <a:t>POS tags – unigram, bigram, trigram</a:t>
            </a:r>
          </a:p>
          <a:p>
            <a:pPr lvl="1"/>
            <a:r>
              <a:rPr lang="en-US" dirty="0"/>
              <a:t>Question/Passage </a:t>
            </a:r>
            <a:r>
              <a:rPr lang="en-US" dirty="0" smtClean="0"/>
              <a:t>Correspondence</a:t>
            </a:r>
            <a:r>
              <a:rPr lang="en-US" dirty="0"/>
              <a:t>:</a:t>
            </a:r>
          </a:p>
          <a:p>
            <a:pPr lvl="2"/>
            <a:r>
              <a:rPr lang="en-US" dirty="0"/>
              <a:t># of </a:t>
            </a:r>
            <a:r>
              <a:rPr lang="en-US" dirty="0" smtClean="0"/>
              <a:t>Overlapping Terms </a:t>
            </a:r>
            <a:r>
              <a:rPr lang="en-US" dirty="0"/>
              <a:t>(and bigrams)</a:t>
            </a:r>
          </a:p>
          <a:p>
            <a:pPr lvl="2"/>
            <a:r>
              <a:rPr lang="en-US" dirty="0"/>
              <a:t>Distance between </a:t>
            </a:r>
            <a:r>
              <a:rPr lang="en-US" dirty="0" smtClean="0"/>
              <a:t>Overlapping Terms</a:t>
            </a:r>
            <a:endParaRPr lang="en-US" dirty="0"/>
          </a:p>
          <a:p>
            <a:r>
              <a:rPr lang="en-US" dirty="0"/>
              <a:t>Tried </a:t>
            </a:r>
            <a:r>
              <a:rPr lang="en-US" dirty="0" smtClean="0"/>
              <a:t>Top </a:t>
            </a:r>
            <a:r>
              <a:rPr lang="en-US" dirty="0"/>
              <a:t>20 </a:t>
            </a:r>
            <a:r>
              <a:rPr lang="en-US" dirty="0" smtClean="0"/>
              <a:t>Passages </a:t>
            </a:r>
            <a:r>
              <a:rPr lang="en-US" dirty="0"/>
              <a:t>from Indri, and </a:t>
            </a:r>
            <a:r>
              <a:rPr lang="en-US" dirty="0" smtClean="0"/>
              <a:t>Expanding </a:t>
            </a:r>
            <a:r>
              <a:rPr lang="en-US" dirty="0"/>
              <a:t>to </a:t>
            </a:r>
            <a:r>
              <a:rPr lang="en-US" dirty="0" smtClean="0"/>
              <a:t>Top </a:t>
            </a:r>
            <a:r>
              <a:rPr lang="en-US" dirty="0"/>
              <a:t>200 </a:t>
            </a:r>
            <a:r>
              <a:rPr lang="en-US" dirty="0" smtClean="0"/>
              <a:t>Passages</a:t>
            </a:r>
            <a:endParaRPr lang="en-US" dirty="0"/>
          </a:p>
          <a:p>
            <a:pPr marL="448056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4884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Passage Retrieval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Result: </a:t>
            </a:r>
            <a:r>
              <a:rPr lang="en-US" dirty="0" smtClean="0"/>
              <a:t>all attempts </a:t>
            </a:r>
            <a:r>
              <a:rPr lang="en-US" dirty="0"/>
              <a:t>were worse than before</a:t>
            </a:r>
          </a:p>
          <a:p>
            <a:pPr lvl="1"/>
            <a:r>
              <a:rPr lang="en-US" dirty="0"/>
              <a:t>Example confusion matrix: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Many </a:t>
            </a:r>
            <a:r>
              <a:rPr lang="en-US" dirty="0" smtClean="0"/>
              <a:t>negative examples</a:t>
            </a:r>
            <a:r>
              <a:rPr lang="en-US" dirty="0"/>
              <a:t>, 67-69% </a:t>
            </a:r>
            <a:r>
              <a:rPr lang="en-US" dirty="0" smtClean="0"/>
              <a:t>accurate </a:t>
            </a:r>
            <a:r>
              <a:rPr lang="en-US" dirty="0"/>
              <a:t>on </a:t>
            </a:r>
            <a:r>
              <a:rPr lang="en-US" dirty="0" smtClean="0"/>
              <a:t>all feature combinations </a:t>
            </a:r>
            <a:r>
              <a:rPr lang="en-US" dirty="0"/>
              <a:t>tried</a:t>
            </a:r>
          </a:p>
          <a:p>
            <a:pPr marL="448056" lvl="1" indent="0">
              <a:buNone/>
            </a:pPr>
            <a:endParaRPr lang="en-US" dirty="0" smtClean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3887916"/>
              </p:ext>
            </p:extLst>
          </p:nvPr>
        </p:nvGraphicFramePr>
        <p:xfrm>
          <a:off x="1295400" y="3002280"/>
          <a:ext cx="3657600" cy="1188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1219200"/>
                <a:gridCol w="121920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+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-</a:t>
                      </a:r>
                      <a:endParaRPr lang="en-US" sz="2000" b="1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+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16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267</a:t>
                      </a:r>
                      <a:endParaRPr lang="en-US" sz="2000" b="1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-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37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620</a:t>
                      </a:r>
                      <a:endParaRPr lang="en-US" sz="2000" b="1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46853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524000"/>
            <a:ext cx="7408333" cy="11430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Indri was very good to start with</a:t>
            </a:r>
          </a:p>
          <a:p>
            <a:r>
              <a:rPr lang="en-US" sz="2400" dirty="0" smtClean="0"/>
              <a:t>E.g. Q10.1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Passage Re-Ranking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9029354"/>
              </p:ext>
            </p:extLst>
          </p:nvPr>
        </p:nvGraphicFramePr>
        <p:xfrm>
          <a:off x="762000" y="2514600"/>
          <a:ext cx="2459386" cy="1963104"/>
        </p:xfrm>
        <a:graphic>
          <a:graphicData uri="http://schemas.openxmlformats.org/drawingml/2006/table">
            <a:tbl>
              <a:tblPr firstRow="1">
                <a:tableStyleId>{3C2FFA5D-87B4-456A-9821-1D502468CF0F}</a:tableStyleId>
              </a:tblPr>
              <a:tblGrid>
                <a:gridCol w="1147143"/>
                <a:gridCol w="1312243"/>
              </a:tblGrid>
              <a:tr h="32718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Indri Rank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6359" marR="16359" marT="1635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Has Answer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6359" marR="16359" marT="16359" marB="0" anchor="ctr"/>
                </a:tc>
              </a:tr>
              <a:tr h="32718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>
                          <a:effectLst/>
                        </a:rPr>
                        <a:t>1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6359" marR="16359" marT="1635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Yes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6359" marR="16359" marT="16359" marB="0" anchor="ctr"/>
                </a:tc>
              </a:tr>
              <a:tr h="32718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6359" marR="16359" marT="1635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No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6359" marR="16359" marT="16359" marB="0" anchor="ctr"/>
                </a:tc>
              </a:tr>
              <a:tr h="32718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6359" marR="16359" marT="1635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Yes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6359" marR="16359" marT="16359" marB="0" anchor="ctr"/>
                </a:tc>
              </a:tr>
              <a:tr h="32718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6359" marR="16359" marT="1635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Yes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6359" marR="16359" marT="16359" marB="0" anchor="ctr"/>
                </a:tc>
              </a:tr>
              <a:tr h="32718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6359" marR="16359" marT="1635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No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6359" marR="16359" marT="16359" marB="0" anchor="ctr"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5570272"/>
              </p:ext>
            </p:extLst>
          </p:nvPr>
        </p:nvGraphicFramePr>
        <p:xfrm>
          <a:off x="3581400" y="2514600"/>
          <a:ext cx="4953000" cy="1981200"/>
        </p:xfrm>
        <a:graphic>
          <a:graphicData uri="http://schemas.openxmlformats.org/drawingml/2006/table">
            <a:tbl>
              <a:tblPr firstRow="1">
                <a:tableStyleId>{775DCB02-9BB8-47FD-8907-85C794F793BA}</a:tableStyleId>
              </a:tblPr>
              <a:tblGrid>
                <a:gridCol w="990600"/>
                <a:gridCol w="1295400"/>
                <a:gridCol w="762000"/>
                <a:gridCol w="762000"/>
                <a:gridCol w="1143000"/>
              </a:tblGrid>
              <a:tr h="3302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Our Rank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6510" marR="16510" marT="1651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Has Answer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6510" marR="16510" marT="1651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P(Yes)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6510" marR="16510" marT="1651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P(No)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6510" marR="16510" marT="1651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Indri Rank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6510" marR="16510" marT="16510" marB="0" anchor="ctr"/>
                </a:tc>
              </a:tr>
              <a:tr h="3302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1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6510" marR="16510" marT="1651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No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6510" marR="16510" marT="1651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0.076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6510" marR="16510" marT="1651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0.924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6510" marR="16510" marT="1651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5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6510" marR="16510" marT="16510" marB="0" anchor="ctr"/>
                </a:tc>
              </a:tr>
              <a:tr h="3302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6510" marR="16510" marT="1651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No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6510" marR="16510" marT="1651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0.027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6510" marR="16510" marT="1651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0.973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6510" marR="16510" marT="1651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18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6510" marR="16510" marT="16510" marB="0" anchor="ctr"/>
                </a:tc>
              </a:tr>
              <a:tr h="3302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3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6510" marR="16510" marT="1651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Yes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6510" marR="16510" marT="1651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0.014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6510" marR="16510" marT="1651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0.986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6510" marR="16510" marT="1651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8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6510" marR="16510" marT="16510" marB="0" anchor="ctr"/>
                </a:tc>
              </a:tr>
              <a:tr h="3302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6510" marR="16510" marT="1651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No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6510" marR="16510" marT="1651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0.011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6510" marR="16510" marT="1651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0.989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6510" marR="16510" marT="1651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7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6510" marR="16510" marT="16510" marB="0" anchor="ctr"/>
                </a:tc>
              </a:tr>
              <a:tr h="3302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6510" marR="16510" marT="1651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Yes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6510" marR="16510" marT="1651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0.007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6510" marR="16510" marT="1651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0.993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6510" marR="16510" marT="1651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14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6510" marR="16510" marT="16510" marB="0" anchor="ctr"/>
                </a:tc>
              </a:tr>
            </a:tbl>
          </a:graphicData>
        </a:graphic>
      </p:graphicFrame>
      <p:sp>
        <p:nvSpPr>
          <p:cNvPr id="8" name="Content Placeholder 1"/>
          <p:cNvSpPr txBox="1">
            <a:spLocks/>
          </p:cNvSpPr>
          <p:nvPr/>
        </p:nvSpPr>
        <p:spPr>
          <a:xfrm>
            <a:off x="607423" y="4800600"/>
            <a:ext cx="8155577" cy="1752600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Our first 2 were wrong, only 1 of Indri’s top 5 in our top 5</a:t>
            </a:r>
          </a:p>
          <a:p>
            <a:r>
              <a:rPr lang="en-US" dirty="0" smtClean="0"/>
              <a:t>If completely replacing rank, must be very good</a:t>
            </a:r>
          </a:p>
          <a:p>
            <a:r>
              <a:rPr lang="en-US" dirty="0" smtClean="0"/>
              <a:t>Many low confidence scores (e.g. 7.6% P(Yes) was best)</a:t>
            </a:r>
          </a:p>
          <a:p>
            <a:r>
              <a:rPr lang="en-US" dirty="0" smtClean="0"/>
              <a:t>Slight edit to Indri ranking less bad, but no good system found</a:t>
            </a:r>
          </a:p>
          <a:p>
            <a:pPr lvl="1"/>
            <a:r>
              <a:rPr lang="en-US" dirty="0" smtClean="0"/>
              <a:t>E.g. bump high-confidence Yes to top of list, leave others in Indri order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marL="0" indent="0">
              <a:buFont typeface="Symbol" pitchFamily="18" charset="2"/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059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</a:t>
            </a:r>
            <a:r>
              <a:rPr lang="en-US" dirty="0" smtClean="0"/>
              <a:t>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TREC 2004:</a:t>
            </a:r>
          </a:p>
          <a:p>
            <a:endParaRPr lang="en-US" dirty="0"/>
          </a:p>
          <a:p>
            <a:endParaRPr lang="en-US" dirty="0" smtClean="0"/>
          </a:p>
          <a:p>
            <a:pPr marL="36576" indent="0">
              <a:buNone/>
            </a:pPr>
            <a:endParaRPr lang="en-US" dirty="0" smtClean="0"/>
          </a:p>
          <a:p>
            <a:r>
              <a:rPr lang="en-US" dirty="0" smtClean="0"/>
              <a:t>TREC 2005:</a:t>
            </a:r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4945649"/>
              </p:ext>
            </p:extLst>
          </p:nvPr>
        </p:nvGraphicFramePr>
        <p:xfrm>
          <a:off x="914400" y="2209800"/>
          <a:ext cx="3886200" cy="132080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554480"/>
                <a:gridCol w="233172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MAP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0.377</a:t>
                      </a:r>
                      <a:endParaRPr lang="en-US" sz="16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Strict MRR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/>
                        <a:t>0.414</a:t>
                      </a:r>
                    </a:p>
                    <a:p>
                      <a:endParaRPr lang="en-US" sz="16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Lenient MRR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600" b="1" kern="1200" dirty="0" smtClean="0">
                          <a:effectLst/>
                        </a:rPr>
                        <a:t>0.537</a:t>
                      </a:r>
                      <a:endParaRPr lang="en-US" sz="1600" b="1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8388297"/>
              </p:ext>
            </p:extLst>
          </p:nvPr>
        </p:nvGraphicFramePr>
        <p:xfrm>
          <a:off x="914400" y="4419600"/>
          <a:ext cx="3886200" cy="132080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554480"/>
                <a:gridCol w="233172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MAP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0.316</a:t>
                      </a:r>
                      <a:endParaRPr lang="en-US" sz="16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Strict MRR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/>
                        <a:t>0.366</a:t>
                      </a:r>
                    </a:p>
                    <a:p>
                      <a:endParaRPr lang="en-US" sz="16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Lenient MRR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600" b="1" kern="1200" dirty="0" smtClean="0">
                          <a:effectLst/>
                        </a:rPr>
                        <a:t>0.543</a:t>
                      </a:r>
                      <a:endParaRPr lang="en-US" sz="16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48318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Fang – “A </a:t>
            </a:r>
            <a:r>
              <a:rPr lang="en-US" dirty="0"/>
              <a:t>Re-examination of Query Expansion Using Lexical </a:t>
            </a:r>
            <a:r>
              <a:rPr lang="en-US" dirty="0" smtClean="0"/>
              <a:t>Resources”</a:t>
            </a:r>
            <a:endParaRPr lang="en-US" dirty="0"/>
          </a:p>
          <a:p>
            <a:r>
              <a:rPr lang="en-US" dirty="0" err="1" smtClean="0"/>
              <a:t>Tellex</a:t>
            </a:r>
            <a:r>
              <a:rPr lang="en-US" dirty="0" smtClean="0"/>
              <a:t> – “</a:t>
            </a:r>
            <a:r>
              <a:rPr lang="en-US" dirty="0"/>
              <a:t>Quantitative Evaluation of Passage Retrieval </a:t>
            </a:r>
            <a:r>
              <a:rPr lang="en-US" dirty="0" smtClean="0"/>
              <a:t>Algorithms for </a:t>
            </a:r>
            <a:r>
              <a:rPr lang="en-US" dirty="0"/>
              <a:t>Question </a:t>
            </a:r>
            <a:r>
              <a:rPr lang="en-US" dirty="0" smtClean="0"/>
              <a:t>Answering”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028745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Cleaned Input</a:t>
            </a:r>
          </a:p>
          <a:p>
            <a:r>
              <a:rPr lang="en-US" dirty="0" smtClean="0"/>
              <a:t>Small Targeted Stop Word List</a:t>
            </a:r>
          </a:p>
          <a:p>
            <a:r>
              <a:rPr lang="en-US" dirty="0" smtClean="0"/>
              <a:t>Minimal Setting</a:t>
            </a:r>
          </a:p>
          <a:p>
            <a:r>
              <a:rPr lang="en-US" dirty="0" smtClean="0"/>
              <a:t>Indri Performs PR Well OOTB</a:t>
            </a:r>
          </a:p>
          <a:p>
            <a:r>
              <a:rPr lang="en-US" dirty="0"/>
              <a:t>Re-ranking </a:t>
            </a:r>
            <a:r>
              <a:rPr lang="en-US" dirty="0" smtClean="0"/>
              <a:t>Implementation Needs to be Really Good</a:t>
            </a:r>
          </a:p>
          <a:p>
            <a:pPr lvl="1"/>
            <a:r>
              <a:rPr lang="en-US" dirty="0" smtClean="0"/>
              <a:t>Feature Selection didn’t Help</a:t>
            </a:r>
          </a:p>
          <a:p>
            <a:pPr lvl="1"/>
            <a:r>
              <a:rPr lang="en-US" dirty="0" smtClean="0"/>
              <a:t>Slight Adjustment Instead of Whole Different </a:t>
            </a:r>
            <a:r>
              <a:rPr lang="en-US" dirty="0"/>
              <a:t>R</a:t>
            </a:r>
            <a:r>
              <a:rPr lang="en-US" dirty="0" smtClean="0"/>
              <a:t>anking Might Help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3145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System and Data</a:t>
            </a:r>
          </a:p>
          <a:p>
            <a:r>
              <a:rPr lang="en-US" dirty="0" smtClean="0"/>
              <a:t>Document Retrieval</a:t>
            </a:r>
          </a:p>
          <a:p>
            <a:r>
              <a:rPr lang="en-US" dirty="0" smtClean="0"/>
              <a:t>Passage Retrieval</a:t>
            </a:r>
          </a:p>
          <a:p>
            <a:r>
              <a:rPr lang="en-US" dirty="0" smtClean="0"/>
              <a:t>Results</a:t>
            </a:r>
          </a:p>
          <a:p>
            <a:r>
              <a:rPr lang="en-US" dirty="0" smtClean="0"/>
              <a:t>Conclusion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1464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System and Data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6547657"/>
              </p:ext>
            </p:extLst>
          </p:nvPr>
        </p:nvGraphicFramePr>
        <p:xfrm>
          <a:off x="990600" y="3840480"/>
          <a:ext cx="6629400" cy="217932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314700"/>
                <a:gridCol w="3314700"/>
              </a:tblGrid>
              <a:tr h="7264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Development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Testing</a:t>
                      </a:r>
                      <a:endParaRPr lang="en-US" dirty="0"/>
                    </a:p>
                  </a:txBody>
                  <a:tcPr anchor="ctr"/>
                </a:tc>
              </a:tr>
              <a:tr h="7264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TREC 2004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TREC 2004</a:t>
                      </a:r>
                      <a:endParaRPr lang="en-US" dirty="0"/>
                    </a:p>
                  </a:txBody>
                  <a:tcPr anchor="ctr"/>
                </a:tc>
              </a:tr>
              <a:tr h="726440"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TREC 2005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467600" cy="4525963"/>
          </a:xfrm>
        </p:spPr>
        <p:txBody>
          <a:bodyPr/>
          <a:lstStyle/>
          <a:p>
            <a:r>
              <a:rPr lang="en-US" dirty="0" smtClean="0"/>
              <a:t>System: Indri </a:t>
            </a:r>
            <a:r>
              <a:rPr lang="en-US" dirty="0">
                <a:hlinkClick r:id="rId2"/>
              </a:rPr>
              <a:t>http://www.lemurproject.org</a:t>
            </a:r>
            <a:r>
              <a:rPr lang="en-US" dirty="0" smtClean="0">
                <a:hlinkClick r:id="rId2"/>
              </a:rPr>
              <a:t>/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Data:</a:t>
            </a:r>
          </a:p>
        </p:txBody>
      </p:sp>
    </p:spTree>
    <p:extLst>
      <p:ext uri="{BB962C8B-B14F-4D97-AF65-F5344CB8AC3E}">
        <p14:creationId xmlns:p14="http://schemas.microsoft.com/office/powerpoint/2010/main" val="1716606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Document Retrieval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Baseline:</a:t>
            </a:r>
          </a:p>
          <a:p>
            <a:pPr lvl="1"/>
            <a:r>
              <a:rPr lang="en-US" dirty="0" smtClean="0"/>
              <a:t>Remove “?”</a:t>
            </a:r>
          </a:p>
          <a:p>
            <a:pPr lvl="1"/>
            <a:r>
              <a:rPr lang="en-US" dirty="0" smtClean="0"/>
              <a:t>Add Target String</a:t>
            </a:r>
          </a:p>
          <a:p>
            <a:pPr lvl="1"/>
            <a:endParaRPr lang="en-US" dirty="0" smtClean="0"/>
          </a:p>
          <a:p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MAP: 0.307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09824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Document Retrieval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Attempted Improvement 1:</a:t>
            </a:r>
          </a:p>
          <a:p>
            <a:pPr lvl="1"/>
            <a:r>
              <a:rPr lang="en-US" dirty="0" smtClean="0"/>
              <a:t>Settings </a:t>
            </a:r>
            <a:r>
              <a:rPr lang="en-US" dirty="0"/>
              <a:t>F</a:t>
            </a:r>
            <a:r>
              <a:rPr lang="en-US" dirty="0" smtClean="0"/>
              <a:t>rom Baseline</a:t>
            </a:r>
          </a:p>
          <a:p>
            <a:pPr lvl="1"/>
            <a:r>
              <a:rPr lang="en-US" sz="2400" dirty="0"/>
              <a:t>Rewrite “When was…” questions as “[target] was [last word] on” queries</a:t>
            </a:r>
          </a:p>
          <a:p>
            <a:pPr lvl="1"/>
            <a:endParaRPr lang="en-US" dirty="0" smtClean="0"/>
          </a:p>
          <a:p>
            <a:r>
              <a:rPr lang="en-US" b="1" dirty="0" smtClean="0">
                <a:solidFill>
                  <a:srgbClr val="FF0000"/>
                </a:solidFill>
              </a:rPr>
              <a:t>MAP: 0.301</a:t>
            </a:r>
          </a:p>
          <a:p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6781800" y="152400"/>
            <a:ext cx="209544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Best so far: 0.307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51246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Document Retrieval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Attempted Improvement 2:</a:t>
            </a:r>
          </a:p>
          <a:p>
            <a:pPr lvl="1"/>
            <a:r>
              <a:rPr lang="en-US" dirty="0" smtClean="0"/>
              <a:t>Settings </a:t>
            </a:r>
            <a:r>
              <a:rPr lang="en-US" dirty="0"/>
              <a:t>F</a:t>
            </a:r>
            <a:r>
              <a:rPr lang="en-US" dirty="0" smtClean="0"/>
              <a:t>rom Baseline</a:t>
            </a:r>
          </a:p>
          <a:p>
            <a:pPr lvl="1"/>
            <a:r>
              <a:rPr lang="en-US" sz="2400" dirty="0" smtClean="0"/>
              <a:t>Remove “</a:t>
            </a:r>
            <a:r>
              <a:rPr lang="en-US" sz="2400" dirty="0" err="1" smtClean="0"/>
              <a:t>Wh</a:t>
            </a:r>
            <a:r>
              <a:rPr lang="en-US" sz="2400" dirty="0" smtClean="0"/>
              <a:t>” words</a:t>
            </a:r>
          </a:p>
          <a:p>
            <a:pPr lvl="1"/>
            <a:r>
              <a:rPr lang="en-US" sz="2400" dirty="0" smtClean="0"/>
              <a:t>Remove </a:t>
            </a:r>
            <a:r>
              <a:rPr lang="en-US" sz="2400" dirty="0"/>
              <a:t>S</a:t>
            </a:r>
            <a:r>
              <a:rPr lang="en-US" sz="2400" dirty="0" smtClean="0"/>
              <a:t>top Words</a:t>
            </a:r>
          </a:p>
          <a:p>
            <a:pPr lvl="1"/>
            <a:r>
              <a:rPr lang="en-US" sz="2400" dirty="0" smtClean="0"/>
              <a:t>Replaced Pronoun with Target String</a:t>
            </a:r>
            <a:endParaRPr lang="en-US" sz="2400" dirty="0"/>
          </a:p>
          <a:p>
            <a:pPr lvl="1"/>
            <a:endParaRPr lang="en-US" dirty="0" smtClean="0"/>
          </a:p>
          <a:p>
            <a:r>
              <a:rPr lang="en-US" b="1" dirty="0" smtClean="0">
                <a:solidFill>
                  <a:srgbClr val="92D050"/>
                </a:solidFill>
              </a:rPr>
              <a:t>MAP: 0.319</a:t>
            </a:r>
          </a:p>
          <a:p>
            <a:pPr marL="36576" indent="0">
              <a:buNone/>
            </a:pPr>
            <a:endParaRPr lang="en-US" dirty="0"/>
          </a:p>
          <a:p>
            <a:pPr marL="36576" indent="0">
              <a:buNone/>
            </a:pP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6781800" y="152400"/>
            <a:ext cx="209544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Best so far: 0.307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1525297"/>
              </p:ext>
            </p:extLst>
          </p:nvPr>
        </p:nvGraphicFramePr>
        <p:xfrm>
          <a:off x="2971800" y="5029200"/>
          <a:ext cx="6096000" cy="168148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2438400"/>
                <a:gridCol w="3657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“</a:t>
                      </a:r>
                      <a:r>
                        <a:rPr lang="en-US" sz="1600" dirty="0" err="1" smtClean="0"/>
                        <a:t>Wh</a:t>
                      </a:r>
                      <a:r>
                        <a:rPr lang="en-US" sz="1600" dirty="0" smtClean="0"/>
                        <a:t>” /  Stop Words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What, Who, Where, Why, How many, How often, How long, Which, How did, Does, is, the, a, an, of, was, as</a:t>
                      </a:r>
                    </a:p>
                    <a:p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Pronoun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600" b="1" kern="1200" dirty="0" smtClean="0">
                          <a:effectLst/>
                        </a:rPr>
                        <a:t>he, she, it, its, they, their, his</a:t>
                      </a:r>
                      <a:endParaRPr lang="en-US" sz="16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948516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Document Retrieval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Attempted Improvement 3:</a:t>
            </a:r>
          </a:p>
          <a:p>
            <a:pPr lvl="1"/>
            <a:r>
              <a:rPr lang="en-US" dirty="0" smtClean="0"/>
              <a:t>Settings </a:t>
            </a:r>
            <a:r>
              <a:rPr lang="en-US" dirty="0"/>
              <a:t>F</a:t>
            </a:r>
            <a:r>
              <a:rPr lang="en-US" dirty="0" smtClean="0"/>
              <a:t>rom Improvement 2</a:t>
            </a:r>
          </a:p>
          <a:p>
            <a:pPr lvl="1"/>
            <a:r>
              <a:rPr lang="en-US" sz="2400" dirty="0" smtClean="0"/>
              <a:t>Index Stemmed (</a:t>
            </a:r>
            <a:r>
              <a:rPr lang="en-US" sz="2400" dirty="0" err="1" smtClean="0"/>
              <a:t>Krovetz</a:t>
            </a:r>
            <a:r>
              <a:rPr lang="en-US" sz="2400" dirty="0" smtClean="0"/>
              <a:t> Stemmer)</a:t>
            </a:r>
            <a:endParaRPr lang="en-US" sz="2400" dirty="0"/>
          </a:p>
          <a:p>
            <a:pPr lvl="1"/>
            <a:endParaRPr lang="en-US" dirty="0" smtClean="0"/>
          </a:p>
          <a:p>
            <a:r>
              <a:rPr lang="en-US" b="1" dirty="0" smtClean="0">
                <a:solidFill>
                  <a:srgbClr val="92D050"/>
                </a:solidFill>
              </a:rPr>
              <a:t>MAP: 0.336</a:t>
            </a:r>
          </a:p>
          <a:p>
            <a:pPr marL="36576" indent="0">
              <a:buNone/>
            </a:pPr>
            <a:endParaRPr lang="en-US" dirty="0"/>
          </a:p>
          <a:p>
            <a:pPr marL="36576" indent="0">
              <a:buNone/>
            </a:pP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6781800" y="152400"/>
            <a:ext cx="209544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Best so far: 0.319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94920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Document Retrieval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Attempted Improvement 4:</a:t>
            </a:r>
          </a:p>
          <a:p>
            <a:pPr lvl="1"/>
            <a:r>
              <a:rPr lang="en-US" dirty="0" smtClean="0"/>
              <a:t>Settings </a:t>
            </a:r>
            <a:r>
              <a:rPr lang="en-US" dirty="0"/>
              <a:t>F</a:t>
            </a:r>
            <a:r>
              <a:rPr lang="en-US" dirty="0" smtClean="0"/>
              <a:t>rom Improvement 3</a:t>
            </a:r>
          </a:p>
          <a:p>
            <a:pPr lvl="1"/>
            <a:r>
              <a:rPr lang="en-US" sz="2400" dirty="0" smtClean="0"/>
              <a:t>Remove Punctuations </a:t>
            </a:r>
          </a:p>
          <a:p>
            <a:pPr lvl="1"/>
            <a:r>
              <a:rPr lang="en-US" sz="2400" dirty="0" smtClean="0"/>
              <a:t>Remove Non Alphanumeric Characters</a:t>
            </a:r>
            <a:endParaRPr lang="en-US" sz="2400" dirty="0"/>
          </a:p>
          <a:p>
            <a:pPr lvl="1"/>
            <a:endParaRPr lang="en-US" dirty="0" smtClean="0"/>
          </a:p>
          <a:p>
            <a:r>
              <a:rPr lang="en-US" b="1" dirty="0" smtClean="0">
                <a:solidFill>
                  <a:srgbClr val="92D050"/>
                </a:solidFill>
              </a:rPr>
              <a:t>MAP: 0.374</a:t>
            </a:r>
          </a:p>
          <a:p>
            <a:pPr marL="36576" indent="0">
              <a:buNone/>
            </a:pPr>
            <a:endParaRPr lang="en-US" dirty="0"/>
          </a:p>
          <a:p>
            <a:pPr marL="36576" indent="0">
              <a:buNone/>
            </a:pP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6781800" y="152400"/>
            <a:ext cx="209544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Best so far: 0.336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48644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Document Retrieval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Attempted Improvement 5:</a:t>
            </a:r>
          </a:p>
          <a:p>
            <a:pPr lvl="1"/>
            <a:r>
              <a:rPr lang="en-US" dirty="0" smtClean="0"/>
              <a:t>Settings </a:t>
            </a:r>
            <a:r>
              <a:rPr lang="en-US" dirty="0"/>
              <a:t>F</a:t>
            </a:r>
            <a:r>
              <a:rPr lang="en-US" dirty="0" smtClean="0"/>
              <a:t>rom Improvement 4</a:t>
            </a:r>
          </a:p>
          <a:p>
            <a:pPr lvl="1"/>
            <a:r>
              <a:rPr lang="en-US" sz="2400" dirty="0" smtClean="0"/>
              <a:t>Remove Duplicate Words</a:t>
            </a:r>
            <a:endParaRPr lang="en-US" sz="2400" dirty="0"/>
          </a:p>
          <a:p>
            <a:pPr lvl="1"/>
            <a:endParaRPr lang="en-US" dirty="0" smtClean="0"/>
          </a:p>
          <a:p>
            <a:r>
              <a:rPr lang="en-US" b="1" dirty="0" smtClean="0">
                <a:solidFill>
                  <a:srgbClr val="92D050"/>
                </a:solidFill>
              </a:rPr>
              <a:t>MAP: 0.377</a:t>
            </a:r>
          </a:p>
          <a:p>
            <a:pPr marL="36576" indent="0">
              <a:buNone/>
            </a:pPr>
            <a:endParaRPr lang="en-US" dirty="0"/>
          </a:p>
          <a:p>
            <a:pPr marL="36576" indent="0">
              <a:buNone/>
            </a:pP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6781800" y="152400"/>
            <a:ext cx="209544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Best so far: 0.374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19509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431</TotalTime>
  <Words>627</Words>
  <Application>Microsoft Office PowerPoint</Application>
  <PresentationFormat>On-screen Show (4:3)</PresentationFormat>
  <Paragraphs>210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Technic</vt:lpstr>
      <vt:lpstr>D3: Passage Retrieval</vt:lpstr>
      <vt:lpstr>Outline</vt:lpstr>
      <vt:lpstr>System and Data</vt:lpstr>
      <vt:lpstr>Document Retrieval</vt:lpstr>
      <vt:lpstr>Document Retrieval</vt:lpstr>
      <vt:lpstr>Document Retrieval</vt:lpstr>
      <vt:lpstr>Document Retrieval</vt:lpstr>
      <vt:lpstr>Document Retrieval</vt:lpstr>
      <vt:lpstr>Document Retrieval</vt:lpstr>
      <vt:lpstr>Passage Retrieval</vt:lpstr>
      <vt:lpstr>Passage Retrieval</vt:lpstr>
      <vt:lpstr>Passage Retrieval</vt:lpstr>
      <vt:lpstr>Passage Retrieval</vt:lpstr>
      <vt:lpstr>Passage Re-Ranking</vt:lpstr>
      <vt:lpstr>Results</vt:lpstr>
      <vt:lpstr>References</vt:lpstr>
      <vt:lpstr>Conclusions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D2: Question Classification</dc:title>
  <dc:creator>Chad Mills</dc:creator>
  <cp:lastModifiedBy>Chad Mills</cp:lastModifiedBy>
  <cp:revision>25</cp:revision>
  <dcterms:created xsi:type="dcterms:W3CDTF">2011-04-19T10:27:22Z</dcterms:created>
  <dcterms:modified xsi:type="dcterms:W3CDTF">2011-05-12T15:35:43Z</dcterms:modified>
</cp:coreProperties>
</file>