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394" y="-67"/>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742"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CE6BA2-E945-4EA3-BF7D-916E5BCABBF9}" type="datetimeFigureOut">
              <a:rPr lang="en-US" smtClean="0"/>
              <a:t>3/6/2011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2011  Foster School of Business  </a:t>
            </a:r>
            <a:r>
              <a:rPr lang="en-US" dirty="0" err="1" smtClean="0"/>
              <a:t>Acctg</a:t>
            </a:r>
            <a:r>
              <a:rPr lang="en-US" dirty="0" smtClean="0"/>
              <a:t>. 420</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681283-5B62-4C0B-9DD4-69E9E974896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27E914-A0F1-473A-9A8C-3C14403AA8AE}" type="datetimeFigureOut">
              <a:rPr lang="en-US" smtClean="0"/>
              <a:t>3/6/2011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F637A-C8BE-40C1-8C67-056CCCE45CC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609600" y="6356350"/>
            <a:ext cx="5410200" cy="365125"/>
          </a:xfrm>
        </p:spPr>
        <p:txBody>
          <a:bodyPr/>
          <a:lstStyle/>
          <a:p>
            <a:pPr algn="l"/>
            <a:r>
              <a:rPr lang="en-US" dirty="0" smtClean="0"/>
              <a:t>2011     FOSTER School of Business  </a:t>
            </a:r>
            <a:r>
              <a:rPr lang="en-US" dirty="0" err="1" smtClean="0"/>
              <a:t>Acctg</a:t>
            </a:r>
            <a:r>
              <a:rPr lang="en-US" dirty="0" smtClean="0"/>
              <a:t> 420</a:t>
            </a:r>
            <a:endParaRPr lang="en-US" dirty="0"/>
          </a:p>
        </p:txBody>
      </p:sp>
      <p:sp>
        <p:nvSpPr>
          <p:cNvPr id="6" name="Slide Number Placeholder 5"/>
          <p:cNvSpPr>
            <a:spLocks noGrp="1"/>
          </p:cNvSpPr>
          <p:nvPr>
            <p:ph type="sldNum" sz="quarter" idx="12"/>
          </p:nvPr>
        </p:nvSpPr>
        <p:spPr/>
        <p:txBody>
          <a:bodyPr/>
          <a:lstStyle/>
          <a:p>
            <a:fld id="{92C6BBF4-1106-4CA6-9128-1484B5CC3F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2011     FOSTER School of Business  Acctg 420</a:t>
            </a:r>
            <a:endParaRPr lang="en-US"/>
          </a:p>
        </p:txBody>
      </p:sp>
      <p:sp>
        <p:nvSpPr>
          <p:cNvPr id="6" name="Slide Number Placeholder 5"/>
          <p:cNvSpPr>
            <a:spLocks noGrp="1"/>
          </p:cNvSpPr>
          <p:nvPr>
            <p:ph type="sldNum" sz="quarter" idx="12"/>
          </p:nvPr>
        </p:nvSpPr>
        <p:spPr/>
        <p:txBody>
          <a:bodyPr/>
          <a:lstStyle/>
          <a:p>
            <a:fld id="{92C6BBF4-1106-4CA6-9128-1484B5CC3F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2011     FOSTER School of Business  Acctg 420</a:t>
            </a:r>
            <a:endParaRPr lang="en-US"/>
          </a:p>
        </p:txBody>
      </p:sp>
      <p:sp>
        <p:nvSpPr>
          <p:cNvPr id="6" name="Slide Number Placeholder 5"/>
          <p:cNvSpPr>
            <a:spLocks noGrp="1"/>
          </p:cNvSpPr>
          <p:nvPr>
            <p:ph type="sldNum" sz="quarter" idx="12"/>
          </p:nvPr>
        </p:nvSpPr>
        <p:spPr/>
        <p:txBody>
          <a:bodyPr/>
          <a:lstStyle/>
          <a:p>
            <a:fld id="{92C6BBF4-1106-4CA6-9128-1484B5CC3F5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868847-D67B-469E-9AC7-100FCC4343C3}" type="datetimeFigureOut">
              <a:rPr lang="en-US" smtClean="0"/>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25899-B02A-41DA-828D-4CDA8C8BC03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68847-D67B-469E-9AC7-100FCC4343C3}" type="datetimeFigureOut">
              <a:rPr lang="en-US" smtClean="0"/>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25899-B02A-41DA-828D-4CDA8C8BC03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68847-D67B-469E-9AC7-100FCC4343C3}" type="datetimeFigureOut">
              <a:rPr lang="en-US" smtClean="0"/>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25899-B02A-41DA-828D-4CDA8C8BC03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868847-D67B-469E-9AC7-100FCC4343C3}" type="datetimeFigureOut">
              <a:rPr lang="en-US" smtClean="0"/>
              <a:t>3/6/2011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25899-B02A-41DA-828D-4CDA8C8BC03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868847-D67B-469E-9AC7-100FCC4343C3}" type="datetimeFigureOut">
              <a:rPr lang="en-US" smtClean="0"/>
              <a:t>3/6/2011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D25899-B02A-41DA-828D-4CDA8C8BC03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868847-D67B-469E-9AC7-100FCC4343C3}" type="datetimeFigureOut">
              <a:rPr lang="en-US" smtClean="0"/>
              <a:t>3/6/2011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D25899-B02A-41DA-828D-4CDA8C8BC03D}"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68847-D67B-469E-9AC7-100FCC4343C3}" type="datetimeFigureOut">
              <a:rPr lang="en-US" smtClean="0"/>
              <a:t>3/6/2011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D25899-B02A-41DA-828D-4CDA8C8BC03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68847-D67B-469E-9AC7-100FCC4343C3}" type="datetimeFigureOut">
              <a:rPr lang="en-US" smtClean="0"/>
              <a:t>3/6/2011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25899-B02A-41DA-828D-4CDA8C8BC0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2011     FOSTER School of Business  Acctg 420</a:t>
            </a:r>
            <a:endParaRPr lang="en-US"/>
          </a:p>
        </p:txBody>
      </p:sp>
      <p:sp>
        <p:nvSpPr>
          <p:cNvPr id="6" name="Slide Number Placeholder 5"/>
          <p:cNvSpPr>
            <a:spLocks noGrp="1"/>
          </p:cNvSpPr>
          <p:nvPr>
            <p:ph type="sldNum" sz="quarter" idx="12"/>
          </p:nvPr>
        </p:nvSpPr>
        <p:spPr/>
        <p:txBody>
          <a:bodyPr/>
          <a:lstStyle/>
          <a:p>
            <a:fld id="{92C6BBF4-1106-4CA6-9128-1484B5CC3F50}"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68847-D67B-469E-9AC7-100FCC4343C3}" type="datetimeFigureOut">
              <a:rPr lang="en-US" smtClean="0"/>
              <a:t>3/6/2011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25899-B02A-41DA-828D-4CDA8C8BC03D}"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68847-D67B-469E-9AC7-100FCC4343C3}" type="datetimeFigureOut">
              <a:rPr lang="en-US" smtClean="0"/>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25899-B02A-41DA-828D-4CDA8C8BC03D}"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68847-D67B-469E-9AC7-100FCC4343C3}" type="datetimeFigureOut">
              <a:rPr lang="en-US" smtClean="0"/>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25899-B02A-41DA-828D-4CDA8C8BC0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2011     FOSTER School of Business  Acctg 420</a:t>
            </a:r>
            <a:endParaRPr lang="en-US"/>
          </a:p>
        </p:txBody>
      </p:sp>
      <p:sp>
        <p:nvSpPr>
          <p:cNvPr id="6" name="Slide Number Placeholder 5"/>
          <p:cNvSpPr>
            <a:spLocks noGrp="1"/>
          </p:cNvSpPr>
          <p:nvPr>
            <p:ph type="sldNum" sz="quarter" idx="12"/>
          </p:nvPr>
        </p:nvSpPr>
        <p:spPr/>
        <p:txBody>
          <a:bodyPr/>
          <a:lstStyle/>
          <a:p>
            <a:fld id="{92C6BBF4-1106-4CA6-9128-1484B5CC3F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2011     FOSTER School of Business  Acctg 420</a:t>
            </a:r>
            <a:endParaRPr lang="en-US"/>
          </a:p>
        </p:txBody>
      </p:sp>
      <p:sp>
        <p:nvSpPr>
          <p:cNvPr id="7" name="Slide Number Placeholder 6"/>
          <p:cNvSpPr>
            <a:spLocks noGrp="1"/>
          </p:cNvSpPr>
          <p:nvPr>
            <p:ph type="sldNum" sz="quarter" idx="12"/>
          </p:nvPr>
        </p:nvSpPr>
        <p:spPr/>
        <p:txBody>
          <a:bodyPr/>
          <a:lstStyle/>
          <a:p>
            <a:fld id="{92C6BBF4-1106-4CA6-9128-1484B5CC3F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2011     FOSTER School of Business  Acctg 420</a:t>
            </a:r>
            <a:endParaRPr lang="en-US"/>
          </a:p>
        </p:txBody>
      </p:sp>
      <p:sp>
        <p:nvSpPr>
          <p:cNvPr id="9" name="Slide Number Placeholder 8"/>
          <p:cNvSpPr>
            <a:spLocks noGrp="1"/>
          </p:cNvSpPr>
          <p:nvPr>
            <p:ph type="sldNum" sz="quarter" idx="12"/>
          </p:nvPr>
        </p:nvSpPr>
        <p:spPr/>
        <p:txBody>
          <a:bodyPr/>
          <a:lstStyle/>
          <a:p>
            <a:fld id="{92C6BBF4-1106-4CA6-9128-1484B5CC3F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smtClean="0"/>
              <a:t>2011     FOSTER School of Business  Acctg 420</a:t>
            </a:r>
            <a:endParaRPr lang="en-US"/>
          </a:p>
        </p:txBody>
      </p:sp>
      <p:sp>
        <p:nvSpPr>
          <p:cNvPr id="4" name="Slide Number Placeholder 3"/>
          <p:cNvSpPr>
            <a:spLocks noGrp="1"/>
          </p:cNvSpPr>
          <p:nvPr>
            <p:ph type="sldNum" sz="quarter" idx="12"/>
          </p:nvPr>
        </p:nvSpPr>
        <p:spPr/>
        <p:txBody>
          <a:bodyPr/>
          <a:lstStyle/>
          <a:p>
            <a:fld id="{92C6BBF4-1106-4CA6-9128-1484B5CC3F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2011     FOSTER School of Business  Acctg 420</a:t>
            </a:r>
            <a:endParaRPr lang="en-US"/>
          </a:p>
        </p:txBody>
      </p:sp>
      <p:sp>
        <p:nvSpPr>
          <p:cNvPr id="7" name="Slide Number Placeholder 6"/>
          <p:cNvSpPr>
            <a:spLocks noGrp="1"/>
          </p:cNvSpPr>
          <p:nvPr>
            <p:ph type="sldNum" sz="quarter" idx="12"/>
          </p:nvPr>
        </p:nvSpPr>
        <p:spPr/>
        <p:txBody>
          <a:bodyPr/>
          <a:lstStyle/>
          <a:p>
            <a:fld id="{92C6BBF4-1106-4CA6-9128-1484B5CC3F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2011     FOSTER School of Business  Acctg 420</a:t>
            </a:r>
            <a:endParaRPr lang="en-US"/>
          </a:p>
        </p:txBody>
      </p:sp>
      <p:sp>
        <p:nvSpPr>
          <p:cNvPr id="7" name="Slide Number Placeholder 6"/>
          <p:cNvSpPr>
            <a:spLocks noGrp="1"/>
          </p:cNvSpPr>
          <p:nvPr>
            <p:ph type="sldNum" sz="quarter" idx="12"/>
          </p:nvPr>
        </p:nvSpPr>
        <p:spPr/>
        <p:txBody>
          <a:bodyPr/>
          <a:lstStyle/>
          <a:p>
            <a:fld id="{92C6BBF4-1106-4CA6-9128-1484B5CC3F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2011     FOSTER School of Business  Acctg 420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6BBF4-1106-4CA6-9128-1484B5CC3F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68847-D67B-469E-9AC7-100FCC4343C3}" type="datetimeFigureOut">
              <a:rPr lang="en-US" smtClean="0"/>
              <a:t>3/6/2011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25899-B02A-41DA-828D-4CDA8C8BC0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DATABASE Mgt. Approaches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Chapter 9</a:t>
            </a:r>
          </a:p>
          <a:p>
            <a:r>
              <a:rPr lang="en-US" dirty="0" smtClean="0">
                <a:latin typeface="Times New Roman" pitchFamily="18" charset="0"/>
                <a:cs typeface="Times New Roman" pitchFamily="18" charset="0"/>
              </a:rPr>
              <a:t>“Concepts”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2C6BBF4-1106-4CA6-9128-1484B5CC3F50}" type="slidenum">
              <a:rPr lang="en-US" smtClean="0"/>
              <a:t>1</a:t>
            </a:fld>
            <a:endParaRPr lang="en-US"/>
          </a:p>
        </p:txBody>
      </p:sp>
      <p:sp>
        <p:nvSpPr>
          <p:cNvPr id="5" name="Footer Placeholder 4"/>
          <p:cNvSpPr>
            <a:spLocks noGrp="1"/>
          </p:cNvSpPr>
          <p:nvPr>
            <p:ph type="ftr" sz="quarter" idx="11"/>
          </p:nvPr>
        </p:nvSpPr>
        <p:spPr/>
        <p:txBody>
          <a:bodyPr/>
          <a:lstStyle/>
          <a:p>
            <a:pPr algn="l"/>
            <a:r>
              <a:rPr lang="en-US" smtClean="0"/>
              <a:t>2011     FOSTER School of Business  Acctg 420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Multi-tiered systems</a:t>
            </a:r>
            <a:endParaRPr lang="en-US" dirty="0"/>
          </a:p>
        </p:txBody>
      </p:sp>
      <p:sp>
        <p:nvSpPr>
          <p:cNvPr id="3" name="Content Placeholder 2"/>
          <p:cNvSpPr>
            <a:spLocks noGrp="1"/>
          </p:cNvSpPr>
          <p:nvPr>
            <p:ph idx="1"/>
          </p:nvPr>
        </p:nvSpPr>
        <p:spPr/>
        <p:txBody>
          <a:bodyPr>
            <a:normAutofit/>
          </a:bodyPr>
          <a:lstStyle/>
          <a:p>
            <a:r>
              <a:rPr lang="en-US" sz="2800" dirty="0"/>
              <a:t>In a </a:t>
            </a:r>
            <a:r>
              <a:rPr lang="en-US" sz="2800" dirty="0">
                <a:solidFill>
                  <a:srgbClr val="C00000"/>
                </a:solidFill>
              </a:rPr>
              <a:t>2-tiered </a:t>
            </a:r>
            <a:r>
              <a:rPr lang="en-US" sz="2800" dirty="0" smtClean="0"/>
              <a:t>setting, </a:t>
            </a:r>
            <a:r>
              <a:rPr lang="en-US" sz="2800" dirty="0"/>
              <a:t>the </a:t>
            </a:r>
            <a:r>
              <a:rPr lang="en-US" sz="2800" dirty="0">
                <a:solidFill>
                  <a:srgbClr val="C00000"/>
                </a:solidFill>
              </a:rPr>
              <a:t>server</a:t>
            </a:r>
            <a:r>
              <a:rPr lang="en-US" sz="2800" dirty="0"/>
              <a:t> performs DB functions and the </a:t>
            </a:r>
            <a:r>
              <a:rPr lang="en-US" sz="2800" dirty="0">
                <a:solidFill>
                  <a:srgbClr val="C00000"/>
                </a:solidFill>
              </a:rPr>
              <a:t>clients</a:t>
            </a:r>
            <a:r>
              <a:rPr lang="en-US" sz="2800" dirty="0"/>
              <a:t> perform presentation functions.  “</a:t>
            </a:r>
            <a:r>
              <a:rPr lang="en-US" sz="2800" dirty="0">
                <a:solidFill>
                  <a:srgbClr val="C00000"/>
                </a:solidFill>
              </a:rPr>
              <a:t>Fat</a:t>
            </a:r>
            <a:r>
              <a:rPr lang="en-US" sz="2800" dirty="0"/>
              <a:t> client” refers to the situation where the client performs all but data storage.  A </a:t>
            </a:r>
            <a:r>
              <a:rPr lang="en-US" sz="2800" dirty="0">
                <a:solidFill>
                  <a:srgbClr val="C00000"/>
                </a:solidFill>
              </a:rPr>
              <a:t>thin</a:t>
            </a:r>
            <a:r>
              <a:rPr lang="en-US" sz="2800" dirty="0"/>
              <a:t> client would handle only the presentation logic.</a:t>
            </a:r>
          </a:p>
          <a:p>
            <a:r>
              <a:rPr lang="en-US" sz="2800" dirty="0"/>
              <a:t>In a 3-tiered architecture, </a:t>
            </a:r>
            <a:r>
              <a:rPr lang="en-US" sz="2800" dirty="0" smtClean="0">
                <a:solidFill>
                  <a:srgbClr val="C00000"/>
                </a:solidFill>
              </a:rPr>
              <a:t>client</a:t>
            </a:r>
            <a:r>
              <a:rPr lang="en-US" sz="2800" dirty="0" smtClean="0"/>
              <a:t> </a:t>
            </a:r>
            <a:r>
              <a:rPr lang="en-US" sz="2800" dirty="0"/>
              <a:t>performs presentation </a:t>
            </a:r>
            <a:r>
              <a:rPr lang="en-US" sz="2800" dirty="0" smtClean="0"/>
              <a:t>logic, </a:t>
            </a:r>
            <a:r>
              <a:rPr lang="en-US" sz="2800" dirty="0" smtClean="0">
                <a:solidFill>
                  <a:srgbClr val="C00000"/>
                </a:solidFill>
              </a:rPr>
              <a:t>database </a:t>
            </a:r>
            <a:r>
              <a:rPr lang="en-US" sz="2800" dirty="0">
                <a:solidFill>
                  <a:srgbClr val="C00000"/>
                </a:solidFill>
              </a:rPr>
              <a:t>server </a:t>
            </a:r>
            <a:r>
              <a:rPr lang="en-US" sz="2800" dirty="0"/>
              <a:t>performs the database functions, </a:t>
            </a:r>
            <a:r>
              <a:rPr lang="en-US" sz="2800" dirty="0" smtClean="0"/>
              <a:t>and </a:t>
            </a:r>
            <a:r>
              <a:rPr lang="en-US" sz="2800" dirty="0" smtClean="0">
                <a:solidFill>
                  <a:srgbClr val="C00000"/>
                </a:solidFill>
              </a:rPr>
              <a:t>application </a:t>
            </a:r>
            <a:r>
              <a:rPr lang="en-US" sz="2800" dirty="0">
                <a:solidFill>
                  <a:srgbClr val="C00000"/>
                </a:solidFill>
              </a:rPr>
              <a:t>servers </a:t>
            </a:r>
            <a:r>
              <a:rPr lang="en-US" sz="2800" dirty="0"/>
              <a:t>perform application and interface functions.  (print server, web server.)</a:t>
            </a:r>
          </a:p>
          <a:p>
            <a:pPr>
              <a:buNone/>
            </a:pPr>
            <a:r>
              <a:rPr lang="en-US" sz="2400" dirty="0">
                <a:solidFill>
                  <a:srgbClr val="C00000"/>
                </a:solidFill>
              </a:rPr>
              <a:t>“One of the biggest forces favoring thin clients is the WEB.”</a:t>
            </a:r>
          </a:p>
          <a:p>
            <a:endParaRPr lang="en-US" sz="2800" dirty="0"/>
          </a:p>
        </p:txBody>
      </p:sp>
      <p:sp>
        <p:nvSpPr>
          <p:cNvPr id="4" name="Footer Placeholder 3"/>
          <p:cNvSpPr>
            <a:spLocks noGrp="1"/>
          </p:cNvSpPr>
          <p:nvPr>
            <p:ph type="ftr" sz="quarter" idx="11"/>
          </p:nvPr>
        </p:nvSpPr>
        <p:spPr/>
        <p:txBody>
          <a:bodyPr/>
          <a:lstStyle/>
          <a:p>
            <a:r>
              <a:rPr lang="en-US" dirty="0" smtClean="0"/>
              <a:t>2011     FOSTER School of Business  </a:t>
            </a:r>
            <a:r>
              <a:rPr lang="en-US" dirty="0" err="1" smtClean="0"/>
              <a:t>Acctg</a:t>
            </a:r>
            <a:r>
              <a:rPr lang="en-US" dirty="0" smtClean="0"/>
              <a:t> 420</a:t>
            </a:r>
            <a:endParaRPr lang="en-US" dirty="0"/>
          </a:p>
        </p:txBody>
      </p:sp>
      <p:sp>
        <p:nvSpPr>
          <p:cNvPr id="5" name="Slide Number Placeholder 4"/>
          <p:cNvSpPr>
            <a:spLocks noGrp="1"/>
          </p:cNvSpPr>
          <p:nvPr>
            <p:ph type="sldNum" sz="quarter" idx="12"/>
          </p:nvPr>
        </p:nvSpPr>
        <p:spPr/>
        <p:txBody>
          <a:bodyPr/>
          <a:lstStyle/>
          <a:p>
            <a:fld id="{92C6BBF4-1106-4CA6-9128-1484B5CC3F50}"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SERVERS</a:t>
            </a:r>
            <a:endParaRPr lang="en-US" dirty="0"/>
          </a:p>
        </p:txBody>
      </p:sp>
      <p:sp>
        <p:nvSpPr>
          <p:cNvPr id="3" name="Content Placeholder 2"/>
          <p:cNvSpPr>
            <a:spLocks noGrp="1"/>
          </p:cNvSpPr>
          <p:nvPr>
            <p:ph idx="1"/>
          </p:nvPr>
        </p:nvSpPr>
        <p:spPr/>
        <p:txBody>
          <a:bodyPr/>
          <a:lstStyle/>
          <a:p>
            <a:pPr>
              <a:buNone/>
            </a:pPr>
            <a:r>
              <a:rPr lang="en-US" dirty="0"/>
              <a:t>Good number crunching computers are not necessarily good for data communication networks.  (I/O is important on network servers </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On-line-transaction processing</a:t>
            </a:r>
            <a:endParaRPr lang="en-US" dirty="0"/>
          </a:p>
        </p:txBody>
      </p:sp>
      <p:sp>
        <p:nvSpPr>
          <p:cNvPr id="3" name="Content Placeholder 2"/>
          <p:cNvSpPr>
            <a:spLocks noGrp="1"/>
          </p:cNvSpPr>
          <p:nvPr>
            <p:ph idx="1"/>
          </p:nvPr>
        </p:nvSpPr>
        <p:spPr/>
        <p:txBody>
          <a:bodyPr/>
          <a:lstStyle/>
          <a:p>
            <a:pPr>
              <a:buNone/>
            </a:pPr>
            <a:r>
              <a:rPr lang="en-US" dirty="0"/>
              <a:t>Users typically use transactions when interacting with a RDBMS.  These are called </a:t>
            </a:r>
            <a:r>
              <a:rPr lang="en-US" dirty="0">
                <a:solidFill>
                  <a:srgbClr val="C00000"/>
                </a:solidFill>
              </a:rPr>
              <a:t>OLTP</a:t>
            </a:r>
            <a:r>
              <a:rPr lang="en-US" dirty="0"/>
              <a:t> (on-line transaction processing) systems.  OLTP usually deals with a small number of rows from tables in the database in </a:t>
            </a:r>
            <a:r>
              <a:rPr lang="en-US" dirty="0" smtClean="0"/>
              <a:t>repetitive, structured, </a:t>
            </a:r>
            <a:r>
              <a:rPr lang="en-US" dirty="0"/>
              <a:t>predetermined ways for normal day-to-day </a:t>
            </a:r>
            <a:r>
              <a:rPr lang="en-US" dirty="0">
                <a:solidFill>
                  <a:srgbClr val="C00000"/>
                </a:solidFill>
              </a:rPr>
              <a:t>operational</a:t>
            </a:r>
            <a:r>
              <a:rPr lang="en-US" dirty="0"/>
              <a:t> purposes.</a:t>
            </a:r>
          </a:p>
          <a:p>
            <a:pPr>
              <a:buNone/>
            </a:pPr>
            <a:r>
              <a:rPr lang="en-US" dirty="0" smtClean="0"/>
              <a:t>When users need to analyze data, they typically turn to data warehouses and </a:t>
            </a:r>
            <a:r>
              <a:rPr lang="en-US" dirty="0" smtClean="0">
                <a:solidFill>
                  <a:srgbClr val="C00000"/>
                </a:solidFill>
              </a:rPr>
              <a:t>OLAP</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WAREHOUSES</a:t>
            </a:r>
          </a:p>
        </p:txBody>
      </p:sp>
      <p:sp>
        <p:nvSpPr>
          <p:cNvPr id="3" name="Content Placeholder 2"/>
          <p:cNvSpPr>
            <a:spLocks noGrp="1"/>
          </p:cNvSpPr>
          <p:nvPr>
            <p:ph idx="1"/>
          </p:nvPr>
        </p:nvSpPr>
        <p:spPr/>
        <p:txBody>
          <a:bodyPr>
            <a:normAutofit/>
          </a:bodyPr>
          <a:lstStyle/>
          <a:p>
            <a:r>
              <a:rPr lang="en-US" dirty="0"/>
              <a:t>Data warehouses</a:t>
            </a:r>
            <a:r>
              <a:rPr lang="en-US" sz="2800" dirty="0"/>
              <a:t> </a:t>
            </a:r>
            <a:r>
              <a:rPr lang="en-US" sz="2800" dirty="0" smtClean="0"/>
              <a:t>are: </a:t>
            </a:r>
            <a:r>
              <a:rPr lang="en-US" sz="2800" dirty="0"/>
              <a:t>subject oriented, historical, read-only and integrated.</a:t>
            </a:r>
          </a:p>
          <a:p>
            <a:pPr>
              <a:buNone/>
            </a:pPr>
            <a:endParaRPr lang="en-US" sz="1200" dirty="0"/>
          </a:p>
          <a:p>
            <a:r>
              <a:rPr lang="en-US" sz="2800" dirty="0"/>
              <a:t>Data warehouse structure:  One fact table with a compound primary key is related to several dimension tables this is called a multidimensional database (star schema because of conceptual shape).  Several fact tables can be present.  Access and analysis in a multidimensional database is done through use of </a:t>
            </a:r>
            <a:r>
              <a:rPr lang="en-US" sz="2800" dirty="0">
                <a:solidFill>
                  <a:srgbClr val="C00000"/>
                </a:solidFill>
              </a:rPr>
              <a:t>OLAP </a:t>
            </a:r>
            <a:r>
              <a:rPr lang="en-US" sz="2800" dirty="0"/>
              <a:t>(on-line analytical processing).</a:t>
            </a:r>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WAREHOUSES</a:t>
            </a:r>
            <a:endParaRPr lang="en-US" dirty="0"/>
          </a:p>
        </p:txBody>
      </p:sp>
      <p:sp>
        <p:nvSpPr>
          <p:cNvPr id="3" name="Content Placeholder 2"/>
          <p:cNvSpPr>
            <a:spLocks noGrp="1"/>
          </p:cNvSpPr>
          <p:nvPr>
            <p:ph idx="1"/>
          </p:nvPr>
        </p:nvSpPr>
        <p:spPr/>
        <p:txBody>
          <a:bodyPr/>
          <a:lstStyle/>
          <a:p>
            <a:r>
              <a:rPr lang="en-US" dirty="0" smtClean="0"/>
              <a:t>Can represent data as a cube with 3-dimensions: e.g., Customer, part, time.</a:t>
            </a:r>
          </a:p>
          <a:p>
            <a:r>
              <a:rPr lang="en-US" dirty="0" smtClean="0"/>
              <a:t>For analysis, you can </a:t>
            </a:r>
            <a:r>
              <a:rPr lang="en-US" dirty="0" smtClean="0">
                <a:solidFill>
                  <a:srgbClr val="C00000"/>
                </a:solidFill>
              </a:rPr>
              <a:t>slice</a:t>
            </a:r>
            <a:r>
              <a:rPr lang="en-US" dirty="0" smtClean="0"/>
              <a:t> and </a:t>
            </a:r>
            <a:r>
              <a:rPr lang="en-US" dirty="0" smtClean="0">
                <a:solidFill>
                  <a:srgbClr val="C00000"/>
                </a:solidFill>
              </a:rPr>
              <a:t>di</a:t>
            </a:r>
            <a:r>
              <a:rPr lang="en-US" dirty="0">
                <a:solidFill>
                  <a:srgbClr val="C00000"/>
                </a:solidFill>
              </a:rPr>
              <a:t>c</a:t>
            </a:r>
            <a:r>
              <a:rPr lang="en-US" dirty="0" smtClean="0">
                <a:solidFill>
                  <a:srgbClr val="C00000"/>
                </a:solidFill>
              </a:rPr>
              <a:t>e</a:t>
            </a:r>
            <a:r>
              <a:rPr lang="en-US" dirty="0" smtClean="0"/>
              <a:t> data.</a:t>
            </a:r>
          </a:p>
          <a:p>
            <a:r>
              <a:rPr lang="en-US" dirty="0" smtClean="0"/>
              <a:t>You can </a:t>
            </a:r>
            <a:r>
              <a:rPr lang="en-US" dirty="0" smtClean="0">
                <a:solidFill>
                  <a:srgbClr val="C00000"/>
                </a:solidFill>
              </a:rPr>
              <a:t>drill</a:t>
            </a:r>
            <a:r>
              <a:rPr lang="en-US" dirty="0" smtClean="0"/>
              <a:t> </a:t>
            </a:r>
            <a:r>
              <a:rPr lang="en-US" dirty="0" smtClean="0">
                <a:solidFill>
                  <a:srgbClr val="C00000"/>
                </a:solidFill>
              </a:rPr>
              <a:t>down</a:t>
            </a:r>
            <a:r>
              <a:rPr lang="en-US" dirty="0" smtClean="0"/>
              <a:t>: lower levels of aggregation, or </a:t>
            </a:r>
            <a:r>
              <a:rPr lang="en-US" dirty="0" smtClean="0">
                <a:solidFill>
                  <a:srgbClr val="C00000"/>
                </a:solidFill>
              </a:rPr>
              <a:t>roll up </a:t>
            </a:r>
            <a:r>
              <a:rPr lang="en-US" dirty="0" smtClean="0"/>
              <a:t>(opposite of drill down).</a:t>
            </a:r>
          </a:p>
          <a:p>
            <a:endParaRPr lang="en-US" dirty="0"/>
          </a:p>
          <a:p>
            <a:r>
              <a:rPr lang="en-US" dirty="0" smtClean="0"/>
              <a:t>12 rules for OLAP systems in the text.</a:t>
            </a:r>
            <a:endParaRPr lang="en-US" dirty="0"/>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a:t>
            </a:r>
            <a:endParaRPr lang="en-US" dirty="0"/>
          </a:p>
        </p:txBody>
      </p:sp>
      <p:sp>
        <p:nvSpPr>
          <p:cNvPr id="3" name="Content Placeholder 2"/>
          <p:cNvSpPr>
            <a:spLocks noGrp="1"/>
          </p:cNvSpPr>
          <p:nvPr>
            <p:ph idx="1"/>
          </p:nvPr>
        </p:nvSpPr>
        <p:spPr/>
        <p:txBody>
          <a:bodyPr/>
          <a:lstStyle/>
          <a:p>
            <a:pPr>
              <a:buNone/>
            </a:pPr>
            <a:r>
              <a:rPr lang="en-US" dirty="0" smtClean="0"/>
              <a:t>Used to uncover new:</a:t>
            </a:r>
          </a:p>
          <a:p>
            <a:pPr>
              <a:buNone/>
            </a:pPr>
            <a:r>
              <a:rPr lang="en-US" dirty="0"/>
              <a:t>	</a:t>
            </a:r>
            <a:r>
              <a:rPr lang="en-US" dirty="0" smtClean="0"/>
              <a:t>knowledge, patterns, trends, and relationships in the data.</a:t>
            </a:r>
          </a:p>
          <a:p>
            <a:pPr>
              <a:buNone/>
            </a:pPr>
            <a:endParaRPr lang="en-US" sz="1200" dirty="0" smtClean="0"/>
          </a:p>
          <a:p>
            <a:pPr>
              <a:buNone/>
            </a:pPr>
            <a:r>
              <a:rPr lang="en-US" dirty="0" smtClean="0"/>
              <a:t>Data mining software (e.g., SAS) uses sophisticated analytical, mathematical, and statistical techniques to analyze large amounts of data.</a:t>
            </a:r>
          </a:p>
          <a:p>
            <a:pPr>
              <a:buNone/>
            </a:pPr>
            <a:endParaRPr lang="en-US" dirty="0"/>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OBJECT-ORIENTED DBMSs</a:t>
            </a:r>
          </a:p>
        </p:txBody>
      </p:sp>
      <p:sp>
        <p:nvSpPr>
          <p:cNvPr id="3" name="Content Placeholder 2"/>
          <p:cNvSpPr>
            <a:spLocks noGrp="1"/>
          </p:cNvSpPr>
          <p:nvPr>
            <p:ph idx="1"/>
          </p:nvPr>
        </p:nvSpPr>
        <p:spPr/>
        <p:txBody>
          <a:bodyPr>
            <a:normAutofit/>
          </a:bodyPr>
          <a:lstStyle/>
          <a:p>
            <a:r>
              <a:rPr lang="en-US" sz="2800" dirty="0"/>
              <a:t>RDBs store data consisting of text and numbers.  RDB can also store graphics, pictures, photos, video, audio, spreadsheets, and other complex objects using special data types called BLOBs (binary large objects).  However, when the </a:t>
            </a:r>
            <a:r>
              <a:rPr lang="en-US" sz="2800" u="sng" dirty="0"/>
              <a:t>primary focus </a:t>
            </a:r>
            <a:r>
              <a:rPr lang="en-US" sz="2800" dirty="0"/>
              <a:t>is storage of complex objects, most companies use OODBMS.</a:t>
            </a:r>
          </a:p>
          <a:p>
            <a:r>
              <a:rPr lang="en-US" sz="2800" dirty="0">
                <a:solidFill>
                  <a:srgbClr val="C00000"/>
                </a:solidFill>
              </a:rPr>
              <a:t>Object</a:t>
            </a:r>
            <a:r>
              <a:rPr lang="en-US" sz="2800" dirty="0"/>
              <a:t> is a unit of data along with actions that can take place on the object (actions are called methods).  Data and methods are encapsulated-hidden from the user.  Do you have a vague feel for an OODBMS? </a:t>
            </a:r>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OODBMSs</a:t>
            </a:r>
            <a:endParaRPr lang="en-US" dirty="0"/>
          </a:p>
        </p:txBody>
      </p:sp>
      <p:sp>
        <p:nvSpPr>
          <p:cNvPr id="3" name="Content Placeholder 2"/>
          <p:cNvSpPr>
            <a:spLocks noGrp="1"/>
          </p:cNvSpPr>
          <p:nvPr>
            <p:ph idx="1"/>
          </p:nvPr>
        </p:nvSpPr>
        <p:spPr>
          <a:xfrm>
            <a:off x="457200" y="1371600"/>
            <a:ext cx="8229600" cy="4953000"/>
          </a:xfrm>
        </p:spPr>
        <p:txBody>
          <a:bodyPr/>
          <a:lstStyle/>
          <a:p>
            <a:pPr>
              <a:buNone/>
            </a:pPr>
            <a:r>
              <a:rPr lang="en-US" dirty="0" smtClean="0"/>
              <a:t>Object-oriented concepts:</a:t>
            </a:r>
          </a:p>
          <a:p>
            <a:pPr lvl="1"/>
            <a:r>
              <a:rPr lang="en-US" dirty="0" smtClean="0"/>
              <a:t>Objects: </a:t>
            </a:r>
            <a:r>
              <a:rPr lang="en-US" sz="2400" dirty="0" smtClean="0"/>
              <a:t>an entity (customer, etc.)</a:t>
            </a:r>
          </a:p>
          <a:p>
            <a:pPr lvl="1"/>
            <a:r>
              <a:rPr lang="en-US" dirty="0" smtClean="0"/>
              <a:t>Classes: </a:t>
            </a:r>
            <a:r>
              <a:rPr lang="en-US" sz="2400" dirty="0" smtClean="0"/>
              <a:t>general structure of object</a:t>
            </a:r>
          </a:p>
          <a:p>
            <a:pPr lvl="1"/>
            <a:r>
              <a:rPr lang="en-US" dirty="0" smtClean="0"/>
              <a:t>Methods: </a:t>
            </a:r>
            <a:r>
              <a:rPr lang="en-US" sz="2400" dirty="0" smtClean="0"/>
              <a:t>actions on a class that are permitted.</a:t>
            </a:r>
          </a:p>
          <a:p>
            <a:pPr lvl="1"/>
            <a:r>
              <a:rPr lang="en-US" dirty="0" smtClean="0"/>
              <a:t>Messages: </a:t>
            </a:r>
            <a:r>
              <a:rPr lang="en-US" sz="2400" dirty="0" smtClean="0"/>
              <a:t>request to execute a method (subroutine)</a:t>
            </a:r>
          </a:p>
          <a:p>
            <a:pPr lvl="1"/>
            <a:r>
              <a:rPr lang="en-US" dirty="0" smtClean="0"/>
              <a:t>Inheritance: </a:t>
            </a:r>
            <a:r>
              <a:rPr lang="en-US" sz="2400" dirty="0" smtClean="0"/>
              <a:t>can define a subclass which inherits structure and methods of the class.</a:t>
            </a:r>
          </a:p>
          <a:p>
            <a:pPr lvl="1"/>
            <a:r>
              <a:rPr lang="en-US" dirty="0" smtClean="0"/>
              <a:t>UML: unified modeling language, </a:t>
            </a:r>
            <a:r>
              <a:rPr lang="en-US" sz="2400" dirty="0"/>
              <a:t>the standard in OO software development.</a:t>
            </a:r>
          </a:p>
          <a:p>
            <a:pPr lvl="1"/>
            <a:r>
              <a:rPr lang="en-US" dirty="0" smtClean="0"/>
              <a:t>14 rules for OODBMSs in text.</a:t>
            </a:r>
          </a:p>
          <a:p>
            <a:pPr>
              <a:buNone/>
            </a:pPr>
            <a:endParaRPr lang="en-US" dirty="0"/>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and INTRANET</a:t>
            </a:r>
          </a:p>
        </p:txBody>
      </p:sp>
      <p:sp>
        <p:nvSpPr>
          <p:cNvPr id="3" name="Content Placeholder 2"/>
          <p:cNvSpPr>
            <a:spLocks noGrp="1"/>
          </p:cNvSpPr>
          <p:nvPr>
            <p:ph idx="1"/>
          </p:nvPr>
        </p:nvSpPr>
        <p:spPr/>
        <p:txBody>
          <a:bodyPr>
            <a:normAutofit/>
          </a:bodyPr>
          <a:lstStyle/>
          <a:p>
            <a:r>
              <a:rPr lang="en-US" sz="2800" dirty="0"/>
              <a:t>Many organizations use the Internet and WEB to conduct commercial activities (</a:t>
            </a:r>
            <a:r>
              <a:rPr lang="en-US" sz="2800" i="1" dirty="0"/>
              <a:t>e-commerce</a:t>
            </a:r>
            <a:r>
              <a:rPr lang="en-US" sz="2800" dirty="0"/>
              <a:t>).  Databases play a very big role.  Users access database via Web browsers.  Many different software languages, products, and standards support e-commerce.  </a:t>
            </a:r>
            <a:r>
              <a:rPr lang="en-US" sz="2800" dirty="0">
                <a:solidFill>
                  <a:srgbClr val="C00000"/>
                </a:solidFill>
              </a:rPr>
              <a:t>XML</a:t>
            </a:r>
            <a:r>
              <a:rPr lang="en-US" sz="2800" dirty="0"/>
              <a:t> (</a:t>
            </a:r>
            <a:r>
              <a:rPr lang="en-US" sz="2800" i="1" dirty="0"/>
              <a:t>Extensible Markup Language</a:t>
            </a:r>
            <a:r>
              <a:rPr lang="en-US" sz="2800" dirty="0"/>
              <a:t>) is well suited to exchange data between different programs.</a:t>
            </a:r>
          </a:p>
          <a:p>
            <a:r>
              <a:rPr lang="en-US" sz="2800" dirty="0">
                <a:solidFill>
                  <a:srgbClr val="C00000"/>
                </a:solidFill>
              </a:rPr>
              <a:t>XBRL </a:t>
            </a:r>
            <a:r>
              <a:rPr lang="en-US" sz="2800" dirty="0"/>
              <a:t>(</a:t>
            </a:r>
            <a:r>
              <a:rPr lang="en-US" sz="2800" i="1" dirty="0" err="1"/>
              <a:t>eXtensible</a:t>
            </a:r>
            <a:r>
              <a:rPr lang="en-US" sz="2800" i="1" dirty="0"/>
              <a:t> Business Reporting Language</a:t>
            </a:r>
            <a:r>
              <a:rPr lang="en-US" sz="2800" dirty="0"/>
              <a:t>) –see handout.</a:t>
            </a:r>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HISTORY of DATABASE MANGEMENT</a:t>
            </a:r>
          </a:p>
        </p:txBody>
      </p:sp>
      <p:sp>
        <p:nvSpPr>
          <p:cNvPr id="3" name="Content Placeholder 2"/>
          <p:cNvSpPr>
            <a:spLocks noGrp="1"/>
          </p:cNvSpPr>
          <p:nvPr>
            <p:ph idx="1"/>
          </p:nvPr>
        </p:nvSpPr>
        <p:spPr/>
        <p:txBody>
          <a:bodyPr>
            <a:normAutofit/>
          </a:bodyPr>
          <a:lstStyle/>
          <a:p>
            <a:r>
              <a:rPr lang="en-US" sz="2400" dirty="0"/>
              <a:t>1962—</a:t>
            </a:r>
            <a:r>
              <a:rPr lang="en-US" sz="2400" dirty="0">
                <a:solidFill>
                  <a:srgbClr val="C00000"/>
                </a:solidFill>
              </a:rPr>
              <a:t>APOLLO</a:t>
            </a:r>
            <a:r>
              <a:rPr lang="en-US" sz="2400" dirty="0"/>
              <a:t> project required massive amounts of data.  IBM was asked to develop a system to manage the data.  IBM developed GUAM (</a:t>
            </a:r>
            <a:r>
              <a:rPr lang="en-US" sz="2400" i="1" dirty="0"/>
              <a:t>Generalized Update Access Method</a:t>
            </a:r>
            <a:r>
              <a:rPr lang="en-US" sz="2400" dirty="0"/>
              <a:t>) to handle the data</a:t>
            </a:r>
            <a:r>
              <a:rPr lang="en-US" sz="2400" dirty="0" smtClean="0"/>
              <a:t>.</a:t>
            </a:r>
            <a:endParaRPr lang="en-US" sz="800" dirty="0"/>
          </a:p>
          <a:p>
            <a:r>
              <a:rPr lang="en-US" sz="2400" dirty="0"/>
              <a:t>1964—GUAM went into production</a:t>
            </a:r>
            <a:r>
              <a:rPr lang="en-US" sz="2400" dirty="0" smtClean="0"/>
              <a:t>.</a:t>
            </a:r>
            <a:endParaRPr lang="en-US" sz="800" dirty="0"/>
          </a:p>
          <a:p>
            <a:r>
              <a:rPr lang="en-US" sz="2400" dirty="0"/>
              <a:t>1966—GUAM made avail. to the public as DL/I.  This is part of IMS which was dominant through the 1980s.  Still used in a few pre-PC legacy systems.</a:t>
            </a:r>
          </a:p>
          <a:p>
            <a:pPr>
              <a:buNone/>
            </a:pPr>
            <a:endParaRPr lang="en-US" sz="800" dirty="0"/>
          </a:p>
          <a:p>
            <a:r>
              <a:rPr lang="en-US" sz="2400" dirty="0"/>
              <a:t>1968—COnference on </a:t>
            </a:r>
            <a:r>
              <a:rPr lang="en-US" sz="2400" dirty="0" err="1"/>
              <a:t>DAta</a:t>
            </a:r>
            <a:r>
              <a:rPr lang="en-US" sz="2400" dirty="0"/>
              <a:t> </a:t>
            </a:r>
            <a:r>
              <a:rPr lang="en-US" sz="2400" dirty="0" err="1"/>
              <a:t>SYstems</a:t>
            </a:r>
            <a:r>
              <a:rPr lang="en-US" sz="2400" dirty="0"/>
              <a:t> Languages (CODASYL—COBAL language group ) </a:t>
            </a:r>
            <a:r>
              <a:rPr lang="en-US" sz="2000" dirty="0"/>
              <a:t>developed standards for DBMSs and in 1971 presented standards that were not adopted by the std. setting ANSI.  However, several vendors used these standards (</a:t>
            </a:r>
            <a:r>
              <a:rPr lang="en-US" sz="2000" dirty="0" err="1"/>
              <a:t>Cullinane’s</a:t>
            </a:r>
            <a:r>
              <a:rPr lang="en-US" sz="2000" dirty="0"/>
              <a:t> IDMS).</a:t>
            </a:r>
          </a:p>
          <a:p>
            <a:endParaRPr lang="en-US" sz="2400" dirty="0"/>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DISTRIBUTED  DATABASES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a:t>Centralized data processing was dominant from the late 1960s until the mid 1980s.  In the </a:t>
            </a:r>
            <a:r>
              <a:rPr lang="en-US" dirty="0" smtClean="0"/>
              <a:t>1980s, </a:t>
            </a:r>
            <a:r>
              <a:rPr lang="en-US" dirty="0"/>
              <a:t>lower priced PC became available (widespread now).  PCs were placed at various sites within an organization and connected to a network.  This allowed users to access data from anywhere along the network. This was the beginning of distributed processing.</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2C6BBF4-1106-4CA6-9128-1484B5CC3F50}" type="slidenum">
              <a:rPr lang="en-US" smtClean="0"/>
              <a:t>2</a:t>
            </a:fld>
            <a:endParaRPr lang="en-US"/>
          </a:p>
        </p:txBody>
      </p:sp>
      <p:sp>
        <p:nvSpPr>
          <p:cNvPr id="5" name="Footer Placeholder 4"/>
          <p:cNvSpPr>
            <a:spLocks noGrp="1"/>
          </p:cNvSpPr>
          <p:nvPr>
            <p:ph type="ftr" sz="quarter" idx="11"/>
          </p:nvPr>
        </p:nvSpPr>
        <p:spPr/>
        <p:txBody>
          <a:bodyPr/>
          <a:lstStyle/>
          <a:p>
            <a:r>
              <a:rPr lang="en-US" smtClean="0"/>
              <a:t>2011     FOSTER School of Business  Acctg 420</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DBM (</a:t>
            </a:r>
            <a:r>
              <a:rPr lang="en-US" dirty="0" err="1" smtClean="0"/>
              <a:t>contin</a:t>
            </a:r>
            <a:r>
              <a:rPr lang="en-US" dirty="0" smtClean="0"/>
              <a:t>)</a:t>
            </a:r>
            <a:endParaRPr lang="en-US" dirty="0"/>
          </a:p>
        </p:txBody>
      </p:sp>
      <p:sp>
        <p:nvSpPr>
          <p:cNvPr id="3" name="Content Placeholder 2"/>
          <p:cNvSpPr>
            <a:spLocks noGrp="1"/>
          </p:cNvSpPr>
          <p:nvPr>
            <p:ph idx="1"/>
          </p:nvPr>
        </p:nvSpPr>
        <p:spPr/>
        <p:txBody>
          <a:bodyPr>
            <a:normAutofit/>
          </a:bodyPr>
          <a:lstStyle/>
          <a:p>
            <a:pPr>
              <a:spcBef>
                <a:spcPts val="0"/>
              </a:spcBef>
            </a:pPr>
            <a:r>
              <a:rPr lang="en-US" sz="2800" dirty="0"/>
              <a:t>1970—Dr. E.E. </a:t>
            </a:r>
            <a:r>
              <a:rPr lang="en-US" sz="2800" dirty="0" err="1"/>
              <a:t>Codd</a:t>
            </a:r>
            <a:r>
              <a:rPr lang="en-US" sz="2800" dirty="0"/>
              <a:t> proposed the relational model.</a:t>
            </a:r>
          </a:p>
          <a:p>
            <a:pPr>
              <a:spcBef>
                <a:spcPts val="0"/>
              </a:spcBef>
            </a:pPr>
            <a:r>
              <a:rPr lang="en-US" sz="2800" dirty="0"/>
              <a:t> </a:t>
            </a:r>
            <a:r>
              <a:rPr lang="en-US" sz="2800" dirty="0" smtClean="0"/>
              <a:t>1970s—IBM </a:t>
            </a:r>
            <a:r>
              <a:rPr lang="en-US" sz="2800" dirty="0"/>
              <a:t>developed System </a:t>
            </a:r>
            <a:r>
              <a:rPr lang="en-US" sz="2800" dirty="0" smtClean="0"/>
              <a:t>R.</a:t>
            </a:r>
            <a:endParaRPr lang="en-US" sz="2800" dirty="0"/>
          </a:p>
          <a:p>
            <a:pPr>
              <a:spcBef>
                <a:spcPts val="0"/>
              </a:spcBef>
              <a:buNone/>
            </a:pPr>
            <a:endParaRPr lang="en-US" sz="800" dirty="0"/>
          </a:p>
          <a:p>
            <a:pPr>
              <a:spcBef>
                <a:spcPts val="0"/>
              </a:spcBef>
            </a:pPr>
            <a:r>
              <a:rPr lang="en-US" sz="2800" dirty="0"/>
              <a:t>1980s—commercial RDBMS appeared.</a:t>
            </a:r>
          </a:p>
          <a:p>
            <a:pPr>
              <a:spcBef>
                <a:spcPts val="0"/>
              </a:spcBef>
              <a:buNone/>
            </a:pPr>
            <a:r>
              <a:rPr lang="en-US" sz="2800" dirty="0"/>
              <a:t>	</a:t>
            </a:r>
            <a:r>
              <a:rPr lang="en-US" sz="2800" dirty="0" smtClean="0"/>
              <a:t>           </a:t>
            </a:r>
            <a:r>
              <a:rPr lang="en-US" sz="2400" dirty="0" smtClean="0"/>
              <a:t>DB2—IBM</a:t>
            </a:r>
            <a:r>
              <a:rPr lang="en-US" sz="2400" dirty="0"/>
              <a:t>,  Oracle,  Sybase, SQL Server, </a:t>
            </a:r>
            <a:r>
              <a:rPr lang="en-US" sz="2400" dirty="0" err="1"/>
              <a:t>MySQL</a:t>
            </a:r>
            <a:endParaRPr lang="en-US" sz="2400" dirty="0"/>
          </a:p>
          <a:p>
            <a:pPr>
              <a:spcBef>
                <a:spcPts val="0"/>
              </a:spcBef>
              <a:buNone/>
            </a:pPr>
            <a:r>
              <a:rPr lang="en-US" sz="2800" dirty="0"/>
              <a:t>	</a:t>
            </a:r>
            <a:r>
              <a:rPr lang="en-US" sz="2800" dirty="0" smtClean="0"/>
              <a:t>           </a:t>
            </a:r>
            <a:r>
              <a:rPr lang="en-US" sz="2400" dirty="0" smtClean="0"/>
              <a:t>PC-based</a:t>
            </a:r>
            <a:r>
              <a:rPr lang="en-US" sz="2400" dirty="0"/>
              <a:t>: </a:t>
            </a:r>
            <a:r>
              <a:rPr lang="en-US" sz="2400" dirty="0" err="1"/>
              <a:t>dBASE</a:t>
            </a:r>
            <a:r>
              <a:rPr lang="en-US" sz="2400" dirty="0"/>
              <a:t>, Paradox,  Access</a:t>
            </a:r>
          </a:p>
          <a:p>
            <a:pPr>
              <a:spcBef>
                <a:spcPts val="0"/>
              </a:spcBef>
              <a:buNone/>
            </a:pPr>
            <a:endParaRPr lang="en-US" sz="800" dirty="0"/>
          </a:p>
          <a:p>
            <a:pPr>
              <a:spcBef>
                <a:spcPts val="0"/>
              </a:spcBef>
            </a:pPr>
            <a:r>
              <a:rPr lang="en-US" sz="2800" dirty="0"/>
              <a:t>Late 1970s—research on OODBMS, 1987 Gemstone, </a:t>
            </a:r>
            <a:r>
              <a:rPr lang="en-US" sz="2800" dirty="0" smtClean="0"/>
              <a:t>Versant.</a:t>
            </a:r>
            <a:endParaRPr lang="en-US" sz="2800" dirty="0"/>
          </a:p>
          <a:p>
            <a:pPr>
              <a:spcBef>
                <a:spcPts val="0"/>
              </a:spcBef>
            </a:pPr>
            <a:r>
              <a:rPr lang="en-US" sz="2800" dirty="0"/>
              <a:t>RDBMS vendors have added object-oriented features (object-relational DBMSs—ORDBMSs).</a:t>
            </a:r>
          </a:p>
          <a:p>
            <a:pPr>
              <a:spcBef>
                <a:spcPts val="0"/>
              </a:spcBef>
            </a:pPr>
            <a:endParaRPr lang="en-US" sz="2400" dirty="0"/>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20</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DATABASES</a:t>
            </a:r>
            <a:endParaRPr lang="en-US" dirty="0"/>
          </a:p>
        </p:txBody>
      </p:sp>
      <p:sp>
        <p:nvSpPr>
          <p:cNvPr id="3" name="Content Placeholder 2"/>
          <p:cNvSpPr>
            <a:spLocks noGrp="1"/>
          </p:cNvSpPr>
          <p:nvPr>
            <p:ph idx="1"/>
          </p:nvPr>
        </p:nvSpPr>
        <p:spPr/>
        <p:txBody>
          <a:bodyPr/>
          <a:lstStyle/>
          <a:p>
            <a:pPr>
              <a:buNone/>
            </a:pPr>
            <a:r>
              <a:rPr lang="en-US" dirty="0"/>
              <a:t>Distributed database (DDB) is the database component of distributed processing.  A DDB is a single logical DB that is physically distributed to computers at several sites in a computer network.  A distributed database management system (DDBMS) is needed to support and manipulate DDBs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DDB</a:t>
            </a:r>
            <a:endParaRPr lang="en-US" dirty="0"/>
          </a:p>
        </p:txBody>
      </p:sp>
      <p:sp>
        <p:nvSpPr>
          <p:cNvPr id="3" name="Content Placeholder 2"/>
          <p:cNvSpPr>
            <a:spLocks noGrp="1"/>
          </p:cNvSpPr>
          <p:nvPr>
            <p:ph idx="1"/>
          </p:nvPr>
        </p:nvSpPr>
        <p:spPr>
          <a:xfrm>
            <a:off x="457200" y="1371600"/>
            <a:ext cx="8229600" cy="5029200"/>
          </a:xfrm>
        </p:spPr>
        <p:txBody>
          <a:bodyPr>
            <a:noAutofit/>
          </a:bodyPr>
          <a:lstStyle/>
          <a:p>
            <a:pPr>
              <a:spcBef>
                <a:spcPts val="0"/>
              </a:spcBef>
            </a:pPr>
            <a:r>
              <a:rPr lang="en-US" sz="2800" dirty="0"/>
              <a:t>A communications network allows computers at different sites to communicate with each other.  Computers communicate by sending messages.  Messages increase traffic on the network.</a:t>
            </a:r>
          </a:p>
          <a:p>
            <a:pPr>
              <a:spcBef>
                <a:spcPts val="0"/>
              </a:spcBef>
              <a:buNone/>
            </a:pPr>
            <a:r>
              <a:rPr lang="en-US" sz="2800" dirty="0" smtClean="0"/>
              <a:t>     </a:t>
            </a:r>
            <a:r>
              <a:rPr lang="en-US" sz="2400" dirty="0" smtClean="0"/>
              <a:t>Usually </a:t>
            </a:r>
            <a:r>
              <a:rPr lang="en-US" sz="2400" dirty="0"/>
              <a:t>better to send a small number of lengthy messages rather than a larger number of short messages.</a:t>
            </a:r>
          </a:p>
          <a:p>
            <a:pPr>
              <a:buNone/>
            </a:pPr>
            <a:endParaRPr lang="en-US" sz="800" dirty="0"/>
          </a:p>
          <a:p>
            <a:pPr>
              <a:spcBef>
                <a:spcPts val="0"/>
              </a:spcBef>
            </a:pPr>
            <a:r>
              <a:rPr lang="en-US" sz="2800" dirty="0"/>
              <a:t>A DDBMS can be either homogeneous (same DBMS at all sites) or heterogeneous.  Hetero. systems are more complex and difficult to manage.</a:t>
            </a:r>
          </a:p>
          <a:p>
            <a:pPr>
              <a:buNone/>
            </a:pPr>
            <a:endParaRPr lang="en-US" sz="800" dirty="0"/>
          </a:p>
          <a:p>
            <a:pPr>
              <a:spcBef>
                <a:spcPts val="0"/>
              </a:spcBef>
            </a:pPr>
            <a:r>
              <a:rPr lang="en-US" sz="2800" dirty="0"/>
              <a:t>Users should be unaware that the database is not all together in one location (fragmentation transparency).</a:t>
            </a:r>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a:t>
            </a:r>
            <a:r>
              <a:rPr lang="en-US" dirty="0" smtClean="0"/>
              <a:t>DDBs</a:t>
            </a:r>
            <a:endParaRPr lang="en-US" dirty="0"/>
          </a:p>
        </p:txBody>
      </p:sp>
      <p:sp>
        <p:nvSpPr>
          <p:cNvPr id="3" name="Content Placeholder 2"/>
          <p:cNvSpPr>
            <a:spLocks noGrp="1"/>
          </p:cNvSpPr>
          <p:nvPr>
            <p:ph idx="1"/>
          </p:nvPr>
        </p:nvSpPr>
        <p:spPr/>
        <p:txBody>
          <a:bodyPr/>
          <a:lstStyle/>
          <a:p>
            <a:r>
              <a:rPr lang="en-US" dirty="0">
                <a:solidFill>
                  <a:srgbClr val="C00000"/>
                </a:solidFill>
              </a:rPr>
              <a:t>Local control of data</a:t>
            </a:r>
            <a:r>
              <a:rPr lang="en-US" dirty="0"/>
              <a:t>. </a:t>
            </a:r>
            <a:r>
              <a:rPr lang="en-US" sz="2800" dirty="0"/>
              <a:t>(local issues with data)</a:t>
            </a:r>
          </a:p>
          <a:p>
            <a:r>
              <a:rPr lang="en-US" dirty="0" smtClean="0">
                <a:solidFill>
                  <a:srgbClr val="C00000"/>
                </a:solidFill>
              </a:rPr>
              <a:t>Increased </a:t>
            </a:r>
            <a:r>
              <a:rPr lang="en-US" dirty="0">
                <a:solidFill>
                  <a:srgbClr val="C00000"/>
                </a:solidFill>
              </a:rPr>
              <a:t>database capacity</a:t>
            </a:r>
            <a:r>
              <a:rPr lang="en-US" dirty="0"/>
              <a:t>. </a:t>
            </a:r>
            <a:r>
              <a:rPr lang="en-US" sz="2800" dirty="0"/>
              <a:t>(can increase capacity by adding a site, generally cheaper to increase capacity)</a:t>
            </a:r>
          </a:p>
          <a:p>
            <a:r>
              <a:rPr lang="en-US" dirty="0" smtClean="0">
                <a:solidFill>
                  <a:srgbClr val="C00000"/>
                </a:solidFill>
              </a:rPr>
              <a:t>System </a:t>
            </a:r>
            <a:r>
              <a:rPr lang="en-US" dirty="0">
                <a:solidFill>
                  <a:srgbClr val="C00000"/>
                </a:solidFill>
              </a:rPr>
              <a:t>availability</a:t>
            </a:r>
            <a:r>
              <a:rPr lang="en-US" dirty="0"/>
              <a:t>. </a:t>
            </a:r>
            <a:r>
              <a:rPr lang="en-US" sz="2800" dirty="0"/>
              <a:t>(fewer users are affected if a site goes down versus central processing.)</a:t>
            </a:r>
          </a:p>
          <a:p>
            <a:r>
              <a:rPr lang="en-US" dirty="0" smtClean="0">
                <a:solidFill>
                  <a:srgbClr val="C00000"/>
                </a:solidFill>
              </a:rPr>
              <a:t>Added </a:t>
            </a:r>
            <a:r>
              <a:rPr lang="en-US" dirty="0">
                <a:solidFill>
                  <a:srgbClr val="C00000"/>
                </a:solidFill>
              </a:rPr>
              <a:t>efficiency</a:t>
            </a:r>
            <a:r>
              <a:rPr lang="en-US" sz="2800" dirty="0"/>
              <a:t>. (eliminate delays &amp; speed of retrieval is much greater</a:t>
            </a:r>
            <a:r>
              <a:rPr lang="en-US" sz="2800" dirty="0" smtClean="0"/>
              <a:t>)</a:t>
            </a:r>
            <a:endParaRPr lang="en-US" sz="2800" dirty="0"/>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DDBs Disadvantages</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a:spcBef>
                <a:spcPts val="0"/>
              </a:spcBef>
            </a:pPr>
            <a:r>
              <a:rPr lang="en-US" sz="2400" dirty="0">
                <a:solidFill>
                  <a:srgbClr val="C00000"/>
                </a:solidFill>
              </a:rPr>
              <a:t>Update of replicated data </a:t>
            </a:r>
            <a:r>
              <a:rPr lang="en-US" sz="1800" dirty="0"/>
              <a:t>(added time, unavailable site, </a:t>
            </a:r>
            <a:r>
              <a:rPr lang="en-US" sz="1800" dirty="0">
                <a:solidFill>
                  <a:srgbClr val="C00000"/>
                </a:solidFill>
              </a:rPr>
              <a:t>primary</a:t>
            </a:r>
            <a:r>
              <a:rPr lang="en-US" sz="1800" dirty="0"/>
              <a:t> copy and automatic update, unavailable primary site).</a:t>
            </a:r>
          </a:p>
          <a:p>
            <a:pPr>
              <a:spcBef>
                <a:spcPts val="0"/>
              </a:spcBef>
            </a:pPr>
            <a:r>
              <a:rPr lang="en-US" sz="2400" dirty="0" smtClean="0">
                <a:solidFill>
                  <a:srgbClr val="C00000"/>
                </a:solidFill>
              </a:rPr>
              <a:t>More </a:t>
            </a:r>
            <a:r>
              <a:rPr lang="en-US" sz="2400" dirty="0">
                <a:solidFill>
                  <a:srgbClr val="C00000"/>
                </a:solidFill>
              </a:rPr>
              <a:t>complex query processing </a:t>
            </a:r>
            <a:r>
              <a:rPr lang="en-US" sz="1800" dirty="0"/>
              <a:t>(traffic concerns, examine each record of remote data to is if it fits query, remote site processes the complete query and sends back the resulting data)</a:t>
            </a:r>
          </a:p>
          <a:p>
            <a:pPr>
              <a:spcBef>
                <a:spcPts val="0"/>
              </a:spcBef>
            </a:pPr>
            <a:r>
              <a:rPr lang="en-US" sz="2400" dirty="0" smtClean="0">
                <a:solidFill>
                  <a:srgbClr val="C00000"/>
                </a:solidFill>
              </a:rPr>
              <a:t>More </a:t>
            </a:r>
            <a:r>
              <a:rPr lang="en-US" sz="2400" dirty="0">
                <a:solidFill>
                  <a:srgbClr val="C00000"/>
                </a:solidFill>
              </a:rPr>
              <a:t>complex shared update </a:t>
            </a:r>
            <a:r>
              <a:rPr lang="en-US" sz="1800" dirty="0"/>
              <a:t>(locks are required, can take much longer than in a </a:t>
            </a:r>
            <a:r>
              <a:rPr lang="en-US" sz="1800" dirty="0" err="1"/>
              <a:t>nondistributed</a:t>
            </a:r>
            <a:r>
              <a:rPr lang="en-US" sz="1800" dirty="0"/>
              <a:t> system, partial solution to the locking problem is to use a primary copy but it may be unavailable for update.  Deadlock is more complicated—local &amp; global deadlock).</a:t>
            </a:r>
          </a:p>
          <a:p>
            <a:pPr>
              <a:spcBef>
                <a:spcPts val="0"/>
              </a:spcBef>
            </a:pPr>
            <a:r>
              <a:rPr lang="en-US" sz="2400" dirty="0" smtClean="0">
                <a:solidFill>
                  <a:srgbClr val="C00000"/>
                </a:solidFill>
              </a:rPr>
              <a:t>Complicated </a:t>
            </a:r>
            <a:r>
              <a:rPr lang="en-US" sz="2400" dirty="0">
                <a:solidFill>
                  <a:srgbClr val="C00000"/>
                </a:solidFill>
              </a:rPr>
              <a:t>recovery measures </a:t>
            </a:r>
            <a:r>
              <a:rPr lang="en-US" sz="1800" dirty="0"/>
              <a:t>(each update should be complete or aborted and undone to avoid data inconsistency, usually have </a:t>
            </a:r>
            <a:r>
              <a:rPr lang="en-US" sz="1800" dirty="0">
                <a:solidFill>
                  <a:srgbClr val="C00000"/>
                </a:solidFill>
              </a:rPr>
              <a:t>2-phase commit </a:t>
            </a:r>
            <a:r>
              <a:rPr lang="en-US" sz="1800" dirty="0"/>
              <a:t>which has a coordinator site this results in many messages and sites have to follow the coordinator.)</a:t>
            </a:r>
          </a:p>
          <a:p>
            <a:pPr>
              <a:spcBef>
                <a:spcPts val="0"/>
              </a:spcBef>
            </a:pPr>
            <a:r>
              <a:rPr lang="en-US" sz="2400" dirty="0" smtClean="0">
                <a:solidFill>
                  <a:srgbClr val="C00000"/>
                </a:solidFill>
              </a:rPr>
              <a:t>Data </a:t>
            </a:r>
            <a:r>
              <a:rPr lang="en-US" sz="2400" dirty="0">
                <a:solidFill>
                  <a:srgbClr val="C00000"/>
                </a:solidFill>
              </a:rPr>
              <a:t>dictionary is more difficult to manage </a:t>
            </a:r>
            <a:r>
              <a:rPr lang="en-US" sz="1800" dirty="0"/>
              <a:t>(storage of dictionary elements: at a single site, copy at all sites, distribute among sites)</a:t>
            </a:r>
          </a:p>
          <a:p>
            <a:pPr>
              <a:spcBef>
                <a:spcPts val="0"/>
              </a:spcBef>
            </a:pPr>
            <a:r>
              <a:rPr lang="en-US" sz="2400" dirty="0" smtClean="0">
                <a:solidFill>
                  <a:srgbClr val="C00000"/>
                </a:solidFill>
              </a:rPr>
              <a:t>Complex </a:t>
            </a:r>
            <a:r>
              <a:rPr lang="en-US" sz="2400" dirty="0">
                <a:solidFill>
                  <a:srgbClr val="C00000"/>
                </a:solidFill>
              </a:rPr>
              <a:t>database design </a:t>
            </a:r>
            <a:r>
              <a:rPr lang="en-US" sz="1800" dirty="0"/>
              <a:t>(information-level design is not affected. Physical-level design must consider communication activity)</a:t>
            </a:r>
          </a:p>
          <a:p>
            <a:pPr>
              <a:buNone/>
            </a:pPr>
            <a:endParaRPr lang="en-US" sz="1800" dirty="0"/>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Rules for DDBs </a:t>
            </a:r>
            <a:r>
              <a:rPr lang="en-US" sz="3600" dirty="0" smtClean="0"/>
              <a:t>(</a:t>
            </a:r>
            <a:r>
              <a:rPr lang="en-US" sz="3600" dirty="0" err="1" smtClean="0"/>
              <a:t>C.J.Date</a:t>
            </a:r>
            <a:r>
              <a:rPr lang="en-US" sz="3600" dirty="0" smtClean="0"/>
              <a:t>, 1987)</a:t>
            </a:r>
            <a:endParaRPr lang="en-US" sz="3600" dirty="0"/>
          </a:p>
        </p:txBody>
      </p:sp>
      <p:sp>
        <p:nvSpPr>
          <p:cNvPr id="3" name="Content Placeholder 2"/>
          <p:cNvSpPr>
            <a:spLocks noGrp="1"/>
          </p:cNvSpPr>
          <p:nvPr>
            <p:ph idx="1"/>
          </p:nvPr>
        </p:nvSpPr>
        <p:spPr/>
        <p:txBody>
          <a:bodyPr/>
          <a:lstStyle/>
          <a:p>
            <a:r>
              <a:rPr lang="en-US" dirty="0" smtClean="0"/>
              <a:t>Basic idea of the 12 rules is that: DDB should act like a </a:t>
            </a:r>
            <a:r>
              <a:rPr lang="en-US" dirty="0" err="1" smtClean="0"/>
              <a:t>nonDDB</a:t>
            </a:r>
            <a:r>
              <a:rPr lang="en-US" dirty="0" smtClean="0"/>
              <a:t> to users (users not aware it is DDB).</a:t>
            </a:r>
          </a:p>
          <a:p>
            <a:pPr>
              <a:buNone/>
            </a:pPr>
            <a:endParaRPr lang="en-US" dirty="0" smtClean="0"/>
          </a:p>
          <a:p>
            <a:r>
              <a:rPr lang="en-US" dirty="0"/>
              <a:t>The DDBMS should be heterogeneous—support local DBMS that are different.  How in practice do you usually do this?  (use a common language—SQL)</a:t>
            </a:r>
          </a:p>
          <a:p>
            <a:pPr>
              <a:buNone/>
            </a:pPr>
            <a:endParaRPr lang="en-US" dirty="0"/>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CLIENT/SERVER SYSTEMS</a:t>
            </a:r>
          </a:p>
        </p:txBody>
      </p:sp>
      <p:sp>
        <p:nvSpPr>
          <p:cNvPr id="3" name="Content Placeholder 2"/>
          <p:cNvSpPr>
            <a:spLocks noGrp="1"/>
          </p:cNvSpPr>
          <p:nvPr>
            <p:ph idx="1"/>
          </p:nvPr>
        </p:nvSpPr>
        <p:spPr>
          <a:xfrm>
            <a:off x="457200" y="1447800"/>
            <a:ext cx="8229600" cy="4876800"/>
          </a:xfrm>
        </p:spPr>
        <p:txBody>
          <a:bodyPr/>
          <a:lstStyle/>
          <a:p>
            <a:pPr>
              <a:spcBef>
                <a:spcPts val="0"/>
              </a:spcBef>
            </a:pPr>
            <a:r>
              <a:rPr lang="en-US" dirty="0">
                <a:solidFill>
                  <a:srgbClr val="C00000"/>
                </a:solidFill>
              </a:rPr>
              <a:t>File servers </a:t>
            </a:r>
            <a:r>
              <a:rPr lang="en-US" dirty="0"/>
              <a:t>on LANs send complete files and generate a </a:t>
            </a:r>
            <a:r>
              <a:rPr lang="en-US" dirty="0">
                <a:solidFill>
                  <a:srgbClr val="C00000"/>
                </a:solidFill>
              </a:rPr>
              <a:t>lot</a:t>
            </a:r>
            <a:r>
              <a:rPr lang="en-US" dirty="0"/>
              <a:t> of traffic</a:t>
            </a:r>
            <a:r>
              <a:rPr lang="en-US" dirty="0" smtClean="0"/>
              <a:t>.</a:t>
            </a:r>
            <a:r>
              <a:rPr lang="en-US" dirty="0"/>
              <a:t> </a:t>
            </a:r>
          </a:p>
          <a:p>
            <a:pPr>
              <a:spcBef>
                <a:spcPts val="0"/>
              </a:spcBef>
            </a:pPr>
            <a:r>
              <a:rPr lang="en-US" dirty="0">
                <a:solidFill>
                  <a:srgbClr val="C00000"/>
                </a:solidFill>
              </a:rPr>
              <a:t>Client/servers</a:t>
            </a:r>
            <a:r>
              <a:rPr lang="en-US" dirty="0"/>
              <a:t>—the DBMS runs on the server and sends only the data requested, </a:t>
            </a:r>
            <a:r>
              <a:rPr lang="en-US" dirty="0">
                <a:solidFill>
                  <a:srgbClr val="C00000"/>
                </a:solidFill>
              </a:rPr>
              <a:t>less</a:t>
            </a:r>
            <a:r>
              <a:rPr lang="en-US" dirty="0"/>
              <a:t> traffic.</a:t>
            </a:r>
          </a:p>
          <a:p>
            <a:pPr>
              <a:spcBef>
                <a:spcPts val="0"/>
              </a:spcBef>
            </a:pPr>
            <a:r>
              <a:rPr lang="en-US" dirty="0"/>
              <a:t>Application programs perform 4 </a:t>
            </a:r>
            <a:r>
              <a:rPr lang="en-US" dirty="0" smtClean="0"/>
              <a:t>main functions</a:t>
            </a:r>
            <a:r>
              <a:rPr lang="en-US" dirty="0"/>
              <a:t>:</a:t>
            </a:r>
          </a:p>
          <a:p>
            <a:pPr marL="971550" lvl="1" indent="-514350">
              <a:spcBef>
                <a:spcPts val="0"/>
              </a:spcBef>
              <a:buFont typeface="+mj-lt"/>
              <a:buAutoNum type="arabicPeriod"/>
            </a:pPr>
            <a:r>
              <a:rPr lang="en-US" dirty="0" smtClean="0"/>
              <a:t>Data </a:t>
            </a:r>
            <a:r>
              <a:rPr lang="en-US" dirty="0"/>
              <a:t>storage</a:t>
            </a:r>
          </a:p>
          <a:p>
            <a:pPr marL="971550" lvl="1" indent="-514350">
              <a:spcBef>
                <a:spcPts val="0"/>
              </a:spcBef>
              <a:buFont typeface="+mj-lt"/>
              <a:buAutoNum type="arabicPeriod"/>
            </a:pPr>
            <a:r>
              <a:rPr lang="en-US" dirty="0" smtClean="0"/>
              <a:t>Data </a:t>
            </a:r>
            <a:r>
              <a:rPr lang="en-US" dirty="0"/>
              <a:t>access logic</a:t>
            </a:r>
          </a:p>
          <a:p>
            <a:pPr marL="971550" lvl="1" indent="-514350">
              <a:spcBef>
                <a:spcPts val="0"/>
              </a:spcBef>
              <a:buFont typeface="+mj-lt"/>
              <a:buAutoNum type="arabicPeriod"/>
            </a:pPr>
            <a:r>
              <a:rPr lang="en-US" dirty="0" smtClean="0"/>
              <a:t>Application </a:t>
            </a:r>
            <a:r>
              <a:rPr lang="en-US" dirty="0"/>
              <a:t>logic</a:t>
            </a:r>
          </a:p>
          <a:p>
            <a:pPr marL="971550" lvl="1" indent="-514350">
              <a:spcBef>
                <a:spcPts val="0"/>
              </a:spcBef>
              <a:buFont typeface="+mj-lt"/>
              <a:buAutoNum type="arabicPeriod"/>
            </a:pPr>
            <a:r>
              <a:rPr lang="en-US" dirty="0" smtClean="0"/>
              <a:t>Presentation </a:t>
            </a:r>
            <a:r>
              <a:rPr lang="en-US" dirty="0"/>
              <a:t>logic</a:t>
            </a:r>
          </a:p>
          <a:p>
            <a:endParaRPr lang="en-US" dirty="0"/>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Benefits/Costs </a:t>
            </a:r>
            <a:r>
              <a:rPr lang="en-US" dirty="0"/>
              <a:t>of client-server networks</a:t>
            </a:r>
          </a:p>
        </p:txBody>
      </p:sp>
      <p:sp>
        <p:nvSpPr>
          <p:cNvPr id="3" name="Content Placeholder 2"/>
          <p:cNvSpPr>
            <a:spLocks noGrp="1"/>
          </p:cNvSpPr>
          <p:nvPr>
            <p:ph idx="1"/>
          </p:nvPr>
        </p:nvSpPr>
        <p:spPr/>
        <p:txBody>
          <a:bodyPr>
            <a:normAutofit/>
          </a:bodyPr>
          <a:lstStyle/>
          <a:p>
            <a:pPr>
              <a:buNone/>
            </a:pPr>
            <a:r>
              <a:rPr lang="en-US" sz="2800" dirty="0" smtClean="0">
                <a:solidFill>
                  <a:srgbClr val="C00000"/>
                </a:solidFill>
              </a:rPr>
              <a:t>Benefits:</a:t>
            </a:r>
          </a:p>
          <a:p>
            <a:pPr>
              <a:spcBef>
                <a:spcPts val="0"/>
              </a:spcBef>
            </a:pPr>
            <a:r>
              <a:rPr lang="en-US" sz="2800" dirty="0" smtClean="0"/>
              <a:t>Network </a:t>
            </a:r>
            <a:r>
              <a:rPr lang="en-US" sz="2800" dirty="0"/>
              <a:t>is more reliable (less traffic)</a:t>
            </a:r>
          </a:p>
          <a:p>
            <a:pPr>
              <a:spcBef>
                <a:spcPts val="0"/>
              </a:spcBef>
            </a:pPr>
            <a:r>
              <a:rPr lang="en-US" sz="2800" dirty="0" smtClean="0"/>
              <a:t>Thinner </a:t>
            </a:r>
            <a:r>
              <a:rPr lang="en-US" sz="2800" dirty="0"/>
              <a:t>clients</a:t>
            </a:r>
          </a:p>
          <a:p>
            <a:pPr>
              <a:spcBef>
                <a:spcPts val="0"/>
              </a:spcBef>
            </a:pPr>
            <a:r>
              <a:rPr lang="en-US" sz="2800" dirty="0" smtClean="0"/>
              <a:t>Decreased </a:t>
            </a:r>
            <a:r>
              <a:rPr lang="en-US" sz="2800" dirty="0"/>
              <a:t>LR cost</a:t>
            </a:r>
          </a:p>
          <a:p>
            <a:pPr>
              <a:spcBef>
                <a:spcPts val="0"/>
              </a:spcBef>
            </a:pPr>
            <a:r>
              <a:rPr lang="en-US" sz="2800" dirty="0" smtClean="0"/>
              <a:t>Increased scalability</a:t>
            </a:r>
          </a:p>
          <a:p>
            <a:pPr>
              <a:buNone/>
            </a:pPr>
            <a:r>
              <a:rPr lang="en-US" sz="2800" dirty="0" smtClean="0">
                <a:solidFill>
                  <a:srgbClr val="C00000"/>
                </a:solidFill>
              </a:rPr>
              <a:t>Costs:</a:t>
            </a:r>
            <a:endParaRPr lang="en-US" sz="2800" dirty="0">
              <a:solidFill>
                <a:srgbClr val="C00000"/>
              </a:solidFill>
            </a:endParaRPr>
          </a:p>
          <a:p>
            <a:pPr>
              <a:spcBef>
                <a:spcPts val="0"/>
              </a:spcBef>
            </a:pPr>
            <a:r>
              <a:rPr lang="en-US" sz="2800" dirty="0" smtClean="0"/>
              <a:t>Complexity</a:t>
            </a:r>
          </a:p>
          <a:p>
            <a:pPr>
              <a:spcBef>
                <a:spcPts val="0"/>
              </a:spcBef>
            </a:pPr>
            <a:r>
              <a:rPr lang="en-US" sz="2800" dirty="0"/>
              <a:t>Increased initial cost</a:t>
            </a:r>
          </a:p>
          <a:p>
            <a:pPr>
              <a:spcBef>
                <a:spcPts val="0"/>
              </a:spcBef>
            </a:pPr>
            <a:r>
              <a:rPr lang="en-US" sz="2800" dirty="0"/>
              <a:t>Different vendor soft &amp; hardware sometimes does not work so well together (need middleware).</a:t>
            </a:r>
          </a:p>
        </p:txBody>
      </p:sp>
      <p:sp>
        <p:nvSpPr>
          <p:cNvPr id="4" name="Footer Placeholder 3"/>
          <p:cNvSpPr>
            <a:spLocks noGrp="1"/>
          </p:cNvSpPr>
          <p:nvPr>
            <p:ph type="ftr" sz="quarter" idx="11"/>
          </p:nvPr>
        </p:nvSpPr>
        <p:spPr/>
        <p:txBody>
          <a:bodyPr/>
          <a:lstStyle/>
          <a:p>
            <a:r>
              <a:rPr lang="en-US" smtClean="0"/>
              <a:t>2011     FOSTER School of Business  Acctg 420</a:t>
            </a:r>
            <a:endParaRPr lang="en-US"/>
          </a:p>
        </p:txBody>
      </p:sp>
      <p:sp>
        <p:nvSpPr>
          <p:cNvPr id="5" name="Slide Number Placeholder 4"/>
          <p:cNvSpPr>
            <a:spLocks noGrp="1"/>
          </p:cNvSpPr>
          <p:nvPr>
            <p:ph type="sldNum" sz="quarter" idx="12"/>
          </p:nvPr>
        </p:nvSpPr>
        <p:spPr/>
        <p:txBody>
          <a:bodyPr/>
          <a:lstStyle/>
          <a:p>
            <a:fld id="{92C6BBF4-1106-4CA6-9128-1484B5CC3F50}"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1442</Words>
  <Application>Microsoft Office PowerPoint</Application>
  <PresentationFormat>On-screen Show (4:3)</PresentationFormat>
  <Paragraphs>143</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Custom Design</vt:lpstr>
      <vt:lpstr>DATABASE Mgt. Approaches</vt:lpstr>
      <vt:lpstr>DISTRIBUTED  DATABASES</vt:lpstr>
      <vt:lpstr>DISTRIBUTED  DATABASES</vt:lpstr>
      <vt:lpstr>DDB</vt:lpstr>
      <vt:lpstr>Advantages of DDBs</vt:lpstr>
      <vt:lpstr>DDBs Disadvantages</vt:lpstr>
      <vt:lpstr>12 Rules for DDBs (C.J.Date, 1987)</vt:lpstr>
      <vt:lpstr>CLIENT/SERVER SYSTEMS</vt:lpstr>
      <vt:lpstr>Benefits/Costs of client-server networks</vt:lpstr>
      <vt:lpstr>Multi-tiered systems</vt:lpstr>
      <vt:lpstr>SERVERS</vt:lpstr>
      <vt:lpstr>On-line-transaction processing</vt:lpstr>
      <vt:lpstr>DATA WAREHOUSES</vt:lpstr>
      <vt:lpstr>DATA WAREHOUSES</vt:lpstr>
      <vt:lpstr>Data Mining</vt:lpstr>
      <vt:lpstr>OBJECT-ORIENTED DBMSs</vt:lpstr>
      <vt:lpstr>OODBMSs</vt:lpstr>
      <vt:lpstr>INTERNET and INTRANET</vt:lpstr>
      <vt:lpstr>BRIEF HISTORY of DATABASE MANGEMENT</vt:lpstr>
      <vt:lpstr>BRIEF HISTORY of DBM (contin)</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Mgt. Approaches</dc:title>
  <dc:creator>Foster School of Business</dc:creator>
  <cp:lastModifiedBy>Foster School of Business</cp:lastModifiedBy>
  <cp:revision>12</cp:revision>
  <dcterms:created xsi:type="dcterms:W3CDTF">2011-03-07T02:09:08Z</dcterms:created>
  <dcterms:modified xsi:type="dcterms:W3CDTF">2011-03-07T03:58:32Z</dcterms:modified>
</cp:coreProperties>
</file>