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7"/>
  </p:notesMasterIdLst>
  <p:handoutMasterIdLst>
    <p:handoutMasterId r:id="rId3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91" r:id="rId21"/>
    <p:sldId id="283" r:id="rId22"/>
    <p:sldId id="292" r:id="rId23"/>
    <p:sldId id="275" r:id="rId24"/>
    <p:sldId id="276" r:id="rId25"/>
    <p:sldId id="277" r:id="rId26"/>
    <p:sldId id="278" r:id="rId27"/>
    <p:sldId id="279" r:id="rId28"/>
    <p:sldId id="280" r:id="rId29"/>
    <p:sldId id="284" r:id="rId30"/>
    <p:sldId id="285" r:id="rId31"/>
    <p:sldId id="286" r:id="rId32"/>
    <p:sldId id="287" r:id="rId33"/>
    <p:sldId id="288" r:id="rId34"/>
    <p:sldId id="289" r:id="rId35"/>
    <p:sldId id="290" r:id="rId36"/>
  </p:sldIdLst>
  <p:sldSz cx="9144000" cy="6858000" type="screen4x3"/>
  <p:notesSz cx="9028113" cy="6858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33CC33"/>
    <a:srgbClr val="35FFD9"/>
    <a:srgbClr val="00ECBF"/>
    <a:srgbClr val="00FFCC"/>
    <a:srgbClr val="FF9900"/>
    <a:srgbClr val="0066FF"/>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26" autoAdjust="0"/>
    <p:restoredTop sz="94607" autoAdjust="0"/>
  </p:normalViewPr>
  <p:slideViewPr>
    <p:cSldViewPr>
      <p:cViewPr>
        <p:scale>
          <a:sx n="75" d="100"/>
          <a:sy n="75" d="100"/>
        </p:scale>
        <p:origin x="-786"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3288"/>
    </p:cViewPr>
  </p:sorterViewPr>
  <p:notesViewPr>
    <p:cSldViewPr>
      <p:cViewPr varScale="1">
        <p:scale>
          <a:sx n="85" d="100"/>
          <a:sy n="85" d="100"/>
        </p:scale>
        <p:origin x="-1026" y="-84"/>
      </p:cViewPr>
      <p:guideLst>
        <p:guide orient="horz" pos="2161"/>
        <p:guide pos="2843"/>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22" name="Rectangle 2"/>
          <p:cNvSpPr>
            <a:spLocks noGrp="1" noChangeArrowheads="1"/>
          </p:cNvSpPr>
          <p:nvPr>
            <p:ph type="hdr" sz="quarter"/>
          </p:nvPr>
        </p:nvSpPr>
        <p:spPr bwMode="auto">
          <a:xfrm>
            <a:off x="0" y="0"/>
            <a:ext cx="39116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440323" name="Rectangle 3"/>
          <p:cNvSpPr>
            <a:spLocks noGrp="1" noChangeArrowheads="1"/>
          </p:cNvSpPr>
          <p:nvPr>
            <p:ph type="dt" sz="quarter" idx="1"/>
          </p:nvPr>
        </p:nvSpPr>
        <p:spPr bwMode="auto">
          <a:xfrm>
            <a:off x="5116513" y="0"/>
            <a:ext cx="39116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440327" name="Text Box 7"/>
          <p:cNvSpPr txBox="1">
            <a:spLocks noChangeArrowheads="1"/>
          </p:cNvSpPr>
          <p:nvPr/>
        </p:nvSpPr>
        <p:spPr bwMode="auto">
          <a:xfrm>
            <a:off x="8059738" y="6650038"/>
            <a:ext cx="842962" cy="204787"/>
          </a:xfrm>
          <a:prstGeom prst="rect">
            <a:avLst/>
          </a:prstGeom>
          <a:noFill/>
          <a:ln w="9525">
            <a:noFill/>
            <a:miter lim="800000"/>
            <a:headEnd/>
            <a:tailEnd/>
          </a:ln>
          <a:effectLst/>
        </p:spPr>
        <p:txBody>
          <a:bodyPr anchor="b"/>
          <a:lstStyle/>
          <a:p>
            <a:pPr algn="r">
              <a:spcBef>
                <a:spcPct val="50000"/>
              </a:spcBef>
            </a:pPr>
            <a:r>
              <a:rPr lang="en-US" sz="1000" dirty="0"/>
              <a:t>3 - </a:t>
            </a:r>
            <a:fld id="{2ED77A68-B568-49D3-9C4B-63A8D1BE1687}" type="slidenum">
              <a:rPr lang="en-US" sz="1000"/>
              <a:pPr algn="r">
                <a:spcBef>
                  <a:spcPct val="50000"/>
                </a:spcBef>
              </a:pPr>
              <a:t>‹#›</a:t>
            </a:fld>
            <a:endParaRPr lang="en-US" sz="1000" dirty="0"/>
          </a:p>
        </p:txBody>
      </p:sp>
      <p:sp>
        <p:nvSpPr>
          <p:cNvPr id="440328" name="Text Box 8"/>
          <p:cNvSpPr txBox="1">
            <a:spLocks noChangeArrowheads="1"/>
          </p:cNvSpPr>
          <p:nvPr/>
        </p:nvSpPr>
        <p:spPr bwMode="auto">
          <a:xfrm>
            <a:off x="533400" y="6553200"/>
            <a:ext cx="6008688" cy="206375"/>
          </a:xfrm>
          <a:prstGeom prst="rect">
            <a:avLst/>
          </a:prstGeom>
          <a:noFill/>
          <a:ln w="12700">
            <a:noFill/>
            <a:miter lim="800000"/>
            <a:headEnd/>
            <a:tailEnd/>
          </a:ln>
          <a:effectLst/>
        </p:spPr>
        <p:txBody>
          <a:bodyPr wrap="none" lIns="90488" tIns="44450" rIns="90488" bIns="44450" anchor="b"/>
          <a:lstStyle/>
          <a:p>
            <a:pPr eaLnBrk="0" hangingPunct="0"/>
            <a:r>
              <a:rPr lang="en-US" sz="1000" dirty="0" smtClean="0"/>
              <a:t>2010   </a:t>
            </a:r>
            <a:r>
              <a:rPr lang="en-US" sz="1000" dirty="0"/>
              <a:t>Foster Business School     Accounting </a:t>
            </a:r>
            <a:r>
              <a:rPr lang="en-US" sz="1000" dirty="0" smtClean="0"/>
              <a:t>320     </a:t>
            </a:r>
            <a:r>
              <a:rPr lang="en-US" sz="1000" i="1" dirty="0"/>
              <a:t>L.DuCharme</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9116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62467" name="Rectangle 3"/>
          <p:cNvSpPr>
            <a:spLocks noGrp="1" noChangeArrowheads="1"/>
          </p:cNvSpPr>
          <p:nvPr>
            <p:ph type="dt" idx="1"/>
          </p:nvPr>
        </p:nvSpPr>
        <p:spPr bwMode="auto">
          <a:xfrm>
            <a:off x="5116513" y="0"/>
            <a:ext cx="39116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62468" name="Rectangle 4"/>
          <p:cNvSpPr>
            <a:spLocks noGrp="1" noRot="1" noChangeAspect="1" noChangeArrowheads="1" noTextEdit="1"/>
          </p:cNvSpPr>
          <p:nvPr>
            <p:ph type="sldImg" idx="2"/>
          </p:nvPr>
        </p:nvSpPr>
        <p:spPr bwMode="auto">
          <a:xfrm>
            <a:off x="2800350" y="514350"/>
            <a:ext cx="3429000" cy="2571750"/>
          </a:xfrm>
          <a:prstGeom prst="rect">
            <a:avLst/>
          </a:prstGeom>
          <a:noFill/>
          <a:ln w="9525">
            <a:solidFill>
              <a:srgbClr val="000000"/>
            </a:solidFill>
            <a:miter lim="800000"/>
            <a:headEnd/>
            <a:tailEnd/>
          </a:ln>
          <a:effectLst/>
        </p:spPr>
      </p:sp>
      <p:sp>
        <p:nvSpPr>
          <p:cNvPr id="62469" name="Rectangle 5"/>
          <p:cNvSpPr>
            <a:spLocks noGrp="1" noChangeArrowheads="1"/>
          </p:cNvSpPr>
          <p:nvPr>
            <p:ph type="body" sz="quarter" idx="3"/>
          </p:nvPr>
        </p:nvSpPr>
        <p:spPr bwMode="auto">
          <a:xfrm>
            <a:off x="1203325" y="3257550"/>
            <a:ext cx="6621463"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2470" name="Rectangle 6"/>
          <p:cNvSpPr>
            <a:spLocks noGrp="1" noChangeArrowheads="1"/>
          </p:cNvSpPr>
          <p:nvPr>
            <p:ph type="ftr" sz="quarter" idx="4"/>
          </p:nvPr>
        </p:nvSpPr>
        <p:spPr bwMode="auto">
          <a:xfrm>
            <a:off x="0" y="6515100"/>
            <a:ext cx="39116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62471" name="Rectangle 7"/>
          <p:cNvSpPr>
            <a:spLocks noGrp="1" noChangeArrowheads="1"/>
          </p:cNvSpPr>
          <p:nvPr>
            <p:ph type="sldNum" sz="quarter" idx="5"/>
          </p:nvPr>
        </p:nvSpPr>
        <p:spPr bwMode="auto">
          <a:xfrm>
            <a:off x="5116513" y="6515100"/>
            <a:ext cx="39116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136B3FC-C673-45DB-9E61-5887472C431E}"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lvl1pPr>
          </a:lstStyle>
          <a:p>
            <a:r>
              <a:rPr lang="en-US" dirty="0" smtClean="0"/>
              <a:t>Click to e </a:t>
            </a:r>
            <a:r>
              <a:rPr lang="en-US" dirty="0" err="1" smtClean="0"/>
              <a:t>dit</a:t>
            </a:r>
            <a:r>
              <a:rPr lang="en-US" dirty="0" smtClean="0"/>
              <a: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E184E81-7BC6-461F-A1F2-5D3D1312560F}"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BCE6E89-F158-40AC-9545-9DC579F98052}"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58CC3D7-2808-43AB-9035-85A13FAB0CAC}"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FA57367-52FF-475E-B1D2-B2BCEEA2E69B}"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0AFD6C4-0594-4FA0-B446-DCB911EE7E19}"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A4F9C2E4-FE66-4944-8726-2E3F3081C4B0}"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DF03CDDA-E687-47CC-AB27-6F87BB3BDB6D}"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60F3C2F2-C46B-4452-9006-3484EA29F619}"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0AED67E4-4D48-43AE-B44D-29476DCC9568}"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EFBF2F9B-FC96-4BD5-94AB-3BCD6642D717}"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CA90B542-8F06-46C3-AA12-B3FCA5C041DC}"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3570" name="Rectangle 2"/>
          <p:cNvSpPr>
            <a:spLocks noGrp="1" noChangeArrowheads="1"/>
          </p:cNvSpPr>
          <p:nvPr>
            <p:ph type="title"/>
          </p:nvPr>
        </p:nvSpPr>
        <p:spPr bwMode="auto">
          <a:xfrm>
            <a:off x="6858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49357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93572" name="Rectangle 4"/>
          <p:cNvSpPr>
            <a:spLocks noGrp="1" noChangeArrowheads="1"/>
          </p:cNvSpPr>
          <p:nvPr>
            <p:ph type="dt" sz="half" idx="2"/>
          </p:nvPr>
        </p:nvSpPr>
        <p:spPr bwMode="auto">
          <a:xfrm>
            <a:off x="685800" y="6248400"/>
            <a:ext cx="6019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493573" name="Rectangle 5"/>
          <p:cNvSpPr>
            <a:spLocks noGrp="1" noChangeArrowheads="1"/>
          </p:cNvSpPr>
          <p:nvPr>
            <p:ph type="ftr" sz="quarter" idx="3"/>
          </p:nvPr>
        </p:nvSpPr>
        <p:spPr bwMode="auto">
          <a:xfrm>
            <a:off x="6858000" y="6248400"/>
            <a:ext cx="762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493574" name="Rectangle 6"/>
          <p:cNvSpPr>
            <a:spLocks noGrp="1" noChangeArrowheads="1"/>
          </p:cNvSpPr>
          <p:nvPr>
            <p:ph type="sldNum" sz="quarter" idx="4"/>
          </p:nvPr>
        </p:nvSpPr>
        <p:spPr bwMode="auto">
          <a:xfrm>
            <a:off x="7696200" y="6248400"/>
            <a:ext cx="762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68AEA0F-2340-489B-9C79-8341EA91B2D7}" type="slidenum">
              <a:rPr lang="en-US"/>
              <a:pPr/>
              <a:t>‹#›</a:t>
            </a:fld>
            <a:endParaRPr lang="en-US" dirty="0"/>
          </a:p>
        </p:txBody>
      </p:sp>
      <p:cxnSp>
        <p:nvCxnSpPr>
          <p:cNvPr id="493575" name="AutoShape 7"/>
          <p:cNvCxnSpPr>
            <a:cxnSpLocks noChangeShapeType="1"/>
          </p:cNvCxnSpPr>
          <p:nvPr/>
        </p:nvCxnSpPr>
        <p:spPr bwMode="auto">
          <a:xfrm>
            <a:off x="0" y="1854200"/>
            <a:ext cx="9144000" cy="0"/>
          </a:xfrm>
          <a:prstGeom prst="straightConnector1">
            <a:avLst/>
          </a:prstGeom>
          <a:noFill/>
          <a:ln w="38100">
            <a:solidFill>
              <a:schemeClr val="tx1"/>
            </a:solidFill>
            <a:round/>
            <a:headEnd/>
            <a:tailEnd/>
          </a:ln>
          <a:effectLst/>
        </p:spPr>
      </p:cxnSp>
      <p:cxnSp>
        <p:nvCxnSpPr>
          <p:cNvPr id="493577" name="AutoShape 9"/>
          <p:cNvCxnSpPr>
            <a:cxnSpLocks noChangeShapeType="1"/>
          </p:cNvCxnSpPr>
          <p:nvPr/>
        </p:nvCxnSpPr>
        <p:spPr bwMode="auto">
          <a:xfrm>
            <a:off x="0" y="1752600"/>
            <a:ext cx="9144000" cy="0"/>
          </a:xfrm>
          <a:prstGeom prst="straightConnector1">
            <a:avLst/>
          </a:prstGeom>
          <a:noFill/>
          <a:ln w="44450">
            <a:solidFill>
              <a:schemeClr val="tx1"/>
            </a:solidFill>
            <a:round/>
            <a:headEnd/>
            <a:tailEnd/>
          </a:ln>
          <a:effectLst/>
        </p:spPr>
      </p:cxnSp>
      <p:sp>
        <p:nvSpPr>
          <p:cNvPr id="493578" name="Text Box 10"/>
          <p:cNvSpPr txBox="1">
            <a:spLocks noChangeArrowheads="1"/>
          </p:cNvSpPr>
          <p:nvPr/>
        </p:nvSpPr>
        <p:spPr bwMode="auto">
          <a:xfrm>
            <a:off x="1066800" y="6270625"/>
            <a:ext cx="5486400" cy="457200"/>
          </a:xfrm>
          <a:prstGeom prst="rect">
            <a:avLst/>
          </a:prstGeom>
          <a:noFill/>
          <a:ln w="12700">
            <a:noFill/>
            <a:miter lim="800000"/>
            <a:headEnd/>
            <a:tailEnd/>
          </a:ln>
          <a:effectLst/>
        </p:spPr>
        <p:txBody>
          <a:bodyPr wrap="none" lIns="90488" tIns="44450" rIns="90488" bIns="44450" anchor="b"/>
          <a:lstStyle/>
          <a:p>
            <a:pPr eaLnBrk="0" hangingPunct="0"/>
            <a:r>
              <a:rPr lang="en-US" sz="1200" dirty="0" smtClean="0"/>
              <a:t>2010  </a:t>
            </a:r>
            <a:r>
              <a:rPr lang="en-US" sz="1200" dirty="0"/>
              <a:t>Foster Business School      </a:t>
            </a:r>
            <a:r>
              <a:rPr lang="en-US" sz="1200" dirty="0" smtClean="0"/>
              <a:t>Acctg. 320     </a:t>
            </a:r>
            <a:r>
              <a:rPr lang="en-US" sz="1200" i="1" dirty="0" smtClean="0"/>
              <a:t>L.DuCharme</a:t>
            </a:r>
            <a:r>
              <a:rPr lang="en-US" sz="1600" dirty="0" smtClean="0"/>
              <a:t> </a:t>
            </a:r>
            <a:endParaRPr lang="en-US" sz="1600" dirty="0"/>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1470025"/>
          </a:xfrm>
        </p:spPr>
        <p:txBody>
          <a:bodyPr/>
          <a:lstStyle/>
          <a:p>
            <a:r>
              <a:rPr lang="en-US" b="1" dirty="0" smtClean="0"/>
              <a:t>Chapter 18</a:t>
            </a:r>
            <a:endParaRPr lang="en-US" b="1" dirty="0"/>
          </a:p>
        </p:txBody>
      </p:sp>
      <p:sp>
        <p:nvSpPr>
          <p:cNvPr id="3" name="Subtitle 2"/>
          <p:cNvSpPr>
            <a:spLocks noGrp="1"/>
          </p:cNvSpPr>
          <p:nvPr>
            <p:ph type="subTitle" idx="1"/>
          </p:nvPr>
        </p:nvSpPr>
        <p:spPr>
          <a:xfrm>
            <a:off x="1371600" y="2362200"/>
            <a:ext cx="6400800" cy="1752600"/>
          </a:xfrm>
        </p:spPr>
        <p:txBody>
          <a:bodyPr/>
          <a:lstStyle/>
          <a:p>
            <a:r>
              <a:rPr lang="en-US" sz="4400" b="1" dirty="0" smtClean="0"/>
              <a:t>Systems Development</a:t>
            </a:r>
            <a:endParaRPr lang="en-US" sz="4400" b="1" dirty="0"/>
          </a:p>
        </p:txBody>
      </p:sp>
      <p:sp>
        <p:nvSpPr>
          <p:cNvPr id="4" name="Slide Number Placeholder 3"/>
          <p:cNvSpPr>
            <a:spLocks noGrp="1"/>
          </p:cNvSpPr>
          <p:nvPr>
            <p:ph type="sldNum" sz="quarter" idx="12"/>
          </p:nvPr>
        </p:nvSpPr>
        <p:spPr/>
        <p:txBody>
          <a:bodyPr/>
          <a:lstStyle/>
          <a:p>
            <a:fld id="{BE184E81-7BC6-461F-A1F2-5D3D1312560F}"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chemeClr val="tx2"/>
                </a:solidFill>
                <a:latin typeface="+mj-lt"/>
                <a:ea typeface="+mj-ea"/>
                <a:cs typeface="+mj-cs"/>
              </a:rPr>
              <a:t>5)  Operation </a:t>
            </a:r>
            <a:r>
              <a:rPr lang="en-US" u="sng" dirty="0" smtClean="0">
                <a:solidFill>
                  <a:schemeClr val="tx2"/>
                </a:solidFill>
                <a:latin typeface="+mj-lt"/>
                <a:ea typeface="+mj-ea"/>
                <a:cs typeface="+mj-cs"/>
              </a:rPr>
              <a:t>and Maintenance</a:t>
            </a:r>
            <a:r>
              <a:rPr lang="en-US" dirty="0">
                <a:solidFill>
                  <a:schemeClr val="tx2"/>
                </a:solidFill>
                <a:latin typeface="+mj-lt"/>
                <a:ea typeface="+mj-ea"/>
                <a:cs typeface="+mj-cs"/>
              </a:rPr>
              <a:t/>
            </a:r>
            <a:br>
              <a:rPr lang="en-US" dirty="0">
                <a:solidFill>
                  <a:schemeClr val="tx2"/>
                </a:solidFill>
                <a:latin typeface="+mj-lt"/>
                <a:ea typeface="+mj-ea"/>
                <a:cs typeface="+mj-cs"/>
              </a:rPr>
            </a:br>
            <a:endParaRPr lang="en-US" dirty="0"/>
          </a:p>
        </p:txBody>
      </p:sp>
      <p:sp>
        <p:nvSpPr>
          <p:cNvPr id="3" name="Content Placeholder 2"/>
          <p:cNvSpPr>
            <a:spLocks noGrp="1"/>
          </p:cNvSpPr>
          <p:nvPr>
            <p:ph idx="1"/>
          </p:nvPr>
        </p:nvSpPr>
        <p:spPr/>
        <p:txBody>
          <a:bodyPr/>
          <a:lstStyle/>
          <a:p>
            <a:pPr lvl="0"/>
            <a:r>
              <a:rPr lang="en-US" dirty="0">
                <a:solidFill>
                  <a:schemeClr val="tx1"/>
                </a:solidFill>
                <a:latin typeface="+mn-lt"/>
                <a:ea typeface="+mn-ea"/>
                <a:cs typeface="+mn-cs"/>
              </a:rPr>
              <a:t>Fine tune and do post-implementation review</a:t>
            </a:r>
          </a:p>
          <a:p>
            <a:pPr lvl="0"/>
            <a:r>
              <a:rPr lang="en-US" dirty="0">
                <a:solidFill>
                  <a:schemeClr val="tx1"/>
                </a:solidFill>
                <a:latin typeface="+mn-lt"/>
                <a:ea typeface="+mn-ea"/>
                <a:cs typeface="+mn-cs"/>
              </a:rPr>
              <a:t>Operate system</a:t>
            </a:r>
          </a:p>
          <a:p>
            <a:pPr lvl="0"/>
            <a:r>
              <a:rPr lang="en-US" dirty="0">
                <a:solidFill>
                  <a:schemeClr val="tx1"/>
                </a:solidFill>
                <a:latin typeface="+mn-lt"/>
                <a:ea typeface="+mn-ea"/>
                <a:cs typeface="+mn-cs"/>
              </a:rPr>
              <a:t>Modify system</a:t>
            </a:r>
          </a:p>
          <a:p>
            <a:pPr lvl="0"/>
            <a:r>
              <a:rPr lang="en-US" dirty="0">
                <a:solidFill>
                  <a:schemeClr val="tx1"/>
                </a:solidFill>
                <a:latin typeface="+mn-lt"/>
                <a:ea typeface="+mn-ea"/>
                <a:cs typeface="+mn-cs"/>
              </a:rPr>
              <a:t>Do ongoing maintenance</a:t>
            </a:r>
          </a:p>
          <a:p>
            <a:pPr lvl="0"/>
            <a:r>
              <a:rPr lang="en-US" dirty="0">
                <a:solidFill>
                  <a:schemeClr val="tx1"/>
                </a:solidFill>
                <a:latin typeface="+mn-lt"/>
                <a:ea typeface="+mn-ea"/>
                <a:cs typeface="+mn-cs"/>
              </a:rPr>
              <a:t>Deliver improved </a:t>
            </a:r>
            <a:r>
              <a:rPr lang="en-US" dirty="0" smtClean="0">
                <a:solidFill>
                  <a:schemeClr val="tx1"/>
                </a:solidFill>
                <a:latin typeface="+mn-lt"/>
                <a:ea typeface="+mn-ea"/>
                <a:cs typeface="+mn-cs"/>
              </a:rPr>
              <a:t>system</a:t>
            </a:r>
            <a:endParaRPr lang="en-US" dirty="0">
              <a:solidFill>
                <a:schemeClr val="tx1"/>
              </a:solidFill>
              <a:latin typeface="+mn-lt"/>
              <a:ea typeface="+mn-ea"/>
              <a:cs typeface="+mn-cs"/>
            </a:endParaRPr>
          </a:p>
        </p:txBody>
      </p:sp>
      <p:sp>
        <p:nvSpPr>
          <p:cNvPr id="4" name="Slide Number Placeholder 3"/>
          <p:cNvSpPr>
            <a:spLocks noGrp="1"/>
          </p:cNvSpPr>
          <p:nvPr>
            <p:ph type="sldNum" sz="quarter" idx="12"/>
          </p:nvPr>
        </p:nvSpPr>
        <p:spPr/>
        <p:txBody>
          <a:bodyPr/>
          <a:lstStyle/>
          <a:p>
            <a:fld id="{BFA57367-52FF-475E-B1D2-B2BCEEA2E69B}"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People</a:t>
            </a:r>
            <a:endParaRPr lang="en-US" b="1" dirty="0"/>
          </a:p>
        </p:txBody>
      </p:sp>
      <p:sp>
        <p:nvSpPr>
          <p:cNvPr id="3" name="Content Placeholder 2"/>
          <p:cNvSpPr>
            <a:spLocks noGrp="1"/>
          </p:cNvSpPr>
          <p:nvPr>
            <p:ph idx="1"/>
          </p:nvPr>
        </p:nvSpPr>
        <p:spPr/>
        <p:txBody>
          <a:bodyPr/>
          <a:lstStyle/>
          <a:p>
            <a:r>
              <a:rPr lang="en-US" dirty="0" smtClean="0"/>
              <a:t>Management</a:t>
            </a:r>
          </a:p>
          <a:p>
            <a:r>
              <a:rPr lang="en-US" dirty="0" smtClean="0"/>
              <a:t>Accountants</a:t>
            </a:r>
          </a:p>
          <a:p>
            <a:r>
              <a:rPr lang="en-US" dirty="0" smtClean="0"/>
              <a:t>IS Steering Committee</a:t>
            </a:r>
          </a:p>
          <a:p>
            <a:r>
              <a:rPr lang="en-US" dirty="0" smtClean="0"/>
              <a:t>Project Development</a:t>
            </a:r>
          </a:p>
          <a:p>
            <a:r>
              <a:rPr lang="en-US" dirty="0" smtClean="0"/>
              <a:t>Systems Analysts &amp; Programmers</a:t>
            </a:r>
          </a:p>
          <a:p>
            <a:r>
              <a:rPr lang="en-US" dirty="0" smtClean="0"/>
              <a:t>External parties</a:t>
            </a:r>
            <a:endParaRPr lang="en-US" dirty="0"/>
          </a:p>
        </p:txBody>
      </p:sp>
      <p:sp>
        <p:nvSpPr>
          <p:cNvPr id="4" name="Slide Number Placeholder 3"/>
          <p:cNvSpPr>
            <a:spLocks noGrp="1"/>
          </p:cNvSpPr>
          <p:nvPr>
            <p:ph type="sldNum" sz="quarter" idx="12"/>
          </p:nvPr>
        </p:nvSpPr>
        <p:spPr/>
        <p:txBody>
          <a:bodyPr/>
          <a:lstStyle/>
          <a:p>
            <a:fld id="{BFA57367-52FF-475E-B1D2-B2BCEEA2E69B}"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mj-lt"/>
                <a:ea typeface="+mj-ea"/>
                <a:cs typeface="+mj-cs"/>
              </a:rPr>
              <a:t/>
            </a:r>
            <a:br>
              <a:rPr lang="en-US" b="1" dirty="0" smtClean="0">
                <a:solidFill>
                  <a:schemeClr val="tx1"/>
                </a:solidFill>
                <a:latin typeface="+mj-lt"/>
                <a:ea typeface="+mj-ea"/>
                <a:cs typeface="+mj-cs"/>
              </a:rPr>
            </a:br>
            <a:r>
              <a:rPr lang="en-US" dirty="0" smtClean="0">
                <a:solidFill>
                  <a:schemeClr val="tx1"/>
                </a:solidFill>
                <a:latin typeface="+mj-lt"/>
                <a:ea typeface="+mj-ea"/>
                <a:cs typeface="+mj-cs"/>
              </a:rPr>
              <a:t>Management</a:t>
            </a:r>
            <a:r>
              <a:rPr lang="en-US" sz="6000" dirty="0">
                <a:solidFill>
                  <a:schemeClr val="tx1"/>
                </a:solidFill>
                <a:latin typeface="+mj-lt"/>
                <a:ea typeface="+mj-ea"/>
                <a:cs typeface="+mj-cs"/>
              </a:rPr>
              <a:t/>
            </a:r>
            <a:br>
              <a:rPr lang="en-US" sz="6000" dirty="0">
                <a:solidFill>
                  <a:schemeClr val="tx1"/>
                </a:solidFill>
                <a:latin typeface="+mj-lt"/>
                <a:ea typeface="+mj-ea"/>
                <a:cs typeface="+mj-cs"/>
              </a:rPr>
            </a:br>
            <a:endParaRPr lang="en-US" dirty="0"/>
          </a:p>
        </p:txBody>
      </p:sp>
      <p:sp>
        <p:nvSpPr>
          <p:cNvPr id="3" name="Content Placeholder 2"/>
          <p:cNvSpPr>
            <a:spLocks noGrp="1"/>
          </p:cNvSpPr>
          <p:nvPr>
            <p:ph idx="1"/>
          </p:nvPr>
        </p:nvSpPr>
        <p:spPr/>
        <p:txBody>
          <a:bodyPr/>
          <a:lstStyle/>
          <a:p>
            <a:pPr lvl="0"/>
            <a:r>
              <a:rPr lang="en-US" dirty="0" smtClean="0">
                <a:solidFill>
                  <a:schemeClr val="tx1"/>
                </a:solidFill>
                <a:latin typeface="+mn-lt"/>
                <a:ea typeface="+mn-ea"/>
                <a:cs typeface="+mn-cs"/>
              </a:rPr>
              <a:t>Support</a:t>
            </a:r>
            <a:endParaRPr lang="en-US" dirty="0">
              <a:solidFill>
                <a:schemeClr val="tx1"/>
              </a:solidFill>
              <a:latin typeface="+mn-lt"/>
              <a:ea typeface="+mn-ea"/>
              <a:cs typeface="+mn-cs"/>
            </a:endParaRPr>
          </a:p>
          <a:p>
            <a:pPr lvl="0"/>
            <a:r>
              <a:rPr lang="en-US" dirty="0" smtClean="0"/>
              <a:t>Financial resources</a:t>
            </a:r>
            <a:endParaRPr lang="en-US" dirty="0">
              <a:solidFill>
                <a:schemeClr val="tx1"/>
              </a:solidFill>
              <a:latin typeface="+mn-lt"/>
              <a:ea typeface="+mn-ea"/>
              <a:cs typeface="+mn-cs"/>
            </a:endParaRPr>
          </a:p>
          <a:p>
            <a:pPr lvl="0"/>
            <a:r>
              <a:rPr lang="en-US" dirty="0">
                <a:solidFill>
                  <a:schemeClr val="tx1"/>
                </a:solidFill>
                <a:latin typeface="+mn-lt"/>
                <a:ea typeface="+mn-ea"/>
                <a:cs typeface="+mn-cs"/>
              </a:rPr>
              <a:t>Staffing </a:t>
            </a:r>
          </a:p>
          <a:p>
            <a:pPr lvl="0"/>
            <a:r>
              <a:rPr lang="en-US" dirty="0">
                <a:solidFill>
                  <a:schemeClr val="tx1"/>
                </a:solidFill>
                <a:latin typeface="+mn-lt"/>
                <a:ea typeface="+mn-ea"/>
                <a:cs typeface="+mn-cs"/>
              </a:rPr>
              <a:t>Decision making</a:t>
            </a:r>
          </a:p>
          <a:p>
            <a:pPr>
              <a:buNone/>
            </a:pPr>
            <a:endParaRPr lang="en-US" dirty="0"/>
          </a:p>
        </p:txBody>
      </p:sp>
      <p:sp>
        <p:nvSpPr>
          <p:cNvPr id="4" name="Slide Number Placeholder 3"/>
          <p:cNvSpPr>
            <a:spLocks noGrp="1"/>
          </p:cNvSpPr>
          <p:nvPr>
            <p:ph type="sldNum" sz="quarter" idx="12"/>
          </p:nvPr>
        </p:nvSpPr>
        <p:spPr/>
        <p:txBody>
          <a:bodyPr/>
          <a:lstStyle/>
          <a:p>
            <a:fld id="{BFA57367-52FF-475E-B1D2-B2BCEEA2E69B}"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mj-lt"/>
                <a:ea typeface="+mj-ea"/>
                <a:cs typeface="+mj-cs"/>
              </a:rPr>
              <a:t/>
            </a:r>
            <a:br>
              <a:rPr lang="en-US" b="1" dirty="0" smtClean="0">
                <a:solidFill>
                  <a:schemeClr val="tx1"/>
                </a:solidFill>
                <a:latin typeface="+mj-lt"/>
                <a:ea typeface="+mj-ea"/>
                <a:cs typeface="+mj-cs"/>
              </a:rPr>
            </a:br>
            <a:r>
              <a:rPr lang="en-US" dirty="0" smtClean="0">
                <a:solidFill>
                  <a:schemeClr val="tx1"/>
                </a:solidFill>
                <a:latin typeface="+mj-lt"/>
                <a:ea typeface="+mj-ea"/>
                <a:cs typeface="+mj-cs"/>
              </a:rPr>
              <a:t>Accountants</a:t>
            </a:r>
            <a:r>
              <a:rPr lang="en-US" dirty="0">
                <a:solidFill>
                  <a:schemeClr val="tx1"/>
                </a:solidFill>
                <a:latin typeface="+mj-lt"/>
                <a:ea typeface="+mj-ea"/>
                <a:cs typeface="+mj-cs"/>
              </a:rPr>
              <a:t/>
            </a:r>
            <a:br>
              <a:rPr lang="en-US" dirty="0">
                <a:solidFill>
                  <a:schemeClr val="tx1"/>
                </a:solidFill>
                <a:latin typeface="+mj-lt"/>
                <a:ea typeface="+mj-ea"/>
                <a:cs typeface="+mj-cs"/>
              </a:rPr>
            </a:br>
            <a:endParaRPr lang="en-US" dirty="0"/>
          </a:p>
        </p:txBody>
      </p:sp>
      <p:sp>
        <p:nvSpPr>
          <p:cNvPr id="3" name="Content Placeholder 2"/>
          <p:cNvSpPr>
            <a:spLocks noGrp="1"/>
          </p:cNvSpPr>
          <p:nvPr>
            <p:ph idx="1"/>
          </p:nvPr>
        </p:nvSpPr>
        <p:spPr/>
        <p:txBody>
          <a:bodyPr/>
          <a:lstStyle/>
          <a:p>
            <a:pPr lvl="0"/>
            <a:r>
              <a:rPr lang="en-US" dirty="0" smtClean="0">
                <a:solidFill>
                  <a:schemeClr val="tx1"/>
                </a:solidFill>
                <a:latin typeface="+mn-lt"/>
                <a:ea typeface="+mn-ea"/>
                <a:cs typeface="+mn-cs"/>
              </a:rPr>
              <a:t>Specify </a:t>
            </a:r>
            <a:r>
              <a:rPr lang="en-US" dirty="0">
                <a:solidFill>
                  <a:schemeClr val="tx1"/>
                </a:solidFill>
                <a:latin typeface="+mn-lt"/>
                <a:ea typeface="+mn-ea"/>
                <a:cs typeface="+mn-cs"/>
              </a:rPr>
              <a:t>user needs, system requirements </a:t>
            </a:r>
          </a:p>
          <a:p>
            <a:pPr lvl="0"/>
            <a:r>
              <a:rPr lang="en-US" dirty="0">
                <a:solidFill>
                  <a:schemeClr val="tx1"/>
                </a:solidFill>
                <a:latin typeface="+mn-lt"/>
                <a:ea typeface="+mn-ea"/>
                <a:cs typeface="+mn-cs"/>
              </a:rPr>
              <a:t>Members of project team or steering committee</a:t>
            </a:r>
          </a:p>
          <a:p>
            <a:pPr lvl="0"/>
            <a:r>
              <a:rPr lang="en-US" dirty="0">
                <a:solidFill>
                  <a:schemeClr val="tx1"/>
                </a:solidFill>
                <a:latin typeface="+mn-lt"/>
                <a:ea typeface="+mn-ea"/>
                <a:cs typeface="+mn-cs"/>
              </a:rPr>
              <a:t>Design controls, monitor systems development</a:t>
            </a:r>
          </a:p>
          <a:p>
            <a:endParaRPr lang="en-US" dirty="0"/>
          </a:p>
        </p:txBody>
      </p:sp>
      <p:sp>
        <p:nvSpPr>
          <p:cNvPr id="4" name="Slide Number Placeholder 3"/>
          <p:cNvSpPr>
            <a:spLocks noGrp="1"/>
          </p:cNvSpPr>
          <p:nvPr>
            <p:ph type="sldNum" sz="quarter" idx="12"/>
          </p:nvPr>
        </p:nvSpPr>
        <p:spPr/>
        <p:txBody>
          <a:bodyPr/>
          <a:lstStyle/>
          <a:p>
            <a:fld id="{BFA57367-52FF-475E-B1D2-B2BCEEA2E69B}"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mj-lt"/>
                <a:ea typeface="+mj-ea"/>
                <a:cs typeface="+mj-cs"/>
              </a:rPr>
              <a:t/>
            </a:r>
            <a:br>
              <a:rPr lang="en-US" b="1" dirty="0" smtClean="0">
                <a:solidFill>
                  <a:schemeClr val="tx1"/>
                </a:solidFill>
                <a:latin typeface="+mj-lt"/>
                <a:ea typeface="+mj-ea"/>
                <a:cs typeface="+mj-cs"/>
              </a:rPr>
            </a:br>
            <a:r>
              <a:rPr lang="en-US" dirty="0" smtClean="0">
                <a:solidFill>
                  <a:schemeClr val="tx1"/>
                </a:solidFill>
                <a:latin typeface="+mj-lt"/>
                <a:ea typeface="+mj-ea"/>
                <a:cs typeface="+mj-cs"/>
              </a:rPr>
              <a:t>Information </a:t>
            </a:r>
            <a:r>
              <a:rPr lang="en-US" dirty="0">
                <a:solidFill>
                  <a:schemeClr val="tx1"/>
                </a:solidFill>
                <a:latin typeface="+mj-lt"/>
                <a:ea typeface="+mj-ea"/>
                <a:cs typeface="+mj-cs"/>
              </a:rPr>
              <a:t>Systems Steering </a:t>
            </a:r>
            <a:r>
              <a:rPr lang="en-US" dirty="0" smtClean="0">
                <a:solidFill>
                  <a:schemeClr val="tx1"/>
                </a:solidFill>
                <a:latin typeface="+mj-lt"/>
                <a:ea typeface="+mj-ea"/>
                <a:cs typeface="+mj-cs"/>
              </a:rPr>
              <a:t>Committee</a:t>
            </a:r>
            <a:r>
              <a:rPr lang="en-US" sz="6000" dirty="0">
                <a:solidFill>
                  <a:schemeClr val="tx1"/>
                </a:solidFill>
                <a:latin typeface="+mj-lt"/>
                <a:ea typeface="+mj-ea"/>
                <a:cs typeface="+mj-cs"/>
              </a:rPr>
              <a:t/>
            </a:r>
            <a:br>
              <a:rPr lang="en-US" sz="6000" dirty="0">
                <a:solidFill>
                  <a:schemeClr val="tx1"/>
                </a:solidFill>
                <a:latin typeface="+mj-lt"/>
                <a:ea typeface="+mj-ea"/>
                <a:cs typeface="+mj-cs"/>
              </a:rPr>
            </a:br>
            <a:endParaRPr lang="en-US" dirty="0"/>
          </a:p>
        </p:txBody>
      </p:sp>
      <p:sp>
        <p:nvSpPr>
          <p:cNvPr id="3" name="Content Placeholder 2"/>
          <p:cNvSpPr>
            <a:spLocks noGrp="1"/>
          </p:cNvSpPr>
          <p:nvPr>
            <p:ph idx="1"/>
          </p:nvPr>
        </p:nvSpPr>
        <p:spPr/>
        <p:txBody>
          <a:bodyPr/>
          <a:lstStyle/>
          <a:p>
            <a:pPr lvl="0"/>
            <a:r>
              <a:rPr lang="en-US" dirty="0" smtClean="0">
                <a:solidFill>
                  <a:schemeClr val="tx1"/>
                </a:solidFill>
                <a:latin typeface="+mn-lt"/>
                <a:ea typeface="+mn-ea"/>
                <a:cs typeface="+mn-cs"/>
              </a:rPr>
              <a:t>High-level </a:t>
            </a:r>
            <a:r>
              <a:rPr lang="en-US" dirty="0">
                <a:solidFill>
                  <a:schemeClr val="tx1"/>
                </a:solidFill>
                <a:latin typeface="+mn-lt"/>
                <a:ea typeface="+mn-ea"/>
                <a:cs typeface="+mn-cs"/>
              </a:rPr>
              <a:t>managers</a:t>
            </a:r>
          </a:p>
          <a:p>
            <a:pPr lvl="0"/>
            <a:r>
              <a:rPr lang="en-US" dirty="0">
                <a:solidFill>
                  <a:schemeClr val="tx1"/>
                </a:solidFill>
                <a:latin typeface="+mn-lt"/>
                <a:ea typeface="+mn-ea"/>
                <a:cs typeface="+mn-cs"/>
              </a:rPr>
              <a:t>Plan and oversee project</a:t>
            </a:r>
          </a:p>
          <a:p>
            <a:pPr lvl="0"/>
            <a:r>
              <a:rPr lang="en-US" dirty="0">
                <a:solidFill>
                  <a:schemeClr val="tx1"/>
                </a:solidFill>
                <a:latin typeface="+mn-lt"/>
                <a:ea typeface="+mn-ea"/>
                <a:cs typeface="+mn-cs"/>
              </a:rPr>
              <a:t>Regularly review project, reduce goal conflict</a:t>
            </a:r>
          </a:p>
          <a:p>
            <a:endParaRPr lang="en-US" dirty="0"/>
          </a:p>
        </p:txBody>
      </p:sp>
      <p:sp>
        <p:nvSpPr>
          <p:cNvPr id="4" name="Slide Number Placeholder 3"/>
          <p:cNvSpPr>
            <a:spLocks noGrp="1"/>
          </p:cNvSpPr>
          <p:nvPr>
            <p:ph type="sldNum" sz="quarter" idx="12"/>
          </p:nvPr>
        </p:nvSpPr>
        <p:spPr/>
        <p:txBody>
          <a:bodyPr/>
          <a:lstStyle/>
          <a:p>
            <a:fld id="{BFA57367-52FF-475E-B1D2-B2BCEEA2E69B}"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mj-lt"/>
                <a:ea typeface="+mj-ea"/>
                <a:cs typeface="+mj-cs"/>
              </a:rPr>
              <a:t/>
            </a:r>
            <a:br>
              <a:rPr lang="en-US" b="1" dirty="0" smtClean="0">
                <a:solidFill>
                  <a:schemeClr val="tx1"/>
                </a:solidFill>
                <a:latin typeface="+mj-lt"/>
                <a:ea typeface="+mj-ea"/>
                <a:cs typeface="+mj-cs"/>
              </a:rPr>
            </a:br>
            <a:r>
              <a:rPr lang="en-US" dirty="0" smtClean="0">
                <a:solidFill>
                  <a:schemeClr val="tx1"/>
                </a:solidFill>
                <a:latin typeface="+mj-lt"/>
                <a:ea typeface="+mj-ea"/>
                <a:cs typeface="+mj-cs"/>
              </a:rPr>
              <a:t>Project </a:t>
            </a:r>
            <a:r>
              <a:rPr lang="en-US" dirty="0">
                <a:solidFill>
                  <a:schemeClr val="tx1"/>
                </a:solidFill>
                <a:latin typeface="+mj-lt"/>
                <a:ea typeface="+mj-ea"/>
                <a:cs typeface="+mj-cs"/>
              </a:rPr>
              <a:t>Development </a:t>
            </a:r>
            <a:r>
              <a:rPr lang="en-US" dirty="0" smtClean="0">
                <a:solidFill>
                  <a:schemeClr val="tx1"/>
                </a:solidFill>
                <a:latin typeface="+mj-lt"/>
                <a:ea typeface="+mj-ea"/>
                <a:cs typeface="+mj-cs"/>
              </a:rPr>
              <a:t>Team</a:t>
            </a:r>
            <a:r>
              <a:rPr lang="en-US" sz="6000" dirty="0">
                <a:solidFill>
                  <a:schemeClr val="tx1"/>
                </a:solidFill>
                <a:latin typeface="+mj-lt"/>
                <a:ea typeface="+mj-ea"/>
                <a:cs typeface="+mj-cs"/>
              </a:rPr>
              <a:t/>
            </a:r>
            <a:br>
              <a:rPr lang="en-US" sz="6000" dirty="0">
                <a:solidFill>
                  <a:schemeClr val="tx1"/>
                </a:solidFill>
                <a:latin typeface="+mj-lt"/>
                <a:ea typeface="+mj-ea"/>
                <a:cs typeface="+mj-cs"/>
              </a:rPr>
            </a:br>
            <a:endParaRPr lang="en-US" dirty="0"/>
          </a:p>
        </p:txBody>
      </p:sp>
      <p:sp>
        <p:nvSpPr>
          <p:cNvPr id="3" name="Content Placeholder 2"/>
          <p:cNvSpPr>
            <a:spLocks noGrp="1"/>
          </p:cNvSpPr>
          <p:nvPr>
            <p:ph idx="1"/>
          </p:nvPr>
        </p:nvSpPr>
        <p:spPr/>
        <p:txBody>
          <a:bodyPr/>
          <a:lstStyle/>
          <a:p>
            <a:pPr lvl="0"/>
            <a:r>
              <a:rPr lang="en-US" dirty="0" smtClean="0">
                <a:solidFill>
                  <a:schemeClr val="tx1"/>
                </a:solidFill>
                <a:latin typeface="+mn-lt"/>
                <a:ea typeface="+mn-ea"/>
                <a:cs typeface="+mn-cs"/>
              </a:rPr>
              <a:t>People </a:t>
            </a:r>
            <a:r>
              <a:rPr lang="en-US" dirty="0">
                <a:solidFill>
                  <a:schemeClr val="tx1"/>
                </a:solidFill>
                <a:latin typeface="+mn-lt"/>
                <a:ea typeface="+mn-ea"/>
                <a:cs typeface="+mn-cs"/>
              </a:rPr>
              <a:t>working full-time on the project</a:t>
            </a:r>
          </a:p>
          <a:p>
            <a:pPr lvl="0"/>
            <a:r>
              <a:rPr lang="en-US" dirty="0">
                <a:solidFill>
                  <a:schemeClr val="tx1"/>
                </a:solidFill>
                <a:latin typeface="+mn-lt"/>
                <a:ea typeface="+mn-ea"/>
                <a:cs typeface="+mn-cs"/>
              </a:rPr>
              <a:t>Design, Testing System, Reviewing it, selling it</a:t>
            </a:r>
          </a:p>
          <a:p>
            <a:endParaRPr lang="en-US" dirty="0"/>
          </a:p>
        </p:txBody>
      </p:sp>
      <p:sp>
        <p:nvSpPr>
          <p:cNvPr id="4" name="Slide Number Placeholder 3"/>
          <p:cNvSpPr>
            <a:spLocks noGrp="1"/>
          </p:cNvSpPr>
          <p:nvPr>
            <p:ph type="sldNum" sz="quarter" idx="12"/>
          </p:nvPr>
        </p:nvSpPr>
        <p:spPr/>
        <p:txBody>
          <a:bodyPr/>
          <a:lstStyle/>
          <a:p>
            <a:fld id="{BFA57367-52FF-475E-B1D2-B2BCEEA2E69B}"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mj-lt"/>
                <a:ea typeface="+mj-ea"/>
                <a:cs typeface="+mj-cs"/>
              </a:rPr>
              <a:t/>
            </a:r>
            <a:br>
              <a:rPr lang="en-US" b="1" dirty="0" smtClean="0">
                <a:solidFill>
                  <a:schemeClr val="tx1"/>
                </a:solidFill>
                <a:latin typeface="+mj-lt"/>
                <a:ea typeface="+mj-ea"/>
                <a:cs typeface="+mj-cs"/>
              </a:rPr>
            </a:br>
            <a:r>
              <a:rPr lang="en-US" dirty="0" smtClean="0">
                <a:solidFill>
                  <a:schemeClr val="tx1"/>
                </a:solidFill>
                <a:latin typeface="+mj-lt"/>
                <a:ea typeface="+mj-ea"/>
                <a:cs typeface="+mj-cs"/>
              </a:rPr>
              <a:t>Systems </a:t>
            </a:r>
            <a:r>
              <a:rPr lang="en-US" dirty="0">
                <a:solidFill>
                  <a:schemeClr val="tx1"/>
                </a:solidFill>
                <a:latin typeface="+mj-lt"/>
                <a:ea typeface="+mj-ea"/>
                <a:cs typeface="+mj-cs"/>
              </a:rPr>
              <a:t>Analysts and Programmers</a:t>
            </a:r>
            <a:r>
              <a:rPr lang="en-US" sz="6000" dirty="0">
                <a:solidFill>
                  <a:schemeClr val="tx1"/>
                </a:solidFill>
                <a:latin typeface="+mj-lt"/>
                <a:ea typeface="+mj-ea"/>
                <a:cs typeface="+mj-cs"/>
              </a:rPr>
              <a:t/>
            </a:r>
            <a:br>
              <a:rPr lang="en-US" sz="6000" dirty="0">
                <a:solidFill>
                  <a:schemeClr val="tx1"/>
                </a:solidFill>
                <a:latin typeface="+mj-lt"/>
                <a:ea typeface="+mj-ea"/>
                <a:cs typeface="+mj-cs"/>
              </a:rPr>
            </a:br>
            <a:endParaRPr lang="en-US" dirty="0"/>
          </a:p>
        </p:txBody>
      </p:sp>
      <p:sp>
        <p:nvSpPr>
          <p:cNvPr id="3" name="Content Placeholder 2"/>
          <p:cNvSpPr>
            <a:spLocks noGrp="1"/>
          </p:cNvSpPr>
          <p:nvPr>
            <p:ph idx="1"/>
          </p:nvPr>
        </p:nvSpPr>
        <p:spPr/>
        <p:txBody>
          <a:bodyPr/>
          <a:lstStyle/>
          <a:p>
            <a:pPr lvl="0"/>
            <a:r>
              <a:rPr lang="en-US" dirty="0" smtClean="0">
                <a:solidFill>
                  <a:schemeClr val="tx1"/>
                </a:solidFill>
                <a:latin typeface="+mn-lt"/>
                <a:ea typeface="+mn-ea"/>
                <a:cs typeface="+mn-cs"/>
              </a:rPr>
              <a:t>Specialists </a:t>
            </a:r>
            <a:r>
              <a:rPr lang="en-US" dirty="0">
                <a:solidFill>
                  <a:schemeClr val="tx1"/>
                </a:solidFill>
                <a:latin typeface="+mn-lt"/>
                <a:ea typeface="+mn-ea"/>
                <a:cs typeface="+mn-cs"/>
              </a:rPr>
              <a:t>in Systems</a:t>
            </a:r>
          </a:p>
          <a:p>
            <a:pPr lvl="0"/>
            <a:r>
              <a:rPr lang="en-US" dirty="0">
                <a:solidFill>
                  <a:schemeClr val="tx1"/>
                </a:solidFill>
                <a:latin typeface="+mn-lt"/>
                <a:ea typeface="+mn-ea"/>
                <a:cs typeface="+mn-cs"/>
              </a:rPr>
              <a:t>Technical Expertise</a:t>
            </a:r>
          </a:p>
          <a:p>
            <a:r>
              <a:rPr lang="en-US" dirty="0">
                <a:solidFill>
                  <a:schemeClr val="tx1"/>
                </a:solidFill>
                <a:latin typeface="+mn-lt"/>
                <a:ea typeface="+mn-ea"/>
                <a:cs typeface="+mn-cs"/>
              </a:rPr>
              <a:t>Write computer programs</a:t>
            </a:r>
            <a:endParaRPr lang="en-US" dirty="0"/>
          </a:p>
        </p:txBody>
      </p:sp>
      <p:sp>
        <p:nvSpPr>
          <p:cNvPr id="4" name="Slide Number Placeholder 3"/>
          <p:cNvSpPr>
            <a:spLocks noGrp="1"/>
          </p:cNvSpPr>
          <p:nvPr>
            <p:ph type="sldNum" sz="quarter" idx="12"/>
          </p:nvPr>
        </p:nvSpPr>
        <p:spPr/>
        <p:txBody>
          <a:bodyPr/>
          <a:lstStyle/>
          <a:p>
            <a:fld id="{BFA57367-52FF-475E-B1D2-B2BCEEA2E69B}"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Parties</a:t>
            </a:r>
            <a:endParaRPr lang="en-US" dirty="0"/>
          </a:p>
        </p:txBody>
      </p:sp>
      <p:sp>
        <p:nvSpPr>
          <p:cNvPr id="3" name="Content Placeholder 2"/>
          <p:cNvSpPr>
            <a:spLocks noGrp="1"/>
          </p:cNvSpPr>
          <p:nvPr>
            <p:ph idx="1"/>
          </p:nvPr>
        </p:nvSpPr>
        <p:spPr/>
        <p:txBody>
          <a:bodyPr/>
          <a:lstStyle/>
          <a:p>
            <a:r>
              <a:rPr lang="en-US" dirty="0" smtClean="0"/>
              <a:t>Customers</a:t>
            </a:r>
          </a:p>
          <a:p>
            <a:r>
              <a:rPr lang="en-US" dirty="0" smtClean="0"/>
              <a:t>Vendors (EDI)</a:t>
            </a:r>
          </a:p>
          <a:p>
            <a:r>
              <a:rPr lang="en-US" dirty="0" smtClean="0"/>
              <a:t>Auditors</a:t>
            </a:r>
          </a:p>
          <a:p>
            <a:r>
              <a:rPr lang="en-US" dirty="0" smtClean="0"/>
              <a:t>Government</a:t>
            </a:r>
            <a:endParaRPr lang="en-US" dirty="0"/>
          </a:p>
        </p:txBody>
      </p:sp>
      <p:sp>
        <p:nvSpPr>
          <p:cNvPr id="4" name="Slide Number Placeholder 3"/>
          <p:cNvSpPr>
            <a:spLocks noGrp="1"/>
          </p:cNvSpPr>
          <p:nvPr>
            <p:ph type="sldNum" sz="quarter" idx="12"/>
          </p:nvPr>
        </p:nvSpPr>
        <p:spPr/>
        <p:txBody>
          <a:bodyPr/>
          <a:lstStyle/>
          <a:p>
            <a:fld id="{BFA57367-52FF-475E-B1D2-B2BCEEA2E69B}"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Systems--planning</a:t>
            </a:r>
            <a:endParaRPr lang="en-US" b="1" dirty="0"/>
          </a:p>
        </p:txBody>
      </p:sp>
      <p:sp>
        <p:nvSpPr>
          <p:cNvPr id="3" name="Content Placeholder 2"/>
          <p:cNvSpPr>
            <a:spLocks noGrp="1"/>
          </p:cNvSpPr>
          <p:nvPr>
            <p:ph idx="1"/>
          </p:nvPr>
        </p:nvSpPr>
        <p:spPr/>
        <p:txBody>
          <a:bodyPr/>
          <a:lstStyle/>
          <a:p>
            <a:pPr>
              <a:buNone/>
            </a:pPr>
            <a:r>
              <a:rPr lang="en-US" dirty="0" smtClean="0"/>
              <a:t>Two types of plans are needed:</a:t>
            </a:r>
          </a:p>
          <a:p>
            <a:pPr>
              <a:buNone/>
            </a:pPr>
            <a:endParaRPr lang="en-US" sz="1200" dirty="0" smtClean="0"/>
          </a:p>
          <a:p>
            <a:pPr>
              <a:buNone/>
            </a:pPr>
            <a:r>
              <a:rPr lang="en-US" dirty="0" smtClean="0"/>
              <a:t>	(1) Project development plan</a:t>
            </a:r>
          </a:p>
          <a:p>
            <a:pPr>
              <a:buNone/>
            </a:pPr>
            <a:r>
              <a:rPr lang="en-US" dirty="0" smtClean="0"/>
              <a:t>		</a:t>
            </a:r>
            <a:r>
              <a:rPr lang="en-US" sz="2800" dirty="0" smtClean="0"/>
              <a:t>individual project plans done by project teams</a:t>
            </a:r>
          </a:p>
          <a:p>
            <a:pPr>
              <a:buNone/>
            </a:pPr>
            <a:endParaRPr lang="en-US" sz="2800" dirty="0" smtClean="0"/>
          </a:p>
          <a:p>
            <a:pPr>
              <a:buNone/>
            </a:pPr>
            <a:r>
              <a:rPr lang="en-US" dirty="0" smtClean="0"/>
              <a:t>	(2) Master plan</a:t>
            </a:r>
          </a:p>
          <a:p>
            <a:pPr>
              <a:buNone/>
            </a:pPr>
            <a:r>
              <a:rPr lang="en-US" dirty="0" smtClean="0"/>
              <a:t>		</a:t>
            </a:r>
            <a:r>
              <a:rPr lang="en-US" sz="2800" dirty="0" smtClean="0"/>
              <a:t>developed by IS steering committee</a:t>
            </a:r>
            <a:endParaRPr lang="en-US" sz="2800" dirty="0"/>
          </a:p>
        </p:txBody>
      </p:sp>
      <p:sp>
        <p:nvSpPr>
          <p:cNvPr id="4" name="Slide Number Placeholder 3"/>
          <p:cNvSpPr>
            <a:spLocks noGrp="1"/>
          </p:cNvSpPr>
          <p:nvPr>
            <p:ph type="sldNum" sz="quarter" idx="12"/>
          </p:nvPr>
        </p:nvSpPr>
        <p:spPr/>
        <p:txBody>
          <a:bodyPr/>
          <a:lstStyle/>
          <a:p>
            <a:fld id="{BFA57367-52FF-475E-B1D2-B2BCEEA2E69B}"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Plan</a:t>
            </a:r>
            <a:endParaRPr lang="en-US" dirty="0"/>
          </a:p>
        </p:txBody>
      </p:sp>
      <p:sp>
        <p:nvSpPr>
          <p:cNvPr id="3" name="Content Placeholder 2"/>
          <p:cNvSpPr>
            <a:spLocks noGrp="1"/>
          </p:cNvSpPr>
          <p:nvPr>
            <p:ph idx="1"/>
          </p:nvPr>
        </p:nvSpPr>
        <p:spPr/>
        <p:txBody>
          <a:bodyPr/>
          <a:lstStyle/>
          <a:p>
            <a:pPr lvl="0"/>
            <a:r>
              <a:rPr lang="en-US" sz="2400" dirty="0" smtClean="0"/>
              <a:t>How long it will take?  How many people are needed?  How much money?</a:t>
            </a:r>
          </a:p>
          <a:p>
            <a:pPr lvl="0"/>
            <a:r>
              <a:rPr lang="en-US" sz="2400" dirty="0" smtClean="0"/>
              <a:t>Do the people fit together?  Do we have the skill sets, right function? What are the major milestones?</a:t>
            </a:r>
          </a:p>
          <a:p>
            <a:pPr lvl="0"/>
            <a:r>
              <a:rPr lang="en-US" sz="2400" dirty="0" smtClean="0"/>
              <a:t>Need project plan to keep the project progressing</a:t>
            </a:r>
          </a:p>
          <a:p>
            <a:pPr lvl="0"/>
            <a:r>
              <a:rPr lang="en-US" sz="2400" dirty="0" smtClean="0"/>
              <a:t>GANTT charts and PERT charts are two tools</a:t>
            </a:r>
          </a:p>
          <a:p>
            <a:pPr lvl="0"/>
            <a:r>
              <a:rPr lang="en-US" sz="2400" dirty="0" smtClean="0"/>
              <a:t>The GANTT chart is the bar chart (see page 667)</a:t>
            </a:r>
          </a:p>
          <a:p>
            <a:pPr lvl="0"/>
            <a:r>
              <a:rPr lang="en-US" sz="2400" dirty="0" smtClean="0"/>
              <a:t>The PERT chart is more detailed, and focuses on the critical path.  If activities on the critical path are delayed, the entire project is delayed</a:t>
            </a:r>
            <a:r>
              <a:rPr lang="en-US" dirty="0" smtClean="0"/>
              <a:t>.</a:t>
            </a:r>
          </a:p>
          <a:p>
            <a:endParaRPr lang="en-US" dirty="0"/>
          </a:p>
        </p:txBody>
      </p:sp>
      <p:sp>
        <p:nvSpPr>
          <p:cNvPr id="4" name="Slide Number Placeholder 3"/>
          <p:cNvSpPr>
            <a:spLocks noGrp="1"/>
          </p:cNvSpPr>
          <p:nvPr>
            <p:ph type="sldNum" sz="quarter" idx="12"/>
          </p:nvPr>
        </p:nvSpPr>
        <p:spPr/>
        <p:txBody>
          <a:bodyPr/>
          <a:lstStyle/>
          <a:p>
            <a:fld id="{BFA57367-52FF-475E-B1D2-B2BCEEA2E69B}"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696200" cy="1066800"/>
          </a:xfrm>
        </p:spPr>
        <p:txBody>
          <a:bodyPr/>
          <a:lstStyle/>
          <a:p>
            <a:r>
              <a:rPr lang="en-US" sz="4000" dirty="0" smtClean="0">
                <a:solidFill>
                  <a:schemeClr val="tx1"/>
                </a:solidFill>
                <a:latin typeface="+mj-lt"/>
                <a:ea typeface="+mj-ea"/>
                <a:cs typeface="+mj-cs"/>
              </a:rPr>
              <a:t/>
            </a:r>
            <a:br>
              <a:rPr lang="en-US" sz="4000" dirty="0" smtClean="0">
                <a:solidFill>
                  <a:schemeClr val="tx1"/>
                </a:solidFill>
                <a:latin typeface="+mj-lt"/>
                <a:ea typeface="+mj-ea"/>
                <a:cs typeface="+mj-cs"/>
              </a:rPr>
            </a:br>
            <a:r>
              <a:rPr lang="en-US" sz="4000" dirty="0" smtClean="0">
                <a:solidFill>
                  <a:schemeClr val="tx1"/>
                </a:solidFill>
                <a:latin typeface="+mj-lt"/>
                <a:ea typeface="+mj-ea"/>
                <a:cs typeface="+mj-cs"/>
              </a:rPr>
              <a:t>Three </a:t>
            </a:r>
            <a:r>
              <a:rPr lang="en-US" sz="4000" dirty="0">
                <a:solidFill>
                  <a:schemeClr val="tx1"/>
                </a:solidFill>
                <a:latin typeface="+mj-lt"/>
                <a:ea typeface="+mj-ea"/>
                <a:cs typeface="+mj-cs"/>
              </a:rPr>
              <a:t>chapters on the Systems Development Life Cycle (SDLC</a:t>
            </a:r>
            <a:r>
              <a:rPr lang="en-US" sz="4000" dirty="0" smtClean="0">
                <a:solidFill>
                  <a:schemeClr val="tx1"/>
                </a:solidFill>
                <a:latin typeface="+mj-lt"/>
                <a:ea typeface="+mj-ea"/>
                <a:cs typeface="+mj-cs"/>
              </a:rPr>
              <a:t>)</a:t>
            </a:r>
            <a:r>
              <a:rPr lang="en-US" dirty="0">
                <a:solidFill>
                  <a:schemeClr val="tx1"/>
                </a:solidFill>
                <a:latin typeface="+mj-lt"/>
                <a:ea typeface="+mj-ea"/>
                <a:cs typeface="+mj-cs"/>
              </a:rPr>
              <a:t/>
            </a:r>
            <a:br>
              <a:rPr lang="en-US" dirty="0">
                <a:solidFill>
                  <a:schemeClr val="tx1"/>
                </a:solidFill>
                <a:latin typeface="+mj-lt"/>
                <a:ea typeface="+mj-ea"/>
                <a:cs typeface="+mj-cs"/>
              </a:rPr>
            </a:br>
            <a:endParaRPr lang="en-US" dirty="0"/>
          </a:p>
        </p:txBody>
      </p:sp>
      <p:sp>
        <p:nvSpPr>
          <p:cNvPr id="3" name="Content Placeholder 2"/>
          <p:cNvSpPr>
            <a:spLocks noGrp="1"/>
          </p:cNvSpPr>
          <p:nvPr>
            <p:ph idx="1"/>
          </p:nvPr>
        </p:nvSpPr>
        <p:spPr/>
        <p:txBody>
          <a:bodyPr/>
          <a:lstStyle/>
          <a:p>
            <a:r>
              <a:rPr lang="en-US" dirty="0" smtClean="0">
                <a:solidFill>
                  <a:schemeClr val="tx1"/>
                </a:solidFill>
                <a:latin typeface="+mn-lt"/>
                <a:ea typeface="+mn-ea"/>
                <a:cs typeface="+mn-cs"/>
              </a:rPr>
              <a:t>Chapter 18:  </a:t>
            </a:r>
            <a:r>
              <a:rPr lang="en-US" dirty="0">
                <a:solidFill>
                  <a:schemeClr val="tx1"/>
                </a:solidFill>
                <a:latin typeface="+mn-lt"/>
                <a:ea typeface="+mn-ea"/>
                <a:cs typeface="+mn-cs"/>
              </a:rPr>
              <a:t>The Systems Development Life Cycle, Systems </a:t>
            </a:r>
            <a:r>
              <a:rPr lang="en-US" dirty="0" smtClean="0">
                <a:solidFill>
                  <a:schemeClr val="tx1"/>
                </a:solidFill>
                <a:latin typeface="+mn-lt"/>
                <a:ea typeface="+mn-ea"/>
                <a:cs typeface="+mn-cs"/>
              </a:rPr>
              <a:t>Analysis.</a:t>
            </a:r>
          </a:p>
          <a:p>
            <a:endParaRPr lang="en-US" sz="1200" dirty="0">
              <a:solidFill>
                <a:schemeClr val="tx1"/>
              </a:solidFill>
              <a:latin typeface="+mn-lt"/>
              <a:ea typeface="+mn-ea"/>
              <a:cs typeface="+mn-cs"/>
            </a:endParaRPr>
          </a:p>
          <a:p>
            <a:r>
              <a:rPr lang="en-US" dirty="0">
                <a:solidFill>
                  <a:schemeClr val="tx1"/>
                </a:solidFill>
                <a:latin typeface="+mn-lt"/>
                <a:ea typeface="+mn-ea"/>
                <a:cs typeface="+mn-cs"/>
              </a:rPr>
              <a:t>Chapter </a:t>
            </a:r>
            <a:r>
              <a:rPr lang="en-US" dirty="0" smtClean="0"/>
              <a:t>19</a:t>
            </a:r>
            <a:r>
              <a:rPr lang="en-US" dirty="0" smtClean="0">
                <a:solidFill>
                  <a:schemeClr val="tx1"/>
                </a:solidFill>
                <a:latin typeface="+mn-lt"/>
                <a:ea typeface="+mn-ea"/>
                <a:cs typeface="+mn-cs"/>
              </a:rPr>
              <a:t>:  </a:t>
            </a:r>
            <a:r>
              <a:rPr lang="en-US" dirty="0">
                <a:solidFill>
                  <a:schemeClr val="tx1"/>
                </a:solidFill>
                <a:latin typeface="+mn-lt"/>
                <a:ea typeface="+mn-ea"/>
                <a:cs typeface="+mn-cs"/>
              </a:rPr>
              <a:t>Development </a:t>
            </a:r>
            <a:r>
              <a:rPr lang="en-US" dirty="0" smtClean="0">
                <a:solidFill>
                  <a:schemeClr val="tx1"/>
                </a:solidFill>
                <a:latin typeface="+mn-lt"/>
                <a:ea typeface="+mn-ea"/>
                <a:cs typeface="+mn-cs"/>
              </a:rPr>
              <a:t>Options: Internal Development, Outsourcing</a:t>
            </a:r>
            <a:r>
              <a:rPr lang="en-US" dirty="0">
                <a:solidFill>
                  <a:schemeClr val="tx1"/>
                </a:solidFill>
                <a:latin typeface="+mn-lt"/>
                <a:ea typeface="+mn-ea"/>
                <a:cs typeface="+mn-cs"/>
              </a:rPr>
              <a:t>, 3</a:t>
            </a:r>
            <a:r>
              <a:rPr lang="en-US" baseline="30000" dirty="0">
                <a:solidFill>
                  <a:schemeClr val="tx1"/>
                </a:solidFill>
                <a:latin typeface="+mn-lt"/>
                <a:ea typeface="+mn-ea"/>
                <a:cs typeface="+mn-cs"/>
              </a:rPr>
              <a:t>rd</a:t>
            </a:r>
            <a:r>
              <a:rPr lang="en-US" dirty="0">
                <a:solidFill>
                  <a:schemeClr val="tx1"/>
                </a:solidFill>
                <a:latin typeface="+mn-lt"/>
                <a:ea typeface="+mn-ea"/>
                <a:cs typeface="+mn-cs"/>
              </a:rPr>
              <a:t> Party Software and related </a:t>
            </a:r>
            <a:r>
              <a:rPr lang="en-US" dirty="0" smtClean="0">
                <a:solidFill>
                  <a:schemeClr val="tx1"/>
                </a:solidFill>
                <a:latin typeface="+mn-lt"/>
                <a:ea typeface="+mn-ea"/>
                <a:cs typeface="+mn-cs"/>
              </a:rPr>
              <a:t>topics.</a:t>
            </a:r>
          </a:p>
          <a:p>
            <a:endParaRPr lang="en-US" sz="1200" dirty="0">
              <a:solidFill>
                <a:schemeClr val="tx1"/>
              </a:solidFill>
              <a:latin typeface="+mn-lt"/>
              <a:ea typeface="+mn-ea"/>
              <a:cs typeface="+mn-cs"/>
            </a:endParaRPr>
          </a:p>
          <a:p>
            <a:r>
              <a:rPr lang="en-US" dirty="0">
                <a:solidFill>
                  <a:schemeClr val="tx1"/>
                </a:solidFill>
                <a:latin typeface="+mn-lt"/>
                <a:ea typeface="+mn-ea"/>
                <a:cs typeface="+mn-cs"/>
              </a:rPr>
              <a:t>Chapter </a:t>
            </a:r>
            <a:r>
              <a:rPr lang="en-US" dirty="0" smtClean="0"/>
              <a:t>20</a:t>
            </a:r>
            <a:r>
              <a:rPr lang="en-US" dirty="0" smtClean="0">
                <a:solidFill>
                  <a:schemeClr val="tx1"/>
                </a:solidFill>
                <a:latin typeface="+mn-lt"/>
                <a:ea typeface="+mn-ea"/>
                <a:cs typeface="+mn-cs"/>
              </a:rPr>
              <a:t>:  </a:t>
            </a:r>
            <a:r>
              <a:rPr lang="en-US" dirty="0">
                <a:solidFill>
                  <a:schemeClr val="tx1"/>
                </a:solidFill>
                <a:latin typeface="+mn-lt"/>
                <a:ea typeface="+mn-ea"/>
                <a:cs typeface="+mn-cs"/>
              </a:rPr>
              <a:t>Completing the SDLC</a:t>
            </a:r>
          </a:p>
          <a:p>
            <a:endParaRPr lang="en-US" dirty="0"/>
          </a:p>
        </p:txBody>
      </p:sp>
      <p:sp>
        <p:nvSpPr>
          <p:cNvPr id="4" name="Slide Number Placeholder 3"/>
          <p:cNvSpPr>
            <a:spLocks noGrp="1"/>
          </p:cNvSpPr>
          <p:nvPr>
            <p:ph type="sldNum" sz="quarter" idx="12"/>
          </p:nvPr>
        </p:nvSpPr>
        <p:spPr/>
        <p:txBody>
          <a:bodyPr/>
          <a:lstStyle/>
          <a:p>
            <a:fld id="{BFA57367-52FF-475E-B1D2-B2BCEEA2E69B}"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Gantt History</a:t>
            </a:r>
            <a:endParaRPr lang="en-US" dirty="0"/>
          </a:p>
        </p:txBody>
      </p:sp>
      <p:sp>
        <p:nvSpPr>
          <p:cNvPr id="3" name="Content Placeholder 2"/>
          <p:cNvSpPr>
            <a:spLocks noGrp="1"/>
          </p:cNvSpPr>
          <p:nvPr>
            <p:ph idx="1"/>
          </p:nvPr>
        </p:nvSpPr>
        <p:spPr/>
        <p:txBody>
          <a:bodyPr/>
          <a:lstStyle/>
          <a:p>
            <a:r>
              <a:rPr lang="en-US" sz="2000" dirty="0" smtClean="0"/>
              <a:t>The first known tool of this type was reportedly developed in 1896 by </a:t>
            </a:r>
            <a:r>
              <a:rPr lang="en-US" sz="2000" dirty="0" smtClean="0">
                <a:solidFill>
                  <a:schemeClr val="tx2"/>
                </a:solidFill>
              </a:rPr>
              <a:t>Karol </a:t>
            </a:r>
            <a:r>
              <a:rPr lang="en-US" sz="2000" dirty="0" err="1" smtClean="0">
                <a:solidFill>
                  <a:schemeClr val="tx2"/>
                </a:solidFill>
              </a:rPr>
              <a:t>Adamiecki</a:t>
            </a:r>
            <a:r>
              <a:rPr lang="en-US" sz="2000" dirty="0" smtClean="0"/>
              <a:t>, who called it a </a:t>
            </a:r>
            <a:r>
              <a:rPr lang="en-US" sz="2000" i="1" dirty="0" err="1" smtClean="0"/>
              <a:t>harmonogram</a:t>
            </a:r>
            <a:r>
              <a:rPr lang="en-US" sz="2000" dirty="0" smtClean="0"/>
              <a:t>. </a:t>
            </a:r>
            <a:r>
              <a:rPr lang="en-US" sz="2000" dirty="0" err="1" smtClean="0"/>
              <a:t>Adamiecki</a:t>
            </a:r>
            <a:r>
              <a:rPr lang="en-US" sz="2000" dirty="0" smtClean="0"/>
              <a:t> did not publish his chart until 1931, however, and then only in Polish. The chart is commonly known after Henry Gantt (1861–1919), who designed his chart around the years 1910–1915</a:t>
            </a:r>
            <a:r>
              <a:rPr lang="en-US" sz="2000" dirty="0" smtClean="0"/>
              <a:t>.</a:t>
            </a:r>
            <a:endParaRPr lang="en-US" sz="2000" dirty="0" smtClean="0"/>
          </a:p>
          <a:p>
            <a:r>
              <a:rPr lang="en-US" sz="2000" dirty="0" smtClean="0"/>
              <a:t>In the 1980s, personal computers allowed for widespread creation of complex and elaborate Gantt charts. The first desktop applications were intended mainly for project managers and project schedulers. With the advent of the internet and increased collaboration over networks at the end of the 1990s, Gantt charts became a common feature of web-based applications, including collaborative groupware.</a:t>
            </a:r>
          </a:p>
          <a:p>
            <a:endParaRPr lang="en-US" dirty="0"/>
          </a:p>
        </p:txBody>
      </p:sp>
      <p:sp>
        <p:nvSpPr>
          <p:cNvPr id="4" name="Slide Number Placeholder 3"/>
          <p:cNvSpPr>
            <a:spLocks noGrp="1"/>
          </p:cNvSpPr>
          <p:nvPr>
            <p:ph type="sldNum" sz="quarter" idx="12"/>
          </p:nvPr>
        </p:nvSpPr>
        <p:spPr/>
        <p:txBody>
          <a:bodyPr/>
          <a:lstStyle/>
          <a:p>
            <a:fld id="{BFA57367-52FF-475E-B1D2-B2BCEEA2E69B}"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ED67E4-4D48-43AE-B44D-29476DCC9568}" type="slidenum">
              <a:rPr lang="en-US" smtClean="0"/>
              <a:pPr/>
              <a:t>21</a:t>
            </a:fld>
            <a:endParaRPr lang="en-US" dirty="0"/>
          </a:p>
        </p:txBody>
      </p:sp>
      <p:sp>
        <p:nvSpPr>
          <p:cNvPr id="3" name="Rectangle 19"/>
          <p:cNvSpPr txBox="1">
            <a:spLocks noChangeArrowheads="1"/>
          </p:cNvSpPr>
          <p:nvPr/>
        </p:nvSpPr>
        <p:spPr>
          <a:xfrm>
            <a:off x="457200" y="304800"/>
            <a:ext cx="8229600" cy="533400"/>
          </a:xfrm>
          <a:prstGeom prst="rect">
            <a:avLst/>
          </a:prstGeom>
          <a:gradFill>
            <a:gsLst>
              <a:gs pos="0">
                <a:srgbClr val="000080"/>
              </a:gs>
              <a:gs pos="100000">
                <a:srgbClr val="000080">
                  <a:gamma/>
                  <a:shade val="46275"/>
                  <a:invGamma/>
                </a:srgbClr>
              </a:gs>
            </a:gsLst>
          </a:gradFill>
          <a:ln>
            <a:solidFill>
              <a:srgbClr val="1672CE"/>
            </a:solidFill>
          </a:ln>
        </p:spPr>
        <p:txBody>
          <a:bodyPr/>
          <a:lstStyle/>
          <a:p>
            <a:pPr marL="342900" marR="0" lvl="0" indent="-342900" algn="ctr" defTabSz="914400" rtl="0" eaLnBrk="1" fontAlgn="base" latinLnBrk="0" hangingPunct="1">
              <a:lnSpc>
                <a:spcPct val="90000"/>
              </a:lnSpc>
              <a:spcBef>
                <a:spcPct val="20000"/>
              </a:spcBef>
              <a:spcAft>
                <a:spcPct val="0"/>
              </a:spcAft>
              <a:buClrTx/>
              <a:buSzTx/>
              <a:buFontTx/>
              <a:buNone/>
              <a:tabLst/>
              <a:defRPr/>
            </a:pPr>
            <a:r>
              <a:rPr kumimoji="0" lang="en-US" sz="2800" b="1" i="0" u="none" strike="noStrike" kern="0" cap="none" spc="0" normalizeH="0" baseline="0" noProof="0" dirty="0" smtClean="0">
                <a:ln>
                  <a:noFill/>
                </a:ln>
                <a:solidFill>
                  <a:schemeClr val="accent3"/>
                </a:solidFill>
                <a:effectLst/>
                <a:uLnTx/>
                <a:uFillTx/>
                <a:latin typeface="+mn-lt"/>
                <a:ea typeface="+mn-ea"/>
                <a:cs typeface="+mn-cs"/>
              </a:rPr>
              <a:t>SAMPLE GANTT CHART</a:t>
            </a:r>
          </a:p>
          <a:p>
            <a:pPr marL="742950" marR="0" lvl="1" indent="-285750" algn="ctr" defTabSz="914400" rtl="0" eaLnBrk="1" fontAlgn="base" latinLnBrk="0" hangingPunct="1">
              <a:lnSpc>
                <a:spcPct val="9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ndParaRPr>
          </a:p>
        </p:txBody>
      </p:sp>
      <p:graphicFrame>
        <p:nvGraphicFramePr>
          <p:cNvPr id="4" name="Object 20"/>
          <p:cNvGraphicFramePr>
            <a:graphicFrameLocks noChangeAspect="1"/>
          </p:cNvGraphicFramePr>
          <p:nvPr/>
        </p:nvGraphicFramePr>
        <p:xfrm>
          <a:off x="304800" y="3124200"/>
          <a:ext cx="8229600" cy="3113088"/>
        </p:xfrm>
        <a:graphic>
          <a:graphicData uri="http://schemas.openxmlformats.org/presentationml/2006/ole">
            <p:oleObj spid="_x0000_s2050" name="Worksheet" r:id="rId3" imgW="4305538" imgH="1629013" progId="Excel.Sheet.8">
              <p:embed/>
            </p:oleObj>
          </a:graphicData>
        </a:graphic>
      </p:graphicFrame>
      <p:sp>
        <p:nvSpPr>
          <p:cNvPr id="5" name="AutoShape 21"/>
          <p:cNvSpPr>
            <a:spLocks noChangeArrowheads="1"/>
          </p:cNvSpPr>
          <p:nvPr/>
        </p:nvSpPr>
        <p:spPr bwMode="auto">
          <a:xfrm>
            <a:off x="2514600" y="3810000"/>
            <a:ext cx="1219200" cy="228600"/>
          </a:xfrm>
          <a:prstGeom prst="rightArrow">
            <a:avLst>
              <a:gd name="adj1" fmla="val 50000"/>
              <a:gd name="adj2" fmla="val 133333"/>
            </a:avLst>
          </a:prstGeom>
          <a:solidFill>
            <a:srgbClr val="FF0000"/>
          </a:solidFill>
          <a:ln w="9525">
            <a:solidFill>
              <a:schemeClr val="tx1"/>
            </a:solidFill>
            <a:miter lim="800000"/>
            <a:headEnd/>
            <a:tailEnd/>
          </a:ln>
          <a:effectLst/>
        </p:spPr>
        <p:txBody>
          <a:bodyPr wrap="none" anchor="ctr"/>
          <a:lstStyle/>
          <a:p>
            <a:pPr algn="ctr"/>
            <a:endParaRPr lang="en-US" dirty="0">
              <a:solidFill>
                <a:srgbClr val="FF0000"/>
              </a:solidFill>
            </a:endParaRPr>
          </a:p>
        </p:txBody>
      </p:sp>
      <p:sp>
        <p:nvSpPr>
          <p:cNvPr id="6" name="AutoShape 22"/>
          <p:cNvSpPr>
            <a:spLocks noChangeArrowheads="1"/>
          </p:cNvSpPr>
          <p:nvPr/>
        </p:nvSpPr>
        <p:spPr bwMode="auto">
          <a:xfrm>
            <a:off x="3733800" y="4114800"/>
            <a:ext cx="609600" cy="228600"/>
          </a:xfrm>
          <a:prstGeom prst="rightArrow">
            <a:avLst>
              <a:gd name="adj1" fmla="val 50000"/>
              <a:gd name="adj2" fmla="val 66667"/>
            </a:avLst>
          </a:prstGeom>
          <a:solidFill>
            <a:srgbClr val="FF0000"/>
          </a:solidFill>
          <a:ln w="9525">
            <a:solidFill>
              <a:schemeClr val="tx1"/>
            </a:solidFill>
            <a:miter lim="800000"/>
            <a:headEnd/>
            <a:tailEnd/>
          </a:ln>
          <a:effectLst/>
        </p:spPr>
        <p:txBody>
          <a:bodyPr wrap="none" anchor="ctr"/>
          <a:lstStyle/>
          <a:p>
            <a:endParaRPr lang="en-US" dirty="0"/>
          </a:p>
        </p:txBody>
      </p:sp>
      <p:sp>
        <p:nvSpPr>
          <p:cNvPr id="7" name="AutoShape 24"/>
          <p:cNvSpPr>
            <a:spLocks noChangeArrowheads="1"/>
          </p:cNvSpPr>
          <p:nvPr/>
        </p:nvSpPr>
        <p:spPr bwMode="auto">
          <a:xfrm>
            <a:off x="3733800" y="4419600"/>
            <a:ext cx="609600" cy="228600"/>
          </a:xfrm>
          <a:prstGeom prst="rightArrow">
            <a:avLst>
              <a:gd name="adj1" fmla="val 50000"/>
              <a:gd name="adj2" fmla="val 66667"/>
            </a:avLst>
          </a:prstGeom>
          <a:solidFill>
            <a:srgbClr val="FF0000"/>
          </a:solidFill>
          <a:ln w="9525">
            <a:solidFill>
              <a:schemeClr val="tx1"/>
            </a:solidFill>
            <a:miter lim="800000"/>
            <a:headEnd/>
            <a:tailEnd/>
          </a:ln>
          <a:effectLst/>
        </p:spPr>
        <p:txBody>
          <a:bodyPr wrap="none" anchor="ctr"/>
          <a:lstStyle/>
          <a:p>
            <a:endParaRPr lang="en-US" dirty="0"/>
          </a:p>
        </p:txBody>
      </p:sp>
      <p:sp>
        <p:nvSpPr>
          <p:cNvPr id="8" name="AutoShape 25"/>
          <p:cNvSpPr>
            <a:spLocks noChangeArrowheads="1"/>
          </p:cNvSpPr>
          <p:nvPr/>
        </p:nvSpPr>
        <p:spPr bwMode="auto">
          <a:xfrm>
            <a:off x="4267200" y="5029200"/>
            <a:ext cx="1219200" cy="228600"/>
          </a:xfrm>
          <a:prstGeom prst="rightArrow">
            <a:avLst>
              <a:gd name="adj1" fmla="val 50000"/>
              <a:gd name="adj2" fmla="val 133333"/>
            </a:avLst>
          </a:prstGeom>
          <a:solidFill>
            <a:srgbClr val="FFFF00"/>
          </a:solidFill>
          <a:ln w="9525">
            <a:solidFill>
              <a:schemeClr val="tx1"/>
            </a:solidFill>
            <a:miter lim="800000"/>
            <a:headEnd/>
            <a:tailEnd/>
          </a:ln>
          <a:effectLst/>
        </p:spPr>
        <p:txBody>
          <a:bodyPr wrap="none" anchor="ctr"/>
          <a:lstStyle/>
          <a:p>
            <a:endParaRPr lang="en-US" dirty="0"/>
          </a:p>
        </p:txBody>
      </p:sp>
      <p:sp>
        <p:nvSpPr>
          <p:cNvPr id="9" name="AutoShape 26"/>
          <p:cNvSpPr>
            <a:spLocks noChangeArrowheads="1"/>
          </p:cNvSpPr>
          <p:nvPr/>
        </p:nvSpPr>
        <p:spPr bwMode="auto">
          <a:xfrm>
            <a:off x="4267200" y="4724400"/>
            <a:ext cx="609600" cy="228600"/>
          </a:xfrm>
          <a:prstGeom prst="rightArrow">
            <a:avLst>
              <a:gd name="adj1" fmla="val 50000"/>
              <a:gd name="adj2" fmla="val 66667"/>
            </a:avLst>
          </a:prstGeom>
          <a:solidFill>
            <a:srgbClr val="0000FF"/>
          </a:solidFill>
          <a:ln w="9525">
            <a:solidFill>
              <a:schemeClr val="tx1"/>
            </a:solidFill>
            <a:miter lim="800000"/>
            <a:headEnd/>
            <a:tailEnd/>
          </a:ln>
          <a:effectLst/>
        </p:spPr>
        <p:txBody>
          <a:bodyPr wrap="none" anchor="ctr"/>
          <a:lstStyle/>
          <a:p>
            <a:endParaRPr lang="en-US" dirty="0"/>
          </a:p>
        </p:txBody>
      </p:sp>
      <p:sp>
        <p:nvSpPr>
          <p:cNvPr id="10" name="AutoShape 27"/>
          <p:cNvSpPr>
            <a:spLocks noChangeArrowheads="1"/>
          </p:cNvSpPr>
          <p:nvPr/>
        </p:nvSpPr>
        <p:spPr bwMode="auto">
          <a:xfrm>
            <a:off x="5486400" y="5334000"/>
            <a:ext cx="1219200" cy="228600"/>
          </a:xfrm>
          <a:prstGeom prst="rightArrow">
            <a:avLst>
              <a:gd name="adj1" fmla="val 50000"/>
              <a:gd name="adj2" fmla="val 133333"/>
            </a:avLst>
          </a:prstGeom>
          <a:solidFill>
            <a:schemeClr val="bg1"/>
          </a:solidFill>
          <a:ln w="9525">
            <a:solidFill>
              <a:schemeClr val="tx1"/>
            </a:solidFill>
            <a:miter lim="800000"/>
            <a:headEnd/>
            <a:tailEnd/>
          </a:ln>
          <a:effectLst/>
        </p:spPr>
        <p:txBody>
          <a:bodyPr wrap="none" anchor="ctr"/>
          <a:lstStyle/>
          <a:p>
            <a:endParaRPr lang="en-US" dirty="0"/>
          </a:p>
        </p:txBody>
      </p:sp>
      <p:sp>
        <p:nvSpPr>
          <p:cNvPr id="11" name="AutoShape 28"/>
          <p:cNvSpPr>
            <a:spLocks noChangeArrowheads="1"/>
          </p:cNvSpPr>
          <p:nvPr/>
        </p:nvSpPr>
        <p:spPr bwMode="auto">
          <a:xfrm>
            <a:off x="6705600" y="5638800"/>
            <a:ext cx="1219200" cy="228600"/>
          </a:xfrm>
          <a:prstGeom prst="rightArrow">
            <a:avLst>
              <a:gd name="adj1" fmla="val 50000"/>
              <a:gd name="adj2" fmla="val 133333"/>
            </a:avLst>
          </a:prstGeom>
          <a:solidFill>
            <a:schemeClr val="bg1"/>
          </a:solidFill>
          <a:ln w="9525">
            <a:solidFill>
              <a:schemeClr val="tx1"/>
            </a:solidFill>
            <a:miter lim="800000"/>
            <a:headEnd/>
            <a:tailEnd/>
          </a:ln>
          <a:effectLst/>
        </p:spPr>
        <p:txBody>
          <a:bodyPr wrap="none" anchor="ctr"/>
          <a:lstStyle/>
          <a:p>
            <a:endParaRPr lang="en-US" dirty="0"/>
          </a:p>
        </p:txBody>
      </p:sp>
      <p:sp>
        <p:nvSpPr>
          <p:cNvPr id="12" name="AutoShape 29"/>
          <p:cNvSpPr>
            <a:spLocks noChangeArrowheads="1"/>
          </p:cNvSpPr>
          <p:nvPr/>
        </p:nvSpPr>
        <p:spPr bwMode="auto">
          <a:xfrm>
            <a:off x="7924800" y="5943600"/>
            <a:ext cx="609600" cy="228600"/>
          </a:xfrm>
          <a:prstGeom prst="rightArrow">
            <a:avLst>
              <a:gd name="adj1" fmla="val 50000"/>
              <a:gd name="adj2" fmla="val 66667"/>
            </a:avLst>
          </a:prstGeom>
          <a:solidFill>
            <a:schemeClr val="bg1"/>
          </a:solidFill>
          <a:ln w="9525">
            <a:solidFill>
              <a:schemeClr val="tx1"/>
            </a:solidFill>
            <a:miter lim="800000"/>
            <a:headEnd/>
            <a:tailEnd/>
          </a:ln>
          <a:effectLst/>
        </p:spPr>
        <p:txBody>
          <a:bodyPr wrap="none" anchor="ctr"/>
          <a:lstStyle/>
          <a:p>
            <a:endParaRPr lang="en-US" dirty="0"/>
          </a:p>
        </p:txBody>
      </p:sp>
      <p:sp>
        <p:nvSpPr>
          <p:cNvPr id="13" name="AutoShape 30"/>
          <p:cNvSpPr>
            <a:spLocks noChangeArrowheads="1"/>
          </p:cNvSpPr>
          <p:nvPr/>
        </p:nvSpPr>
        <p:spPr bwMode="auto">
          <a:xfrm>
            <a:off x="5410200" y="4800600"/>
            <a:ext cx="152400" cy="228600"/>
          </a:xfrm>
          <a:prstGeom prst="diamond">
            <a:avLst/>
          </a:prstGeom>
          <a:solidFill>
            <a:schemeClr val="tx1"/>
          </a:solidFill>
          <a:ln w="9525">
            <a:solidFill>
              <a:schemeClr val="tx1"/>
            </a:solidFill>
            <a:miter lim="800000"/>
            <a:headEnd/>
            <a:tailEnd/>
          </a:ln>
          <a:effectLst/>
        </p:spPr>
        <p:txBody>
          <a:bodyPr wrap="none" anchor="ctr"/>
          <a:lstStyle/>
          <a:p>
            <a:endParaRPr lang="en-US" dirty="0"/>
          </a:p>
        </p:txBody>
      </p:sp>
      <p:sp>
        <p:nvSpPr>
          <p:cNvPr id="14" name="AutoShape 31"/>
          <p:cNvSpPr>
            <a:spLocks noChangeArrowheads="1"/>
          </p:cNvSpPr>
          <p:nvPr/>
        </p:nvSpPr>
        <p:spPr bwMode="auto">
          <a:xfrm>
            <a:off x="457200" y="1219200"/>
            <a:ext cx="609600" cy="228600"/>
          </a:xfrm>
          <a:prstGeom prst="rightArrow">
            <a:avLst>
              <a:gd name="adj1" fmla="val 50000"/>
              <a:gd name="adj2" fmla="val 66667"/>
            </a:avLst>
          </a:prstGeom>
          <a:solidFill>
            <a:srgbClr val="FF0000"/>
          </a:solidFill>
          <a:ln w="9525">
            <a:solidFill>
              <a:schemeClr val="tx1"/>
            </a:solidFill>
            <a:miter lim="800000"/>
            <a:headEnd/>
            <a:tailEnd/>
          </a:ln>
          <a:effectLst/>
        </p:spPr>
        <p:txBody>
          <a:bodyPr wrap="none" anchor="ctr"/>
          <a:lstStyle/>
          <a:p>
            <a:endParaRPr lang="en-US" dirty="0"/>
          </a:p>
        </p:txBody>
      </p:sp>
      <p:sp>
        <p:nvSpPr>
          <p:cNvPr id="15" name="AutoShape 32"/>
          <p:cNvSpPr>
            <a:spLocks noChangeArrowheads="1"/>
          </p:cNvSpPr>
          <p:nvPr/>
        </p:nvSpPr>
        <p:spPr bwMode="auto">
          <a:xfrm>
            <a:off x="2819400" y="1219200"/>
            <a:ext cx="609600" cy="228600"/>
          </a:xfrm>
          <a:prstGeom prst="rightArrow">
            <a:avLst>
              <a:gd name="adj1" fmla="val 50000"/>
              <a:gd name="adj2" fmla="val 66667"/>
            </a:avLst>
          </a:prstGeom>
          <a:solidFill>
            <a:srgbClr val="0000FF"/>
          </a:solidFill>
          <a:ln w="9525">
            <a:solidFill>
              <a:schemeClr val="tx1"/>
            </a:solidFill>
            <a:miter lim="800000"/>
            <a:headEnd/>
            <a:tailEnd/>
          </a:ln>
          <a:effectLst/>
        </p:spPr>
        <p:txBody>
          <a:bodyPr wrap="none" anchor="ctr"/>
          <a:lstStyle/>
          <a:p>
            <a:endParaRPr lang="en-US" dirty="0"/>
          </a:p>
        </p:txBody>
      </p:sp>
      <p:sp>
        <p:nvSpPr>
          <p:cNvPr id="16" name="AutoShape 33"/>
          <p:cNvSpPr>
            <a:spLocks noChangeArrowheads="1"/>
          </p:cNvSpPr>
          <p:nvPr/>
        </p:nvSpPr>
        <p:spPr bwMode="auto">
          <a:xfrm>
            <a:off x="4724400" y="1219200"/>
            <a:ext cx="609600" cy="228600"/>
          </a:xfrm>
          <a:prstGeom prst="rightArrow">
            <a:avLst>
              <a:gd name="adj1" fmla="val 50000"/>
              <a:gd name="adj2" fmla="val 66667"/>
            </a:avLst>
          </a:prstGeom>
          <a:solidFill>
            <a:srgbClr val="FFFF00"/>
          </a:solidFill>
          <a:ln w="9525">
            <a:solidFill>
              <a:schemeClr val="tx1"/>
            </a:solidFill>
            <a:miter lim="800000"/>
            <a:headEnd/>
            <a:tailEnd/>
          </a:ln>
          <a:effectLst/>
        </p:spPr>
        <p:txBody>
          <a:bodyPr wrap="none" anchor="ctr"/>
          <a:lstStyle/>
          <a:p>
            <a:endParaRPr lang="en-US" dirty="0"/>
          </a:p>
        </p:txBody>
      </p:sp>
      <p:sp>
        <p:nvSpPr>
          <p:cNvPr id="17" name="AutoShape 34"/>
          <p:cNvSpPr>
            <a:spLocks noChangeArrowheads="1"/>
          </p:cNvSpPr>
          <p:nvPr/>
        </p:nvSpPr>
        <p:spPr bwMode="auto">
          <a:xfrm>
            <a:off x="7391400" y="1219200"/>
            <a:ext cx="152400" cy="228600"/>
          </a:xfrm>
          <a:prstGeom prst="diamond">
            <a:avLst/>
          </a:prstGeom>
          <a:solidFill>
            <a:schemeClr val="tx1"/>
          </a:solidFill>
          <a:ln w="9525">
            <a:solidFill>
              <a:schemeClr val="tx1"/>
            </a:solidFill>
            <a:miter lim="800000"/>
            <a:headEnd/>
            <a:tailEnd/>
          </a:ln>
          <a:effectLst/>
        </p:spPr>
        <p:txBody>
          <a:bodyPr wrap="none" anchor="ctr"/>
          <a:lstStyle/>
          <a:p>
            <a:endParaRPr lang="en-US" dirty="0"/>
          </a:p>
        </p:txBody>
      </p:sp>
      <p:sp>
        <p:nvSpPr>
          <p:cNvPr id="18" name="Text Box 35"/>
          <p:cNvSpPr txBox="1">
            <a:spLocks noChangeArrowheads="1"/>
          </p:cNvSpPr>
          <p:nvPr/>
        </p:nvSpPr>
        <p:spPr bwMode="auto">
          <a:xfrm>
            <a:off x="1143000" y="1143000"/>
            <a:ext cx="1225550" cy="366713"/>
          </a:xfrm>
          <a:prstGeom prst="rect">
            <a:avLst/>
          </a:prstGeom>
          <a:noFill/>
          <a:ln w="9525">
            <a:noFill/>
            <a:miter lim="800000"/>
            <a:headEnd/>
            <a:tailEnd/>
          </a:ln>
          <a:effectLst/>
        </p:spPr>
        <p:txBody>
          <a:bodyPr wrap="none">
            <a:spAutoFit/>
          </a:bodyPr>
          <a:lstStyle/>
          <a:p>
            <a:r>
              <a:rPr lang="en-US" sz="1800" dirty="0"/>
              <a:t>Complete</a:t>
            </a:r>
          </a:p>
        </p:txBody>
      </p:sp>
      <p:sp>
        <p:nvSpPr>
          <p:cNvPr id="19" name="Text Box 36"/>
          <p:cNvSpPr txBox="1">
            <a:spLocks noChangeArrowheads="1"/>
          </p:cNvSpPr>
          <p:nvPr/>
        </p:nvSpPr>
        <p:spPr bwMode="auto">
          <a:xfrm>
            <a:off x="3505200" y="1143000"/>
            <a:ext cx="996950" cy="366712"/>
          </a:xfrm>
          <a:prstGeom prst="rect">
            <a:avLst/>
          </a:prstGeom>
          <a:noFill/>
          <a:ln w="9525">
            <a:noFill/>
            <a:miter lim="800000"/>
            <a:headEnd/>
            <a:tailEnd/>
          </a:ln>
          <a:effectLst/>
        </p:spPr>
        <p:txBody>
          <a:bodyPr wrap="none">
            <a:spAutoFit/>
          </a:bodyPr>
          <a:lstStyle/>
          <a:p>
            <a:r>
              <a:rPr lang="en-US" sz="1800" dirty="0"/>
              <a:t>Testing</a:t>
            </a:r>
          </a:p>
        </p:txBody>
      </p:sp>
      <p:sp>
        <p:nvSpPr>
          <p:cNvPr id="20" name="Text Box 37"/>
          <p:cNvSpPr txBox="1">
            <a:spLocks noChangeArrowheads="1"/>
          </p:cNvSpPr>
          <p:nvPr/>
        </p:nvSpPr>
        <p:spPr bwMode="auto">
          <a:xfrm>
            <a:off x="5486400" y="1143000"/>
            <a:ext cx="1885950" cy="366712"/>
          </a:xfrm>
          <a:prstGeom prst="rect">
            <a:avLst/>
          </a:prstGeom>
          <a:noFill/>
          <a:ln w="9525">
            <a:noFill/>
            <a:miter lim="800000"/>
            <a:headEnd/>
            <a:tailEnd/>
          </a:ln>
          <a:effectLst/>
        </p:spPr>
        <p:txBody>
          <a:bodyPr wrap="none">
            <a:spAutoFit/>
          </a:bodyPr>
          <a:lstStyle/>
          <a:p>
            <a:r>
              <a:rPr lang="en-US" sz="1800" dirty="0"/>
              <a:t>In Development</a:t>
            </a:r>
          </a:p>
        </p:txBody>
      </p:sp>
      <p:sp>
        <p:nvSpPr>
          <p:cNvPr id="21" name="Text Box 38"/>
          <p:cNvSpPr txBox="1">
            <a:spLocks noChangeArrowheads="1"/>
          </p:cNvSpPr>
          <p:nvPr/>
        </p:nvSpPr>
        <p:spPr bwMode="auto">
          <a:xfrm>
            <a:off x="7620000" y="1143000"/>
            <a:ext cx="1238250" cy="366712"/>
          </a:xfrm>
          <a:prstGeom prst="rect">
            <a:avLst/>
          </a:prstGeom>
          <a:noFill/>
          <a:ln w="9525">
            <a:noFill/>
            <a:miter lim="800000"/>
            <a:headEnd/>
            <a:tailEnd/>
          </a:ln>
          <a:effectLst/>
        </p:spPr>
        <p:txBody>
          <a:bodyPr wrap="none">
            <a:spAutoFit/>
          </a:bodyPr>
          <a:lstStyle/>
          <a:p>
            <a:r>
              <a:rPr lang="en-US" sz="1800" dirty="0"/>
              <a:t>Milestone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ED67E4-4D48-43AE-B44D-29476DCC9568}" type="slidenum">
              <a:rPr lang="en-US" smtClean="0"/>
              <a:pPr/>
              <a:t>22</a:t>
            </a:fld>
            <a:endParaRPr lang="en-US" dirty="0"/>
          </a:p>
        </p:txBody>
      </p:sp>
      <p:sp>
        <p:nvSpPr>
          <p:cNvPr id="3" name="Rectangle 2"/>
          <p:cNvSpPr/>
          <p:nvPr/>
        </p:nvSpPr>
        <p:spPr>
          <a:xfrm>
            <a:off x="533400" y="762001"/>
            <a:ext cx="8153400" cy="5355312"/>
          </a:xfrm>
          <a:prstGeom prst="rect">
            <a:avLst/>
          </a:prstGeom>
        </p:spPr>
        <p:txBody>
          <a:bodyPr wrap="square">
            <a:spAutoFit/>
          </a:bodyPr>
          <a:lstStyle/>
          <a:p>
            <a:r>
              <a:rPr lang="en-US" sz="2000" dirty="0" smtClean="0"/>
              <a:t>PERT</a:t>
            </a:r>
            <a:r>
              <a:rPr lang="en-US" sz="1800" dirty="0" smtClean="0"/>
              <a:t> is a method to analyze the involved tasks in completing a given project, especially the time needed to complete each task, and identifying the minimum time needed to complete the total project</a:t>
            </a:r>
            <a:r>
              <a:rPr lang="en-US" sz="1800" dirty="0" smtClean="0"/>
              <a:t>.</a:t>
            </a:r>
          </a:p>
          <a:p>
            <a:endParaRPr lang="en-US" sz="1800" dirty="0" smtClean="0"/>
          </a:p>
          <a:p>
            <a:endParaRPr lang="en-US" sz="1800" dirty="0" smtClean="0"/>
          </a:p>
          <a:p>
            <a:r>
              <a:rPr lang="en-US" sz="1800" dirty="0" smtClean="0"/>
              <a:t>PERT was developed primarily to simplify the planning and scheduling of large and </a:t>
            </a:r>
            <a:r>
              <a:rPr lang="en-US" sz="1800" dirty="0" smtClean="0"/>
              <a:t>complex </a:t>
            </a:r>
            <a:r>
              <a:rPr lang="en-US" sz="1800" dirty="0" smtClean="0"/>
              <a:t>projects. It was developed by Bill </a:t>
            </a:r>
            <a:r>
              <a:rPr lang="en-US" sz="1800" dirty="0" err="1" smtClean="0"/>
              <a:t>Pocock</a:t>
            </a:r>
            <a:r>
              <a:rPr lang="en-US" sz="1800" dirty="0" smtClean="0"/>
              <a:t> </a:t>
            </a:r>
            <a:r>
              <a:rPr lang="en-US" sz="1800" dirty="0" smtClean="0"/>
              <a:t>of Booz Allen Hamilton and Gordon </a:t>
            </a:r>
            <a:r>
              <a:rPr lang="en-US" sz="1800" dirty="0" err="1" smtClean="0"/>
              <a:t>Perhson</a:t>
            </a:r>
            <a:r>
              <a:rPr lang="en-US" sz="1800" dirty="0" smtClean="0"/>
              <a:t> </a:t>
            </a:r>
            <a:r>
              <a:rPr lang="en-US" sz="1800" dirty="0" smtClean="0"/>
              <a:t>of the U.S. Navy Special Projects Office in 1957 to support the U.S. Navy's Polaris nuclear submarine project. It was able to incorporate uncertainty by making it possible to schedule a project while not knowing precisely the details and durations of all the activities. It is more of an event-oriented technique rather than start- and completion-oriented, and is used more in projects where time, rather than cost, is the major factor. It is applied to very large-scale, one-time, complex, non-routine infrastructure and Research and Development projects.</a:t>
            </a:r>
          </a:p>
          <a:p>
            <a:r>
              <a:rPr lang="en-US" sz="1800" dirty="0" smtClean="0"/>
              <a:t>This project model was the first of its kind, a revival for scientific management, founded by Frederick Taylor </a:t>
            </a:r>
            <a:r>
              <a:rPr lang="en-US" sz="1800" dirty="0" smtClean="0"/>
              <a:t> </a:t>
            </a:r>
            <a:r>
              <a:rPr lang="en-US" sz="1800" dirty="0" smtClean="0"/>
              <a:t>and later refined by Henry </a:t>
            </a:r>
            <a:r>
              <a:rPr lang="en-US" sz="1800" dirty="0" smtClean="0"/>
              <a:t>Ford. </a:t>
            </a:r>
            <a:r>
              <a:rPr lang="en-US" sz="1800" dirty="0" smtClean="0"/>
              <a:t>DuPont corporation's critical path method was invented at roughly the same time as PERT</a:t>
            </a:r>
            <a:r>
              <a:rPr lang="en-US" sz="1800" dirty="0" smtClean="0"/>
              <a:t>.  </a:t>
            </a:r>
            <a:r>
              <a:rPr lang="en-US" sz="1800" dirty="0" smtClean="0"/>
              <a:t>PERT is valuable to manage where multiple tasks are occurring simultaneously to reduce </a:t>
            </a:r>
            <a:r>
              <a:rPr lang="en-US" sz="1800" dirty="0" smtClean="0"/>
              <a:t>redundancy.</a:t>
            </a:r>
            <a:endParaRPr lang="en-US" sz="18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Master Plan</a:t>
            </a:r>
            <a:endParaRPr lang="en-US" dirty="0"/>
          </a:p>
        </p:txBody>
      </p:sp>
      <p:sp>
        <p:nvSpPr>
          <p:cNvPr id="3" name="Content Placeholder 2"/>
          <p:cNvSpPr>
            <a:spLocks noGrp="1"/>
          </p:cNvSpPr>
          <p:nvPr>
            <p:ph idx="1"/>
          </p:nvPr>
        </p:nvSpPr>
        <p:spPr/>
        <p:txBody>
          <a:bodyPr/>
          <a:lstStyle/>
          <a:p>
            <a:pPr lvl="0"/>
            <a:r>
              <a:rPr lang="en-US" dirty="0" smtClean="0"/>
              <a:t>The overall long-range systems plan.</a:t>
            </a:r>
          </a:p>
          <a:p>
            <a:pPr lvl="0"/>
            <a:r>
              <a:rPr lang="en-US" dirty="0" smtClean="0"/>
              <a:t>The project plan is a subset of the master plan.</a:t>
            </a:r>
          </a:p>
          <a:p>
            <a:pPr lvl="0"/>
            <a:r>
              <a:rPr lang="en-US" dirty="0" smtClean="0"/>
              <a:t>How does this project fit into the overall plan?</a:t>
            </a:r>
          </a:p>
          <a:p>
            <a:pPr lvl="0"/>
            <a:r>
              <a:rPr lang="en-US" dirty="0" smtClean="0"/>
              <a:t>Prioritizes projects</a:t>
            </a:r>
          </a:p>
          <a:p>
            <a:pPr lvl="0"/>
            <a:r>
              <a:rPr lang="en-US" dirty="0" smtClean="0"/>
              <a:t>Updated frequently (2 – 12 times/yr)</a:t>
            </a:r>
          </a:p>
          <a:p>
            <a:pPr>
              <a:buNone/>
            </a:pPr>
            <a:endParaRPr lang="en-US" dirty="0"/>
          </a:p>
        </p:txBody>
      </p:sp>
      <p:sp>
        <p:nvSpPr>
          <p:cNvPr id="4" name="Slide Number Placeholder 3"/>
          <p:cNvSpPr>
            <a:spLocks noGrp="1"/>
          </p:cNvSpPr>
          <p:nvPr>
            <p:ph type="sldNum" sz="quarter" idx="12"/>
          </p:nvPr>
        </p:nvSpPr>
        <p:spPr/>
        <p:txBody>
          <a:bodyPr/>
          <a:lstStyle/>
          <a:p>
            <a:fld id="{BFA57367-52FF-475E-B1D2-B2BCEEA2E69B}"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Issues</a:t>
            </a:r>
            <a:endParaRPr lang="en-US" dirty="0"/>
          </a:p>
        </p:txBody>
      </p:sp>
      <p:sp>
        <p:nvSpPr>
          <p:cNvPr id="3" name="Content Placeholder 2"/>
          <p:cNvSpPr>
            <a:spLocks noGrp="1"/>
          </p:cNvSpPr>
          <p:nvPr>
            <p:ph idx="1"/>
          </p:nvPr>
        </p:nvSpPr>
        <p:spPr/>
        <p:txBody>
          <a:bodyPr/>
          <a:lstStyle/>
          <a:p>
            <a:r>
              <a:rPr lang="en-US" dirty="0" smtClean="0"/>
              <a:t>Why resist change?</a:t>
            </a:r>
          </a:p>
          <a:p>
            <a:pPr lvl="1"/>
            <a:r>
              <a:rPr lang="en-US" dirty="0" smtClean="0"/>
              <a:t>Not comfortable with technology</a:t>
            </a:r>
          </a:p>
          <a:p>
            <a:pPr lvl="1"/>
            <a:r>
              <a:rPr lang="en-US" dirty="0" smtClean="0"/>
              <a:t>Past experience</a:t>
            </a:r>
          </a:p>
          <a:p>
            <a:pPr lvl="1"/>
            <a:r>
              <a:rPr lang="en-US" dirty="0" smtClean="0"/>
              <a:t>Lack of top support</a:t>
            </a:r>
          </a:p>
          <a:p>
            <a:pPr lvl="1"/>
            <a:r>
              <a:rPr lang="en-US" dirty="0" smtClean="0"/>
              <a:t>Do not understand reason</a:t>
            </a:r>
          </a:p>
          <a:p>
            <a:pPr lvl="1"/>
            <a:r>
              <a:rPr lang="en-US" dirty="0" smtClean="0"/>
              <a:t>Emotional attachment to job</a:t>
            </a:r>
          </a:p>
          <a:p>
            <a:pPr lvl="1"/>
            <a:r>
              <a:rPr lang="en-US" dirty="0" smtClean="0"/>
              <a:t>Additional burdens</a:t>
            </a:r>
          </a:p>
          <a:p>
            <a:pPr lvl="1"/>
            <a:r>
              <a:rPr lang="en-US" dirty="0" smtClean="0"/>
              <a:t>Fear of unknown, loss of job, status…</a:t>
            </a:r>
            <a:endParaRPr lang="en-US" dirty="0"/>
          </a:p>
        </p:txBody>
      </p:sp>
      <p:sp>
        <p:nvSpPr>
          <p:cNvPr id="4" name="Slide Number Placeholder 3"/>
          <p:cNvSpPr>
            <a:spLocks noGrp="1"/>
          </p:cNvSpPr>
          <p:nvPr>
            <p:ph type="sldNum" sz="quarter" idx="12"/>
          </p:nvPr>
        </p:nvSpPr>
        <p:spPr/>
        <p:txBody>
          <a:bodyPr/>
          <a:lstStyle/>
          <a:p>
            <a:fld id="{BFA57367-52FF-475E-B1D2-B2BCEEA2E69B}"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People’s Reactions</a:t>
            </a:r>
            <a:endParaRPr lang="en-US" dirty="0"/>
          </a:p>
        </p:txBody>
      </p:sp>
      <p:sp>
        <p:nvSpPr>
          <p:cNvPr id="3" name="Content Placeholder 2"/>
          <p:cNvSpPr>
            <a:spLocks noGrp="1"/>
          </p:cNvSpPr>
          <p:nvPr>
            <p:ph idx="1"/>
          </p:nvPr>
        </p:nvSpPr>
        <p:spPr/>
        <p:txBody>
          <a:bodyPr/>
          <a:lstStyle/>
          <a:p>
            <a:r>
              <a:rPr lang="en-US" dirty="0" smtClean="0"/>
              <a:t>Aggression--sabotage</a:t>
            </a:r>
          </a:p>
          <a:p>
            <a:r>
              <a:rPr lang="en-US" dirty="0" smtClean="0"/>
              <a:t>Projection--blame system for everything</a:t>
            </a:r>
          </a:p>
          <a:p>
            <a:r>
              <a:rPr lang="en-US" dirty="0" smtClean="0"/>
              <a:t>Avoidance--common, it will do away</a:t>
            </a:r>
            <a:endParaRPr lang="en-US" dirty="0"/>
          </a:p>
        </p:txBody>
      </p:sp>
      <p:sp>
        <p:nvSpPr>
          <p:cNvPr id="4" name="Slide Number Placeholder 3"/>
          <p:cNvSpPr>
            <a:spLocks noGrp="1"/>
          </p:cNvSpPr>
          <p:nvPr>
            <p:ph type="sldNum" sz="quarter" idx="12"/>
          </p:nvPr>
        </p:nvSpPr>
        <p:spPr/>
        <p:txBody>
          <a:bodyPr/>
          <a:lstStyle/>
          <a:p>
            <a:fld id="{BFA57367-52FF-475E-B1D2-B2BCEEA2E69B}"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Preventing Behavior Problems</a:t>
            </a:r>
            <a:endParaRPr lang="en-US" dirty="0"/>
          </a:p>
        </p:txBody>
      </p:sp>
      <p:sp>
        <p:nvSpPr>
          <p:cNvPr id="3" name="Content Placeholder 2"/>
          <p:cNvSpPr>
            <a:spLocks noGrp="1"/>
          </p:cNvSpPr>
          <p:nvPr>
            <p:ph idx="1"/>
          </p:nvPr>
        </p:nvSpPr>
        <p:spPr/>
        <p:txBody>
          <a:bodyPr/>
          <a:lstStyle/>
          <a:p>
            <a:pPr lvl="0"/>
            <a:r>
              <a:rPr lang="en-US" sz="2000" dirty="0" smtClean="0"/>
              <a:t>Meet users’ needs</a:t>
            </a:r>
          </a:p>
          <a:p>
            <a:pPr lvl="0"/>
            <a:r>
              <a:rPr lang="en-US" sz="2000" dirty="0" smtClean="0"/>
              <a:t>Keep communication lines open</a:t>
            </a:r>
          </a:p>
          <a:p>
            <a:pPr lvl="0"/>
            <a:r>
              <a:rPr lang="en-US" sz="2000" dirty="0" smtClean="0"/>
              <a:t>Maintain a safe and open atmosphere</a:t>
            </a:r>
          </a:p>
          <a:p>
            <a:pPr lvl="0"/>
            <a:r>
              <a:rPr lang="en-US" sz="2000" dirty="0" smtClean="0"/>
              <a:t>Obtain management support</a:t>
            </a:r>
          </a:p>
          <a:p>
            <a:pPr lvl="0"/>
            <a:r>
              <a:rPr lang="en-US" sz="2000" dirty="0" smtClean="0"/>
              <a:t>Solicit user participation</a:t>
            </a:r>
          </a:p>
          <a:p>
            <a:pPr lvl="0"/>
            <a:r>
              <a:rPr lang="en-US" sz="2000" dirty="0" smtClean="0"/>
              <a:t>Provide honest feedback  (tell them honestly if something cannot be done and why)</a:t>
            </a:r>
          </a:p>
          <a:p>
            <a:pPr lvl="0"/>
            <a:r>
              <a:rPr lang="en-US" sz="2000" dirty="0" smtClean="0"/>
              <a:t>Make sure users understand the system</a:t>
            </a:r>
          </a:p>
          <a:p>
            <a:pPr lvl="0"/>
            <a:r>
              <a:rPr lang="en-US" sz="2000" dirty="0" smtClean="0"/>
              <a:t>Describe challenges and opportunities</a:t>
            </a:r>
          </a:p>
          <a:p>
            <a:pPr lvl="0"/>
            <a:r>
              <a:rPr lang="en-US" sz="2000" dirty="0" smtClean="0"/>
              <a:t>Control users expectations (do not oversell)</a:t>
            </a:r>
          </a:p>
          <a:p>
            <a:pPr lvl="0"/>
            <a:r>
              <a:rPr lang="en-US" sz="2000" dirty="0" smtClean="0"/>
              <a:t>Keep the initial system simple</a:t>
            </a:r>
          </a:p>
          <a:p>
            <a:endParaRPr lang="en-US" dirty="0"/>
          </a:p>
        </p:txBody>
      </p:sp>
      <p:sp>
        <p:nvSpPr>
          <p:cNvPr id="4" name="Slide Number Placeholder 3"/>
          <p:cNvSpPr>
            <a:spLocks noGrp="1"/>
          </p:cNvSpPr>
          <p:nvPr>
            <p:ph type="sldNum" sz="quarter" idx="12"/>
          </p:nvPr>
        </p:nvSpPr>
        <p:spPr/>
        <p:txBody>
          <a:bodyPr/>
          <a:lstStyle/>
          <a:p>
            <a:fld id="{BFA57367-52FF-475E-B1D2-B2BCEEA2E69B}"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Systems Analysis (Step 1 of the SDLC):</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sz="2800" dirty="0" smtClean="0"/>
              <a:t>Starts with a Request for Systems Development.</a:t>
            </a:r>
          </a:p>
          <a:p>
            <a:r>
              <a:rPr lang="en-US" sz="2800" dirty="0" smtClean="0"/>
              <a:t>Five steps within the Systems Analysis step:</a:t>
            </a:r>
          </a:p>
          <a:p>
            <a:pPr>
              <a:buNone/>
            </a:pPr>
            <a:r>
              <a:rPr lang="en-US" sz="2800" dirty="0" smtClean="0"/>
              <a:t>	a)  Initial Investigation</a:t>
            </a:r>
          </a:p>
          <a:p>
            <a:pPr>
              <a:buNone/>
            </a:pPr>
            <a:r>
              <a:rPr lang="en-US" sz="2800" dirty="0" smtClean="0"/>
              <a:t>	b)  Systems Survey</a:t>
            </a:r>
          </a:p>
          <a:p>
            <a:pPr>
              <a:buNone/>
            </a:pPr>
            <a:r>
              <a:rPr lang="en-US" sz="2800" dirty="0" smtClean="0"/>
              <a:t>	c)  Feasibility Study</a:t>
            </a:r>
          </a:p>
          <a:p>
            <a:pPr>
              <a:buNone/>
            </a:pPr>
            <a:r>
              <a:rPr lang="en-US" sz="2800" dirty="0" smtClean="0"/>
              <a:t>	d)  Determine Information Needs and System   	Requirements</a:t>
            </a:r>
          </a:p>
          <a:p>
            <a:pPr>
              <a:buNone/>
            </a:pPr>
            <a:r>
              <a:rPr lang="en-US" sz="2800" dirty="0" smtClean="0"/>
              <a:t>	e)  Prepare a Systems Analysis Report</a:t>
            </a:r>
          </a:p>
          <a:p>
            <a:pPr lvl="1">
              <a:buNone/>
            </a:pPr>
            <a:endParaRPr lang="en-US" sz="2400" dirty="0"/>
          </a:p>
        </p:txBody>
      </p:sp>
      <p:sp>
        <p:nvSpPr>
          <p:cNvPr id="4" name="Slide Number Placeholder 3"/>
          <p:cNvSpPr>
            <a:spLocks noGrp="1"/>
          </p:cNvSpPr>
          <p:nvPr>
            <p:ph type="sldNum" sz="quarter" idx="12"/>
          </p:nvPr>
        </p:nvSpPr>
        <p:spPr/>
        <p:txBody>
          <a:bodyPr/>
          <a:lstStyle/>
          <a:p>
            <a:fld id="{BFA57367-52FF-475E-B1D2-B2BCEEA2E69B}"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Investigation</a:t>
            </a:r>
            <a:endParaRPr lang="en-US" dirty="0"/>
          </a:p>
        </p:txBody>
      </p:sp>
      <p:sp>
        <p:nvSpPr>
          <p:cNvPr id="3" name="Content Placeholder 2"/>
          <p:cNvSpPr>
            <a:spLocks noGrp="1"/>
          </p:cNvSpPr>
          <p:nvPr>
            <p:ph idx="1"/>
          </p:nvPr>
        </p:nvSpPr>
        <p:spPr/>
        <p:txBody>
          <a:bodyPr/>
          <a:lstStyle/>
          <a:p>
            <a:pPr lvl="0"/>
            <a:r>
              <a:rPr lang="en-US" sz="2800" dirty="0" smtClean="0"/>
              <a:t>Conducted to screen projects.</a:t>
            </a:r>
          </a:p>
          <a:p>
            <a:pPr lvl="0"/>
            <a:r>
              <a:rPr lang="en-US" sz="2800" dirty="0" smtClean="0"/>
              <a:t>Investigate, define the problem to be solved.</a:t>
            </a:r>
          </a:p>
          <a:p>
            <a:pPr lvl="0"/>
            <a:r>
              <a:rPr lang="en-US" sz="2800" dirty="0" smtClean="0"/>
              <a:t>Make a preliminary assessment of feasibility.</a:t>
            </a:r>
          </a:p>
          <a:p>
            <a:pPr lvl="0"/>
            <a:r>
              <a:rPr lang="en-US" sz="2800" dirty="0" smtClean="0"/>
              <a:t>Define expected costs and payoffs.</a:t>
            </a:r>
          </a:p>
          <a:p>
            <a:pPr lvl="0"/>
            <a:r>
              <a:rPr lang="en-US" sz="2800" dirty="0" smtClean="0"/>
              <a:t>Prepare a proposal to conduct a more detailed systems analysis.</a:t>
            </a:r>
          </a:p>
          <a:p>
            <a:endParaRPr lang="en-US" dirty="0"/>
          </a:p>
        </p:txBody>
      </p:sp>
      <p:sp>
        <p:nvSpPr>
          <p:cNvPr id="4" name="Slide Number Placeholder 3"/>
          <p:cNvSpPr>
            <a:spLocks noGrp="1"/>
          </p:cNvSpPr>
          <p:nvPr>
            <p:ph type="sldNum" sz="quarter" idx="12"/>
          </p:nvPr>
        </p:nvSpPr>
        <p:spPr/>
        <p:txBody>
          <a:bodyPr/>
          <a:lstStyle/>
          <a:p>
            <a:fld id="{BFA57367-52FF-475E-B1D2-B2BCEEA2E69B}"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Systems Survey</a:t>
            </a:r>
            <a:endParaRPr lang="en-US" dirty="0"/>
          </a:p>
        </p:txBody>
      </p:sp>
      <p:sp>
        <p:nvSpPr>
          <p:cNvPr id="3" name="Content Placeholder 2"/>
          <p:cNvSpPr>
            <a:spLocks noGrp="1"/>
          </p:cNvSpPr>
          <p:nvPr>
            <p:ph idx="1"/>
          </p:nvPr>
        </p:nvSpPr>
        <p:spPr/>
        <p:txBody>
          <a:bodyPr/>
          <a:lstStyle/>
          <a:p>
            <a:pPr>
              <a:buNone/>
            </a:pPr>
            <a:r>
              <a:rPr lang="en-US" sz="2400" dirty="0" smtClean="0"/>
              <a:t>Carefully study the present AIS to:</a:t>
            </a:r>
          </a:p>
          <a:p>
            <a:pPr lvl="0"/>
            <a:r>
              <a:rPr lang="en-US" sz="2400" dirty="0" smtClean="0"/>
              <a:t>gain a thorough understanding of company operations, policies, AIS strengths and weaknesses, available hardware, software, personnel.</a:t>
            </a:r>
          </a:p>
          <a:p>
            <a:pPr lvl="0"/>
            <a:r>
              <a:rPr lang="en-US" sz="2400" dirty="0" smtClean="0"/>
              <a:t>make a preliminary assessment of current and future processing needs, extent and nature of changes needed.</a:t>
            </a:r>
          </a:p>
          <a:p>
            <a:pPr lvl="0"/>
            <a:r>
              <a:rPr lang="en-US" sz="2400" dirty="0" smtClean="0"/>
              <a:t>develop working relationships with users and build support for the new system.</a:t>
            </a:r>
          </a:p>
          <a:p>
            <a:r>
              <a:rPr lang="en-US" sz="2400" dirty="0" smtClean="0"/>
              <a:t>collect data that identifies user needs (interviews, questionnaires, observations, systems documentation).</a:t>
            </a:r>
            <a:endParaRPr lang="en-US" sz="2400" dirty="0"/>
          </a:p>
        </p:txBody>
      </p:sp>
      <p:sp>
        <p:nvSpPr>
          <p:cNvPr id="4" name="Slide Number Placeholder 3"/>
          <p:cNvSpPr>
            <a:spLocks noGrp="1"/>
          </p:cNvSpPr>
          <p:nvPr>
            <p:ph type="sldNum" sz="quarter" idx="12"/>
          </p:nvPr>
        </p:nvSpPr>
        <p:spPr/>
        <p:txBody>
          <a:bodyPr/>
          <a:lstStyle/>
          <a:p>
            <a:fld id="{BFA57367-52FF-475E-B1D2-B2BCEEA2E69B}"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chemeClr val="tx1"/>
                </a:solidFill>
                <a:latin typeface="+mj-lt"/>
                <a:ea typeface="+mj-ea"/>
                <a:cs typeface="+mj-cs"/>
              </a:rPr>
              <a:t>Implementing New </a:t>
            </a:r>
            <a:r>
              <a:rPr lang="en-US" sz="4000" b="1" dirty="0" smtClean="0">
                <a:solidFill>
                  <a:schemeClr val="tx1"/>
                </a:solidFill>
                <a:latin typeface="+mj-lt"/>
                <a:ea typeface="+mj-ea"/>
                <a:cs typeface="+mj-cs"/>
              </a:rPr>
              <a:t>Systems--</a:t>
            </a:r>
            <a:br>
              <a:rPr lang="en-US" sz="4000" b="1" dirty="0" smtClean="0">
                <a:solidFill>
                  <a:schemeClr val="tx1"/>
                </a:solidFill>
                <a:latin typeface="+mj-lt"/>
                <a:ea typeface="+mj-ea"/>
                <a:cs typeface="+mj-cs"/>
              </a:rPr>
            </a:br>
            <a:r>
              <a:rPr lang="en-US" sz="4000" b="1" dirty="0" smtClean="0">
                <a:solidFill>
                  <a:schemeClr val="tx1"/>
                </a:solidFill>
              </a:rPr>
              <a:t>Problems</a:t>
            </a:r>
            <a:endParaRPr lang="en-US" sz="4000" dirty="0"/>
          </a:p>
        </p:txBody>
      </p:sp>
      <p:sp>
        <p:nvSpPr>
          <p:cNvPr id="3" name="Content Placeholder 2"/>
          <p:cNvSpPr>
            <a:spLocks noGrp="1"/>
          </p:cNvSpPr>
          <p:nvPr>
            <p:ph idx="1"/>
          </p:nvPr>
        </p:nvSpPr>
        <p:spPr/>
        <p:txBody>
          <a:bodyPr/>
          <a:lstStyle/>
          <a:p>
            <a:r>
              <a:rPr lang="en-US" dirty="0" smtClean="0">
                <a:solidFill>
                  <a:schemeClr val="tx1"/>
                </a:solidFill>
                <a:latin typeface="+mn-lt"/>
                <a:ea typeface="+mn-ea"/>
                <a:cs typeface="+mn-cs"/>
              </a:rPr>
              <a:t>Many systems </a:t>
            </a:r>
            <a:r>
              <a:rPr lang="en-US" dirty="0">
                <a:solidFill>
                  <a:schemeClr val="tx1"/>
                </a:solidFill>
                <a:latin typeface="+mn-lt"/>
                <a:ea typeface="+mn-ea"/>
                <a:cs typeface="+mn-cs"/>
              </a:rPr>
              <a:t>projects end in </a:t>
            </a:r>
            <a:r>
              <a:rPr lang="en-US" dirty="0" smtClean="0">
                <a:solidFill>
                  <a:schemeClr val="tx1"/>
                </a:solidFill>
                <a:latin typeface="+mn-lt"/>
                <a:ea typeface="+mn-ea"/>
                <a:cs typeface="+mn-cs"/>
              </a:rPr>
              <a:t>disaster!</a:t>
            </a:r>
            <a:endParaRPr lang="en-US" sz="2400" dirty="0">
              <a:solidFill>
                <a:schemeClr val="tx1"/>
              </a:solidFill>
              <a:latin typeface="+mn-lt"/>
              <a:ea typeface="+mn-ea"/>
              <a:cs typeface="+mn-cs"/>
            </a:endParaRPr>
          </a:p>
          <a:p>
            <a:pPr lvl="1"/>
            <a:r>
              <a:rPr lang="en-US" dirty="0">
                <a:solidFill>
                  <a:schemeClr val="tx1"/>
                </a:solidFill>
                <a:latin typeface="+mn-lt"/>
                <a:ea typeface="+mn-ea"/>
                <a:cs typeface="+mn-cs"/>
              </a:rPr>
              <a:t>Canceled before </a:t>
            </a:r>
            <a:r>
              <a:rPr lang="en-US" dirty="0" smtClean="0">
                <a:solidFill>
                  <a:schemeClr val="tx1"/>
                </a:solidFill>
                <a:latin typeface="+mn-lt"/>
                <a:ea typeface="+mn-ea"/>
                <a:cs typeface="+mn-cs"/>
              </a:rPr>
              <a:t>completion.</a:t>
            </a:r>
            <a:endParaRPr lang="en-US" sz="2000" dirty="0">
              <a:solidFill>
                <a:schemeClr val="tx1"/>
              </a:solidFill>
              <a:latin typeface="+mn-lt"/>
              <a:ea typeface="+mn-ea"/>
              <a:cs typeface="+mn-cs"/>
            </a:endParaRPr>
          </a:p>
          <a:p>
            <a:pPr lvl="1"/>
            <a:r>
              <a:rPr lang="en-US" dirty="0">
                <a:solidFill>
                  <a:schemeClr val="tx1"/>
                </a:solidFill>
                <a:latin typeface="+mn-lt"/>
                <a:ea typeface="+mn-ea"/>
                <a:cs typeface="+mn-cs"/>
              </a:rPr>
              <a:t>Priorities change, managers change, key employees change </a:t>
            </a:r>
            <a:r>
              <a:rPr lang="en-US" dirty="0" smtClean="0">
                <a:solidFill>
                  <a:schemeClr val="tx1"/>
                </a:solidFill>
                <a:latin typeface="+mn-lt"/>
                <a:ea typeface="+mn-ea"/>
                <a:cs typeface="+mn-cs"/>
              </a:rPr>
              <a:t>jobs.</a:t>
            </a:r>
            <a:endParaRPr lang="en-US" sz="2000" dirty="0">
              <a:solidFill>
                <a:schemeClr val="tx1"/>
              </a:solidFill>
              <a:latin typeface="+mn-lt"/>
              <a:ea typeface="+mn-ea"/>
              <a:cs typeface="+mn-cs"/>
            </a:endParaRPr>
          </a:p>
          <a:p>
            <a:pPr lvl="1"/>
            <a:r>
              <a:rPr lang="en-US" dirty="0">
                <a:solidFill>
                  <a:schemeClr val="tx1"/>
                </a:solidFill>
                <a:latin typeface="+mn-lt"/>
                <a:ea typeface="+mn-ea"/>
                <a:cs typeface="+mn-cs"/>
              </a:rPr>
              <a:t>Sometimes systems plans are too </a:t>
            </a:r>
            <a:r>
              <a:rPr lang="en-US" dirty="0" smtClean="0">
                <a:solidFill>
                  <a:schemeClr val="tx1"/>
                </a:solidFill>
                <a:latin typeface="+mn-lt"/>
                <a:ea typeface="+mn-ea"/>
                <a:cs typeface="+mn-cs"/>
              </a:rPr>
              <a:t>ambitious.</a:t>
            </a:r>
            <a:endParaRPr lang="en-US" sz="2000" dirty="0">
              <a:solidFill>
                <a:schemeClr val="tx1"/>
              </a:solidFill>
              <a:latin typeface="+mn-lt"/>
              <a:ea typeface="+mn-ea"/>
              <a:cs typeface="+mn-cs"/>
            </a:endParaRPr>
          </a:p>
          <a:p>
            <a:pPr lvl="0"/>
            <a:r>
              <a:rPr lang="en-US" dirty="0">
                <a:solidFill>
                  <a:schemeClr val="tx1"/>
                </a:solidFill>
                <a:latin typeface="+mn-lt"/>
                <a:ea typeface="+mn-ea"/>
                <a:cs typeface="+mn-cs"/>
              </a:rPr>
              <a:t>Pressure to:</a:t>
            </a:r>
            <a:endParaRPr lang="en-US" sz="2400" dirty="0">
              <a:solidFill>
                <a:schemeClr val="tx1"/>
              </a:solidFill>
              <a:latin typeface="+mn-lt"/>
              <a:ea typeface="+mn-ea"/>
              <a:cs typeface="+mn-cs"/>
            </a:endParaRPr>
          </a:p>
          <a:p>
            <a:pPr lvl="1"/>
            <a:r>
              <a:rPr lang="en-US" dirty="0">
                <a:solidFill>
                  <a:schemeClr val="tx1"/>
                </a:solidFill>
                <a:latin typeface="+mn-lt"/>
              </a:rPr>
              <a:t>Achieve timeline</a:t>
            </a:r>
            <a:endParaRPr lang="en-US" sz="2000" dirty="0">
              <a:solidFill>
                <a:schemeClr val="tx1"/>
              </a:solidFill>
              <a:latin typeface="+mn-lt"/>
            </a:endParaRPr>
          </a:p>
          <a:p>
            <a:pPr lvl="1"/>
            <a:r>
              <a:rPr lang="en-US" dirty="0">
                <a:solidFill>
                  <a:schemeClr val="tx1"/>
                </a:solidFill>
                <a:latin typeface="+mn-lt"/>
              </a:rPr>
              <a:t>Reduce expenses</a:t>
            </a:r>
            <a:endParaRPr lang="en-US" sz="2000" dirty="0">
              <a:solidFill>
                <a:schemeClr val="tx1"/>
              </a:solidFill>
              <a:latin typeface="+mn-lt"/>
            </a:endParaRPr>
          </a:p>
          <a:p>
            <a:endParaRPr lang="en-US" dirty="0"/>
          </a:p>
        </p:txBody>
      </p:sp>
      <p:sp>
        <p:nvSpPr>
          <p:cNvPr id="4" name="Slide Number Placeholder 3"/>
          <p:cNvSpPr>
            <a:spLocks noGrp="1"/>
          </p:cNvSpPr>
          <p:nvPr>
            <p:ph type="sldNum" sz="quarter" idx="12"/>
          </p:nvPr>
        </p:nvSpPr>
        <p:spPr/>
        <p:txBody>
          <a:bodyPr/>
          <a:lstStyle/>
          <a:p>
            <a:fld id="{BFA57367-52FF-475E-B1D2-B2BCEEA2E69B}"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Feasibility Study</a:t>
            </a:r>
            <a:endParaRPr lang="en-US" dirty="0"/>
          </a:p>
        </p:txBody>
      </p:sp>
      <p:sp>
        <p:nvSpPr>
          <p:cNvPr id="3" name="Content Placeholder 2"/>
          <p:cNvSpPr>
            <a:spLocks noGrp="1"/>
          </p:cNvSpPr>
          <p:nvPr>
            <p:ph idx="1"/>
          </p:nvPr>
        </p:nvSpPr>
        <p:spPr/>
        <p:txBody>
          <a:bodyPr/>
          <a:lstStyle/>
          <a:p>
            <a:pPr>
              <a:buNone/>
            </a:pPr>
            <a:r>
              <a:rPr lang="en-US" dirty="0" smtClean="0"/>
              <a:t>1.  Economic feasibility (very important)</a:t>
            </a:r>
          </a:p>
          <a:p>
            <a:pPr>
              <a:buNone/>
            </a:pPr>
            <a:r>
              <a:rPr lang="en-US" dirty="0" smtClean="0"/>
              <a:t>2.  Technical feasibility </a:t>
            </a:r>
          </a:p>
          <a:p>
            <a:pPr>
              <a:buNone/>
            </a:pPr>
            <a:r>
              <a:rPr lang="en-US" dirty="0" smtClean="0"/>
              <a:t>3.  Legal feasibility </a:t>
            </a:r>
          </a:p>
          <a:p>
            <a:pPr>
              <a:buNone/>
            </a:pPr>
            <a:r>
              <a:rPr lang="en-US" dirty="0" smtClean="0"/>
              <a:t>4.  Scheduling feasibility </a:t>
            </a:r>
          </a:p>
          <a:p>
            <a:pPr>
              <a:buNone/>
            </a:pPr>
            <a:r>
              <a:rPr lang="en-US" dirty="0" smtClean="0"/>
              <a:t>5.  Operational feasibility</a:t>
            </a:r>
            <a:endParaRPr lang="en-US" dirty="0"/>
          </a:p>
        </p:txBody>
      </p:sp>
      <p:sp>
        <p:nvSpPr>
          <p:cNvPr id="4" name="Slide Number Placeholder 3"/>
          <p:cNvSpPr>
            <a:spLocks noGrp="1"/>
          </p:cNvSpPr>
          <p:nvPr>
            <p:ph type="sldNum" sz="quarter" idx="12"/>
          </p:nvPr>
        </p:nvSpPr>
        <p:spPr/>
        <p:txBody>
          <a:bodyPr/>
          <a:lstStyle/>
          <a:p>
            <a:fld id="{BFA57367-52FF-475E-B1D2-B2BCEEA2E69B}"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Determine Information Needs and System Requirements</a:t>
            </a:r>
            <a:endParaRPr lang="en-US" dirty="0"/>
          </a:p>
        </p:txBody>
      </p:sp>
      <p:sp>
        <p:nvSpPr>
          <p:cNvPr id="3" name="Content Placeholder 2"/>
          <p:cNvSpPr>
            <a:spLocks noGrp="1"/>
          </p:cNvSpPr>
          <p:nvPr>
            <p:ph idx="1"/>
          </p:nvPr>
        </p:nvSpPr>
        <p:spPr/>
        <p:txBody>
          <a:bodyPr/>
          <a:lstStyle/>
          <a:p>
            <a:pPr>
              <a:buNone/>
            </a:pPr>
            <a:r>
              <a:rPr lang="en-US" sz="2800" dirty="0" smtClean="0"/>
              <a:t>A very large complex task.</a:t>
            </a:r>
          </a:p>
          <a:p>
            <a:pPr lvl="0">
              <a:buNone/>
            </a:pPr>
            <a:r>
              <a:rPr lang="en-US" sz="2800" dirty="0" smtClean="0"/>
              <a:t> Can do any or all of the following:</a:t>
            </a:r>
          </a:p>
          <a:p>
            <a:pPr lvl="0">
              <a:buNone/>
            </a:pPr>
            <a:r>
              <a:rPr lang="en-US" sz="2800" dirty="0" smtClean="0"/>
              <a:t>	a) Ask users what they need</a:t>
            </a:r>
          </a:p>
          <a:p>
            <a:pPr lvl="0">
              <a:buNone/>
            </a:pPr>
            <a:r>
              <a:rPr lang="en-US" sz="2800" dirty="0" smtClean="0"/>
              <a:t>	b) Analyze existing systems </a:t>
            </a:r>
          </a:p>
          <a:p>
            <a:pPr lvl="0">
              <a:buNone/>
            </a:pPr>
            <a:r>
              <a:rPr lang="en-US" sz="2800" dirty="0" smtClean="0"/>
              <a:t>	c) Examine existing systems use (helps determine if current system can be modified or needs replacement)</a:t>
            </a:r>
          </a:p>
          <a:p>
            <a:pPr lvl="0">
              <a:buNone/>
            </a:pPr>
            <a:r>
              <a:rPr lang="en-US" sz="2800" dirty="0" smtClean="0"/>
              <a:t>	d) Create a prototype (chapter 19)</a:t>
            </a:r>
          </a:p>
          <a:p>
            <a:endParaRPr lang="en-US" dirty="0"/>
          </a:p>
        </p:txBody>
      </p:sp>
      <p:sp>
        <p:nvSpPr>
          <p:cNvPr id="4" name="Slide Number Placeholder 3"/>
          <p:cNvSpPr>
            <a:spLocks noGrp="1"/>
          </p:cNvSpPr>
          <p:nvPr>
            <p:ph type="sldNum" sz="quarter" idx="12"/>
          </p:nvPr>
        </p:nvSpPr>
        <p:spPr/>
        <p:txBody>
          <a:bodyPr/>
          <a:lstStyle/>
          <a:p>
            <a:fld id="{BFA57367-52FF-475E-B1D2-B2BCEEA2E69B}"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Documentation and Approval of User Requirements</a:t>
            </a:r>
            <a:br>
              <a:rPr lang="en-US" dirty="0" smtClean="0"/>
            </a:br>
            <a:endParaRPr lang="en-US" dirty="0"/>
          </a:p>
        </p:txBody>
      </p:sp>
      <p:sp>
        <p:nvSpPr>
          <p:cNvPr id="3" name="Content Placeholder 2"/>
          <p:cNvSpPr>
            <a:spLocks noGrp="1"/>
          </p:cNvSpPr>
          <p:nvPr>
            <p:ph idx="1"/>
          </p:nvPr>
        </p:nvSpPr>
        <p:spPr/>
        <p:txBody>
          <a:bodyPr/>
          <a:lstStyle/>
          <a:p>
            <a:pPr lvl="0"/>
            <a:r>
              <a:rPr lang="en-US" sz="2800" dirty="0" smtClean="0"/>
              <a:t>Document requirements for new AIS.</a:t>
            </a:r>
          </a:p>
          <a:p>
            <a:pPr lvl="0"/>
            <a:r>
              <a:rPr lang="en-US" sz="2800" dirty="0" smtClean="0"/>
              <a:t>Explain what the system must do.</a:t>
            </a:r>
          </a:p>
          <a:p>
            <a:pPr lvl="0"/>
            <a:r>
              <a:rPr lang="en-US" sz="2800" dirty="0" smtClean="0"/>
              <a:t>What are the required features?</a:t>
            </a:r>
          </a:p>
          <a:p>
            <a:pPr lvl="0"/>
            <a:r>
              <a:rPr lang="en-US" sz="2800" dirty="0" smtClean="0"/>
              <a:t>Should include a non-technical summary that identifies key requirements.</a:t>
            </a:r>
          </a:p>
          <a:p>
            <a:pPr lvl="0"/>
            <a:r>
              <a:rPr lang="en-US" sz="2800" dirty="0" smtClean="0"/>
              <a:t>Meet with users, explain, and obtain agreement/approval.</a:t>
            </a:r>
          </a:p>
          <a:p>
            <a:pPr lvl="0"/>
            <a:r>
              <a:rPr lang="en-US" sz="2800" dirty="0" smtClean="0"/>
              <a:t>User management should sign it.</a:t>
            </a:r>
          </a:p>
          <a:p>
            <a:endParaRPr lang="en-US" dirty="0"/>
          </a:p>
        </p:txBody>
      </p:sp>
      <p:sp>
        <p:nvSpPr>
          <p:cNvPr id="4" name="Slide Number Placeholder 3"/>
          <p:cNvSpPr>
            <a:spLocks noGrp="1"/>
          </p:cNvSpPr>
          <p:nvPr>
            <p:ph type="sldNum" sz="quarter" idx="12"/>
          </p:nvPr>
        </p:nvSpPr>
        <p:spPr/>
        <p:txBody>
          <a:bodyPr/>
          <a:lstStyle/>
          <a:p>
            <a:fld id="{BFA57367-52FF-475E-B1D2-B2BCEEA2E69B}" type="slidenum">
              <a:rPr lang="en-US" smtClean="0"/>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Systems Analysis Report</a:t>
            </a:r>
            <a:endParaRPr lang="en-US" dirty="0"/>
          </a:p>
        </p:txBody>
      </p:sp>
      <p:sp>
        <p:nvSpPr>
          <p:cNvPr id="3" name="Content Placeholder 2"/>
          <p:cNvSpPr>
            <a:spLocks noGrp="1"/>
          </p:cNvSpPr>
          <p:nvPr>
            <p:ph idx="1"/>
          </p:nvPr>
        </p:nvSpPr>
        <p:spPr/>
        <p:txBody>
          <a:bodyPr/>
          <a:lstStyle/>
          <a:p>
            <a:pPr>
              <a:lnSpc>
                <a:spcPct val="90000"/>
              </a:lnSpc>
            </a:pPr>
            <a:r>
              <a:rPr lang="en-US" sz="2400" dirty="0" smtClean="0"/>
              <a:t>The last step in systems analysis is the systems analysis report.</a:t>
            </a:r>
          </a:p>
          <a:p>
            <a:pPr lvl="1">
              <a:lnSpc>
                <a:spcPct val="90000"/>
              </a:lnSpc>
            </a:pPr>
            <a:r>
              <a:rPr lang="en-US" sz="2000" dirty="0" smtClean="0"/>
              <a:t>Summarizes and documents the activities.</a:t>
            </a:r>
          </a:p>
          <a:p>
            <a:pPr lvl="1">
              <a:lnSpc>
                <a:spcPct val="90000"/>
              </a:lnSpc>
            </a:pPr>
            <a:r>
              <a:rPr lang="en-US" sz="2000" dirty="0" smtClean="0"/>
              <a:t>Serves as a repository of data from which designers can draw.</a:t>
            </a:r>
          </a:p>
          <a:p>
            <a:pPr lvl="1">
              <a:lnSpc>
                <a:spcPct val="90000"/>
              </a:lnSpc>
            </a:pPr>
            <a:r>
              <a:rPr lang="en-US" sz="2000" dirty="0" smtClean="0"/>
              <a:t>Outlines:</a:t>
            </a:r>
          </a:p>
          <a:p>
            <a:pPr lvl="2">
              <a:lnSpc>
                <a:spcPct val="90000"/>
              </a:lnSpc>
            </a:pPr>
            <a:r>
              <a:rPr lang="en-US" sz="2000" dirty="0" smtClean="0"/>
              <a:t>Goals and objectives of the new system.</a:t>
            </a:r>
          </a:p>
          <a:p>
            <a:pPr lvl="2">
              <a:lnSpc>
                <a:spcPct val="90000"/>
              </a:lnSpc>
            </a:pPr>
            <a:r>
              <a:rPr lang="en-US" sz="2000" dirty="0" smtClean="0"/>
              <a:t>Scope of the project.</a:t>
            </a:r>
          </a:p>
          <a:p>
            <a:pPr lvl="2">
              <a:lnSpc>
                <a:spcPct val="90000"/>
              </a:lnSpc>
            </a:pPr>
            <a:r>
              <a:rPr lang="en-US" sz="2000" dirty="0" smtClean="0"/>
              <a:t>How the new system fits into the company’s master plan.</a:t>
            </a:r>
          </a:p>
          <a:p>
            <a:pPr lvl="2">
              <a:lnSpc>
                <a:spcPct val="90000"/>
              </a:lnSpc>
            </a:pPr>
            <a:r>
              <a:rPr lang="en-US" sz="2000" dirty="0" smtClean="0"/>
              <a:t>User processing requirements and information needs.</a:t>
            </a:r>
          </a:p>
          <a:p>
            <a:pPr lvl="2">
              <a:lnSpc>
                <a:spcPct val="90000"/>
              </a:lnSpc>
            </a:pPr>
            <a:r>
              <a:rPr lang="en-US" sz="2000" dirty="0" smtClean="0"/>
              <a:t>Feasibility analysis.</a:t>
            </a:r>
          </a:p>
          <a:p>
            <a:pPr lvl="2">
              <a:lnSpc>
                <a:spcPct val="90000"/>
              </a:lnSpc>
            </a:pPr>
            <a:r>
              <a:rPr lang="en-US" sz="2000" dirty="0" smtClean="0"/>
              <a:t>Recommendations for the new system.</a:t>
            </a:r>
          </a:p>
          <a:p>
            <a:endParaRPr lang="en-US" dirty="0"/>
          </a:p>
        </p:txBody>
      </p:sp>
      <p:sp>
        <p:nvSpPr>
          <p:cNvPr id="4" name="Slide Number Placeholder 3"/>
          <p:cNvSpPr>
            <a:spLocks noGrp="1"/>
          </p:cNvSpPr>
          <p:nvPr>
            <p:ph type="sldNum" sz="quarter" idx="12"/>
          </p:nvPr>
        </p:nvSpPr>
        <p:spPr/>
        <p:txBody>
          <a:bodyPr/>
          <a:lstStyle/>
          <a:p>
            <a:fld id="{BFA57367-52FF-475E-B1D2-B2BCEEA2E69B}" type="slidenum">
              <a:rPr lang="en-US" smtClean="0"/>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Go-No-Go</a:t>
            </a:r>
            <a:endParaRPr lang="en-US" dirty="0"/>
          </a:p>
        </p:txBody>
      </p:sp>
      <p:sp>
        <p:nvSpPr>
          <p:cNvPr id="3" name="Content Placeholder 2"/>
          <p:cNvSpPr>
            <a:spLocks noGrp="1"/>
          </p:cNvSpPr>
          <p:nvPr>
            <p:ph idx="1"/>
          </p:nvPr>
        </p:nvSpPr>
        <p:spPr/>
        <p:txBody>
          <a:bodyPr/>
          <a:lstStyle/>
          <a:p>
            <a:pPr>
              <a:buNone/>
            </a:pPr>
            <a:r>
              <a:rPr lang="en-US" sz="2800" dirty="0" smtClean="0"/>
              <a:t>A go-no-go decision is usually made three times during systems analysis:</a:t>
            </a:r>
          </a:p>
          <a:p>
            <a:pPr lvl="1">
              <a:buNone/>
            </a:pPr>
            <a:r>
              <a:rPr lang="en-US" sz="2400" dirty="0" smtClean="0"/>
              <a:t>1. During the initial investigation to determine whether to go ahead with a systems survey.</a:t>
            </a:r>
          </a:p>
          <a:p>
            <a:pPr lvl="1">
              <a:buNone/>
            </a:pPr>
            <a:r>
              <a:rPr lang="en-US" sz="2400" dirty="0" smtClean="0"/>
              <a:t>2. At the end of the feasibility study to determine whether to proceed with the information requirements step.</a:t>
            </a:r>
          </a:p>
          <a:p>
            <a:pPr lvl="1">
              <a:buNone/>
            </a:pPr>
            <a:r>
              <a:rPr lang="en-US" sz="2400" dirty="0" smtClean="0"/>
              <a:t>3. At the completion of the systems analysis phase to decide whether to proceed to the next phase (conceptual design).</a:t>
            </a:r>
          </a:p>
          <a:p>
            <a:pPr>
              <a:buNone/>
            </a:pPr>
            <a:endParaRPr lang="en-US" dirty="0"/>
          </a:p>
        </p:txBody>
      </p:sp>
      <p:sp>
        <p:nvSpPr>
          <p:cNvPr id="4" name="Slide Number Placeholder 3"/>
          <p:cNvSpPr>
            <a:spLocks noGrp="1"/>
          </p:cNvSpPr>
          <p:nvPr>
            <p:ph type="sldNum" sz="quarter" idx="12"/>
          </p:nvPr>
        </p:nvSpPr>
        <p:spPr/>
        <p:txBody>
          <a:bodyPr/>
          <a:lstStyle/>
          <a:p>
            <a:fld id="{BFA57367-52FF-475E-B1D2-B2BCEEA2E69B}" type="slidenum">
              <a:rPr lang="en-US" smtClean="0"/>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a:t>
            </a:r>
            <a:endParaRPr lang="en-US" dirty="0"/>
          </a:p>
        </p:txBody>
      </p:sp>
      <p:sp>
        <p:nvSpPr>
          <p:cNvPr id="3" name="Content Placeholder 2"/>
          <p:cNvSpPr>
            <a:spLocks noGrp="1"/>
          </p:cNvSpPr>
          <p:nvPr>
            <p:ph idx="1"/>
          </p:nvPr>
        </p:nvSpPr>
        <p:spPr/>
        <p:txBody>
          <a:bodyPr/>
          <a:lstStyle/>
          <a:p>
            <a:pPr>
              <a:buNone/>
            </a:pPr>
            <a:r>
              <a:rPr lang="en-US" dirty="0" smtClean="0"/>
              <a:t>When systems analysis is completed, the project can move on to:</a:t>
            </a:r>
          </a:p>
          <a:p>
            <a:pPr lvl="1"/>
            <a:r>
              <a:rPr lang="en-US" dirty="0" smtClean="0"/>
              <a:t>Conceptual design phase</a:t>
            </a:r>
          </a:p>
          <a:p>
            <a:pPr lvl="1"/>
            <a:r>
              <a:rPr lang="en-US" dirty="0" smtClean="0"/>
              <a:t>Physical design phase</a:t>
            </a:r>
          </a:p>
          <a:p>
            <a:pPr lvl="1"/>
            <a:r>
              <a:rPr lang="en-US" dirty="0" smtClean="0"/>
              <a:t>Implementation and conversion</a:t>
            </a:r>
          </a:p>
          <a:p>
            <a:pPr lvl="1"/>
            <a:r>
              <a:rPr lang="en-US" dirty="0" smtClean="0"/>
              <a:t>Operation and maintenance</a:t>
            </a:r>
          </a:p>
          <a:p>
            <a:endParaRPr lang="en-US" dirty="0"/>
          </a:p>
        </p:txBody>
      </p:sp>
      <p:sp>
        <p:nvSpPr>
          <p:cNvPr id="4" name="Slide Number Placeholder 3"/>
          <p:cNvSpPr>
            <a:spLocks noGrp="1"/>
          </p:cNvSpPr>
          <p:nvPr>
            <p:ph type="sldNum" sz="quarter" idx="12"/>
          </p:nvPr>
        </p:nvSpPr>
        <p:spPr/>
        <p:txBody>
          <a:bodyPr/>
          <a:lstStyle/>
          <a:p>
            <a:fld id="{BFA57367-52FF-475E-B1D2-B2BCEEA2E69B}" type="slidenum">
              <a:rPr lang="en-US" smtClean="0"/>
              <a:pPr/>
              <a:t>35</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772400" cy="1143000"/>
          </a:xfrm>
        </p:spPr>
        <p:txBody>
          <a:bodyPr/>
          <a:lstStyle/>
          <a:p>
            <a:r>
              <a:rPr lang="en-US" b="1" dirty="0" smtClean="0">
                <a:solidFill>
                  <a:schemeClr val="tx1"/>
                </a:solidFill>
                <a:latin typeface="+mj-lt"/>
                <a:ea typeface="+mj-ea"/>
                <a:cs typeface="+mj-cs"/>
              </a:rPr>
              <a:t/>
            </a:r>
            <a:br>
              <a:rPr lang="en-US" b="1" dirty="0" smtClean="0">
                <a:solidFill>
                  <a:schemeClr val="tx1"/>
                </a:solidFill>
                <a:latin typeface="+mj-lt"/>
                <a:ea typeface="+mj-ea"/>
                <a:cs typeface="+mj-cs"/>
              </a:rPr>
            </a:br>
            <a:r>
              <a:rPr lang="en-US" b="1" dirty="0" smtClean="0">
                <a:solidFill>
                  <a:schemeClr val="tx1"/>
                </a:solidFill>
                <a:latin typeface="+mj-lt"/>
                <a:ea typeface="+mj-ea"/>
                <a:cs typeface="+mj-cs"/>
              </a:rPr>
              <a:t>Why </a:t>
            </a:r>
            <a:r>
              <a:rPr lang="en-US" b="1" dirty="0">
                <a:solidFill>
                  <a:schemeClr val="tx1"/>
                </a:solidFill>
                <a:latin typeface="+mj-lt"/>
                <a:ea typeface="+mj-ea"/>
                <a:cs typeface="+mj-cs"/>
              </a:rPr>
              <a:t>do companies change systems?</a:t>
            </a:r>
            <a:r>
              <a:rPr lang="en-US" sz="6000" dirty="0">
                <a:solidFill>
                  <a:schemeClr val="tx1"/>
                </a:solidFill>
                <a:latin typeface="+mj-lt"/>
                <a:ea typeface="+mj-ea"/>
                <a:cs typeface="+mj-cs"/>
              </a:rPr>
              <a:t/>
            </a:r>
            <a:br>
              <a:rPr lang="en-US" sz="6000" dirty="0">
                <a:solidFill>
                  <a:schemeClr val="tx1"/>
                </a:solidFill>
                <a:latin typeface="+mj-lt"/>
                <a:ea typeface="+mj-ea"/>
                <a:cs typeface="+mj-cs"/>
              </a:rPr>
            </a:br>
            <a:endParaRPr lang="en-US" dirty="0"/>
          </a:p>
        </p:txBody>
      </p:sp>
      <p:sp>
        <p:nvSpPr>
          <p:cNvPr id="3" name="Content Placeholder 2"/>
          <p:cNvSpPr>
            <a:spLocks noGrp="1"/>
          </p:cNvSpPr>
          <p:nvPr>
            <p:ph idx="1"/>
          </p:nvPr>
        </p:nvSpPr>
        <p:spPr/>
        <p:txBody>
          <a:bodyPr/>
          <a:lstStyle/>
          <a:p>
            <a:r>
              <a:rPr lang="en-US" sz="2800" dirty="0" smtClean="0">
                <a:solidFill>
                  <a:schemeClr val="tx1"/>
                </a:solidFill>
                <a:latin typeface="+mn-lt"/>
                <a:ea typeface="+mn-ea"/>
                <a:cs typeface="+mn-cs"/>
              </a:rPr>
              <a:t>  </a:t>
            </a:r>
            <a:r>
              <a:rPr lang="en-US" sz="2800" dirty="0">
                <a:solidFill>
                  <a:schemeClr val="tx1"/>
                </a:solidFill>
                <a:latin typeface="+mn-lt"/>
                <a:ea typeface="+mn-ea"/>
                <a:cs typeface="+mn-cs"/>
              </a:rPr>
              <a:t>Change in User Needs or Business Needs</a:t>
            </a:r>
          </a:p>
          <a:p>
            <a:r>
              <a:rPr lang="en-US" sz="2800" dirty="0" smtClean="0">
                <a:solidFill>
                  <a:schemeClr val="tx1"/>
                </a:solidFill>
                <a:latin typeface="+mn-lt"/>
                <a:ea typeface="+mn-ea"/>
                <a:cs typeface="+mn-cs"/>
              </a:rPr>
              <a:t>  </a:t>
            </a:r>
            <a:r>
              <a:rPr lang="en-US" sz="2800" dirty="0">
                <a:solidFill>
                  <a:schemeClr val="tx1"/>
                </a:solidFill>
                <a:latin typeface="+mn-lt"/>
                <a:ea typeface="+mn-ea"/>
                <a:cs typeface="+mn-cs"/>
              </a:rPr>
              <a:t>Technological Changes </a:t>
            </a:r>
          </a:p>
          <a:p>
            <a:r>
              <a:rPr lang="en-US" sz="2800" dirty="0" smtClean="0">
                <a:solidFill>
                  <a:schemeClr val="tx1"/>
                </a:solidFill>
                <a:latin typeface="+mn-lt"/>
                <a:ea typeface="+mn-ea"/>
                <a:cs typeface="+mn-cs"/>
              </a:rPr>
              <a:t>  </a:t>
            </a:r>
            <a:r>
              <a:rPr lang="en-US" sz="2800" dirty="0">
                <a:solidFill>
                  <a:schemeClr val="tx1"/>
                </a:solidFill>
                <a:latin typeface="+mn-lt"/>
                <a:ea typeface="+mn-ea"/>
                <a:cs typeface="+mn-cs"/>
              </a:rPr>
              <a:t>Improved Business Processes	 </a:t>
            </a:r>
          </a:p>
          <a:p>
            <a:r>
              <a:rPr lang="en-US" sz="2800" dirty="0" smtClean="0">
                <a:solidFill>
                  <a:schemeClr val="tx1"/>
                </a:solidFill>
                <a:latin typeface="+mn-lt"/>
                <a:ea typeface="+mn-ea"/>
                <a:cs typeface="+mn-cs"/>
              </a:rPr>
              <a:t>  Competitive </a:t>
            </a:r>
            <a:r>
              <a:rPr lang="en-US" sz="2800" dirty="0">
                <a:solidFill>
                  <a:schemeClr val="tx1"/>
                </a:solidFill>
                <a:latin typeface="+mn-lt"/>
                <a:ea typeface="+mn-ea"/>
                <a:cs typeface="+mn-cs"/>
              </a:rPr>
              <a:t>Advantage </a:t>
            </a:r>
          </a:p>
          <a:p>
            <a:r>
              <a:rPr lang="en-US" sz="2800" dirty="0" smtClean="0">
                <a:solidFill>
                  <a:schemeClr val="tx1"/>
                </a:solidFill>
                <a:latin typeface="+mn-lt"/>
                <a:ea typeface="+mn-ea"/>
                <a:cs typeface="+mn-cs"/>
              </a:rPr>
              <a:t>  </a:t>
            </a:r>
            <a:r>
              <a:rPr lang="en-US" sz="2800" dirty="0">
                <a:solidFill>
                  <a:schemeClr val="tx1"/>
                </a:solidFill>
                <a:latin typeface="+mn-lt"/>
                <a:ea typeface="+mn-ea"/>
                <a:cs typeface="+mn-cs"/>
              </a:rPr>
              <a:t>Productivity Gains – reduce cost / </a:t>
            </a:r>
            <a:r>
              <a:rPr lang="en-US" sz="2800" dirty="0" smtClean="0">
                <a:solidFill>
                  <a:schemeClr val="tx1"/>
                </a:solidFill>
                <a:latin typeface="+mn-lt"/>
                <a:ea typeface="+mn-ea"/>
                <a:cs typeface="+mn-cs"/>
              </a:rPr>
              <a:t>output</a:t>
            </a:r>
          </a:p>
          <a:p>
            <a:r>
              <a:rPr lang="en-US" sz="2800" dirty="0" smtClean="0"/>
              <a:t>  Growth</a:t>
            </a:r>
            <a:endParaRPr lang="en-US" sz="2800" dirty="0">
              <a:solidFill>
                <a:schemeClr val="tx1"/>
              </a:solidFill>
              <a:latin typeface="+mn-lt"/>
              <a:ea typeface="+mn-ea"/>
              <a:cs typeface="+mn-cs"/>
            </a:endParaRPr>
          </a:p>
          <a:p>
            <a:r>
              <a:rPr lang="en-US" sz="2800" dirty="0" smtClean="0">
                <a:solidFill>
                  <a:schemeClr val="tx1"/>
                </a:solidFill>
                <a:latin typeface="+mn-lt"/>
                <a:ea typeface="+mn-ea"/>
                <a:cs typeface="+mn-cs"/>
              </a:rPr>
              <a:t>  </a:t>
            </a:r>
            <a:r>
              <a:rPr lang="en-US" sz="2800" dirty="0">
                <a:solidFill>
                  <a:schemeClr val="tx1"/>
                </a:solidFill>
                <a:latin typeface="+mn-lt"/>
                <a:ea typeface="+mn-ea"/>
                <a:cs typeface="+mn-cs"/>
              </a:rPr>
              <a:t>Systems integration 	</a:t>
            </a:r>
          </a:p>
          <a:p>
            <a:r>
              <a:rPr lang="en-US" sz="2800" dirty="0" smtClean="0">
                <a:solidFill>
                  <a:schemeClr val="tx1"/>
                </a:solidFill>
                <a:latin typeface="+mn-lt"/>
                <a:ea typeface="+mn-ea"/>
                <a:cs typeface="+mn-cs"/>
              </a:rPr>
              <a:t>  </a:t>
            </a:r>
            <a:r>
              <a:rPr lang="en-US" sz="2800" dirty="0" smtClean="0">
                <a:solidFill>
                  <a:schemeClr val="tx1"/>
                </a:solidFill>
                <a:latin typeface="+mn-lt"/>
                <a:ea typeface="+mn-ea"/>
                <a:cs typeface="+mn-cs"/>
              </a:rPr>
              <a:t>Systems </a:t>
            </a:r>
            <a:r>
              <a:rPr lang="en-US" sz="2800" dirty="0">
                <a:solidFill>
                  <a:schemeClr val="tx1"/>
                </a:solidFill>
                <a:latin typeface="+mn-lt"/>
                <a:ea typeface="+mn-ea"/>
                <a:cs typeface="+mn-cs"/>
              </a:rPr>
              <a:t>age and need to be replaced </a:t>
            </a:r>
          </a:p>
          <a:p>
            <a:endParaRPr lang="en-US" dirty="0"/>
          </a:p>
        </p:txBody>
      </p:sp>
      <p:sp>
        <p:nvSpPr>
          <p:cNvPr id="4" name="Slide Number Placeholder 3"/>
          <p:cNvSpPr>
            <a:spLocks noGrp="1"/>
          </p:cNvSpPr>
          <p:nvPr>
            <p:ph type="sldNum" sz="quarter" idx="12"/>
          </p:nvPr>
        </p:nvSpPr>
        <p:spPr/>
        <p:txBody>
          <a:bodyPr/>
          <a:lstStyle/>
          <a:p>
            <a:fld id="{BFA57367-52FF-475E-B1D2-B2BCEEA2E69B}"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SDLC</a:t>
            </a:r>
            <a:endParaRPr lang="en-US" b="1" dirty="0"/>
          </a:p>
        </p:txBody>
      </p:sp>
      <p:sp>
        <p:nvSpPr>
          <p:cNvPr id="3" name="Content Placeholder 2"/>
          <p:cNvSpPr>
            <a:spLocks noGrp="1"/>
          </p:cNvSpPr>
          <p:nvPr>
            <p:ph idx="1"/>
          </p:nvPr>
        </p:nvSpPr>
        <p:spPr/>
        <p:txBody>
          <a:bodyPr/>
          <a:lstStyle/>
          <a:p>
            <a:pPr>
              <a:lnSpc>
                <a:spcPct val="90000"/>
              </a:lnSpc>
            </a:pPr>
            <a:r>
              <a:rPr lang="en-US" dirty="0" smtClean="0"/>
              <a:t>The five stages in the systems development life cycle (SDLC) are:</a:t>
            </a:r>
          </a:p>
          <a:p>
            <a:pPr lvl="1">
              <a:lnSpc>
                <a:spcPct val="90000"/>
              </a:lnSpc>
              <a:buNone/>
            </a:pPr>
            <a:r>
              <a:rPr lang="en-US" dirty="0" smtClean="0"/>
              <a:t>(1) Systems analysis</a:t>
            </a:r>
          </a:p>
          <a:p>
            <a:pPr lvl="1">
              <a:lnSpc>
                <a:spcPct val="90000"/>
              </a:lnSpc>
              <a:buNone/>
            </a:pPr>
            <a:r>
              <a:rPr lang="en-US" dirty="0" smtClean="0"/>
              <a:t>(2) Conceptual design</a:t>
            </a:r>
          </a:p>
          <a:p>
            <a:pPr lvl="1">
              <a:lnSpc>
                <a:spcPct val="90000"/>
              </a:lnSpc>
              <a:buNone/>
            </a:pPr>
            <a:r>
              <a:rPr lang="en-US" dirty="0" smtClean="0"/>
              <a:t>(3) Physical design</a:t>
            </a:r>
          </a:p>
          <a:p>
            <a:pPr lvl="1">
              <a:lnSpc>
                <a:spcPct val="90000"/>
              </a:lnSpc>
              <a:buNone/>
            </a:pPr>
            <a:r>
              <a:rPr lang="en-US" dirty="0" smtClean="0"/>
              <a:t>(4) Implementation and conversion</a:t>
            </a:r>
          </a:p>
          <a:p>
            <a:pPr lvl="1">
              <a:lnSpc>
                <a:spcPct val="90000"/>
              </a:lnSpc>
              <a:buNone/>
            </a:pPr>
            <a:r>
              <a:rPr lang="en-US" dirty="0" smtClean="0"/>
              <a:t>(5) Operation and maintenance</a:t>
            </a:r>
          </a:p>
          <a:p>
            <a:endParaRPr lang="en-US" dirty="0"/>
          </a:p>
        </p:txBody>
      </p:sp>
      <p:sp>
        <p:nvSpPr>
          <p:cNvPr id="4" name="Slide Number Placeholder 3"/>
          <p:cNvSpPr>
            <a:spLocks noGrp="1"/>
          </p:cNvSpPr>
          <p:nvPr>
            <p:ph type="sldNum" sz="quarter" idx="12"/>
          </p:nvPr>
        </p:nvSpPr>
        <p:spPr/>
        <p:txBody>
          <a:bodyPr/>
          <a:lstStyle/>
          <a:p>
            <a:fld id="{BFA57367-52FF-475E-B1D2-B2BCEEA2E69B}"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chemeClr val="tx1"/>
                </a:solidFill>
                <a:latin typeface="+mj-lt"/>
                <a:ea typeface="+mj-ea"/>
                <a:cs typeface="+mj-cs"/>
              </a:rPr>
              <a:t>1) Systems </a:t>
            </a:r>
            <a:r>
              <a:rPr lang="en-US" u="sng" dirty="0" smtClean="0">
                <a:solidFill>
                  <a:schemeClr val="tx1"/>
                </a:solidFill>
                <a:latin typeface="+mj-lt"/>
                <a:ea typeface="+mj-ea"/>
                <a:cs typeface="+mj-cs"/>
              </a:rPr>
              <a:t>Analysis:</a:t>
            </a:r>
            <a:endParaRPr lang="en-US" dirty="0"/>
          </a:p>
        </p:txBody>
      </p:sp>
      <p:sp>
        <p:nvSpPr>
          <p:cNvPr id="3" name="Content Placeholder 2"/>
          <p:cNvSpPr>
            <a:spLocks noGrp="1"/>
          </p:cNvSpPr>
          <p:nvPr>
            <p:ph idx="1"/>
          </p:nvPr>
        </p:nvSpPr>
        <p:spPr/>
        <p:txBody>
          <a:bodyPr/>
          <a:lstStyle/>
          <a:p>
            <a:pPr lvl="0">
              <a:buNone/>
            </a:pPr>
            <a:r>
              <a:rPr lang="en-US" dirty="0"/>
              <a:t> </a:t>
            </a:r>
            <a:r>
              <a:rPr lang="en-US" dirty="0" smtClean="0">
                <a:solidFill>
                  <a:schemeClr val="tx1"/>
                </a:solidFill>
                <a:latin typeface="+mn-lt"/>
                <a:ea typeface="+mn-ea"/>
                <a:cs typeface="+mn-cs"/>
              </a:rPr>
              <a:t>Initial </a:t>
            </a:r>
            <a:r>
              <a:rPr lang="en-US" dirty="0">
                <a:solidFill>
                  <a:schemeClr val="tx1"/>
                </a:solidFill>
                <a:latin typeface="+mn-lt"/>
                <a:ea typeface="+mn-ea"/>
                <a:cs typeface="+mn-cs"/>
              </a:rPr>
              <a:t>investigation.  Is the current system ok?  Does it need improvement?  </a:t>
            </a:r>
          </a:p>
          <a:p>
            <a:pPr lvl="0">
              <a:buNone/>
            </a:pPr>
            <a:r>
              <a:rPr lang="en-US" dirty="0">
                <a:solidFill>
                  <a:schemeClr val="tx1"/>
                </a:solidFill>
                <a:latin typeface="+mn-lt"/>
                <a:ea typeface="+mn-ea"/>
                <a:cs typeface="+mn-cs"/>
              </a:rPr>
              <a:t>Systems survey—information needs identified</a:t>
            </a:r>
          </a:p>
          <a:p>
            <a:pPr lvl="0">
              <a:buNone/>
            </a:pPr>
            <a:r>
              <a:rPr lang="en-US" dirty="0">
                <a:solidFill>
                  <a:schemeClr val="tx1"/>
                </a:solidFill>
                <a:latin typeface="+mn-lt"/>
                <a:ea typeface="+mn-ea"/>
                <a:cs typeface="+mn-cs"/>
              </a:rPr>
              <a:t>Feasibility study</a:t>
            </a:r>
          </a:p>
          <a:p>
            <a:pPr lvl="0">
              <a:buNone/>
            </a:pPr>
            <a:r>
              <a:rPr lang="en-US" dirty="0">
                <a:solidFill>
                  <a:schemeClr val="tx1"/>
                </a:solidFill>
                <a:latin typeface="+mn-lt"/>
                <a:ea typeface="+mn-ea"/>
                <a:cs typeface="+mn-cs"/>
              </a:rPr>
              <a:t>Determine information needs and systems requirements</a:t>
            </a:r>
          </a:p>
          <a:p>
            <a:pPr lvl="0">
              <a:buNone/>
            </a:pPr>
            <a:r>
              <a:rPr lang="en-US" dirty="0">
                <a:solidFill>
                  <a:schemeClr val="tx1"/>
                </a:solidFill>
                <a:latin typeface="+mn-lt"/>
                <a:ea typeface="+mn-ea"/>
                <a:cs typeface="+mn-cs"/>
              </a:rPr>
              <a:t>Deliver systems requirements</a:t>
            </a:r>
          </a:p>
          <a:p>
            <a:endParaRPr lang="en-US" dirty="0"/>
          </a:p>
        </p:txBody>
      </p:sp>
      <p:sp>
        <p:nvSpPr>
          <p:cNvPr id="4" name="Slide Number Placeholder 3"/>
          <p:cNvSpPr>
            <a:spLocks noGrp="1"/>
          </p:cNvSpPr>
          <p:nvPr>
            <p:ph type="sldNum" sz="quarter" idx="12"/>
          </p:nvPr>
        </p:nvSpPr>
        <p:spPr/>
        <p:txBody>
          <a:bodyPr/>
          <a:lstStyle/>
          <a:p>
            <a:fld id="{BFA57367-52FF-475E-B1D2-B2BCEEA2E69B}"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tx1"/>
                </a:solidFill>
                <a:latin typeface="+mj-lt"/>
                <a:ea typeface="+mj-ea"/>
                <a:cs typeface="+mj-cs"/>
              </a:rPr>
              <a:t/>
            </a:r>
            <a:br>
              <a:rPr lang="en-US" b="1" u="sng" dirty="0" smtClean="0">
                <a:solidFill>
                  <a:schemeClr val="tx1"/>
                </a:solidFill>
                <a:latin typeface="+mj-lt"/>
                <a:ea typeface="+mj-ea"/>
                <a:cs typeface="+mj-cs"/>
              </a:rPr>
            </a:br>
            <a:r>
              <a:rPr lang="en-US" u="sng" dirty="0" smtClean="0">
                <a:solidFill>
                  <a:schemeClr val="tx1"/>
                </a:solidFill>
                <a:latin typeface="+mj-lt"/>
                <a:ea typeface="+mj-ea"/>
                <a:cs typeface="+mj-cs"/>
              </a:rPr>
              <a:t>2</a:t>
            </a:r>
            <a:r>
              <a:rPr lang="en-US" u="sng" dirty="0">
                <a:solidFill>
                  <a:schemeClr val="tx1"/>
                </a:solidFill>
                <a:latin typeface="+mj-lt"/>
                <a:ea typeface="+mj-ea"/>
                <a:cs typeface="+mj-cs"/>
              </a:rPr>
              <a:t>)  Conceptual Design:</a:t>
            </a:r>
            <a:r>
              <a:rPr lang="en-US" sz="6000" dirty="0">
                <a:solidFill>
                  <a:schemeClr val="tx1"/>
                </a:solidFill>
                <a:latin typeface="+mj-lt"/>
                <a:ea typeface="+mj-ea"/>
                <a:cs typeface="+mj-cs"/>
              </a:rPr>
              <a:t/>
            </a:r>
            <a:br>
              <a:rPr lang="en-US" sz="6000" dirty="0">
                <a:solidFill>
                  <a:schemeClr val="tx1"/>
                </a:solidFill>
                <a:latin typeface="+mj-lt"/>
                <a:ea typeface="+mj-ea"/>
                <a:cs typeface="+mj-cs"/>
              </a:rPr>
            </a:br>
            <a:endParaRPr lang="en-US" dirty="0"/>
          </a:p>
        </p:txBody>
      </p:sp>
      <p:sp>
        <p:nvSpPr>
          <p:cNvPr id="3" name="Content Placeholder 2"/>
          <p:cNvSpPr>
            <a:spLocks noGrp="1"/>
          </p:cNvSpPr>
          <p:nvPr>
            <p:ph idx="1"/>
          </p:nvPr>
        </p:nvSpPr>
        <p:spPr/>
        <p:txBody>
          <a:bodyPr/>
          <a:lstStyle/>
          <a:p>
            <a:pPr lvl="0">
              <a:buNone/>
            </a:pPr>
            <a:r>
              <a:rPr lang="en-US" dirty="0" smtClean="0">
                <a:solidFill>
                  <a:schemeClr val="tx1"/>
                </a:solidFill>
                <a:latin typeface="+mn-lt"/>
                <a:ea typeface="+mn-ea"/>
                <a:cs typeface="+mn-cs"/>
              </a:rPr>
              <a:t> Identify </a:t>
            </a:r>
            <a:r>
              <a:rPr lang="en-US" dirty="0">
                <a:solidFill>
                  <a:schemeClr val="tx1"/>
                </a:solidFill>
                <a:latin typeface="+mn-lt"/>
                <a:ea typeface="+mn-ea"/>
                <a:cs typeface="+mn-cs"/>
              </a:rPr>
              <a:t>and evaluate design alternatives.  Buy software?  Develop it?  Outsource?</a:t>
            </a:r>
          </a:p>
          <a:p>
            <a:pPr lvl="0">
              <a:buNone/>
            </a:pPr>
            <a:r>
              <a:rPr lang="en-US" dirty="0" smtClean="0">
                <a:solidFill>
                  <a:schemeClr val="tx1"/>
                </a:solidFill>
                <a:latin typeface="+mn-lt"/>
                <a:ea typeface="+mn-ea"/>
                <a:cs typeface="+mn-cs"/>
              </a:rPr>
              <a:t> Develop </a:t>
            </a:r>
            <a:r>
              <a:rPr lang="en-US" dirty="0">
                <a:solidFill>
                  <a:schemeClr val="tx1"/>
                </a:solidFill>
                <a:latin typeface="+mn-lt"/>
                <a:ea typeface="+mn-ea"/>
                <a:cs typeface="+mn-cs"/>
              </a:rPr>
              <a:t>and design specifications—what should the new system accomplish?</a:t>
            </a:r>
          </a:p>
          <a:p>
            <a:pPr lvl="0">
              <a:buNone/>
            </a:pPr>
            <a:r>
              <a:rPr lang="en-US" dirty="0" smtClean="0">
                <a:solidFill>
                  <a:schemeClr val="tx1"/>
                </a:solidFill>
                <a:latin typeface="+mn-lt"/>
                <a:ea typeface="+mn-ea"/>
                <a:cs typeface="+mn-cs"/>
              </a:rPr>
              <a:t> Deliver </a:t>
            </a:r>
            <a:r>
              <a:rPr lang="en-US" dirty="0">
                <a:solidFill>
                  <a:schemeClr val="tx1"/>
                </a:solidFill>
                <a:latin typeface="+mn-lt"/>
                <a:ea typeface="+mn-ea"/>
                <a:cs typeface="+mn-cs"/>
              </a:rPr>
              <a:t>conceptual design requirements</a:t>
            </a:r>
            <a:r>
              <a:rPr lang="en-US" dirty="0">
                <a:solidFill>
                  <a:schemeClr val="tx1"/>
                </a:solidFill>
                <a:latin typeface="+mn-lt"/>
                <a:ea typeface="+mn-ea"/>
                <a:cs typeface="+mn-cs"/>
                <a:sym typeface="Wingdings"/>
              </a:rPr>
              <a:t></a:t>
            </a:r>
            <a:r>
              <a:rPr lang="en-US" dirty="0">
                <a:solidFill>
                  <a:schemeClr val="tx1"/>
                </a:solidFill>
                <a:latin typeface="+mn-lt"/>
                <a:ea typeface="+mn-ea"/>
                <a:cs typeface="+mn-cs"/>
              </a:rPr>
              <a:t> send it to a steering committee.</a:t>
            </a:r>
          </a:p>
          <a:p>
            <a:endParaRPr lang="en-US" dirty="0"/>
          </a:p>
        </p:txBody>
      </p:sp>
      <p:sp>
        <p:nvSpPr>
          <p:cNvPr id="4" name="Slide Number Placeholder 3"/>
          <p:cNvSpPr>
            <a:spLocks noGrp="1"/>
          </p:cNvSpPr>
          <p:nvPr>
            <p:ph type="sldNum" sz="quarter" idx="12"/>
          </p:nvPr>
        </p:nvSpPr>
        <p:spPr/>
        <p:txBody>
          <a:bodyPr/>
          <a:lstStyle/>
          <a:p>
            <a:fld id="{BFA57367-52FF-475E-B1D2-B2BCEEA2E69B}"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chemeClr val="tx2"/>
                </a:solidFill>
                <a:latin typeface="+mj-lt"/>
                <a:ea typeface="+mj-ea"/>
                <a:cs typeface="+mj-cs"/>
              </a:rPr>
              <a:t>3) Physical Design:</a:t>
            </a:r>
            <a:endParaRPr lang="en-US" dirty="0"/>
          </a:p>
        </p:txBody>
      </p:sp>
      <p:sp>
        <p:nvSpPr>
          <p:cNvPr id="3" name="Content Placeholder 2"/>
          <p:cNvSpPr>
            <a:spLocks noGrp="1"/>
          </p:cNvSpPr>
          <p:nvPr>
            <p:ph idx="1"/>
          </p:nvPr>
        </p:nvSpPr>
        <p:spPr/>
        <p:txBody>
          <a:bodyPr/>
          <a:lstStyle/>
          <a:p>
            <a:r>
              <a:rPr lang="en-US" sz="2800" dirty="0">
                <a:solidFill>
                  <a:schemeClr val="tx1"/>
                </a:solidFill>
                <a:latin typeface="+mn-lt"/>
                <a:ea typeface="+mn-ea"/>
                <a:cs typeface="+mn-cs"/>
              </a:rPr>
              <a:t>This is where broad user requirements become detailed </a:t>
            </a:r>
            <a:r>
              <a:rPr lang="en-US" sz="2800" dirty="0" smtClean="0">
                <a:solidFill>
                  <a:schemeClr val="tx1"/>
                </a:solidFill>
                <a:latin typeface="+mn-lt"/>
                <a:ea typeface="+mn-ea"/>
                <a:cs typeface="+mn-cs"/>
              </a:rPr>
              <a:t>specifications.</a:t>
            </a:r>
            <a:endParaRPr lang="en-US" sz="2800" dirty="0">
              <a:solidFill>
                <a:schemeClr val="tx1"/>
              </a:solidFill>
              <a:latin typeface="+mn-lt"/>
              <a:ea typeface="+mn-ea"/>
              <a:cs typeface="+mn-cs"/>
            </a:endParaRPr>
          </a:p>
          <a:p>
            <a:pPr lvl="0"/>
            <a:r>
              <a:rPr lang="en-US" sz="2800" dirty="0">
                <a:solidFill>
                  <a:schemeClr val="tx1"/>
                </a:solidFill>
                <a:latin typeface="+mn-lt"/>
                <a:ea typeface="+mn-ea"/>
                <a:cs typeface="+mn-cs"/>
              </a:rPr>
              <a:t>Design output (reports)</a:t>
            </a:r>
          </a:p>
          <a:p>
            <a:pPr lvl="0"/>
            <a:r>
              <a:rPr lang="en-US" sz="2800" dirty="0">
                <a:solidFill>
                  <a:schemeClr val="tx1"/>
                </a:solidFill>
                <a:latin typeface="+mn-lt"/>
                <a:ea typeface="+mn-ea"/>
                <a:cs typeface="+mn-cs"/>
              </a:rPr>
              <a:t>Design database </a:t>
            </a:r>
          </a:p>
          <a:p>
            <a:pPr lvl="0"/>
            <a:r>
              <a:rPr lang="en-US" sz="2800" dirty="0">
                <a:solidFill>
                  <a:schemeClr val="tx1"/>
                </a:solidFill>
                <a:latin typeface="+mn-lt"/>
                <a:ea typeface="+mn-ea"/>
                <a:cs typeface="+mn-cs"/>
              </a:rPr>
              <a:t>Design input</a:t>
            </a:r>
          </a:p>
          <a:p>
            <a:pPr lvl="0"/>
            <a:r>
              <a:rPr lang="en-US" sz="2800" dirty="0">
                <a:solidFill>
                  <a:schemeClr val="tx1"/>
                </a:solidFill>
                <a:latin typeface="+mn-lt"/>
                <a:ea typeface="+mn-ea"/>
                <a:cs typeface="+mn-cs"/>
              </a:rPr>
              <a:t>Develop program/procedures</a:t>
            </a:r>
          </a:p>
          <a:p>
            <a:pPr lvl="0"/>
            <a:r>
              <a:rPr lang="en-US" sz="2800" dirty="0">
                <a:solidFill>
                  <a:schemeClr val="tx1"/>
                </a:solidFill>
                <a:latin typeface="+mn-lt"/>
                <a:ea typeface="+mn-ea"/>
                <a:cs typeface="+mn-cs"/>
              </a:rPr>
              <a:t>Design controls</a:t>
            </a:r>
          </a:p>
          <a:p>
            <a:pPr lvl="0"/>
            <a:r>
              <a:rPr lang="en-US" sz="2800" dirty="0">
                <a:solidFill>
                  <a:schemeClr val="tx1"/>
                </a:solidFill>
                <a:latin typeface="+mn-lt"/>
                <a:ea typeface="+mn-ea"/>
                <a:cs typeface="+mn-cs"/>
              </a:rPr>
              <a:t>Deliver developed system</a:t>
            </a:r>
          </a:p>
          <a:p>
            <a:endParaRPr lang="en-US" dirty="0"/>
          </a:p>
        </p:txBody>
      </p:sp>
      <p:sp>
        <p:nvSpPr>
          <p:cNvPr id="4" name="Slide Number Placeholder 3"/>
          <p:cNvSpPr>
            <a:spLocks noGrp="1"/>
          </p:cNvSpPr>
          <p:nvPr>
            <p:ph type="sldNum" sz="quarter" idx="12"/>
          </p:nvPr>
        </p:nvSpPr>
        <p:spPr/>
        <p:txBody>
          <a:bodyPr/>
          <a:lstStyle/>
          <a:p>
            <a:fld id="{BFA57367-52FF-475E-B1D2-B2BCEEA2E69B}"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tx2"/>
                </a:solidFill>
                <a:latin typeface="+mj-lt"/>
                <a:ea typeface="+mj-ea"/>
                <a:cs typeface="+mj-cs"/>
              </a:rPr>
              <a:t/>
            </a:r>
            <a:br>
              <a:rPr lang="en-US" b="1" u="sng" dirty="0" smtClean="0">
                <a:solidFill>
                  <a:schemeClr val="tx2"/>
                </a:solidFill>
                <a:latin typeface="+mj-lt"/>
                <a:ea typeface="+mj-ea"/>
                <a:cs typeface="+mj-cs"/>
              </a:rPr>
            </a:br>
            <a:r>
              <a:rPr lang="en-US" u="sng" dirty="0" smtClean="0">
                <a:solidFill>
                  <a:schemeClr val="tx2"/>
                </a:solidFill>
                <a:latin typeface="+mj-lt"/>
                <a:ea typeface="+mj-ea"/>
                <a:cs typeface="+mj-cs"/>
              </a:rPr>
              <a:t>4</a:t>
            </a:r>
            <a:r>
              <a:rPr lang="en-US" u="sng" dirty="0">
                <a:solidFill>
                  <a:schemeClr val="tx2"/>
                </a:solidFill>
                <a:latin typeface="+mj-lt"/>
                <a:ea typeface="+mj-ea"/>
                <a:cs typeface="+mj-cs"/>
              </a:rPr>
              <a:t>)  Implementation and Conversion:</a:t>
            </a:r>
            <a:r>
              <a:rPr lang="en-US" dirty="0">
                <a:solidFill>
                  <a:schemeClr val="tx2"/>
                </a:solidFill>
                <a:latin typeface="+mj-lt"/>
                <a:ea typeface="+mj-ea"/>
                <a:cs typeface="+mj-cs"/>
              </a:rPr>
              <a:t/>
            </a:r>
            <a:br>
              <a:rPr lang="en-US" dirty="0">
                <a:solidFill>
                  <a:schemeClr val="tx2"/>
                </a:solidFill>
                <a:latin typeface="+mj-lt"/>
                <a:ea typeface="+mj-ea"/>
                <a:cs typeface="+mj-cs"/>
              </a:rPr>
            </a:br>
            <a:endParaRPr lang="en-US" dirty="0"/>
          </a:p>
        </p:txBody>
      </p:sp>
      <p:sp>
        <p:nvSpPr>
          <p:cNvPr id="3" name="Content Placeholder 2"/>
          <p:cNvSpPr>
            <a:spLocks noGrp="1"/>
          </p:cNvSpPr>
          <p:nvPr>
            <p:ph idx="1"/>
          </p:nvPr>
        </p:nvSpPr>
        <p:spPr/>
        <p:txBody>
          <a:bodyPr/>
          <a:lstStyle/>
          <a:p>
            <a:pPr lvl="0"/>
            <a:r>
              <a:rPr lang="en-US" sz="2800" dirty="0">
                <a:solidFill>
                  <a:schemeClr val="tx1"/>
                </a:solidFill>
                <a:latin typeface="+mn-lt"/>
                <a:ea typeface="+mn-ea"/>
                <a:cs typeface="+mn-cs"/>
              </a:rPr>
              <a:t>Develop implementation and conversion plan </a:t>
            </a:r>
          </a:p>
          <a:p>
            <a:pPr lvl="0"/>
            <a:r>
              <a:rPr lang="en-US" sz="2800" dirty="0">
                <a:solidFill>
                  <a:schemeClr val="tx1"/>
                </a:solidFill>
                <a:latin typeface="+mn-lt"/>
                <a:ea typeface="+mn-ea"/>
                <a:cs typeface="+mn-cs"/>
              </a:rPr>
              <a:t>Install hardware and software</a:t>
            </a:r>
          </a:p>
          <a:p>
            <a:pPr lvl="0"/>
            <a:r>
              <a:rPr lang="en-US" sz="2800" dirty="0">
                <a:solidFill>
                  <a:schemeClr val="tx1"/>
                </a:solidFill>
                <a:latin typeface="+mn-lt"/>
                <a:ea typeface="+mn-ea"/>
                <a:cs typeface="+mn-cs"/>
              </a:rPr>
              <a:t>Train personnel</a:t>
            </a:r>
          </a:p>
          <a:p>
            <a:pPr lvl="0"/>
            <a:r>
              <a:rPr lang="en-US" sz="2800" dirty="0">
                <a:solidFill>
                  <a:schemeClr val="tx1"/>
                </a:solidFill>
                <a:latin typeface="+mn-lt"/>
                <a:ea typeface="+mn-ea"/>
                <a:cs typeface="+mn-cs"/>
              </a:rPr>
              <a:t>Test the system</a:t>
            </a:r>
          </a:p>
          <a:p>
            <a:pPr lvl="0"/>
            <a:r>
              <a:rPr lang="en-US" sz="2800" dirty="0">
                <a:solidFill>
                  <a:schemeClr val="tx1"/>
                </a:solidFill>
                <a:latin typeface="+mn-lt"/>
                <a:ea typeface="+mn-ea"/>
                <a:cs typeface="+mn-cs"/>
              </a:rPr>
              <a:t>Complete documentation</a:t>
            </a:r>
          </a:p>
          <a:p>
            <a:pPr lvl="0"/>
            <a:r>
              <a:rPr lang="en-US" sz="2800" dirty="0">
                <a:solidFill>
                  <a:schemeClr val="tx1"/>
                </a:solidFill>
                <a:latin typeface="+mn-lt"/>
                <a:ea typeface="+mn-ea"/>
                <a:cs typeface="+mn-cs"/>
              </a:rPr>
              <a:t>Convert from old to new system</a:t>
            </a:r>
          </a:p>
          <a:p>
            <a:pPr lvl="0"/>
            <a:r>
              <a:rPr lang="en-US" sz="2800" dirty="0">
                <a:solidFill>
                  <a:schemeClr val="tx1"/>
                </a:solidFill>
                <a:latin typeface="+mn-lt"/>
                <a:ea typeface="+mn-ea"/>
                <a:cs typeface="+mn-cs"/>
              </a:rPr>
              <a:t>Deliver operational system</a:t>
            </a:r>
          </a:p>
          <a:p>
            <a:endParaRPr lang="en-US" dirty="0"/>
          </a:p>
        </p:txBody>
      </p:sp>
      <p:sp>
        <p:nvSpPr>
          <p:cNvPr id="4" name="Slide Number Placeholder 3"/>
          <p:cNvSpPr>
            <a:spLocks noGrp="1"/>
          </p:cNvSpPr>
          <p:nvPr>
            <p:ph type="sldNum" sz="quarter" idx="12"/>
          </p:nvPr>
        </p:nvSpPr>
        <p:spPr/>
        <p:txBody>
          <a:bodyPr/>
          <a:lstStyle/>
          <a:p>
            <a:fld id="{BFA57367-52FF-475E-B1D2-B2BCEEA2E69B}" type="slidenum">
              <a:rPr lang="en-US" smtClean="0"/>
              <a:pPr/>
              <a:t>9</a:t>
            </a:fld>
            <a:endParaRPr lang="en-US" dirty="0"/>
          </a:p>
        </p:txBody>
      </p:sp>
    </p:spTree>
  </p:cSld>
  <p:clrMapOvr>
    <a:masterClrMapping/>
  </p:clrMapOvr>
</p:sld>
</file>

<file path=ppt/theme/theme1.xml><?xml version="1.0" encoding="utf-8"?>
<a:theme xmlns:a="http://schemas.openxmlformats.org/drawingml/2006/main" name="Cn03ho09">
  <a:themeElements>
    <a:clrScheme name="BlankH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H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H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H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H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H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H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H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H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Cn03ho09</Template>
  <TotalTime>445</TotalTime>
  <Words>1423</Words>
  <Application>Microsoft Office PowerPoint</Application>
  <PresentationFormat>On-screen Show (4:3)</PresentationFormat>
  <Paragraphs>251</Paragraphs>
  <Slides>35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Cn03ho09</vt:lpstr>
      <vt:lpstr>Worksheet</vt:lpstr>
      <vt:lpstr>Chapter 18</vt:lpstr>
      <vt:lpstr> Three chapters on the Systems Development Life Cycle (SDLC) </vt:lpstr>
      <vt:lpstr>Implementing New Systems-- Problems</vt:lpstr>
      <vt:lpstr> Why do companies change systems? </vt:lpstr>
      <vt:lpstr>SDLC</vt:lpstr>
      <vt:lpstr>1) Systems Analysis:</vt:lpstr>
      <vt:lpstr> 2)  Conceptual Design: </vt:lpstr>
      <vt:lpstr>3) Physical Design:</vt:lpstr>
      <vt:lpstr> 4)  Implementation and Conversion: </vt:lpstr>
      <vt:lpstr>5)  Operation and Maintenance </vt:lpstr>
      <vt:lpstr>People</vt:lpstr>
      <vt:lpstr> Management </vt:lpstr>
      <vt:lpstr> Accountants </vt:lpstr>
      <vt:lpstr> Information Systems Steering Committee </vt:lpstr>
      <vt:lpstr> Project Development Team </vt:lpstr>
      <vt:lpstr> Systems Analysts and Programmers </vt:lpstr>
      <vt:lpstr>External Parties</vt:lpstr>
      <vt:lpstr>Systems--planning</vt:lpstr>
      <vt:lpstr>Project Plan</vt:lpstr>
      <vt:lpstr>Gantt History</vt:lpstr>
      <vt:lpstr>Slide 21</vt:lpstr>
      <vt:lpstr>Slide 22</vt:lpstr>
      <vt:lpstr>Master Plan</vt:lpstr>
      <vt:lpstr>Behavioral Issues</vt:lpstr>
      <vt:lpstr>People’s Reactions</vt:lpstr>
      <vt:lpstr>Preventing Behavior Problems</vt:lpstr>
      <vt:lpstr> Systems Analysis (Step 1 of the SDLC): </vt:lpstr>
      <vt:lpstr>Initial Investigation</vt:lpstr>
      <vt:lpstr>Systems Survey</vt:lpstr>
      <vt:lpstr>Feasibility Study</vt:lpstr>
      <vt:lpstr>Determine Information Needs and System Requirements</vt:lpstr>
      <vt:lpstr> Documentation and Approval of User Requirements </vt:lpstr>
      <vt:lpstr>Systems Analysis Report</vt:lpstr>
      <vt:lpstr>Go-No-Go</vt:lpstr>
      <vt:lpstr>NEXT</vt:lpstr>
    </vt:vector>
  </TitlesOfParts>
  <Company>University of Washington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18</dc:title>
  <dc:subject>Cost Accounting 11/e</dc:subject>
  <dc:creator>Larry DuCharme</dc:creator>
  <cp:lastModifiedBy>Larry DuCharme</cp:lastModifiedBy>
  <cp:revision>46</cp:revision>
  <cp:lastPrinted>1601-01-01T00:00:00Z</cp:lastPrinted>
  <dcterms:created xsi:type="dcterms:W3CDTF">2010-10-25T18:25:27Z</dcterms:created>
  <dcterms:modified xsi:type="dcterms:W3CDTF">2010-10-27T19:22:12Z</dcterms:modified>
</cp:coreProperties>
</file>