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handoutMasterIdLst>
    <p:handoutMasterId r:id="rId41"/>
  </p:handoutMasterIdLst>
  <p:sldIdLst>
    <p:sldId id="256" r:id="rId2"/>
    <p:sldId id="257" r:id="rId3"/>
    <p:sldId id="258" r:id="rId4"/>
    <p:sldId id="259" r:id="rId5"/>
    <p:sldId id="260" r:id="rId6"/>
    <p:sldId id="261" r:id="rId7"/>
    <p:sldId id="262" r:id="rId8"/>
    <p:sldId id="263" r:id="rId9"/>
    <p:sldId id="266" r:id="rId10"/>
    <p:sldId id="267" r:id="rId11"/>
    <p:sldId id="268" r:id="rId12"/>
    <p:sldId id="293" r:id="rId13"/>
    <p:sldId id="294" r:id="rId14"/>
    <p:sldId id="295" r:id="rId15"/>
    <p:sldId id="296" r:id="rId16"/>
    <p:sldId id="297" r:id="rId17"/>
    <p:sldId id="298" r:id="rId18"/>
    <p:sldId id="299" r:id="rId19"/>
    <p:sldId id="300" r:id="rId20"/>
    <p:sldId id="301" r:id="rId21"/>
    <p:sldId id="302" r:id="rId22"/>
    <p:sldId id="303" r:id="rId23"/>
    <p:sldId id="304" r:id="rId24"/>
    <p:sldId id="305" r:id="rId25"/>
    <p:sldId id="306" r:id="rId26"/>
    <p:sldId id="307" r:id="rId27"/>
    <p:sldId id="308" r:id="rId28"/>
    <p:sldId id="309" r:id="rId29"/>
    <p:sldId id="310" r:id="rId30"/>
    <p:sldId id="311" r:id="rId31"/>
    <p:sldId id="312" r:id="rId32"/>
    <p:sldId id="313" r:id="rId33"/>
    <p:sldId id="314" r:id="rId34"/>
    <p:sldId id="315" r:id="rId35"/>
    <p:sldId id="316" r:id="rId36"/>
    <p:sldId id="290" r:id="rId37"/>
    <p:sldId id="317" r:id="rId38"/>
    <p:sldId id="318"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408"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35FD641-4AD8-4C66-8292-528CF7B9ADC0}" type="datetimeFigureOut">
              <a:rPr lang="en-US" smtClean="0"/>
              <a:pPr/>
              <a:t>11/27/2010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FOSTER School of Business    Acctg.320</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5C80670-98A2-4585-B742-0CDD4EEBD192}" type="slidenum">
              <a:rPr lang="en-US" smtClean="0"/>
              <a:pPr/>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905BDE-93FE-433E-90E9-964A8FA06C21}" type="datetimeFigureOut">
              <a:rPr lang="en-US" smtClean="0"/>
              <a:pPr/>
              <a:t>11/27/2010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FOSTER School of Business    Acctg.320</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FE7D7A-014B-4564-90BC-3627E5908F9D}" type="slidenum">
              <a:rPr lang="en-US" smtClean="0"/>
              <a:pPr/>
              <a:t>‹#›</a:t>
            </a:fld>
            <a:endParaRPr lang="en-US"/>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CFE7D7A-014B-4564-90BC-3627E5908F9D}"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FOSTER School of Business    Acctg.320</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7B6E389-1283-4031-BE9C-9700482FF0E8}" type="datetime1">
              <a:rPr lang="en-US" smtClean="0"/>
              <a:pPr/>
              <a:t>11/27/2010</a:t>
            </a:fld>
            <a:endParaRPr lang="en-US"/>
          </a:p>
        </p:txBody>
      </p:sp>
      <p:sp>
        <p:nvSpPr>
          <p:cNvPr id="20" name="Footer Placeholder 19"/>
          <p:cNvSpPr>
            <a:spLocks noGrp="1"/>
          </p:cNvSpPr>
          <p:nvPr>
            <p:ph type="ftr" sz="quarter" idx="11"/>
          </p:nvPr>
        </p:nvSpPr>
        <p:spPr/>
        <p:txBody>
          <a:bodyPr/>
          <a:lstStyle>
            <a:extLst/>
          </a:lstStyle>
          <a:p>
            <a:r>
              <a:rPr lang="en-US" smtClean="0"/>
              <a:t>FOSTER School of Business       Acctg.320</a:t>
            </a:r>
            <a:endParaRPr lang="en-US"/>
          </a:p>
        </p:txBody>
      </p:sp>
      <p:sp>
        <p:nvSpPr>
          <p:cNvPr id="10" name="Slide Number Placeholder 9"/>
          <p:cNvSpPr>
            <a:spLocks noGrp="1"/>
          </p:cNvSpPr>
          <p:nvPr>
            <p:ph type="sldNum" sz="quarter" idx="12"/>
          </p:nvPr>
        </p:nvSpPr>
        <p:spPr/>
        <p:txBody>
          <a:bodyPr/>
          <a:lstStyle>
            <a:extLst/>
          </a:lstStyle>
          <a:p>
            <a:fld id="{9F0EEBF1-9C98-4308-8DFB-1186832D92D9}"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479D4DC-8407-4088-AC12-26D4145EB6AC}" type="datetime1">
              <a:rPr lang="en-US" smtClean="0"/>
              <a:pPr/>
              <a:t>11/27/2010</a:t>
            </a:fld>
            <a:endParaRPr lang="en-US"/>
          </a:p>
        </p:txBody>
      </p:sp>
      <p:sp>
        <p:nvSpPr>
          <p:cNvPr id="5" name="Footer Placeholder 4"/>
          <p:cNvSpPr>
            <a:spLocks noGrp="1"/>
          </p:cNvSpPr>
          <p:nvPr>
            <p:ph type="ftr" sz="quarter" idx="11"/>
          </p:nvPr>
        </p:nvSpPr>
        <p:spPr/>
        <p:txBody>
          <a:bodyPr/>
          <a:lstStyle>
            <a:extLst/>
          </a:lstStyle>
          <a:p>
            <a:r>
              <a:rPr lang="en-US" smtClean="0"/>
              <a:t>FOSTER School of Business       Acctg.320</a:t>
            </a:r>
            <a:endParaRPr lang="en-US"/>
          </a:p>
        </p:txBody>
      </p:sp>
      <p:sp>
        <p:nvSpPr>
          <p:cNvPr id="6" name="Slide Number Placeholder 5"/>
          <p:cNvSpPr>
            <a:spLocks noGrp="1"/>
          </p:cNvSpPr>
          <p:nvPr>
            <p:ph type="sldNum" sz="quarter" idx="12"/>
          </p:nvPr>
        </p:nvSpPr>
        <p:spPr/>
        <p:txBody>
          <a:bodyPr/>
          <a:lstStyle>
            <a:extLst/>
          </a:lstStyle>
          <a:p>
            <a:fld id="{9F0EEBF1-9C98-4308-8DFB-1186832D92D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BE58952-5EFB-450D-8028-257A57454607}" type="datetime1">
              <a:rPr lang="en-US" smtClean="0"/>
              <a:pPr/>
              <a:t>11/27/2010</a:t>
            </a:fld>
            <a:endParaRPr lang="en-US"/>
          </a:p>
        </p:txBody>
      </p:sp>
      <p:sp>
        <p:nvSpPr>
          <p:cNvPr id="5" name="Footer Placeholder 4"/>
          <p:cNvSpPr>
            <a:spLocks noGrp="1"/>
          </p:cNvSpPr>
          <p:nvPr>
            <p:ph type="ftr" sz="quarter" idx="11"/>
          </p:nvPr>
        </p:nvSpPr>
        <p:spPr/>
        <p:txBody>
          <a:bodyPr/>
          <a:lstStyle>
            <a:extLst/>
          </a:lstStyle>
          <a:p>
            <a:r>
              <a:rPr lang="en-US" smtClean="0"/>
              <a:t>FOSTER School of Business       Acctg.320</a:t>
            </a:r>
            <a:endParaRPr lang="en-US"/>
          </a:p>
        </p:txBody>
      </p:sp>
      <p:sp>
        <p:nvSpPr>
          <p:cNvPr id="6" name="Slide Number Placeholder 5"/>
          <p:cNvSpPr>
            <a:spLocks noGrp="1"/>
          </p:cNvSpPr>
          <p:nvPr>
            <p:ph type="sldNum" sz="quarter" idx="12"/>
          </p:nvPr>
        </p:nvSpPr>
        <p:spPr/>
        <p:txBody>
          <a:bodyPr/>
          <a:lstStyle>
            <a:extLst/>
          </a:lstStyle>
          <a:p>
            <a:fld id="{9F0EEBF1-9C98-4308-8DFB-1186832D92D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effectLst/>
                <a:latin typeface="Arial" pitchFamily="34" charset="0"/>
                <a:cs typeface="Arial" pitchFamily="34" charset="0"/>
              </a:defRPr>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r>
              <a:rPr lang="en-US" smtClean="0"/>
              <a:t>FOSTER School of Business       Acctg.320</a:t>
            </a:r>
            <a:endParaRPr lang="en-US"/>
          </a:p>
        </p:txBody>
      </p:sp>
      <p:sp>
        <p:nvSpPr>
          <p:cNvPr id="6" name="Slide Number Placeholder 5"/>
          <p:cNvSpPr>
            <a:spLocks noGrp="1"/>
          </p:cNvSpPr>
          <p:nvPr>
            <p:ph type="sldNum" sz="quarter" idx="12"/>
          </p:nvPr>
        </p:nvSpPr>
        <p:spPr/>
        <p:txBody>
          <a:bodyPr/>
          <a:lstStyle>
            <a:extLst/>
          </a:lstStyle>
          <a:p>
            <a:fld id="{9F0EEBF1-9C98-4308-8DFB-1186832D92D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0533863-82CE-43AE-A6F5-8CC69CF09D04}" type="datetime1">
              <a:rPr lang="en-US" smtClean="0"/>
              <a:pPr/>
              <a:t>11/27/2010</a:t>
            </a:fld>
            <a:endParaRPr lang="en-US"/>
          </a:p>
        </p:txBody>
      </p:sp>
      <p:sp>
        <p:nvSpPr>
          <p:cNvPr id="5" name="Footer Placeholder 4"/>
          <p:cNvSpPr>
            <a:spLocks noGrp="1"/>
          </p:cNvSpPr>
          <p:nvPr>
            <p:ph type="ftr" sz="quarter" idx="11"/>
          </p:nvPr>
        </p:nvSpPr>
        <p:spPr/>
        <p:txBody>
          <a:bodyPr/>
          <a:lstStyle>
            <a:extLst/>
          </a:lstStyle>
          <a:p>
            <a:r>
              <a:rPr lang="en-US" smtClean="0"/>
              <a:t>FOSTER School of Business       Acctg.320</a:t>
            </a:r>
            <a:endParaRPr lang="en-US"/>
          </a:p>
        </p:txBody>
      </p:sp>
      <p:sp>
        <p:nvSpPr>
          <p:cNvPr id="6" name="Slide Number Placeholder 5"/>
          <p:cNvSpPr>
            <a:spLocks noGrp="1"/>
          </p:cNvSpPr>
          <p:nvPr>
            <p:ph type="sldNum" sz="quarter" idx="12"/>
          </p:nvPr>
        </p:nvSpPr>
        <p:spPr/>
        <p:txBody>
          <a:bodyPr/>
          <a:lstStyle>
            <a:extLst/>
          </a:lstStyle>
          <a:p>
            <a:fld id="{9F0EEBF1-9C98-4308-8DFB-1186832D92D9}"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C54A4A8-BC1C-48C2-AA25-A585FF845246}" type="datetime1">
              <a:rPr lang="en-US" smtClean="0"/>
              <a:pPr/>
              <a:t>11/27/2010</a:t>
            </a:fld>
            <a:endParaRPr lang="en-US"/>
          </a:p>
        </p:txBody>
      </p:sp>
      <p:sp>
        <p:nvSpPr>
          <p:cNvPr id="6" name="Footer Placeholder 5"/>
          <p:cNvSpPr>
            <a:spLocks noGrp="1"/>
          </p:cNvSpPr>
          <p:nvPr>
            <p:ph type="ftr" sz="quarter" idx="11"/>
          </p:nvPr>
        </p:nvSpPr>
        <p:spPr/>
        <p:txBody>
          <a:bodyPr/>
          <a:lstStyle>
            <a:extLst/>
          </a:lstStyle>
          <a:p>
            <a:r>
              <a:rPr lang="en-US" smtClean="0"/>
              <a:t>FOSTER School of Business       Acctg.320</a:t>
            </a:r>
            <a:endParaRPr lang="en-US"/>
          </a:p>
        </p:txBody>
      </p:sp>
      <p:sp>
        <p:nvSpPr>
          <p:cNvPr id="7" name="Slide Number Placeholder 6"/>
          <p:cNvSpPr>
            <a:spLocks noGrp="1"/>
          </p:cNvSpPr>
          <p:nvPr>
            <p:ph type="sldNum" sz="quarter" idx="12"/>
          </p:nvPr>
        </p:nvSpPr>
        <p:spPr/>
        <p:txBody>
          <a:bodyPr/>
          <a:lstStyle>
            <a:extLst/>
          </a:lstStyle>
          <a:p>
            <a:fld id="{9F0EEBF1-9C98-4308-8DFB-1186832D92D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6BF00AC-B411-4BE8-B99B-4EC9F22FDF1F}" type="datetime1">
              <a:rPr lang="en-US" smtClean="0"/>
              <a:pPr/>
              <a:t>11/27/2010</a:t>
            </a:fld>
            <a:endParaRPr lang="en-US"/>
          </a:p>
        </p:txBody>
      </p:sp>
      <p:sp>
        <p:nvSpPr>
          <p:cNvPr id="8" name="Footer Placeholder 7"/>
          <p:cNvSpPr>
            <a:spLocks noGrp="1"/>
          </p:cNvSpPr>
          <p:nvPr>
            <p:ph type="ftr" sz="quarter" idx="11"/>
          </p:nvPr>
        </p:nvSpPr>
        <p:spPr/>
        <p:txBody>
          <a:bodyPr/>
          <a:lstStyle>
            <a:extLst/>
          </a:lstStyle>
          <a:p>
            <a:r>
              <a:rPr lang="en-US" smtClean="0"/>
              <a:t>FOSTER School of Business       Acctg.320</a:t>
            </a:r>
            <a:endParaRPr lang="en-US"/>
          </a:p>
        </p:txBody>
      </p:sp>
      <p:sp>
        <p:nvSpPr>
          <p:cNvPr id="9" name="Slide Number Placeholder 8"/>
          <p:cNvSpPr>
            <a:spLocks noGrp="1"/>
          </p:cNvSpPr>
          <p:nvPr>
            <p:ph type="sldNum" sz="quarter" idx="12"/>
          </p:nvPr>
        </p:nvSpPr>
        <p:spPr/>
        <p:txBody>
          <a:bodyPr/>
          <a:lstStyle>
            <a:extLst/>
          </a:lstStyle>
          <a:p>
            <a:fld id="{9F0EEBF1-9C98-4308-8DFB-1186832D92D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CC42FDA-8A1D-4179-A670-D4C5FB354EFF}" type="datetime1">
              <a:rPr lang="en-US" smtClean="0"/>
              <a:pPr/>
              <a:t>11/27/2010</a:t>
            </a:fld>
            <a:endParaRPr lang="en-US"/>
          </a:p>
        </p:txBody>
      </p:sp>
      <p:sp>
        <p:nvSpPr>
          <p:cNvPr id="4" name="Footer Placeholder 3"/>
          <p:cNvSpPr>
            <a:spLocks noGrp="1"/>
          </p:cNvSpPr>
          <p:nvPr>
            <p:ph type="ftr" sz="quarter" idx="11"/>
          </p:nvPr>
        </p:nvSpPr>
        <p:spPr/>
        <p:txBody>
          <a:bodyPr/>
          <a:lstStyle>
            <a:extLst/>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extLst/>
          </a:lstStyle>
          <a:p>
            <a:fld id="{9F0EEBF1-9C98-4308-8DFB-1186832D92D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7824148-4B6C-4AFE-A7DE-BE5DED8EA234}" type="datetime1">
              <a:rPr lang="en-US" smtClean="0"/>
              <a:pPr/>
              <a:t>11/27/2010</a:t>
            </a:fld>
            <a:endParaRPr lang="en-US"/>
          </a:p>
        </p:txBody>
      </p:sp>
      <p:sp>
        <p:nvSpPr>
          <p:cNvPr id="3" name="Footer Placeholder 2"/>
          <p:cNvSpPr>
            <a:spLocks noGrp="1"/>
          </p:cNvSpPr>
          <p:nvPr>
            <p:ph type="ftr" sz="quarter" idx="11"/>
          </p:nvPr>
        </p:nvSpPr>
        <p:spPr/>
        <p:txBody>
          <a:bodyPr/>
          <a:lstStyle>
            <a:extLst/>
          </a:lstStyle>
          <a:p>
            <a:r>
              <a:rPr lang="en-US" smtClean="0"/>
              <a:t>FOSTER School of Business       Acctg.320</a:t>
            </a:r>
            <a:endParaRPr lang="en-US"/>
          </a:p>
        </p:txBody>
      </p:sp>
      <p:sp>
        <p:nvSpPr>
          <p:cNvPr id="4" name="Slide Number Placeholder 3"/>
          <p:cNvSpPr>
            <a:spLocks noGrp="1"/>
          </p:cNvSpPr>
          <p:nvPr>
            <p:ph type="sldNum" sz="quarter" idx="12"/>
          </p:nvPr>
        </p:nvSpPr>
        <p:spPr/>
        <p:txBody>
          <a:bodyPr/>
          <a:lstStyle>
            <a:extLst/>
          </a:lstStyle>
          <a:p>
            <a:fld id="{9F0EEBF1-9C98-4308-8DFB-1186832D92D9}"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54A0086-5678-4355-B83C-F0E6C0BAB5CE}" type="datetime1">
              <a:rPr lang="en-US" smtClean="0"/>
              <a:pPr/>
              <a:t>11/27/2010</a:t>
            </a:fld>
            <a:endParaRPr lang="en-US"/>
          </a:p>
        </p:txBody>
      </p:sp>
      <p:sp>
        <p:nvSpPr>
          <p:cNvPr id="6" name="Footer Placeholder 5"/>
          <p:cNvSpPr>
            <a:spLocks noGrp="1"/>
          </p:cNvSpPr>
          <p:nvPr>
            <p:ph type="ftr" sz="quarter" idx="11"/>
          </p:nvPr>
        </p:nvSpPr>
        <p:spPr/>
        <p:txBody>
          <a:bodyPr/>
          <a:lstStyle>
            <a:extLst/>
          </a:lstStyle>
          <a:p>
            <a:r>
              <a:rPr lang="en-US" smtClean="0"/>
              <a:t>FOSTER School of Business       Acctg.320</a:t>
            </a:r>
            <a:endParaRPr lang="en-US"/>
          </a:p>
        </p:txBody>
      </p:sp>
      <p:sp>
        <p:nvSpPr>
          <p:cNvPr id="7" name="Slide Number Placeholder 6"/>
          <p:cNvSpPr>
            <a:spLocks noGrp="1"/>
          </p:cNvSpPr>
          <p:nvPr>
            <p:ph type="sldNum" sz="quarter" idx="12"/>
          </p:nvPr>
        </p:nvSpPr>
        <p:spPr/>
        <p:txBody>
          <a:bodyPr/>
          <a:lstStyle>
            <a:extLst/>
          </a:lstStyle>
          <a:p>
            <a:fld id="{9F0EEBF1-9C98-4308-8DFB-1186832D92D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9C6A6B5F-C08B-428D-88E7-AB39D411EB4C}" type="datetime1">
              <a:rPr lang="en-US" smtClean="0"/>
              <a:pPr/>
              <a:t>11/27/2010</a:t>
            </a:fld>
            <a:endParaRPr lang="en-US"/>
          </a:p>
        </p:txBody>
      </p:sp>
      <p:sp>
        <p:nvSpPr>
          <p:cNvPr id="6" name="Footer Placeholder 5"/>
          <p:cNvSpPr>
            <a:spLocks noGrp="1"/>
          </p:cNvSpPr>
          <p:nvPr>
            <p:ph type="ftr" sz="quarter" idx="11"/>
          </p:nvPr>
        </p:nvSpPr>
        <p:spPr/>
        <p:txBody>
          <a:bodyPr/>
          <a:lstStyle>
            <a:extLst/>
          </a:lstStyle>
          <a:p>
            <a:r>
              <a:rPr lang="en-US" smtClean="0"/>
              <a:t>FOSTER School of Business       Acctg.320</a:t>
            </a:r>
            <a:endParaRPr lang="en-US"/>
          </a:p>
        </p:txBody>
      </p:sp>
      <p:sp>
        <p:nvSpPr>
          <p:cNvPr id="7" name="Slide Number Placeholder 6"/>
          <p:cNvSpPr>
            <a:spLocks noGrp="1"/>
          </p:cNvSpPr>
          <p:nvPr>
            <p:ph type="sldNum" sz="quarter" idx="12"/>
          </p:nvPr>
        </p:nvSpPr>
        <p:spPr/>
        <p:txBody>
          <a:bodyPr/>
          <a:lstStyle>
            <a:extLst/>
          </a:lstStyle>
          <a:p>
            <a:fld id="{9F0EEBF1-9C98-4308-8DFB-1186832D92D9}"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BAD6AE3-412C-4233-A853-F427062367CC}" type="datetime1">
              <a:rPr lang="en-US" smtClean="0"/>
              <a:pPr/>
              <a:t>11/27/2010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smtClean="0"/>
              <a:t>FOSTER School of Business       Acctg.320</a:t>
            </a:r>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F0EEBF1-9C98-4308-8DFB-1186832D92D9}"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dirty="0" smtClean="0">
                <a:effectLst/>
                <a:latin typeface="Arial" pitchFamily="34" charset="0"/>
                <a:cs typeface="Arial" pitchFamily="34" charset="0"/>
              </a:rPr>
              <a:t>The Expense Cycle: </a:t>
            </a:r>
            <a:br>
              <a:rPr lang="en-US" sz="4400" dirty="0" smtClean="0">
                <a:effectLst/>
                <a:latin typeface="Arial" pitchFamily="34" charset="0"/>
                <a:cs typeface="Arial" pitchFamily="34" charset="0"/>
              </a:rPr>
            </a:br>
            <a:r>
              <a:rPr lang="en-US" sz="4000" dirty="0" smtClean="0">
                <a:effectLst/>
                <a:latin typeface="Arial" pitchFamily="34" charset="0"/>
                <a:cs typeface="Arial" pitchFamily="34" charset="0"/>
              </a:rPr>
              <a:t>Purchasing to Cash Payments</a:t>
            </a:r>
            <a:endParaRPr lang="en-US" sz="4000" dirty="0">
              <a:effectLst/>
              <a:latin typeface="Arial" pitchFamily="34" charset="0"/>
              <a:cs typeface="Arial" pitchFamily="34" charset="0"/>
            </a:endParaRPr>
          </a:p>
        </p:txBody>
      </p:sp>
      <p:sp>
        <p:nvSpPr>
          <p:cNvPr id="3" name="Subtitle 2"/>
          <p:cNvSpPr>
            <a:spLocks noGrp="1"/>
          </p:cNvSpPr>
          <p:nvPr>
            <p:ph type="subTitle" idx="1"/>
          </p:nvPr>
        </p:nvSpPr>
        <p:spPr/>
        <p:txBody>
          <a:bodyPr>
            <a:normAutofit/>
          </a:bodyPr>
          <a:lstStyle/>
          <a:p>
            <a:endParaRPr lang="en-US" sz="3600" dirty="0" smtClean="0">
              <a:latin typeface="Arial" pitchFamily="34" charset="0"/>
              <a:cs typeface="Arial" pitchFamily="34" charset="0"/>
            </a:endParaRPr>
          </a:p>
          <a:p>
            <a:r>
              <a:rPr lang="en-US" sz="3600" dirty="0" smtClean="0">
                <a:latin typeface="Arial" pitchFamily="34" charset="0"/>
                <a:cs typeface="Arial" pitchFamily="34" charset="0"/>
              </a:rPr>
              <a:t>Chapter 11</a:t>
            </a:r>
            <a:endParaRPr lang="en-US" sz="36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9F0EEBF1-9C98-4308-8DFB-1186832D92D9}"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FOSTER School of Business       Acctg.320</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EOQ</a:t>
            </a:r>
            <a:endParaRPr lang="en-US" dirty="0"/>
          </a:p>
        </p:txBody>
      </p:sp>
      <p:sp>
        <p:nvSpPr>
          <p:cNvPr id="3" name="Content Placeholder 2"/>
          <p:cNvSpPr>
            <a:spLocks noGrp="1"/>
          </p:cNvSpPr>
          <p:nvPr>
            <p:ph idx="1"/>
          </p:nvPr>
        </p:nvSpPr>
        <p:spPr>
          <a:xfrm>
            <a:off x="1435608" y="1295400"/>
            <a:ext cx="7498080" cy="5105400"/>
          </a:xfrm>
        </p:spPr>
        <p:txBody>
          <a:bodyPr>
            <a:noAutofit/>
          </a:bodyPr>
          <a:lstStyle/>
          <a:p>
            <a:r>
              <a:rPr lang="en-US" sz="1800" b="1" dirty="0" smtClean="0">
                <a:solidFill>
                  <a:srgbClr val="FF0000"/>
                </a:solidFill>
              </a:rPr>
              <a:t>Economic Order Quantity (EOQ) </a:t>
            </a:r>
            <a:r>
              <a:rPr lang="en-US" sz="1800" dirty="0" smtClean="0"/>
              <a:t>is the traditional approach to managing inventory.  The goal is to maintain enough stock so that production doesn’t get interrupted.  An </a:t>
            </a:r>
            <a:r>
              <a:rPr lang="en-US" sz="1800" b="1" dirty="0" smtClean="0">
                <a:solidFill>
                  <a:srgbClr val="FF0000"/>
                </a:solidFill>
              </a:rPr>
              <a:t>optimal order size</a:t>
            </a:r>
            <a:r>
              <a:rPr lang="en-US" sz="1800" dirty="0" smtClean="0">
                <a:solidFill>
                  <a:srgbClr val="FF0000"/>
                </a:solidFill>
              </a:rPr>
              <a:t> </a:t>
            </a:r>
            <a:r>
              <a:rPr lang="en-US" sz="1800" dirty="0" smtClean="0"/>
              <a:t>is calculated by minimizing the sum of </a:t>
            </a:r>
            <a:r>
              <a:rPr lang="en-US" sz="1800" b="1" dirty="0" smtClean="0">
                <a:solidFill>
                  <a:srgbClr val="FF0000"/>
                </a:solidFill>
              </a:rPr>
              <a:t>ordering costs</a:t>
            </a:r>
            <a:r>
              <a:rPr lang="en-US" sz="1800" dirty="0" smtClean="0">
                <a:solidFill>
                  <a:srgbClr val="FF0000"/>
                </a:solidFill>
              </a:rPr>
              <a:t>, </a:t>
            </a:r>
            <a:r>
              <a:rPr lang="en-US" sz="1800" b="1" dirty="0" smtClean="0">
                <a:solidFill>
                  <a:srgbClr val="FF0000"/>
                </a:solidFill>
              </a:rPr>
              <a:t>carrying costs</a:t>
            </a:r>
            <a:r>
              <a:rPr lang="en-US" sz="1800" dirty="0" smtClean="0">
                <a:solidFill>
                  <a:srgbClr val="FF0000"/>
                </a:solidFill>
              </a:rPr>
              <a:t>, and </a:t>
            </a:r>
            <a:r>
              <a:rPr lang="en-US" sz="1800" b="1" dirty="0" err="1" smtClean="0">
                <a:solidFill>
                  <a:srgbClr val="FF0000"/>
                </a:solidFill>
              </a:rPr>
              <a:t>stockout</a:t>
            </a:r>
            <a:r>
              <a:rPr lang="en-US" sz="1800" b="1" dirty="0" smtClean="0">
                <a:solidFill>
                  <a:srgbClr val="FF0000"/>
                </a:solidFill>
              </a:rPr>
              <a:t> costs</a:t>
            </a:r>
            <a:r>
              <a:rPr lang="en-US" sz="1800" dirty="0" smtClean="0"/>
              <a:t>.  A </a:t>
            </a:r>
            <a:r>
              <a:rPr lang="en-US" sz="1800" b="1" dirty="0" smtClean="0">
                <a:solidFill>
                  <a:srgbClr val="FF0000"/>
                </a:solidFill>
              </a:rPr>
              <a:t>reorder point</a:t>
            </a:r>
            <a:r>
              <a:rPr lang="en-US" sz="1800" dirty="0" smtClean="0">
                <a:solidFill>
                  <a:srgbClr val="FF0000"/>
                </a:solidFill>
              </a:rPr>
              <a:t> </a:t>
            </a:r>
            <a:r>
              <a:rPr lang="en-US" sz="1800" dirty="0" smtClean="0"/>
              <a:t>is also calculated.</a:t>
            </a:r>
          </a:p>
          <a:p>
            <a:pPr lvl="0"/>
            <a:r>
              <a:rPr lang="en-US" sz="1800" b="1" dirty="0" smtClean="0">
                <a:solidFill>
                  <a:srgbClr val="FF0000"/>
                </a:solidFill>
              </a:rPr>
              <a:t>Ordering Costs</a:t>
            </a:r>
            <a:r>
              <a:rPr lang="en-US" sz="1800" dirty="0" smtClean="0">
                <a:solidFill>
                  <a:srgbClr val="FF0000"/>
                </a:solidFill>
              </a:rPr>
              <a:t> </a:t>
            </a:r>
            <a:r>
              <a:rPr lang="en-US" sz="1800" dirty="0" smtClean="0"/>
              <a:t>includes all expenses associated with processing purchase transaction.</a:t>
            </a:r>
          </a:p>
          <a:p>
            <a:pPr lvl="0"/>
            <a:r>
              <a:rPr lang="en-US" sz="1800" b="1" dirty="0" smtClean="0">
                <a:solidFill>
                  <a:srgbClr val="FF0000"/>
                </a:solidFill>
              </a:rPr>
              <a:t>Carrying Costs</a:t>
            </a:r>
            <a:r>
              <a:rPr lang="en-US" sz="1800" dirty="0" smtClean="0">
                <a:solidFill>
                  <a:srgbClr val="FF0000"/>
                </a:solidFill>
              </a:rPr>
              <a:t> </a:t>
            </a:r>
            <a:r>
              <a:rPr lang="en-US" sz="1800" dirty="0" smtClean="0"/>
              <a:t>are those associated with holding inventory.</a:t>
            </a:r>
          </a:p>
          <a:p>
            <a:pPr lvl="0"/>
            <a:r>
              <a:rPr lang="en-US" sz="1800" b="1" dirty="0" err="1" smtClean="0">
                <a:solidFill>
                  <a:srgbClr val="FF0000"/>
                </a:solidFill>
              </a:rPr>
              <a:t>Stockout</a:t>
            </a:r>
            <a:r>
              <a:rPr lang="en-US" sz="1800" b="1" dirty="0" smtClean="0">
                <a:solidFill>
                  <a:srgbClr val="FF0000"/>
                </a:solidFill>
              </a:rPr>
              <a:t> Costs</a:t>
            </a:r>
            <a:r>
              <a:rPr lang="en-US" sz="1800" dirty="0" smtClean="0">
                <a:solidFill>
                  <a:srgbClr val="FF0000"/>
                </a:solidFill>
              </a:rPr>
              <a:t> </a:t>
            </a:r>
            <a:r>
              <a:rPr lang="en-US" sz="1800" dirty="0" smtClean="0"/>
              <a:t>are those cost that result from inventory shortages, such as lost sales or production delays.</a:t>
            </a:r>
          </a:p>
          <a:p>
            <a:pPr lvl="0"/>
            <a:r>
              <a:rPr lang="en-US" sz="1800" dirty="0" smtClean="0"/>
              <a:t>The </a:t>
            </a:r>
            <a:r>
              <a:rPr lang="en-US" sz="1800" b="1" dirty="0" smtClean="0">
                <a:solidFill>
                  <a:srgbClr val="FF0000"/>
                </a:solidFill>
              </a:rPr>
              <a:t>Reorder Point</a:t>
            </a:r>
            <a:r>
              <a:rPr lang="en-US" sz="1800" dirty="0" smtClean="0">
                <a:solidFill>
                  <a:srgbClr val="FF0000"/>
                </a:solidFill>
              </a:rPr>
              <a:t> </a:t>
            </a:r>
            <a:r>
              <a:rPr lang="en-US" sz="1800" dirty="0" smtClean="0"/>
              <a:t>is </a:t>
            </a:r>
            <a:r>
              <a:rPr lang="en-US" sz="1800" i="1" dirty="0" smtClean="0">
                <a:solidFill>
                  <a:srgbClr val="FF0000"/>
                </a:solidFill>
              </a:rPr>
              <a:t>when</a:t>
            </a:r>
            <a:r>
              <a:rPr lang="en-US" sz="1800" dirty="0" smtClean="0"/>
              <a:t> to order based on delivery time and safety stock levels.</a:t>
            </a:r>
          </a:p>
          <a:p>
            <a:pPr lvl="0"/>
            <a:r>
              <a:rPr lang="en-US" sz="1800" b="1" dirty="0" smtClean="0"/>
              <a:t>Optimal Order Size</a:t>
            </a:r>
            <a:r>
              <a:rPr lang="en-US" sz="1800" dirty="0" smtClean="0"/>
              <a:t> :  </a:t>
            </a:r>
            <a:r>
              <a:rPr lang="en-US" sz="1800" b="1" dirty="0" smtClean="0"/>
              <a:t>EOQ =  (2DP / C) ^1/2</a:t>
            </a:r>
            <a:endParaRPr lang="en-US" sz="1800" dirty="0" smtClean="0"/>
          </a:p>
          <a:p>
            <a:pPr>
              <a:buNone/>
            </a:pPr>
            <a:r>
              <a:rPr lang="en-US" sz="1600" b="1" dirty="0" smtClean="0"/>
              <a:t>     D</a:t>
            </a:r>
            <a:r>
              <a:rPr lang="en-US" sz="1600" dirty="0" smtClean="0"/>
              <a:t> = Demand in units for a specified period</a:t>
            </a:r>
          </a:p>
          <a:p>
            <a:pPr>
              <a:buNone/>
            </a:pPr>
            <a:r>
              <a:rPr lang="en-US" sz="1600" b="1" dirty="0" smtClean="0"/>
              <a:t>     P</a:t>
            </a:r>
            <a:r>
              <a:rPr lang="en-US" sz="1600" dirty="0" smtClean="0"/>
              <a:t> = Relevant ordering cost per purchase order</a:t>
            </a:r>
          </a:p>
          <a:p>
            <a:pPr>
              <a:buNone/>
            </a:pPr>
            <a:r>
              <a:rPr lang="en-US" sz="1600" b="1" dirty="0" smtClean="0"/>
              <a:t>     C</a:t>
            </a:r>
            <a:r>
              <a:rPr lang="en-US" sz="1600" dirty="0" smtClean="0"/>
              <a:t> = Relevant carrying cost of one unit in stock for the time period used for D.</a:t>
            </a:r>
          </a:p>
          <a:p>
            <a:pPr>
              <a:buNone/>
            </a:pPr>
            <a:endParaRPr lang="en-US" sz="12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Materials Requirement Planning (MRP)</a:t>
            </a:r>
            <a:endParaRPr lang="en-US" sz="4000" dirty="0"/>
          </a:p>
        </p:txBody>
      </p:sp>
      <p:sp>
        <p:nvSpPr>
          <p:cNvPr id="3" name="Content Placeholder 2"/>
          <p:cNvSpPr>
            <a:spLocks noGrp="1"/>
          </p:cNvSpPr>
          <p:nvPr>
            <p:ph idx="1"/>
          </p:nvPr>
        </p:nvSpPr>
        <p:spPr>
          <a:xfrm>
            <a:off x="1447800" y="1524000"/>
            <a:ext cx="7498080" cy="4800600"/>
          </a:xfrm>
        </p:spPr>
        <p:txBody>
          <a:bodyPr>
            <a:noAutofit/>
          </a:bodyPr>
          <a:lstStyle/>
          <a:p>
            <a:pPr>
              <a:buNone/>
            </a:pPr>
            <a:endParaRPr lang="en-US" sz="2800" b="1" dirty="0" smtClean="0"/>
          </a:p>
          <a:p>
            <a:pPr>
              <a:buNone/>
            </a:pPr>
            <a:r>
              <a:rPr lang="en-US" sz="2800" b="1" dirty="0" smtClean="0"/>
              <a:t>(</a:t>
            </a:r>
            <a:r>
              <a:rPr lang="en-US" sz="2800" b="1" dirty="0" smtClean="0">
                <a:solidFill>
                  <a:srgbClr val="FF0000"/>
                </a:solidFill>
              </a:rPr>
              <a:t>MRP</a:t>
            </a:r>
            <a:r>
              <a:rPr lang="en-US" sz="2800" b="1" dirty="0" smtClean="0"/>
              <a:t>) </a:t>
            </a:r>
            <a:r>
              <a:rPr lang="en-US" sz="2800" dirty="0" smtClean="0"/>
              <a:t>seeks to reduce inventory levels by improving the accuracy of forecasting techniques to better schedule purchases to satisfy production needs. This schedule identifies the quantities of raw materials, parts and supplies needed in production and the point in time when they will be needed.</a:t>
            </a:r>
          </a:p>
          <a:p>
            <a:pPr>
              <a:buNone/>
            </a:pPr>
            <a:endParaRPr lang="en-US" sz="24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Just-in-Time (JIT)</a:t>
            </a:r>
            <a:endParaRPr lang="en-US" dirty="0"/>
          </a:p>
        </p:txBody>
      </p:sp>
      <p:sp>
        <p:nvSpPr>
          <p:cNvPr id="3" name="Content Placeholder 2"/>
          <p:cNvSpPr>
            <a:spLocks noGrp="1"/>
          </p:cNvSpPr>
          <p:nvPr>
            <p:ph idx="1"/>
          </p:nvPr>
        </p:nvSpPr>
        <p:spPr/>
        <p:txBody>
          <a:bodyPr>
            <a:normAutofit/>
          </a:bodyPr>
          <a:lstStyle/>
          <a:p>
            <a:pPr>
              <a:buNone/>
            </a:pPr>
            <a:r>
              <a:rPr lang="en-US" sz="2400" b="1" dirty="0" smtClean="0"/>
              <a:t> (</a:t>
            </a:r>
            <a:r>
              <a:rPr lang="en-US" sz="2400" b="1" dirty="0" smtClean="0">
                <a:solidFill>
                  <a:srgbClr val="FF0000"/>
                </a:solidFill>
              </a:rPr>
              <a:t>JIT</a:t>
            </a:r>
            <a:r>
              <a:rPr lang="en-US" sz="2400" b="1" dirty="0" smtClean="0"/>
              <a:t>)</a:t>
            </a:r>
            <a:r>
              <a:rPr lang="en-US" sz="2400" dirty="0" smtClean="0"/>
              <a:t> systems attempt to minimize, if not totally   eliminate, carrying inventory by only purchasing and producing goods in response to actual sales.  These systems have frequent, small deliveries of materials, parts, and supplies directly to the location where production will occur.</a:t>
            </a:r>
          </a:p>
          <a:p>
            <a:r>
              <a:rPr lang="en-US" sz="2400" dirty="0" smtClean="0"/>
              <a:t>A major difference between </a:t>
            </a:r>
            <a:r>
              <a:rPr lang="en-US" sz="2400" b="1" dirty="0" smtClean="0">
                <a:solidFill>
                  <a:srgbClr val="FF0000"/>
                </a:solidFill>
              </a:rPr>
              <a:t>MRP</a:t>
            </a:r>
            <a:r>
              <a:rPr lang="en-US" sz="2400" dirty="0" smtClean="0"/>
              <a:t> and </a:t>
            </a:r>
            <a:r>
              <a:rPr lang="en-US" sz="2400" b="1" dirty="0" smtClean="0">
                <a:solidFill>
                  <a:srgbClr val="FF0000"/>
                </a:solidFill>
              </a:rPr>
              <a:t>JIT</a:t>
            </a:r>
            <a:r>
              <a:rPr lang="en-US" sz="2400" b="1" dirty="0" smtClean="0"/>
              <a:t> </a:t>
            </a:r>
            <a:r>
              <a:rPr lang="en-US" sz="2400" dirty="0" smtClean="0"/>
              <a:t>is the production scheduling.</a:t>
            </a:r>
          </a:p>
          <a:p>
            <a:pPr lvl="1"/>
            <a:r>
              <a:rPr lang="en-US" sz="2000" b="1" dirty="0" smtClean="0">
                <a:solidFill>
                  <a:srgbClr val="FF0000"/>
                </a:solidFill>
              </a:rPr>
              <a:t>MRP</a:t>
            </a:r>
            <a:r>
              <a:rPr lang="en-US" sz="2000" b="1" dirty="0" smtClean="0"/>
              <a:t> </a:t>
            </a:r>
            <a:r>
              <a:rPr lang="en-US" sz="2000" dirty="0" smtClean="0"/>
              <a:t>systems schedule production to meet </a:t>
            </a:r>
            <a:r>
              <a:rPr lang="en-US" sz="2000" dirty="0" smtClean="0">
                <a:solidFill>
                  <a:srgbClr val="FF0000"/>
                </a:solidFill>
              </a:rPr>
              <a:t>forecasted</a:t>
            </a:r>
            <a:r>
              <a:rPr lang="en-US" sz="2000" dirty="0" smtClean="0"/>
              <a:t> sales; thereby creating a stock of finished goods inventory.</a:t>
            </a:r>
          </a:p>
          <a:p>
            <a:pPr lvl="1"/>
            <a:r>
              <a:rPr lang="en-US" sz="2000" b="1" dirty="0" smtClean="0">
                <a:solidFill>
                  <a:srgbClr val="FF0000"/>
                </a:solidFill>
              </a:rPr>
              <a:t>JIT</a:t>
            </a:r>
            <a:r>
              <a:rPr lang="en-US" sz="2000" dirty="0" smtClean="0"/>
              <a:t> systems schedule production in response to </a:t>
            </a:r>
            <a:r>
              <a:rPr lang="en-US" sz="2000" dirty="0" smtClean="0">
                <a:solidFill>
                  <a:srgbClr val="FF0000"/>
                </a:solidFill>
              </a:rPr>
              <a:t>customer demands</a:t>
            </a:r>
            <a:r>
              <a:rPr lang="en-US" sz="2000" dirty="0" smtClean="0"/>
              <a:t>; thereby virtually eliminating finished goods inventory.</a:t>
            </a:r>
          </a:p>
          <a:p>
            <a:pPr>
              <a:buNone/>
            </a:pPr>
            <a:endParaRPr lang="en-US" sz="24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Purchase Requests</a:t>
            </a:r>
            <a:endParaRPr lang="en-US" dirty="0"/>
          </a:p>
        </p:txBody>
      </p:sp>
      <p:sp>
        <p:nvSpPr>
          <p:cNvPr id="3" name="Content Placeholder 2"/>
          <p:cNvSpPr>
            <a:spLocks noGrp="1"/>
          </p:cNvSpPr>
          <p:nvPr>
            <p:ph idx="1"/>
          </p:nvPr>
        </p:nvSpPr>
        <p:spPr/>
        <p:txBody>
          <a:bodyPr>
            <a:normAutofit/>
          </a:bodyPr>
          <a:lstStyle/>
          <a:p>
            <a:r>
              <a:rPr lang="en-US" sz="2400" dirty="0" smtClean="0"/>
              <a:t>Whatever the inventory control system, the order processing typically begins with a </a:t>
            </a:r>
            <a:r>
              <a:rPr lang="en-US" sz="2400" b="1" dirty="0" smtClean="0">
                <a:solidFill>
                  <a:srgbClr val="FF0000"/>
                </a:solidFill>
              </a:rPr>
              <a:t>purchase request</a:t>
            </a:r>
            <a:r>
              <a:rPr lang="en-US" sz="2400" dirty="0" smtClean="0"/>
              <a:t> followed by the generation of a </a:t>
            </a:r>
            <a:r>
              <a:rPr lang="en-US" sz="2400" b="1" dirty="0" smtClean="0">
                <a:solidFill>
                  <a:srgbClr val="FF0000"/>
                </a:solidFill>
              </a:rPr>
              <a:t>purchase order</a:t>
            </a:r>
            <a:r>
              <a:rPr lang="en-US" sz="2400" dirty="0" smtClean="0"/>
              <a:t>.  The </a:t>
            </a:r>
            <a:r>
              <a:rPr lang="en-US" sz="2400" b="1" dirty="0" smtClean="0"/>
              <a:t>purchase requisition</a:t>
            </a:r>
            <a:r>
              <a:rPr lang="en-US" sz="2400" dirty="0" smtClean="0"/>
              <a:t> is triggered by the </a:t>
            </a:r>
            <a:r>
              <a:rPr lang="en-US" sz="2400" b="1" dirty="0" smtClean="0"/>
              <a:t>inventory control function</a:t>
            </a:r>
            <a:r>
              <a:rPr lang="en-US" sz="2400" dirty="0" smtClean="0"/>
              <a:t> or an employee noticing a shortage.  </a:t>
            </a:r>
            <a:r>
              <a:rPr lang="en-US" sz="2400" b="1" dirty="0" smtClean="0"/>
              <a:t>Advanced inventory control systems automatically</a:t>
            </a:r>
            <a:r>
              <a:rPr lang="en-US" sz="2400" dirty="0" smtClean="0"/>
              <a:t> initiate purchase requests when quantity falls below the </a:t>
            </a:r>
            <a:r>
              <a:rPr lang="en-US" sz="2400" b="1" dirty="0" smtClean="0"/>
              <a:t>reorder point</a:t>
            </a:r>
            <a:r>
              <a:rPr lang="en-US" sz="2400" dirty="0" smtClean="0"/>
              <a:t>. </a:t>
            </a:r>
          </a:p>
          <a:p>
            <a:r>
              <a:rPr lang="en-US" sz="2400" dirty="0" smtClean="0"/>
              <a:t>The </a:t>
            </a:r>
            <a:r>
              <a:rPr lang="en-US" sz="2400" b="1" dirty="0" smtClean="0"/>
              <a:t>purchase requisition</a:t>
            </a:r>
            <a:r>
              <a:rPr lang="en-US" sz="2400" dirty="0" smtClean="0"/>
              <a:t> is received by a </a:t>
            </a:r>
            <a:r>
              <a:rPr lang="en-US" sz="2400" b="1" dirty="0" smtClean="0"/>
              <a:t>purchasing agent</a:t>
            </a:r>
            <a:r>
              <a:rPr lang="en-US" sz="2400" dirty="0" smtClean="0"/>
              <a:t> in the </a:t>
            </a:r>
            <a:r>
              <a:rPr lang="en-US" sz="2400" b="1" dirty="0" smtClean="0"/>
              <a:t>purchasing department</a:t>
            </a:r>
            <a:r>
              <a:rPr lang="en-US" sz="2400" dirty="0" smtClean="0"/>
              <a:t>, who typically performs the purchasing activity.  The purchasing agent next makes a purchase order (PO).</a:t>
            </a:r>
            <a:endParaRPr lang="en-US" sz="24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Generating Purchase Orders</a:t>
            </a:r>
            <a:endParaRPr lang="en-US" dirty="0"/>
          </a:p>
        </p:txBody>
      </p:sp>
      <p:sp>
        <p:nvSpPr>
          <p:cNvPr id="3" name="Content Placeholder 2"/>
          <p:cNvSpPr>
            <a:spLocks noGrp="1"/>
          </p:cNvSpPr>
          <p:nvPr>
            <p:ph idx="1"/>
          </p:nvPr>
        </p:nvSpPr>
        <p:spPr/>
        <p:txBody>
          <a:bodyPr>
            <a:normAutofit/>
          </a:bodyPr>
          <a:lstStyle/>
          <a:p>
            <a:pPr>
              <a:buNone/>
            </a:pPr>
            <a:r>
              <a:rPr lang="en-US" sz="2800" dirty="0" smtClean="0"/>
              <a:t>A crucial decision is the selection of supplier for inventory items. Several factors should be considered in making this decision:</a:t>
            </a:r>
          </a:p>
          <a:p>
            <a:pPr>
              <a:buNone/>
            </a:pPr>
            <a:endParaRPr lang="en-US" sz="800" dirty="0" smtClean="0"/>
          </a:p>
          <a:p>
            <a:pPr lvl="1"/>
            <a:r>
              <a:rPr lang="en-US" sz="2400" dirty="0" smtClean="0"/>
              <a:t>Price</a:t>
            </a:r>
          </a:p>
          <a:p>
            <a:pPr lvl="1"/>
            <a:r>
              <a:rPr lang="en-US" sz="2400" dirty="0" smtClean="0"/>
              <a:t>Quality of materials</a:t>
            </a:r>
          </a:p>
          <a:p>
            <a:pPr lvl="1"/>
            <a:r>
              <a:rPr lang="en-US" sz="2400" dirty="0" smtClean="0"/>
              <a:t>Dependability in making deliveries</a:t>
            </a:r>
          </a:p>
          <a:p>
            <a:pPr lvl="1">
              <a:buNone/>
            </a:pPr>
            <a:endParaRPr lang="en-US" sz="800" dirty="0" smtClean="0"/>
          </a:p>
          <a:p>
            <a:pPr marL="0" indent="0">
              <a:buNone/>
            </a:pPr>
            <a:r>
              <a:rPr lang="en-US" sz="2000" dirty="0" smtClean="0"/>
              <a:t>The PO is both a contract and a promise to pay.  Multiple purchase orders may be completed for one purchase requisition if multiple vendors will fill the request.  A </a:t>
            </a:r>
            <a:r>
              <a:rPr lang="en-US" sz="2000" b="1" dirty="0" smtClean="0">
                <a:solidFill>
                  <a:srgbClr val="FF0000"/>
                </a:solidFill>
              </a:rPr>
              <a:t>blanket purchase order</a:t>
            </a:r>
            <a:r>
              <a:rPr lang="en-US" sz="2000" dirty="0" smtClean="0">
                <a:solidFill>
                  <a:srgbClr val="FF0000"/>
                </a:solidFill>
              </a:rPr>
              <a:t> </a:t>
            </a:r>
            <a:r>
              <a:rPr lang="en-US" sz="2000" dirty="0" smtClean="0"/>
              <a:t>is a commitment to buy specified items at specified prices from a particular supplier for a set time period.</a:t>
            </a:r>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Improving Efficiency and Effectiveness of Purchasing</a:t>
            </a:r>
            <a:endParaRPr lang="en-US" dirty="0"/>
          </a:p>
        </p:txBody>
      </p:sp>
      <p:sp>
        <p:nvSpPr>
          <p:cNvPr id="3" name="Content Placeholder 2"/>
          <p:cNvSpPr>
            <a:spLocks noGrp="1"/>
          </p:cNvSpPr>
          <p:nvPr>
            <p:ph idx="1"/>
          </p:nvPr>
        </p:nvSpPr>
        <p:spPr/>
        <p:txBody>
          <a:bodyPr>
            <a:normAutofit/>
          </a:bodyPr>
          <a:lstStyle/>
          <a:p>
            <a:pPr>
              <a:buNone/>
            </a:pPr>
            <a:r>
              <a:rPr lang="en-US" sz="2400" dirty="0" smtClean="0"/>
              <a:t>The </a:t>
            </a:r>
            <a:r>
              <a:rPr lang="en-US" sz="2400" b="1" dirty="0" smtClean="0">
                <a:solidFill>
                  <a:srgbClr val="FF0000"/>
                </a:solidFill>
              </a:rPr>
              <a:t>major cost driver</a:t>
            </a:r>
            <a:r>
              <a:rPr lang="en-US" sz="2400" dirty="0" smtClean="0">
                <a:solidFill>
                  <a:srgbClr val="FF0000"/>
                </a:solidFill>
              </a:rPr>
              <a:t> </a:t>
            </a:r>
            <a:r>
              <a:rPr lang="en-US" sz="2400" dirty="0" smtClean="0"/>
              <a:t>is the </a:t>
            </a:r>
            <a:r>
              <a:rPr lang="en-US" sz="2400" b="1" dirty="0" smtClean="0">
                <a:solidFill>
                  <a:srgbClr val="FF0000"/>
                </a:solidFill>
              </a:rPr>
              <a:t>number</a:t>
            </a:r>
            <a:r>
              <a:rPr lang="en-US" sz="2400" dirty="0" smtClean="0"/>
              <a:t> of </a:t>
            </a:r>
            <a:r>
              <a:rPr lang="en-US" sz="2400" b="1" dirty="0" smtClean="0">
                <a:solidFill>
                  <a:srgbClr val="FF0000"/>
                </a:solidFill>
              </a:rPr>
              <a:t>purchase orders processed</a:t>
            </a:r>
            <a:r>
              <a:rPr lang="en-US" sz="2400" dirty="0" smtClean="0"/>
              <a:t>.  </a:t>
            </a:r>
          </a:p>
          <a:p>
            <a:pPr>
              <a:buNone/>
            </a:pPr>
            <a:r>
              <a:rPr lang="en-US" sz="2400" dirty="0" smtClean="0"/>
              <a:t>Ways to reduce costs:</a:t>
            </a:r>
          </a:p>
          <a:p>
            <a:r>
              <a:rPr lang="en-US" sz="2000" dirty="0" smtClean="0"/>
              <a:t>Using </a:t>
            </a:r>
            <a:r>
              <a:rPr lang="en-US" sz="2000" b="1" dirty="0" smtClean="0">
                <a:solidFill>
                  <a:srgbClr val="FF0000"/>
                </a:solidFill>
              </a:rPr>
              <a:t>EDI</a:t>
            </a:r>
            <a:r>
              <a:rPr lang="en-US" sz="2000" dirty="0" smtClean="0"/>
              <a:t> is one way to improve the purchasing process. EDI reduces costs by eliminating the clerical work associated with printing and mailing paper documents.</a:t>
            </a:r>
          </a:p>
          <a:p>
            <a:r>
              <a:rPr lang="en-US" sz="2000" b="1" dirty="0" smtClean="0">
                <a:solidFill>
                  <a:srgbClr val="FF0000"/>
                </a:solidFill>
              </a:rPr>
              <a:t>Vendor-managed</a:t>
            </a:r>
            <a:r>
              <a:rPr lang="en-US" sz="2000" dirty="0" smtClean="0">
                <a:solidFill>
                  <a:srgbClr val="FF0000"/>
                </a:solidFill>
              </a:rPr>
              <a:t> </a:t>
            </a:r>
            <a:r>
              <a:rPr lang="en-US" sz="2000" dirty="0" smtClean="0"/>
              <a:t>inventory programs provide anther means of reducing purchase and inventory costs.</a:t>
            </a:r>
          </a:p>
          <a:p>
            <a:r>
              <a:rPr lang="en-US" sz="2000" b="1" dirty="0" smtClean="0">
                <a:solidFill>
                  <a:srgbClr val="FF0000"/>
                </a:solidFill>
              </a:rPr>
              <a:t>Reverse auctions</a:t>
            </a:r>
            <a:r>
              <a:rPr lang="en-US" sz="2000" dirty="0" smtClean="0"/>
              <a:t>, suppliers compete with one another to meet demand at the lowest price.</a:t>
            </a:r>
          </a:p>
          <a:p>
            <a:r>
              <a:rPr lang="en-US" sz="2000" dirty="0" smtClean="0"/>
              <a:t>conduct a </a:t>
            </a:r>
            <a:r>
              <a:rPr lang="en-US" sz="2000" b="1" dirty="0" smtClean="0">
                <a:solidFill>
                  <a:srgbClr val="FF0000"/>
                </a:solidFill>
              </a:rPr>
              <a:t>pre-award audit</a:t>
            </a:r>
            <a:r>
              <a:rPr lang="en-US" sz="2000" dirty="0" smtClean="0"/>
              <a:t>, normally involving large purchases that involve bids, the </a:t>
            </a:r>
            <a:r>
              <a:rPr lang="en-US" sz="2000" b="1" dirty="0" smtClean="0"/>
              <a:t>internal auditor</a:t>
            </a:r>
            <a:r>
              <a:rPr lang="en-US" sz="2000" dirty="0" smtClean="0"/>
              <a:t> verifies the accuracy of the bids.</a:t>
            </a:r>
          </a:p>
          <a:p>
            <a:r>
              <a:rPr lang="en-US" sz="2000" dirty="0" smtClean="0">
                <a:solidFill>
                  <a:srgbClr val="FF0000"/>
                </a:solidFill>
              </a:rPr>
              <a:t>RFID</a:t>
            </a:r>
            <a:r>
              <a:rPr lang="en-US" sz="2000" dirty="0" smtClean="0"/>
              <a:t> allows for specific identification method for inventories.</a:t>
            </a:r>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Receiving and Storing Goods</a:t>
            </a:r>
            <a:endParaRPr lang="en-US" dirty="0"/>
          </a:p>
        </p:txBody>
      </p:sp>
      <p:sp>
        <p:nvSpPr>
          <p:cNvPr id="3" name="Content Placeholder 2"/>
          <p:cNvSpPr>
            <a:spLocks noGrp="1"/>
          </p:cNvSpPr>
          <p:nvPr>
            <p:ph idx="1"/>
          </p:nvPr>
        </p:nvSpPr>
        <p:spPr/>
        <p:txBody>
          <a:bodyPr>
            <a:normAutofit/>
          </a:bodyPr>
          <a:lstStyle/>
          <a:p>
            <a:pPr>
              <a:buNone/>
            </a:pPr>
            <a:r>
              <a:rPr lang="en-US" sz="2800" dirty="0" smtClean="0"/>
              <a:t>The two major responsibilities of the receiving department are:</a:t>
            </a:r>
          </a:p>
          <a:p>
            <a:pPr marL="914400" indent="-452438">
              <a:buNone/>
            </a:pPr>
            <a:r>
              <a:rPr lang="en-US" sz="2800" dirty="0" smtClean="0"/>
              <a:t>(1) deciding whether to accept delivery (based on whether there is a valid purchase order) and </a:t>
            </a:r>
          </a:p>
          <a:p>
            <a:pPr marL="914400" indent="-452438">
              <a:buNone/>
            </a:pPr>
            <a:r>
              <a:rPr lang="en-US" sz="2800" dirty="0" smtClean="0"/>
              <a:t>(2) verifying the quantity and quality of delivered goods.</a:t>
            </a:r>
          </a:p>
          <a:p>
            <a:pPr marL="0" indent="0">
              <a:buNone/>
            </a:pPr>
            <a:r>
              <a:rPr lang="en-US" sz="2000" dirty="0" smtClean="0"/>
              <a:t>The </a:t>
            </a:r>
            <a:r>
              <a:rPr lang="en-US" sz="2000" b="1" dirty="0" smtClean="0">
                <a:solidFill>
                  <a:srgbClr val="FF0000"/>
                </a:solidFill>
              </a:rPr>
              <a:t>receiving report</a:t>
            </a:r>
            <a:r>
              <a:rPr lang="en-US" sz="2000" dirty="0" smtClean="0">
                <a:solidFill>
                  <a:srgbClr val="FF0000"/>
                </a:solidFill>
              </a:rPr>
              <a:t> </a:t>
            </a:r>
            <a:r>
              <a:rPr lang="en-US" sz="2000" dirty="0" smtClean="0"/>
              <a:t>is the primary document used in this process.  The </a:t>
            </a:r>
            <a:r>
              <a:rPr lang="en-US" sz="2000" b="1" dirty="0" smtClean="0">
                <a:solidFill>
                  <a:srgbClr val="FF0000"/>
                </a:solidFill>
              </a:rPr>
              <a:t>receiving report</a:t>
            </a:r>
            <a:r>
              <a:rPr lang="en-US" sz="2000" dirty="0" smtClean="0">
                <a:solidFill>
                  <a:srgbClr val="FF0000"/>
                </a:solidFill>
              </a:rPr>
              <a:t> </a:t>
            </a:r>
            <a:r>
              <a:rPr lang="en-US" sz="2000" dirty="0" smtClean="0"/>
              <a:t>includes the date received, shipper, supplier and purchase order number. For each item received, it shows the item number, description, unit of measure and quantity. It also provides space for signature and comments by the person who receives and inspects the goods.</a:t>
            </a:r>
            <a:endParaRPr lang="en-US" sz="20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Receiving Goods</a:t>
            </a:r>
            <a:endParaRPr lang="en-US" dirty="0"/>
          </a:p>
        </p:txBody>
      </p:sp>
      <p:sp>
        <p:nvSpPr>
          <p:cNvPr id="3" name="Content Placeholder 2"/>
          <p:cNvSpPr>
            <a:spLocks noGrp="1"/>
          </p:cNvSpPr>
          <p:nvPr>
            <p:ph idx="1"/>
          </p:nvPr>
        </p:nvSpPr>
        <p:spPr/>
        <p:txBody>
          <a:bodyPr>
            <a:normAutofit/>
          </a:bodyPr>
          <a:lstStyle/>
          <a:p>
            <a:pPr>
              <a:buNone/>
            </a:pPr>
            <a:r>
              <a:rPr lang="en-US" sz="2400" dirty="0" smtClean="0"/>
              <a:t>When goods arrive, a receiving clerk compares the PO number on the packing slip with the open PO file to verify the goods were ordered. The receiving clerk counts the goods, and examines them for damage before routing to warehouse or factory.</a:t>
            </a:r>
          </a:p>
          <a:p>
            <a:pPr>
              <a:buNone/>
            </a:pPr>
            <a:r>
              <a:rPr lang="en-US" sz="2400" dirty="0" smtClean="0"/>
              <a:t>If items are damaged, defective, or missing the purchasing department must resolve the situation with the supplier.</a:t>
            </a:r>
          </a:p>
          <a:p>
            <a:pPr>
              <a:buNone/>
            </a:pPr>
            <a:endParaRPr lang="en-US" sz="1000" dirty="0" smtClean="0"/>
          </a:p>
          <a:p>
            <a:pPr>
              <a:buNone/>
            </a:pPr>
            <a:r>
              <a:rPr lang="en-US" sz="2400" dirty="0" smtClean="0"/>
              <a:t>In the case of damaged or poor quality goods, a </a:t>
            </a:r>
            <a:r>
              <a:rPr lang="en-US" sz="2400" b="1" dirty="0" smtClean="0">
                <a:solidFill>
                  <a:srgbClr val="FF0000"/>
                </a:solidFill>
              </a:rPr>
              <a:t>debit memo</a:t>
            </a:r>
            <a:r>
              <a:rPr lang="en-US" sz="2400" dirty="0" smtClean="0">
                <a:solidFill>
                  <a:srgbClr val="FF0000"/>
                </a:solidFill>
              </a:rPr>
              <a:t> </a:t>
            </a:r>
            <a:r>
              <a:rPr lang="en-US" sz="2400" dirty="0" smtClean="0"/>
              <a:t>is prepared after the supplier agrees to take back the goods or grant a price reduction.</a:t>
            </a:r>
          </a:p>
          <a:p>
            <a:pPr>
              <a:buNone/>
            </a:pPr>
            <a:endParaRPr lang="en-US" sz="2400" dirty="0" smtClean="0"/>
          </a:p>
          <a:p>
            <a:pPr>
              <a:buNone/>
            </a:pPr>
            <a:endParaRPr lang="en-US" sz="24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Improve Efficiency and Effectiveness: Receiving</a:t>
            </a:r>
            <a:endParaRPr lang="en-US" dirty="0"/>
          </a:p>
        </p:txBody>
      </p:sp>
      <p:sp>
        <p:nvSpPr>
          <p:cNvPr id="3" name="Content Placeholder 2"/>
          <p:cNvSpPr>
            <a:spLocks noGrp="1"/>
          </p:cNvSpPr>
          <p:nvPr>
            <p:ph idx="1"/>
          </p:nvPr>
        </p:nvSpPr>
        <p:spPr/>
        <p:txBody>
          <a:bodyPr>
            <a:noAutofit/>
          </a:bodyPr>
          <a:lstStyle/>
          <a:p>
            <a:r>
              <a:rPr lang="en-US" sz="2000" dirty="0" smtClean="0"/>
              <a:t>Require suppliers to </a:t>
            </a:r>
            <a:r>
              <a:rPr lang="en-US" sz="2000" b="1" dirty="0" smtClean="0"/>
              <a:t>bar-code</a:t>
            </a:r>
            <a:r>
              <a:rPr lang="en-US" sz="2000" dirty="0" smtClean="0"/>
              <a:t> their products.</a:t>
            </a:r>
          </a:p>
          <a:p>
            <a:r>
              <a:rPr lang="en-US" sz="2000" b="1" dirty="0" smtClean="0">
                <a:solidFill>
                  <a:srgbClr val="FF0000"/>
                </a:solidFill>
              </a:rPr>
              <a:t>Bar-coding</a:t>
            </a:r>
            <a:r>
              <a:rPr lang="en-US" sz="2000" dirty="0" smtClean="0">
                <a:solidFill>
                  <a:srgbClr val="FF0000"/>
                </a:solidFill>
              </a:rPr>
              <a:t> </a:t>
            </a:r>
            <a:r>
              <a:rPr lang="en-US" sz="2000" dirty="0" smtClean="0"/>
              <a:t>enables receiving clerks to scan in the product number, description and quantity of all items received, eliminating data errors.</a:t>
            </a:r>
          </a:p>
          <a:p>
            <a:r>
              <a:rPr lang="en-US" sz="2000" b="1" dirty="0" smtClean="0">
                <a:solidFill>
                  <a:srgbClr val="FF0000"/>
                </a:solidFill>
              </a:rPr>
              <a:t>Radio frequency identification (RFID)</a:t>
            </a:r>
            <a:r>
              <a:rPr lang="en-US" sz="2000" dirty="0" smtClean="0">
                <a:solidFill>
                  <a:srgbClr val="FF0000"/>
                </a:solidFill>
              </a:rPr>
              <a:t> </a:t>
            </a:r>
            <a:r>
              <a:rPr lang="en-US" sz="2000" dirty="0" smtClean="0"/>
              <a:t>tags are attached to each crate of goods and emit a signal that a receiving unit embedded in the gates near a company’s warehouse unit can read.</a:t>
            </a:r>
          </a:p>
          <a:p>
            <a:r>
              <a:rPr lang="en-US" sz="2000" b="1" dirty="0" smtClean="0">
                <a:solidFill>
                  <a:srgbClr val="FF0000"/>
                </a:solidFill>
              </a:rPr>
              <a:t>EDI</a:t>
            </a:r>
            <a:r>
              <a:rPr lang="en-US" sz="2000" dirty="0" smtClean="0">
                <a:solidFill>
                  <a:srgbClr val="FF0000"/>
                </a:solidFill>
              </a:rPr>
              <a:t> and </a:t>
            </a:r>
            <a:r>
              <a:rPr lang="en-US" sz="2000" b="1" dirty="0" smtClean="0">
                <a:solidFill>
                  <a:srgbClr val="FF0000"/>
                </a:solidFill>
              </a:rPr>
              <a:t>satellite technology</a:t>
            </a:r>
            <a:r>
              <a:rPr lang="en-US" sz="2000" dirty="0" smtClean="0">
                <a:solidFill>
                  <a:srgbClr val="FF0000"/>
                </a:solidFill>
              </a:rPr>
              <a:t> </a:t>
            </a:r>
            <a:r>
              <a:rPr lang="en-US" sz="2000" dirty="0" smtClean="0"/>
              <a:t>provide another way to improve the efficiency of inbound logistics. </a:t>
            </a:r>
            <a:r>
              <a:rPr lang="en-US" sz="2000" b="1" dirty="0" smtClean="0">
                <a:solidFill>
                  <a:srgbClr val="FF0000"/>
                </a:solidFill>
              </a:rPr>
              <a:t>EDI</a:t>
            </a:r>
            <a:r>
              <a:rPr lang="en-US" sz="2000" dirty="0" smtClean="0">
                <a:solidFill>
                  <a:srgbClr val="FF0000"/>
                </a:solidFill>
              </a:rPr>
              <a:t> </a:t>
            </a:r>
            <a:r>
              <a:rPr lang="en-US" sz="2000" dirty="0" smtClean="0"/>
              <a:t>advance shipping notices inform companies when products have been shipped.</a:t>
            </a:r>
          </a:p>
          <a:p>
            <a:r>
              <a:rPr lang="en-US" sz="2000" dirty="0" smtClean="0"/>
              <a:t>Finally, </a:t>
            </a:r>
            <a:r>
              <a:rPr lang="en-US" sz="2000" b="1" dirty="0" smtClean="0">
                <a:solidFill>
                  <a:srgbClr val="FF0000"/>
                </a:solidFill>
              </a:rPr>
              <a:t>audits</a:t>
            </a:r>
            <a:r>
              <a:rPr lang="en-US" sz="2000" b="1" dirty="0" smtClean="0"/>
              <a:t> </a:t>
            </a:r>
            <a:r>
              <a:rPr lang="en-US" sz="2000" dirty="0" smtClean="0"/>
              <a:t>may identify opportunities to cut freight costs. For example, many companies have negotiated significant savings with specific carriers.</a:t>
            </a:r>
            <a:endParaRPr lang="en-US" sz="20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Paying For Goods And Services</a:t>
            </a:r>
            <a:endParaRPr lang="en-US" dirty="0"/>
          </a:p>
        </p:txBody>
      </p:sp>
      <p:sp>
        <p:nvSpPr>
          <p:cNvPr id="3" name="Content Placeholder 2"/>
          <p:cNvSpPr>
            <a:spLocks noGrp="1"/>
          </p:cNvSpPr>
          <p:nvPr>
            <p:ph idx="1"/>
          </p:nvPr>
        </p:nvSpPr>
        <p:spPr/>
        <p:txBody>
          <a:bodyPr>
            <a:normAutofit/>
          </a:bodyPr>
          <a:lstStyle/>
          <a:p>
            <a:pPr>
              <a:buNone/>
            </a:pPr>
            <a:r>
              <a:rPr lang="en-US" sz="2800" dirty="0" smtClean="0"/>
              <a:t>There are </a:t>
            </a:r>
            <a:r>
              <a:rPr lang="en-US" sz="2800" b="1" dirty="0" smtClean="0">
                <a:solidFill>
                  <a:srgbClr val="FF0000"/>
                </a:solidFill>
              </a:rPr>
              <a:t>two basic sub-processes</a:t>
            </a:r>
            <a:r>
              <a:rPr lang="en-US" sz="2800" dirty="0" smtClean="0">
                <a:solidFill>
                  <a:srgbClr val="FF0000"/>
                </a:solidFill>
              </a:rPr>
              <a:t> </a:t>
            </a:r>
            <a:r>
              <a:rPr lang="en-US" sz="2800" dirty="0" smtClean="0"/>
              <a:t>involved in the payment process:</a:t>
            </a:r>
          </a:p>
          <a:p>
            <a:pPr>
              <a:buNone/>
            </a:pPr>
            <a:endParaRPr lang="en-US" sz="2400" dirty="0" smtClean="0"/>
          </a:p>
          <a:p>
            <a:pPr marL="539496" lvl="0" indent="-457200">
              <a:buFont typeface="+mj-lt"/>
              <a:buAutoNum type="arabicPeriod"/>
            </a:pPr>
            <a:r>
              <a:rPr lang="en-US" sz="2400" dirty="0" smtClean="0"/>
              <a:t>Accounts payable department approves vendor </a:t>
            </a:r>
            <a:r>
              <a:rPr lang="en-US" sz="2400" dirty="0" smtClean="0"/>
              <a:t>invoices and </a:t>
            </a:r>
          </a:p>
          <a:p>
            <a:pPr marL="539496" indent="-457200">
              <a:buFont typeface="+mj-lt"/>
              <a:buAutoNum type="arabicPeriod"/>
            </a:pPr>
            <a:endParaRPr lang="en-US" sz="2400" dirty="0" smtClean="0"/>
          </a:p>
          <a:p>
            <a:pPr marL="539496" lvl="0" indent="-457200">
              <a:buFont typeface="+mj-lt"/>
              <a:buAutoNum type="arabicPeriod"/>
            </a:pPr>
            <a:r>
              <a:rPr lang="en-US" sz="2400" dirty="0" smtClean="0"/>
              <a:t>Cashier makes actual </a:t>
            </a:r>
            <a:r>
              <a:rPr lang="en-US" sz="2400" dirty="0" smtClean="0"/>
              <a:t>payment of the invoices.</a:t>
            </a:r>
          </a:p>
          <a:p>
            <a:pPr>
              <a:buNone/>
            </a:pPr>
            <a:endParaRPr lang="en-US" sz="24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900" b="1" dirty="0" smtClean="0"/>
              <a:t>Questions Addressed</a:t>
            </a:r>
            <a:r>
              <a:rPr lang="en-US" sz="4900" dirty="0" smtClean="0"/>
              <a:t/>
            </a:r>
            <a:br>
              <a:rPr lang="en-US" sz="4900" dirty="0" smtClean="0"/>
            </a:br>
            <a:endParaRPr lang="en-US" sz="4900" dirty="0">
              <a:effectLst/>
              <a:latin typeface="Arial" pitchFamily="34" charset="0"/>
              <a:cs typeface="Arial" pitchFamily="34" charset="0"/>
            </a:endParaRPr>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Ø"/>
            </a:pPr>
            <a:r>
              <a:rPr lang="en-US" dirty="0" smtClean="0"/>
              <a:t>What are the basic business activities and data processing operations that are performed in the expenditure cycle?</a:t>
            </a:r>
            <a:endParaRPr lang="en-US" sz="4400" dirty="0" smtClean="0"/>
          </a:p>
          <a:p>
            <a:pPr>
              <a:buFont typeface="Wingdings" pitchFamily="2" charset="2"/>
              <a:buChar char="Ø"/>
            </a:pPr>
            <a:endParaRPr lang="en-US" sz="1100" dirty="0" smtClean="0"/>
          </a:p>
          <a:p>
            <a:pPr lvl="0">
              <a:buFont typeface="Wingdings" pitchFamily="2" charset="2"/>
              <a:buChar char="Ø"/>
            </a:pPr>
            <a:r>
              <a:rPr lang="en-US" dirty="0" smtClean="0"/>
              <a:t>What decisions need to be made in the expenditure cycle, and what information is needed to make these decisions?</a:t>
            </a:r>
            <a:endParaRPr lang="en-US" sz="4400" dirty="0" smtClean="0"/>
          </a:p>
          <a:p>
            <a:pPr>
              <a:buFont typeface="Wingdings" pitchFamily="2" charset="2"/>
              <a:buChar char="Ø"/>
            </a:pPr>
            <a:endParaRPr lang="en-US" sz="1100" dirty="0" smtClean="0"/>
          </a:p>
          <a:p>
            <a:pPr lvl="0">
              <a:buFont typeface="Wingdings" pitchFamily="2" charset="2"/>
              <a:buChar char="Ø"/>
            </a:pPr>
            <a:r>
              <a:rPr lang="en-US" dirty="0" smtClean="0"/>
              <a:t>What are the major threats in the expenditure cycle and the controls related to those threats?</a:t>
            </a:r>
            <a:endParaRPr lang="en-US" sz="4400" dirty="0" smtClean="0"/>
          </a:p>
          <a:p>
            <a:endParaRPr lang="en-US"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Approve Vendor Invoices for payment</a:t>
            </a:r>
            <a:endParaRPr lang="en-US" dirty="0"/>
          </a:p>
        </p:txBody>
      </p:sp>
      <p:sp>
        <p:nvSpPr>
          <p:cNvPr id="3" name="Content Placeholder 2"/>
          <p:cNvSpPr>
            <a:spLocks noGrp="1"/>
          </p:cNvSpPr>
          <p:nvPr>
            <p:ph idx="1"/>
          </p:nvPr>
        </p:nvSpPr>
        <p:spPr/>
        <p:txBody>
          <a:bodyPr>
            <a:normAutofit/>
          </a:bodyPr>
          <a:lstStyle/>
          <a:p>
            <a:pPr>
              <a:buNone/>
            </a:pPr>
            <a:r>
              <a:rPr lang="en-US" sz="2800" dirty="0" smtClean="0"/>
              <a:t>Most companies record A/P only after receipt and approval—means the </a:t>
            </a:r>
            <a:r>
              <a:rPr lang="en-US" sz="2800" dirty="0" err="1" smtClean="0">
                <a:solidFill>
                  <a:srgbClr val="FF0000"/>
                </a:solidFill>
              </a:rPr>
              <a:t>EoP</a:t>
            </a:r>
            <a:r>
              <a:rPr lang="en-US" sz="2800" dirty="0" smtClean="0">
                <a:solidFill>
                  <a:srgbClr val="FF0000"/>
                </a:solidFill>
              </a:rPr>
              <a:t> adj. JEs </a:t>
            </a:r>
            <a:r>
              <a:rPr lang="en-US" sz="2800" dirty="0" smtClean="0"/>
              <a:t>need to be made.</a:t>
            </a:r>
          </a:p>
          <a:p>
            <a:pPr>
              <a:buNone/>
            </a:pPr>
            <a:r>
              <a:rPr lang="en-US" sz="2800" dirty="0" smtClean="0"/>
              <a:t>Objective of A/P is to approve payment only for goods that actually were ordered and receives.</a:t>
            </a:r>
          </a:p>
          <a:p>
            <a:pPr>
              <a:buNone/>
            </a:pPr>
            <a:r>
              <a:rPr lang="en-US" sz="2800" dirty="0" smtClean="0"/>
              <a:t>Two ways to process vendor invoices:</a:t>
            </a:r>
          </a:p>
          <a:p>
            <a:pPr marL="1033463" indent="-571500">
              <a:buNone/>
            </a:pPr>
            <a:r>
              <a:rPr lang="en-US" sz="2800" dirty="0" smtClean="0"/>
              <a:t>(1) </a:t>
            </a:r>
            <a:r>
              <a:rPr lang="en-US" sz="2800" dirty="0" smtClean="0">
                <a:solidFill>
                  <a:srgbClr val="FF0000"/>
                </a:solidFill>
              </a:rPr>
              <a:t>non-voucher</a:t>
            </a:r>
            <a:r>
              <a:rPr lang="en-US" sz="2800" dirty="0" smtClean="0"/>
              <a:t> system, and</a:t>
            </a:r>
          </a:p>
          <a:p>
            <a:pPr marL="1033463" indent="-571500">
              <a:buNone/>
            </a:pPr>
            <a:r>
              <a:rPr lang="en-US" sz="2800" dirty="0" smtClean="0"/>
              <a:t>(2) </a:t>
            </a:r>
            <a:r>
              <a:rPr lang="en-US" sz="2800" dirty="0" smtClean="0">
                <a:solidFill>
                  <a:srgbClr val="FF0000"/>
                </a:solidFill>
              </a:rPr>
              <a:t>voucher</a:t>
            </a:r>
            <a:r>
              <a:rPr lang="en-US" sz="2800" dirty="0" smtClean="0"/>
              <a:t> system--prepare a disbursement voucher.</a:t>
            </a:r>
            <a:endParaRPr lang="en-US" sz="28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Non-voucher </a:t>
            </a:r>
            <a:r>
              <a:rPr lang="en-US" b="1" dirty="0" smtClean="0"/>
              <a:t>system</a:t>
            </a:r>
            <a:endParaRPr lang="en-US" dirty="0"/>
          </a:p>
        </p:txBody>
      </p:sp>
      <p:sp>
        <p:nvSpPr>
          <p:cNvPr id="3" name="Content Placeholder 2"/>
          <p:cNvSpPr>
            <a:spLocks noGrp="1"/>
          </p:cNvSpPr>
          <p:nvPr>
            <p:ph idx="1"/>
          </p:nvPr>
        </p:nvSpPr>
        <p:spPr/>
        <p:txBody>
          <a:bodyPr/>
          <a:lstStyle/>
          <a:p>
            <a:pPr marL="0" lvl="1" indent="0">
              <a:buNone/>
            </a:pPr>
            <a:r>
              <a:rPr lang="en-US" dirty="0" smtClean="0"/>
              <a:t>In a </a:t>
            </a:r>
            <a:r>
              <a:rPr lang="en-US" b="1" dirty="0" smtClean="0">
                <a:solidFill>
                  <a:srgbClr val="FF0000"/>
                </a:solidFill>
              </a:rPr>
              <a:t>Non-voucher system</a:t>
            </a:r>
            <a:r>
              <a:rPr lang="en-US" dirty="0" smtClean="0">
                <a:solidFill>
                  <a:srgbClr val="FF0000"/>
                </a:solidFill>
              </a:rPr>
              <a:t> </a:t>
            </a:r>
            <a:r>
              <a:rPr lang="en-US" dirty="0" smtClean="0"/>
              <a:t>each </a:t>
            </a:r>
            <a:r>
              <a:rPr lang="en-US" dirty="0" smtClean="0"/>
              <a:t>approved invoice is posted in the supplier’s records in accounts payable, filed and is then stored in an </a:t>
            </a:r>
            <a:r>
              <a:rPr lang="en-US" i="1" dirty="0" smtClean="0">
                <a:solidFill>
                  <a:srgbClr val="FF0000"/>
                </a:solidFill>
              </a:rPr>
              <a:t>open invoice file</a:t>
            </a:r>
            <a:r>
              <a:rPr lang="en-US" dirty="0" smtClean="0"/>
              <a:t>.  </a:t>
            </a:r>
            <a:endParaRPr lang="en-US" sz="4000" dirty="0" smtClean="0"/>
          </a:p>
          <a:p>
            <a:pPr>
              <a:buNone/>
            </a:pPr>
            <a:endParaRPr lang="en-US" sz="1800" dirty="0" smtClean="0"/>
          </a:p>
          <a:p>
            <a:pPr>
              <a:buNone/>
            </a:pPr>
            <a:r>
              <a:rPr lang="en-US" sz="2800" dirty="0" smtClean="0"/>
              <a:t>When a check is written, the invoice is removed from the </a:t>
            </a:r>
            <a:r>
              <a:rPr lang="en-US" sz="2800" i="1" dirty="0" smtClean="0"/>
              <a:t>open invoice file</a:t>
            </a:r>
            <a:r>
              <a:rPr lang="en-US" sz="2800" dirty="0" smtClean="0"/>
              <a:t>, marked “</a:t>
            </a:r>
            <a:r>
              <a:rPr lang="en-US" sz="2800" b="1" dirty="0" smtClean="0">
                <a:solidFill>
                  <a:srgbClr val="FF0000"/>
                </a:solidFill>
              </a:rPr>
              <a:t>paid</a:t>
            </a:r>
            <a:r>
              <a:rPr lang="en-US" sz="2800" dirty="0" smtClean="0"/>
              <a:t>” and then stored in a </a:t>
            </a:r>
            <a:r>
              <a:rPr lang="en-US" sz="2800" i="1" dirty="0" smtClean="0">
                <a:solidFill>
                  <a:srgbClr val="FF0000"/>
                </a:solidFill>
              </a:rPr>
              <a:t>paid invoice file</a:t>
            </a:r>
            <a:r>
              <a:rPr lang="en-US" sz="2800" dirty="0" smtClean="0"/>
              <a:t>.</a:t>
            </a:r>
            <a:endParaRPr lang="en-US" sz="2800" dirty="0" smtClean="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Voucher System</a:t>
            </a:r>
            <a:endParaRPr lang="en-US" dirty="0"/>
          </a:p>
        </p:txBody>
      </p:sp>
      <p:sp>
        <p:nvSpPr>
          <p:cNvPr id="3" name="Content Placeholder 2"/>
          <p:cNvSpPr>
            <a:spLocks noGrp="1"/>
          </p:cNvSpPr>
          <p:nvPr>
            <p:ph idx="1"/>
          </p:nvPr>
        </p:nvSpPr>
        <p:spPr/>
        <p:txBody>
          <a:bodyPr>
            <a:noAutofit/>
          </a:bodyPr>
          <a:lstStyle/>
          <a:p>
            <a:pPr marL="0" lvl="1" indent="0">
              <a:buNone/>
            </a:pPr>
            <a:r>
              <a:rPr lang="en-US" sz="2400" dirty="0" smtClean="0"/>
              <a:t>In a </a:t>
            </a:r>
            <a:r>
              <a:rPr lang="en-US" sz="2400" b="1" dirty="0" smtClean="0"/>
              <a:t>voucher system</a:t>
            </a:r>
            <a:r>
              <a:rPr lang="en-US" sz="2400" dirty="0" smtClean="0"/>
              <a:t>--A </a:t>
            </a:r>
            <a:r>
              <a:rPr lang="en-US" sz="2400" b="1" dirty="0" smtClean="0">
                <a:solidFill>
                  <a:srgbClr val="FF0000"/>
                </a:solidFill>
              </a:rPr>
              <a:t>disbursement voucher </a:t>
            </a:r>
            <a:r>
              <a:rPr lang="en-US" sz="2400" dirty="0" smtClean="0"/>
              <a:t>is also prepared which identifies the supplier, lists outstanding invoices and net amount to be paid after discounts and allowances. </a:t>
            </a:r>
            <a:endParaRPr lang="en-US" sz="2400" dirty="0" smtClean="0"/>
          </a:p>
          <a:p>
            <a:pPr marL="0" lvl="1" indent="0">
              <a:buNone/>
            </a:pPr>
            <a:r>
              <a:rPr lang="en-US" sz="2400" dirty="0" smtClean="0"/>
              <a:t>There </a:t>
            </a:r>
            <a:r>
              <a:rPr lang="en-US" sz="2400" dirty="0" smtClean="0"/>
              <a:t>are </a:t>
            </a:r>
            <a:r>
              <a:rPr lang="en-US" sz="2400" b="1" dirty="0" smtClean="0">
                <a:solidFill>
                  <a:srgbClr val="FF0000"/>
                </a:solidFill>
              </a:rPr>
              <a:t>three advantages</a:t>
            </a:r>
            <a:r>
              <a:rPr lang="en-US" sz="2400" dirty="0" smtClean="0">
                <a:solidFill>
                  <a:srgbClr val="FF0000"/>
                </a:solidFill>
              </a:rPr>
              <a:t> </a:t>
            </a:r>
            <a:r>
              <a:rPr lang="en-US" sz="2400" dirty="0" smtClean="0"/>
              <a:t>from using </a:t>
            </a:r>
            <a:r>
              <a:rPr lang="en-US" sz="2400" b="1" dirty="0" smtClean="0"/>
              <a:t>disbursement vouchers</a:t>
            </a:r>
            <a:r>
              <a:rPr lang="en-US" sz="2400" dirty="0" smtClean="0"/>
              <a:t>: </a:t>
            </a:r>
          </a:p>
          <a:p>
            <a:pPr marL="539496" lvl="0" indent="-457200">
              <a:buFont typeface="+mj-lt"/>
              <a:buAutoNum type="arabicPeriod"/>
            </a:pPr>
            <a:r>
              <a:rPr lang="en-US" sz="2000" dirty="0" smtClean="0">
                <a:solidFill>
                  <a:srgbClr val="FF0000"/>
                </a:solidFill>
              </a:rPr>
              <a:t>several invoices </a:t>
            </a:r>
            <a:r>
              <a:rPr lang="en-US" sz="2000" dirty="0" smtClean="0"/>
              <a:t>may be </a:t>
            </a:r>
            <a:r>
              <a:rPr lang="en-US" sz="2000" dirty="0" smtClean="0">
                <a:solidFill>
                  <a:srgbClr val="FF0000"/>
                </a:solidFill>
              </a:rPr>
              <a:t>paid at once </a:t>
            </a:r>
            <a:r>
              <a:rPr lang="en-US" sz="2000" dirty="0" smtClean="0"/>
              <a:t>(reducing number of checks</a:t>
            </a:r>
            <a:r>
              <a:rPr lang="en-US" sz="2000" dirty="0" smtClean="0"/>
              <a:t>);</a:t>
            </a:r>
            <a:endParaRPr lang="en-US" sz="2000" dirty="0" smtClean="0"/>
          </a:p>
          <a:p>
            <a:pPr marL="539496" lvl="0" indent="-457200">
              <a:buFont typeface="+mj-lt"/>
              <a:buAutoNum type="arabicPeriod"/>
            </a:pPr>
            <a:r>
              <a:rPr lang="en-US" sz="2000" dirty="0" smtClean="0"/>
              <a:t>vouchers can be pre-numbered, which simplify tracking all payables; and </a:t>
            </a:r>
          </a:p>
          <a:p>
            <a:pPr marL="539496" lvl="0" indent="-457200">
              <a:buFont typeface="+mj-lt"/>
              <a:buAutoNum type="arabicPeriod"/>
            </a:pPr>
            <a:r>
              <a:rPr lang="en-US" sz="2000" dirty="0" smtClean="0"/>
              <a:t>the voucher provides a record that a vendor invoice has been approved for payment and facilitates </a:t>
            </a:r>
            <a:r>
              <a:rPr lang="en-US" sz="2000" b="1" dirty="0" smtClean="0">
                <a:solidFill>
                  <a:srgbClr val="FF0000"/>
                </a:solidFill>
              </a:rPr>
              <a:t>invoice approval</a:t>
            </a:r>
            <a:r>
              <a:rPr lang="en-US" sz="2000" dirty="0" smtClean="0">
                <a:solidFill>
                  <a:srgbClr val="FF0000"/>
                </a:solidFill>
              </a:rPr>
              <a:t> </a:t>
            </a:r>
            <a:r>
              <a:rPr lang="en-US" sz="2000" i="1" dirty="0" smtClean="0">
                <a:solidFill>
                  <a:srgbClr val="FF0000"/>
                </a:solidFill>
              </a:rPr>
              <a:t>separate</a:t>
            </a:r>
            <a:r>
              <a:rPr lang="en-US" sz="2000" dirty="0" smtClean="0">
                <a:solidFill>
                  <a:srgbClr val="FF0000"/>
                </a:solidFill>
              </a:rPr>
              <a:t> from </a:t>
            </a:r>
            <a:r>
              <a:rPr lang="en-US" sz="2000" b="1" dirty="0" smtClean="0">
                <a:solidFill>
                  <a:srgbClr val="FF0000"/>
                </a:solidFill>
              </a:rPr>
              <a:t>invoice payment</a:t>
            </a:r>
            <a:r>
              <a:rPr lang="en-US" sz="2000" dirty="0" smtClean="0">
                <a:solidFill>
                  <a:srgbClr val="FF0000"/>
                </a:solidFill>
              </a:rPr>
              <a:t>. </a:t>
            </a:r>
            <a:r>
              <a:rPr lang="en-US" sz="2000" dirty="0" smtClean="0"/>
              <a:t>This makes it easier to schedule both activities to maximize efficiency</a:t>
            </a:r>
            <a:r>
              <a:rPr lang="en-US" sz="2000" dirty="0" smtClean="0"/>
              <a:t>.</a:t>
            </a:r>
            <a:endParaRPr lang="en-US" sz="2400" dirty="0" smtClean="0"/>
          </a:p>
          <a:p>
            <a:pPr>
              <a:buNone/>
            </a:pPr>
            <a:endParaRPr lang="en-US" sz="24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 Approved Invoices</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A </a:t>
            </a:r>
            <a:r>
              <a:rPr lang="en-US" sz="2400" b="1" dirty="0" smtClean="0">
                <a:solidFill>
                  <a:srgbClr val="FF0000"/>
                </a:solidFill>
              </a:rPr>
              <a:t>voucher package</a:t>
            </a:r>
            <a:r>
              <a:rPr lang="en-US" sz="2400" dirty="0" smtClean="0"/>
              <a:t>, which contains the approved invoice, and supporting purchase order and receiving report, is sent to the cashier. This voucher package authorizes issuance of a check or EFT to the supplier.</a:t>
            </a:r>
          </a:p>
          <a:p>
            <a:pPr>
              <a:buNone/>
            </a:pPr>
            <a:endParaRPr lang="en-US" sz="2400" dirty="0" smtClean="0"/>
          </a:p>
          <a:p>
            <a:pPr marL="0" indent="0">
              <a:buNone/>
            </a:pPr>
            <a:r>
              <a:rPr lang="en-US" sz="2400" dirty="0" smtClean="0"/>
              <a:t>The </a:t>
            </a:r>
            <a:r>
              <a:rPr lang="en-US" sz="2400" b="1" dirty="0" smtClean="0">
                <a:solidFill>
                  <a:srgbClr val="FF0000"/>
                </a:solidFill>
              </a:rPr>
              <a:t>cashier</a:t>
            </a:r>
            <a:r>
              <a:rPr lang="en-US" sz="2400" dirty="0" smtClean="0"/>
              <a:t> reviews the </a:t>
            </a:r>
            <a:r>
              <a:rPr lang="en-US" sz="2400" b="1" dirty="0" smtClean="0">
                <a:solidFill>
                  <a:srgbClr val="FF0000"/>
                </a:solidFill>
              </a:rPr>
              <a:t>voucher package</a:t>
            </a:r>
            <a:r>
              <a:rPr lang="en-US" sz="2400" dirty="0" smtClean="0"/>
              <a:t>, approves the payment, prepares the check for payment and signs the check</a:t>
            </a:r>
            <a:r>
              <a:rPr lang="en-US" sz="2400" dirty="0" smtClean="0"/>
              <a:t>.  Sends check on its way.</a:t>
            </a:r>
            <a:endParaRPr lang="en-US" sz="2400" dirty="0" smtClean="0"/>
          </a:p>
          <a:p>
            <a:pPr>
              <a:buNone/>
            </a:pPr>
            <a:endParaRPr lang="en-US" sz="24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Improving Efficiency and </a:t>
            </a:r>
            <a:r>
              <a:rPr lang="en-US" b="1" dirty="0" smtClean="0"/>
              <a:t>Effectiveness</a:t>
            </a:r>
            <a:endParaRPr lang="en-US" dirty="0"/>
          </a:p>
        </p:txBody>
      </p:sp>
      <p:sp>
        <p:nvSpPr>
          <p:cNvPr id="3" name="Content Placeholder 2"/>
          <p:cNvSpPr>
            <a:spLocks noGrp="1"/>
          </p:cNvSpPr>
          <p:nvPr>
            <p:ph idx="1"/>
          </p:nvPr>
        </p:nvSpPr>
        <p:spPr/>
        <p:txBody>
          <a:bodyPr>
            <a:normAutofit/>
          </a:bodyPr>
          <a:lstStyle/>
          <a:p>
            <a:pPr marL="225425" indent="-225425">
              <a:buNone/>
            </a:pPr>
            <a:r>
              <a:rPr lang="en-US" sz="2000" dirty="0" smtClean="0"/>
              <a:t>Processing efficiency can be improved by:  requiring suppliers to submit invoices by </a:t>
            </a:r>
            <a:r>
              <a:rPr lang="en-US" sz="2000" dirty="0" smtClean="0">
                <a:solidFill>
                  <a:srgbClr val="FF0000"/>
                </a:solidFill>
              </a:rPr>
              <a:t>EDI</a:t>
            </a:r>
            <a:r>
              <a:rPr lang="en-US" sz="2000" dirty="0" smtClean="0"/>
              <a:t> and having the system automatically match invoices to purchase orders and receiving reports.</a:t>
            </a:r>
          </a:p>
          <a:p>
            <a:pPr marL="225425" indent="-225425">
              <a:buNone/>
            </a:pPr>
            <a:endParaRPr lang="en-US" sz="800" dirty="0" smtClean="0"/>
          </a:p>
          <a:p>
            <a:pPr marL="225425" indent="-225425"/>
            <a:r>
              <a:rPr lang="en-US" sz="2000" dirty="0" smtClean="0"/>
              <a:t>Another option is to eliminate vendor invoices. This </a:t>
            </a:r>
            <a:r>
              <a:rPr lang="en-US" sz="2000" dirty="0" smtClean="0">
                <a:solidFill>
                  <a:srgbClr val="FF0000"/>
                </a:solidFill>
              </a:rPr>
              <a:t>“</a:t>
            </a:r>
            <a:r>
              <a:rPr lang="en-US" sz="2000" i="1" dirty="0" err="1" smtClean="0">
                <a:solidFill>
                  <a:srgbClr val="FF0000"/>
                </a:solidFill>
              </a:rPr>
              <a:t>invoiceless</a:t>
            </a:r>
            <a:r>
              <a:rPr lang="en-US" sz="2000" dirty="0" smtClean="0">
                <a:solidFill>
                  <a:srgbClr val="FF0000"/>
                </a:solidFill>
              </a:rPr>
              <a:t>” </a:t>
            </a:r>
            <a:r>
              <a:rPr lang="en-US" sz="2000" dirty="0" smtClean="0"/>
              <a:t>approach is called </a:t>
            </a:r>
            <a:r>
              <a:rPr lang="en-US" sz="2000" b="1" dirty="0" smtClean="0">
                <a:solidFill>
                  <a:srgbClr val="FF0000"/>
                </a:solidFill>
              </a:rPr>
              <a:t>evaluated receipt settlement (ERS)</a:t>
            </a:r>
            <a:r>
              <a:rPr lang="en-US" sz="2000" dirty="0" smtClean="0"/>
              <a:t>. ERS replaces the traditional three-way matching process with </a:t>
            </a:r>
            <a:r>
              <a:rPr lang="en-US" sz="2000" dirty="0" smtClean="0">
                <a:solidFill>
                  <a:srgbClr val="FF0000"/>
                </a:solidFill>
              </a:rPr>
              <a:t>a two-way </a:t>
            </a:r>
            <a:r>
              <a:rPr lang="en-US" sz="2000" dirty="0" smtClean="0"/>
              <a:t>match of the </a:t>
            </a:r>
            <a:r>
              <a:rPr lang="en-US" sz="2000" dirty="0" smtClean="0">
                <a:solidFill>
                  <a:srgbClr val="FF0000"/>
                </a:solidFill>
              </a:rPr>
              <a:t>purchase order </a:t>
            </a:r>
            <a:r>
              <a:rPr lang="en-US" sz="2000" dirty="0" smtClean="0"/>
              <a:t>and </a:t>
            </a:r>
            <a:r>
              <a:rPr lang="en-US" sz="2000" dirty="0" smtClean="0">
                <a:solidFill>
                  <a:srgbClr val="FF0000"/>
                </a:solidFill>
              </a:rPr>
              <a:t>receiving </a:t>
            </a:r>
            <a:r>
              <a:rPr lang="en-US" sz="2000" dirty="0" smtClean="0">
                <a:solidFill>
                  <a:srgbClr val="FF0000"/>
                </a:solidFill>
              </a:rPr>
              <a:t>report</a:t>
            </a:r>
            <a:r>
              <a:rPr lang="en-US" sz="2000" dirty="0" smtClean="0"/>
              <a:t>.</a:t>
            </a:r>
            <a:endParaRPr lang="en-US" sz="2000" dirty="0" smtClean="0"/>
          </a:p>
          <a:p>
            <a:pPr marL="225425" indent="-225425">
              <a:buNone/>
            </a:pPr>
            <a:endParaRPr lang="en-US" sz="800" dirty="0" smtClean="0"/>
          </a:p>
          <a:p>
            <a:pPr marL="225425" indent="-225425"/>
            <a:r>
              <a:rPr lang="en-US" sz="2000" b="1" dirty="0" smtClean="0">
                <a:solidFill>
                  <a:srgbClr val="FF0000"/>
                </a:solidFill>
              </a:rPr>
              <a:t>Procurement cards</a:t>
            </a:r>
            <a:r>
              <a:rPr lang="en-US" sz="2000" dirty="0" smtClean="0">
                <a:solidFill>
                  <a:srgbClr val="FF0000"/>
                </a:solidFill>
              </a:rPr>
              <a:t> </a:t>
            </a:r>
            <a:r>
              <a:rPr lang="en-US" sz="2000" dirty="0" smtClean="0"/>
              <a:t>provide one way to eliminate the need for accounts payable to process many small </a:t>
            </a:r>
            <a:r>
              <a:rPr lang="en-US" sz="2000" dirty="0" err="1" smtClean="0"/>
              <a:t>noninventory</a:t>
            </a:r>
            <a:r>
              <a:rPr lang="en-US" sz="2000" dirty="0" smtClean="0"/>
              <a:t> invoices. </a:t>
            </a:r>
            <a:r>
              <a:rPr lang="en-US" sz="2000" dirty="0" smtClean="0"/>
              <a:t> A </a:t>
            </a:r>
            <a:r>
              <a:rPr lang="en-US" sz="2000" b="1" dirty="0" smtClean="0"/>
              <a:t>procurement card</a:t>
            </a:r>
            <a:r>
              <a:rPr lang="en-US" sz="2000" dirty="0" smtClean="0"/>
              <a:t> is a corporation credit card that employees can use only at designated suppliers to purchase specific kinds of items</a:t>
            </a:r>
            <a:r>
              <a:rPr lang="en-US" sz="2000" dirty="0" smtClean="0"/>
              <a:t>.</a:t>
            </a:r>
            <a:r>
              <a:rPr lang="en-US" sz="2000" dirty="0" smtClean="0"/>
              <a:t> </a:t>
            </a:r>
            <a:r>
              <a:rPr lang="en-US" sz="2000" dirty="0" smtClean="0"/>
              <a:t>Using </a:t>
            </a:r>
            <a:r>
              <a:rPr lang="en-US" sz="2000" dirty="0" smtClean="0"/>
              <a:t>corporate credit cards for travel expenses further reduces the number of invoices that need to be processed.</a:t>
            </a:r>
          </a:p>
          <a:p>
            <a:pPr marL="225425" indent="-225425"/>
            <a:r>
              <a:rPr lang="en-US" sz="2000" dirty="0" smtClean="0"/>
              <a:t> </a:t>
            </a:r>
          </a:p>
          <a:p>
            <a:pPr>
              <a:buNone/>
            </a:pPr>
            <a:endParaRPr lang="en-US" sz="12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Improving Efficiency and Effectiveness</a:t>
            </a:r>
            <a:endParaRPr lang="en-US" dirty="0"/>
          </a:p>
        </p:txBody>
      </p:sp>
      <p:sp>
        <p:nvSpPr>
          <p:cNvPr id="3" name="Content Placeholder 2"/>
          <p:cNvSpPr>
            <a:spLocks noGrp="1"/>
          </p:cNvSpPr>
          <p:nvPr>
            <p:ph idx="1"/>
          </p:nvPr>
        </p:nvSpPr>
        <p:spPr/>
        <p:txBody>
          <a:bodyPr>
            <a:normAutofit/>
          </a:bodyPr>
          <a:lstStyle/>
          <a:p>
            <a:r>
              <a:rPr lang="en-US" sz="2000" dirty="0" smtClean="0"/>
              <a:t>Preparing careful short-term cash budgets is useful in taking advantage of early-payment </a:t>
            </a:r>
            <a:r>
              <a:rPr lang="en-US" sz="2000" dirty="0" smtClean="0"/>
              <a:t>discounts.  For </a:t>
            </a:r>
            <a:r>
              <a:rPr lang="en-US" sz="2000" dirty="0" smtClean="0"/>
              <a:t>example, if the corporation purchased an item for $100,000 with the terms 2/10, n/30; the amount of the </a:t>
            </a:r>
            <a:r>
              <a:rPr lang="en-US" sz="2000" dirty="0" smtClean="0">
                <a:solidFill>
                  <a:srgbClr val="FF0000"/>
                </a:solidFill>
              </a:rPr>
              <a:t>discount </a:t>
            </a:r>
            <a:r>
              <a:rPr lang="en-US" sz="2000" dirty="0" smtClean="0"/>
              <a:t>that could be realized by paying within ten days is $2,000. Even more important, if the corporation did not pay within the ten days; the 2% discount represents an annual interest rate of </a:t>
            </a:r>
            <a:r>
              <a:rPr lang="en-US" sz="2000" dirty="0" smtClean="0"/>
              <a:t>36 percent    </a:t>
            </a:r>
            <a:r>
              <a:rPr lang="en-US" sz="2000" dirty="0" smtClean="0"/>
              <a:t>(2% X 360/20</a:t>
            </a:r>
            <a:r>
              <a:rPr lang="en-US" sz="2000" dirty="0" smtClean="0"/>
              <a:t>).</a:t>
            </a:r>
            <a:r>
              <a:rPr lang="en-US" sz="1800" dirty="0" smtClean="0"/>
              <a:t> </a:t>
            </a:r>
          </a:p>
          <a:p>
            <a:r>
              <a:rPr lang="en-US" sz="2000" dirty="0" smtClean="0"/>
              <a:t>Finally, </a:t>
            </a:r>
            <a:r>
              <a:rPr lang="en-US" sz="2000" b="1" dirty="0" smtClean="0">
                <a:solidFill>
                  <a:srgbClr val="FF0000"/>
                </a:solidFill>
              </a:rPr>
              <a:t>financial data electronic interchange (FEDI)</a:t>
            </a:r>
            <a:r>
              <a:rPr lang="en-US" sz="2000" dirty="0" smtClean="0">
                <a:solidFill>
                  <a:srgbClr val="FF0000"/>
                </a:solidFill>
              </a:rPr>
              <a:t> </a:t>
            </a:r>
            <a:r>
              <a:rPr lang="en-US" sz="2000" dirty="0" smtClean="0"/>
              <a:t>can cut the costs associated with paying suppliers by eliminating the need to prepare and mail checks.</a:t>
            </a:r>
          </a:p>
          <a:p>
            <a:pPr>
              <a:buNone/>
            </a:pPr>
            <a:endParaRPr lang="en-US" sz="800" dirty="0" smtClean="0"/>
          </a:p>
          <a:p>
            <a:r>
              <a:rPr lang="en-US" sz="2000" b="1" dirty="0" smtClean="0"/>
              <a:t>Medtronic example </a:t>
            </a:r>
            <a:r>
              <a:rPr lang="en-US" sz="2000" dirty="0" smtClean="0"/>
              <a:t>on </a:t>
            </a:r>
            <a:r>
              <a:rPr lang="en-US" sz="2000" b="1" dirty="0" smtClean="0"/>
              <a:t>page 431</a:t>
            </a:r>
            <a:r>
              <a:rPr lang="en-US" sz="2000" dirty="0" smtClean="0"/>
              <a:t> shows dramatic improvements can often be made simply by </a:t>
            </a:r>
            <a:r>
              <a:rPr lang="en-US" sz="2000" dirty="0" smtClean="0">
                <a:solidFill>
                  <a:srgbClr val="FF0000"/>
                </a:solidFill>
              </a:rPr>
              <a:t>reengineering</a:t>
            </a:r>
            <a:r>
              <a:rPr lang="en-US" sz="2000" dirty="0" smtClean="0"/>
              <a:t> the accounts payable and cash disbursements processes. </a:t>
            </a:r>
          </a:p>
          <a:p>
            <a:pPr>
              <a:buNone/>
            </a:pPr>
            <a:endParaRPr lang="en-US" sz="18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Information Processing Procedures</a:t>
            </a:r>
            <a:endParaRPr lang="en-US" dirty="0"/>
          </a:p>
        </p:txBody>
      </p:sp>
      <p:sp>
        <p:nvSpPr>
          <p:cNvPr id="3" name="Content Placeholder 2"/>
          <p:cNvSpPr>
            <a:spLocks noGrp="1"/>
          </p:cNvSpPr>
          <p:nvPr>
            <p:ph idx="1"/>
          </p:nvPr>
        </p:nvSpPr>
        <p:spPr/>
        <p:txBody>
          <a:bodyPr>
            <a:normAutofit/>
          </a:bodyPr>
          <a:lstStyle/>
          <a:p>
            <a:pPr>
              <a:buNone/>
            </a:pPr>
            <a:endParaRPr lang="en-US" sz="2800" dirty="0" smtClean="0"/>
          </a:p>
          <a:p>
            <a:pPr>
              <a:buNone/>
            </a:pPr>
            <a:r>
              <a:rPr lang="en-US" sz="2800" dirty="0" smtClean="0"/>
              <a:t>Many companies are (have) replacing their AIS systems with ERP systems.  New ERP systems allow sharing of data (better communication) between activities and increase integration.</a:t>
            </a:r>
            <a:endParaRPr lang="en-US" sz="28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ERP efficiencies</a:t>
            </a:r>
            <a:endParaRPr lang="en-US" dirty="0"/>
          </a:p>
        </p:txBody>
      </p:sp>
      <p:sp>
        <p:nvSpPr>
          <p:cNvPr id="3" name="Content Placeholder 2"/>
          <p:cNvSpPr>
            <a:spLocks noGrp="1"/>
          </p:cNvSpPr>
          <p:nvPr>
            <p:ph idx="1"/>
          </p:nvPr>
        </p:nvSpPr>
        <p:spPr/>
        <p:txBody>
          <a:bodyPr>
            <a:normAutofit/>
          </a:bodyPr>
          <a:lstStyle/>
          <a:p>
            <a:pPr>
              <a:buNone/>
            </a:pPr>
            <a:r>
              <a:rPr lang="en-US" sz="2400" b="1" dirty="0" smtClean="0">
                <a:solidFill>
                  <a:srgbClr val="FF0000"/>
                </a:solidFill>
              </a:rPr>
              <a:t>ERP systems </a:t>
            </a:r>
            <a:r>
              <a:rPr lang="en-US" sz="2400" dirty="0" smtClean="0"/>
              <a:t>improve </a:t>
            </a:r>
            <a:r>
              <a:rPr lang="en-US" sz="2400" dirty="0" smtClean="0"/>
              <a:t>the efficiency and effectiveness of its expenditure cycle activities in the following ways</a:t>
            </a:r>
            <a:r>
              <a:rPr lang="en-US" sz="2400" dirty="0" smtClean="0"/>
              <a:t>:</a:t>
            </a:r>
            <a:endParaRPr lang="en-US" sz="2400" dirty="0" smtClean="0"/>
          </a:p>
          <a:p>
            <a:pPr lvl="0"/>
            <a:r>
              <a:rPr lang="en-US" sz="2400" dirty="0" smtClean="0"/>
              <a:t>Reduced amount of </a:t>
            </a:r>
            <a:r>
              <a:rPr lang="en-US" sz="2400" dirty="0" smtClean="0"/>
              <a:t>paper documents </a:t>
            </a:r>
            <a:r>
              <a:rPr lang="en-US" sz="2400" dirty="0" smtClean="0"/>
              <a:t>processed.</a:t>
            </a:r>
            <a:endParaRPr lang="en-US" sz="2400" dirty="0" smtClean="0"/>
          </a:p>
          <a:p>
            <a:pPr lvl="0"/>
            <a:r>
              <a:rPr lang="en-US" sz="2400" dirty="0" smtClean="0"/>
              <a:t>More timely and accurate information enables </a:t>
            </a:r>
            <a:r>
              <a:rPr lang="en-US" sz="2400" dirty="0" smtClean="0"/>
              <a:t>company to </a:t>
            </a:r>
            <a:r>
              <a:rPr lang="en-US" sz="2400" dirty="0" smtClean="0"/>
              <a:t>take advantage of </a:t>
            </a:r>
            <a:r>
              <a:rPr lang="en-US" sz="2400" dirty="0" smtClean="0"/>
              <a:t>discounts.</a:t>
            </a:r>
            <a:endParaRPr lang="en-US" sz="2400" dirty="0" smtClean="0"/>
          </a:p>
          <a:p>
            <a:pPr lvl="0"/>
            <a:r>
              <a:rPr lang="en-US" sz="2400" dirty="0" smtClean="0"/>
              <a:t>Inventory records are more accurate and </a:t>
            </a:r>
            <a:r>
              <a:rPr lang="en-US" sz="2400" dirty="0" smtClean="0"/>
              <a:t>timely.</a:t>
            </a:r>
            <a:endParaRPr lang="en-US" sz="2400" dirty="0" smtClean="0"/>
          </a:p>
          <a:p>
            <a:pPr lvl="0"/>
            <a:r>
              <a:rPr lang="en-US" sz="2400" dirty="0" smtClean="0"/>
              <a:t>The warehouse and receiving departments can better plan </a:t>
            </a:r>
            <a:r>
              <a:rPr lang="en-US" sz="2400" dirty="0" smtClean="0"/>
              <a:t>activities.</a:t>
            </a:r>
            <a:endParaRPr lang="en-US" sz="2400" dirty="0" smtClean="0"/>
          </a:p>
          <a:p>
            <a:pPr lvl="0"/>
            <a:r>
              <a:rPr lang="en-US" sz="2400" dirty="0" smtClean="0"/>
              <a:t>Reports </a:t>
            </a:r>
            <a:r>
              <a:rPr lang="en-US" sz="2400" dirty="0" smtClean="0"/>
              <a:t>and performance measures are </a:t>
            </a:r>
            <a:r>
              <a:rPr lang="en-US" sz="2400" dirty="0" smtClean="0"/>
              <a:t>timelier</a:t>
            </a:r>
            <a:r>
              <a:rPr lang="en-US" sz="2400" dirty="0" smtClean="0"/>
              <a:t>.</a:t>
            </a:r>
          </a:p>
          <a:p>
            <a:pPr>
              <a:buNone/>
            </a:pPr>
            <a:endParaRPr lang="en-US" sz="24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Control Objectives, Threats, And </a:t>
            </a:r>
            <a:r>
              <a:rPr lang="en-US" b="1" dirty="0" smtClean="0"/>
              <a:t>Procedures</a:t>
            </a:r>
            <a:endParaRPr lang="en-US" dirty="0"/>
          </a:p>
        </p:txBody>
      </p:sp>
      <p:sp>
        <p:nvSpPr>
          <p:cNvPr id="3" name="Content Placeholder 2"/>
          <p:cNvSpPr>
            <a:spLocks noGrp="1"/>
          </p:cNvSpPr>
          <p:nvPr>
            <p:ph idx="1"/>
          </p:nvPr>
        </p:nvSpPr>
        <p:spPr/>
        <p:txBody>
          <a:bodyPr>
            <a:normAutofit/>
          </a:bodyPr>
          <a:lstStyle/>
          <a:p>
            <a:pPr>
              <a:buNone/>
            </a:pPr>
            <a:r>
              <a:rPr lang="en-US" sz="2400" dirty="0" smtClean="0"/>
              <a:t>The </a:t>
            </a:r>
            <a:r>
              <a:rPr lang="en-US" sz="2400" dirty="0" smtClean="0">
                <a:solidFill>
                  <a:srgbClr val="FF0000"/>
                </a:solidFill>
              </a:rPr>
              <a:t>six</a:t>
            </a:r>
            <a:r>
              <a:rPr lang="en-US" sz="2400" dirty="0" smtClean="0"/>
              <a:t> threats for </a:t>
            </a:r>
            <a:r>
              <a:rPr lang="en-US" sz="2400" b="1" dirty="0" smtClean="0">
                <a:solidFill>
                  <a:srgbClr val="FF0000"/>
                </a:solidFill>
              </a:rPr>
              <a:t>ordering goods </a:t>
            </a:r>
            <a:r>
              <a:rPr lang="en-US" sz="2400" dirty="0" smtClean="0"/>
              <a:t>are:</a:t>
            </a:r>
            <a:endParaRPr lang="en-US" sz="2400" dirty="0" smtClean="0"/>
          </a:p>
          <a:p>
            <a:pPr>
              <a:buNone/>
            </a:pPr>
            <a:r>
              <a:rPr lang="en-US" sz="2400" b="1" dirty="0" smtClean="0"/>
              <a:t>Threat No. 1 </a:t>
            </a:r>
            <a:r>
              <a:rPr lang="en-US" sz="2400" dirty="0" smtClean="0"/>
              <a:t>— </a:t>
            </a:r>
            <a:r>
              <a:rPr lang="en-US" sz="2400" u="sng" dirty="0" smtClean="0"/>
              <a:t>Stock-outs and/or Excess </a:t>
            </a:r>
            <a:r>
              <a:rPr lang="en-US" sz="2400" u="sng" dirty="0" smtClean="0"/>
              <a:t>Inventory</a:t>
            </a:r>
            <a:r>
              <a:rPr lang="en-US" sz="2400" dirty="0" smtClean="0"/>
              <a:t>    </a:t>
            </a:r>
            <a:r>
              <a:rPr lang="en-US" sz="2400" dirty="0" err="1" smtClean="0"/>
              <a:t>Stockouts</a:t>
            </a:r>
            <a:r>
              <a:rPr lang="en-US" sz="2400" dirty="0" smtClean="0"/>
              <a:t> </a:t>
            </a:r>
            <a:r>
              <a:rPr lang="en-US" sz="2400" dirty="0" smtClean="0"/>
              <a:t>result in lost sales; excess inventory incurs higher than necessary carrying costs</a:t>
            </a:r>
            <a:r>
              <a:rPr lang="en-US" sz="2400" dirty="0" smtClean="0"/>
              <a:t>.</a:t>
            </a:r>
            <a:endParaRPr lang="en-US" sz="2400" dirty="0" smtClean="0"/>
          </a:p>
          <a:p>
            <a:pPr>
              <a:buNone/>
            </a:pPr>
            <a:r>
              <a:rPr lang="en-US" sz="2400" b="1" dirty="0" smtClean="0"/>
              <a:t>   Controls</a:t>
            </a:r>
            <a:r>
              <a:rPr lang="en-US" sz="2400" dirty="0" smtClean="0"/>
              <a:t>: Accurate inventory control and sales forecasting; use of perpetual inventory method; supplier performance reports; recording of inventory changes in real time; bar-coding inventory; and periodic physical counts</a:t>
            </a:r>
            <a:r>
              <a:rPr lang="en-US" sz="2400" dirty="0" smtClean="0"/>
              <a:t>.</a:t>
            </a:r>
            <a:endParaRPr lang="en-US" sz="2400" dirty="0" smtClean="0"/>
          </a:p>
          <a:p>
            <a:pPr>
              <a:buNone/>
            </a:pPr>
            <a:endParaRPr lang="en-US" sz="24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Control Objectives, Threats, And Procedures</a:t>
            </a:r>
            <a:endParaRPr lang="en-US" dirty="0"/>
          </a:p>
        </p:txBody>
      </p:sp>
      <p:sp>
        <p:nvSpPr>
          <p:cNvPr id="3" name="Content Placeholder 2"/>
          <p:cNvSpPr>
            <a:spLocks noGrp="1"/>
          </p:cNvSpPr>
          <p:nvPr>
            <p:ph idx="1"/>
          </p:nvPr>
        </p:nvSpPr>
        <p:spPr/>
        <p:txBody>
          <a:bodyPr>
            <a:normAutofit/>
          </a:bodyPr>
          <a:lstStyle/>
          <a:p>
            <a:pPr>
              <a:buNone/>
            </a:pPr>
            <a:r>
              <a:rPr lang="en-US" sz="2400" b="1" dirty="0" smtClean="0"/>
              <a:t>Threat No. 2</a:t>
            </a:r>
            <a:r>
              <a:rPr lang="en-US" sz="2400" dirty="0" smtClean="0"/>
              <a:t> — </a:t>
            </a:r>
            <a:r>
              <a:rPr lang="en-US" sz="2400" u="sng" dirty="0" smtClean="0"/>
              <a:t>Ordering Unnecessary </a:t>
            </a:r>
            <a:r>
              <a:rPr lang="en-US" sz="2400" u="sng" dirty="0" smtClean="0"/>
              <a:t>Items</a:t>
            </a:r>
            <a:endParaRPr lang="en-US" sz="2400" dirty="0" smtClean="0"/>
          </a:p>
          <a:p>
            <a:pPr>
              <a:buNone/>
            </a:pPr>
            <a:r>
              <a:rPr lang="en-US" sz="2400" b="1" dirty="0" smtClean="0"/>
              <a:t>  Controls</a:t>
            </a:r>
            <a:r>
              <a:rPr lang="en-US" sz="2400" dirty="0" smtClean="0"/>
              <a:t>:  Integrate databases of various divisions and produce reports that link item descriptions to part numbers to allow consolidation of orders.</a:t>
            </a:r>
          </a:p>
          <a:p>
            <a:pPr>
              <a:buNone/>
            </a:pPr>
            <a:endParaRPr lang="en-US" sz="800" dirty="0" smtClean="0"/>
          </a:p>
          <a:p>
            <a:pPr>
              <a:buNone/>
            </a:pPr>
            <a:r>
              <a:rPr lang="en-US" sz="2400" b="1" dirty="0" smtClean="0"/>
              <a:t>Threat No. 3</a:t>
            </a:r>
            <a:r>
              <a:rPr lang="en-US" sz="2400" dirty="0" smtClean="0"/>
              <a:t> — </a:t>
            </a:r>
            <a:r>
              <a:rPr lang="en-US" sz="2400" u="sng" dirty="0" smtClean="0"/>
              <a:t>Purchasing Goods at Inflated Prices</a:t>
            </a:r>
            <a:endParaRPr lang="en-US" sz="2400" dirty="0" smtClean="0"/>
          </a:p>
          <a:p>
            <a:pPr>
              <a:buNone/>
            </a:pPr>
            <a:r>
              <a:rPr lang="en-US" sz="2400" b="1" dirty="0" smtClean="0"/>
              <a:t>  Controls</a:t>
            </a:r>
            <a:r>
              <a:rPr lang="en-US" sz="2400" dirty="0" smtClean="0"/>
              <a:t>:  Price lists for frequently-purchased items; use of catalogs for low-cost items; solicitation of bids for high-cost and specialized products; review of purchase orders; budgetary controls and responsibility accounting; and performance review.</a:t>
            </a:r>
          </a:p>
          <a:p>
            <a:pPr>
              <a:buNone/>
            </a:pPr>
            <a:endParaRPr lang="en-US" sz="24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Introduction</a:t>
            </a:r>
            <a:endParaRPr lang="en-US" dirty="0"/>
          </a:p>
        </p:txBody>
      </p:sp>
      <p:sp>
        <p:nvSpPr>
          <p:cNvPr id="3" name="Content Placeholder 2"/>
          <p:cNvSpPr>
            <a:spLocks noGrp="1"/>
          </p:cNvSpPr>
          <p:nvPr>
            <p:ph idx="1"/>
          </p:nvPr>
        </p:nvSpPr>
        <p:spPr/>
        <p:txBody>
          <a:bodyPr/>
          <a:lstStyle/>
          <a:p>
            <a:pPr>
              <a:buNone/>
            </a:pPr>
            <a:r>
              <a:rPr lang="en-US" dirty="0" smtClean="0"/>
              <a:t>The </a:t>
            </a:r>
            <a:r>
              <a:rPr lang="en-US" b="1" dirty="0" smtClean="0">
                <a:solidFill>
                  <a:schemeClr val="accent3"/>
                </a:solidFill>
              </a:rPr>
              <a:t>expense cycle</a:t>
            </a:r>
            <a:r>
              <a:rPr lang="en-US" dirty="0" smtClean="0">
                <a:solidFill>
                  <a:schemeClr val="accent3"/>
                </a:solidFill>
              </a:rPr>
              <a:t> </a:t>
            </a:r>
            <a:r>
              <a:rPr lang="en-US" dirty="0" smtClean="0"/>
              <a:t>is a recurring set of business activities and related information processing operations associated with the purchase of and or payment for good and services.</a:t>
            </a:r>
          </a:p>
          <a:p>
            <a:pPr>
              <a:buNone/>
            </a:pPr>
            <a:r>
              <a:rPr lang="en-US" dirty="0" smtClean="0"/>
              <a:t>Primary external exchange of information is with suppliers.</a:t>
            </a:r>
            <a:endParaRPr lang="en-US"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Control Objectives, Threats, And Procedures</a:t>
            </a:r>
            <a:endParaRPr lang="en-US" dirty="0"/>
          </a:p>
        </p:txBody>
      </p:sp>
      <p:sp>
        <p:nvSpPr>
          <p:cNvPr id="3" name="Content Placeholder 2"/>
          <p:cNvSpPr>
            <a:spLocks noGrp="1"/>
          </p:cNvSpPr>
          <p:nvPr>
            <p:ph idx="1"/>
          </p:nvPr>
        </p:nvSpPr>
        <p:spPr/>
        <p:txBody>
          <a:bodyPr>
            <a:normAutofit/>
          </a:bodyPr>
          <a:lstStyle/>
          <a:p>
            <a:pPr>
              <a:buNone/>
            </a:pPr>
            <a:r>
              <a:rPr lang="en-US" sz="2400" b="1" dirty="0" smtClean="0"/>
              <a:t>Threat No. 4</a:t>
            </a:r>
            <a:r>
              <a:rPr lang="en-US" sz="2400" dirty="0" smtClean="0"/>
              <a:t> — </a:t>
            </a:r>
            <a:r>
              <a:rPr lang="en-US" sz="2400" u="sng" dirty="0" smtClean="0"/>
              <a:t>Purchasing Goods of Inferior Quality</a:t>
            </a:r>
            <a:endParaRPr lang="en-US" sz="2400" dirty="0" smtClean="0"/>
          </a:p>
          <a:p>
            <a:pPr>
              <a:buNone/>
            </a:pPr>
            <a:r>
              <a:rPr lang="en-US" sz="2400" b="1" dirty="0" smtClean="0"/>
              <a:t>  Controls</a:t>
            </a:r>
            <a:r>
              <a:rPr lang="en-US" sz="2400" dirty="0" smtClean="0"/>
              <a:t>:  Use of approved supplier list; review of purchase orders; tracking of supplier performance; purchasing accountability for rework and scrap.</a:t>
            </a:r>
          </a:p>
          <a:p>
            <a:pPr>
              <a:buNone/>
            </a:pPr>
            <a:r>
              <a:rPr lang="en-US" sz="2400" b="1" dirty="0" smtClean="0"/>
              <a:t>Threat No. 5</a:t>
            </a:r>
            <a:r>
              <a:rPr lang="en-US" sz="2400" dirty="0" smtClean="0"/>
              <a:t> — </a:t>
            </a:r>
            <a:r>
              <a:rPr lang="en-US" sz="2400" u="sng" dirty="0" smtClean="0"/>
              <a:t>Purchasing from Unauthorized Suppliers</a:t>
            </a:r>
            <a:endParaRPr lang="en-US" sz="2400" dirty="0" smtClean="0"/>
          </a:p>
          <a:p>
            <a:pPr>
              <a:buNone/>
            </a:pPr>
            <a:r>
              <a:rPr lang="en-US" sz="2400" b="1" dirty="0" smtClean="0"/>
              <a:t>  Controls</a:t>
            </a:r>
            <a:r>
              <a:rPr lang="en-US" sz="2400" dirty="0" smtClean="0"/>
              <a:t>:  review of purchase orders; restriction of access to supplier list; periodic review of supplier list; and coordination with procurement card providers to restrict acceptance of cards.</a:t>
            </a:r>
          </a:p>
          <a:p>
            <a:pPr>
              <a:buNone/>
            </a:pPr>
            <a:r>
              <a:rPr lang="en-US" sz="2400" b="1" dirty="0" smtClean="0"/>
              <a:t>Threat No. 6</a:t>
            </a:r>
            <a:r>
              <a:rPr lang="en-US" sz="2400" dirty="0" smtClean="0"/>
              <a:t> — </a:t>
            </a:r>
            <a:r>
              <a:rPr lang="en-US" sz="2400" u="sng" dirty="0" smtClean="0"/>
              <a:t>Kickbacks</a:t>
            </a:r>
            <a:endParaRPr lang="en-US" sz="2400" dirty="0" smtClean="0"/>
          </a:p>
          <a:p>
            <a:pPr>
              <a:buNone/>
            </a:pPr>
            <a:r>
              <a:rPr lang="en-US" sz="2400" b="1" dirty="0" smtClean="0"/>
              <a:t>   Controls</a:t>
            </a:r>
            <a:r>
              <a:rPr lang="en-US" sz="2400" dirty="0" smtClean="0"/>
              <a:t>: “no-gift” policy, vendor audit, rotate.</a:t>
            </a:r>
            <a:endParaRPr lang="en-US" sz="24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Control Objectives, Threats, And Procedures</a:t>
            </a:r>
            <a:endParaRPr lang="en-US" dirty="0"/>
          </a:p>
        </p:txBody>
      </p:sp>
      <p:sp>
        <p:nvSpPr>
          <p:cNvPr id="3" name="Content Placeholder 2"/>
          <p:cNvSpPr>
            <a:spLocks noGrp="1"/>
          </p:cNvSpPr>
          <p:nvPr>
            <p:ph idx="1"/>
          </p:nvPr>
        </p:nvSpPr>
        <p:spPr/>
        <p:txBody>
          <a:bodyPr>
            <a:normAutofit/>
          </a:bodyPr>
          <a:lstStyle/>
          <a:p>
            <a:pPr>
              <a:buNone/>
            </a:pPr>
            <a:r>
              <a:rPr lang="en-US" sz="2800" b="1" dirty="0" smtClean="0">
                <a:solidFill>
                  <a:srgbClr val="FF0000"/>
                </a:solidFill>
              </a:rPr>
              <a:t>Receive and Store </a:t>
            </a:r>
            <a:r>
              <a:rPr lang="en-US" sz="2800" b="1" dirty="0" smtClean="0">
                <a:solidFill>
                  <a:srgbClr val="FF0000"/>
                </a:solidFill>
              </a:rPr>
              <a:t>Goods</a:t>
            </a:r>
            <a:endParaRPr lang="en-US" sz="2800" dirty="0" smtClean="0">
              <a:solidFill>
                <a:srgbClr val="FF0000"/>
              </a:solidFill>
            </a:endParaRPr>
          </a:p>
          <a:p>
            <a:pPr>
              <a:buNone/>
            </a:pPr>
            <a:r>
              <a:rPr lang="en-US" sz="2400" dirty="0" smtClean="0"/>
              <a:t>The primary objectives of this process are to verify the receipt of ordered inventory and safeguard the inventory against loss or theft</a:t>
            </a:r>
            <a:r>
              <a:rPr lang="en-US" sz="2400" dirty="0" smtClean="0"/>
              <a:t>.</a:t>
            </a:r>
            <a:endParaRPr lang="en-US" sz="2400" dirty="0" smtClean="0"/>
          </a:p>
          <a:p>
            <a:pPr>
              <a:buNone/>
            </a:pPr>
            <a:r>
              <a:rPr lang="en-US" sz="2400" b="1" dirty="0" smtClean="0"/>
              <a:t>Threat No. 7</a:t>
            </a:r>
            <a:r>
              <a:rPr lang="en-US" sz="2400" dirty="0" smtClean="0"/>
              <a:t> — </a:t>
            </a:r>
            <a:r>
              <a:rPr lang="en-US" sz="2400" u="sng" dirty="0" smtClean="0"/>
              <a:t>Receiving Unordered </a:t>
            </a:r>
            <a:r>
              <a:rPr lang="en-US" sz="2400" u="sng" dirty="0" smtClean="0"/>
              <a:t>Goods</a:t>
            </a:r>
            <a:endParaRPr lang="en-US" sz="2400" dirty="0" smtClean="0"/>
          </a:p>
          <a:p>
            <a:pPr>
              <a:buNone/>
            </a:pPr>
            <a:r>
              <a:rPr lang="en-US" sz="2400" b="1" dirty="0" smtClean="0"/>
              <a:t>  Controls</a:t>
            </a:r>
            <a:r>
              <a:rPr lang="en-US" sz="2400" dirty="0" smtClean="0"/>
              <a:t>: Accept goods only when there’s an approved purchase order</a:t>
            </a:r>
            <a:r>
              <a:rPr lang="en-US" sz="2400" dirty="0" smtClean="0"/>
              <a:t>.</a:t>
            </a:r>
            <a:endParaRPr lang="en-US" sz="2400" dirty="0" smtClean="0"/>
          </a:p>
          <a:p>
            <a:pPr>
              <a:buNone/>
            </a:pPr>
            <a:r>
              <a:rPr lang="en-US" sz="2400" b="1" dirty="0" smtClean="0"/>
              <a:t>Threat No. 8</a:t>
            </a:r>
            <a:r>
              <a:rPr lang="en-US" sz="2400" dirty="0" smtClean="0"/>
              <a:t> — </a:t>
            </a:r>
            <a:r>
              <a:rPr lang="en-US" sz="2400" u="sng" dirty="0" smtClean="0"/>
              <a:t>Errors in Counting Received </a:t>
            </a:r>
            <a:r>
              <a:rPr lang="en-US" sz="2400" u="sng" dirty="0" smtClean="0"/>
              <a:t>Goods</a:t>
            </a:r>
            <a:endParaRPr lang="en-US" sz="2400" dirty="0" smtClean="0"/>
          </a:p>
          <a:p>
            <a:pPr>
              <a:buNone/>
            </a:pPr>
            <a:r>
              <a:rPr lang="en-US" sz="2400" b="1" dirty="0" smtClean="0"/>
              <a:t>  Controls</a:t>
            </a:r>
            <a:r>
              <a:rPr lang="en-US" sz="2400" dirty="0" smtClean="0"/>
              <a:t>: Bar-coding of ordered goods; quantities blanked out on receiving forms; signature of receiving clerks; bonuses for catching discrepancies; re-counting of items by inventory control</a:t>
            </a:r>
            <a:r>
              <a:rPr lang="en-US" sz="2400" dirty="0" smtClean="0"/>
              <a:t>.</a:t>
            </a:r>
            <a:endParaRPr lang="en-US" sz="20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Control Objectives, Threats, And Procedures</a:t>
            </a:r>
            <a:endParaRPr lang="en-US" dirty="0"/>
          </a:p>
        </p:txBody>
      </p:sp>
      <p:sp>
        <p:nvSpPr>
          <p:cNvPr id="3" name="Content Placeholder 2"/>
          <p:cNvSpPr>
            <a:spLocks noGrp="1"/>
          </p:cNvSpPr>
          <p:nvPr>
            <p:ph idx="1"/>
          </p:nvPr>
        </p:nvSpPr>
        <p:spPr/>
        <p:txBody>
          <a:bodyPr>
            <a:normAutofit/>
          </a:bodyPr>
          <a:lstStyle/>
          <a:p>
            <a:pPr>
              <a:buNone/>
            </a:pPr>
            <a:endParaRPr lang="en-US" sz="2400" dirty="0" smtClean="0"/>
          </a:p>
          <a:p>
            <a:pPr>
              <a:buNone/>
            </a:pPr>
            <a:r>
              <a:rPr lang="en-US" sz="2800" b="1" dirty="0" smtClean="0">
                <a:solidFill>
                  <a:srgbClr val="FF0000"/>
                </a:solidFill>
              </a:rPr>
              <a:t>Receive and Store </a:t>
            </a:r>
            <a:r>
              <a:rPr lang="en-US" sz="2800" b="1" dirty="0" smtClean="0">
                <a:solidFill>
                  <a:srgbClr val="FF0000"/>
                </a:solidFill>
              </a:rPr>
              <a:t>Goods (continued)</a:t>
            </a:r>
            <a:endParaRPr lang="en-US" sz="2800" dirty="0" smtClean="0">
              <a:solidFill>
                <a:srgbClr val="FF0000"/>
              </a:solidFill>
            </a:endParaRPr>
          </a:p>
          <a:p>
            <a:pPr>
              <a:buNone/>
            </a:pPr>
            <a:endParaRPr lang="en-US" sz="2400" dirty="0" smtClean="0"/>
          </a:p>
          <a:p>
            <a:pPr>
              <a:buNone/>
            </a:pPr>
            <a:r>
              <a:rPr lang="en-US" sz="2400" b="1" dirty="0" smtClean="0"/>
              <a:t>Threat No. 9</a:t>
            </a:r>
            <a:r>
              <a:rPr lang="en-US" sz="2400" dirty="0" smtClean="0"/>
              <a:t> — </a:t>
            </a:r>
            <a:r>
              <a:rPr lang="en-US" sz="2400" u="sng" dirty="0" smtClean="0"/>
              <a:t>Stealing </a:t>
            </a:r>
            <a:r>
              <a:rPr lang="en-US" sz="2400" u="sng" dirty="0" smtClean="0"/>
              <a:t>Inventory</a:t>
            </a:r>
            <a:r>
              <a:rPr lang="en-US" sz="2400" dirty="0" smtClean="0"/>
              <a:t> </a:t>
            </a:r>
          </a:p>
          <a:p>
            <a:pPr>
              <a:buNone/>
            </a:pPr>
            <a:r>
              <a:rPr lang="en-US" sz="2400" b="1" dirty="0" smtClean="0"/>
              <a:t>  Controls</a:t>
            </a:r>
            <a:r>
              <a:rPr lang="en-US" sz="2400" dirty="0" smtClean="0"/>
              <a:t>:  Secure storage locations for inventory; documentation of intra-company transfers; periodic physical counts; segregation of duties.</a:t>
            </a:r>
          </a:p>
          <a:p>
            <a:pPr>
              <a:buNone/>
            </a:pPr>
            <a:endParaRPr lang="en-US" sz="2000" dirty="0" smtClean="0"/>
          </a:p>
          <a:p>
            <a:pPr>
              <a:buNone/>
            </a:pPr>
            <a:endParaRPr lang="en-US" sz="24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Control Objectives, Threats, And Procedures</a:t>
            </a:r>
            <a:endParaRPr lang="en-US" dirty="0"/>
          </a:p>
        </p:txBody>
      </p:sp>
      <p:sp>
        <p:nvSpPr>
          <p:cNvPr id="3" name="Content Placeholder 2"/>
          <p:cNvSpPr>
            <a:spLocks noGrp="1"/>
          </p:cNvSpPr>
          <p:nvPr>
            <p:ph idx="1"/>
          </p:nvPr>
        </p:nvSpPr>
        <p:spPr/>
        <p:txBody>
          <a:bodyPr/>
          <a:lstStyle/>
          <a:p>
            <a:pPr>
              <a:buNone/>
            </a:pPr>
            <a:r>
              <a:rPr lang="en-US" sz="2800" b="1" dirty="0" smtClean="0">
                <a:solidFill>
                  <a:srgbClr val="FF0000"/>
                </a:solidFill>
              </a:rPr>
              <a:t>Approve and Pay Vendor Invoices</a:t>
            </a:r>
            <a:endParaRPr lang="en-US" sz="2800" b="1" i="1" dirty="0" smtClean="0">
              <a:solidFill>
                <a:srgbClr val="FF0000"/>
              </a:solidFill>
            </a:endParaRPr>
          </a:p>
          <a:p>
            <a:pPr>
              <a:buNone/>
            </a:pPr>
            <a:r>
              <a:rPr lang="en-US" sz="2400" b="1" dirty="0" smtClean="0"/>
              <a:t>Threat No. 10</a:t>
            </a:r>
            <a:r>
              <a:rPr lang="en-US" sz="2400" dirty="0" smtClean="0"/>
              <a:t> — </a:t>
            </a:r>
            <a:r>
              <a:rPr lang="en-US" sz="2000" u="sng" dirty="0" smtClean="0"/>
              <a:t>Failing to Catch Errors in Vendors </a:t>
            </a:r>
            <a:r>
              <a:rPr lang="en-US" sz="2000" u="sng" dirty="0" smtClean="0"/>
              <a:t>Invoices</a:t>
            </a:r>
            <a:endParaRPr lang="en-US" sz="2000" dirty="0" smtClean="0"/>
          </a:p>
          <a:p>
            <a:pPr>
              <a:buNone/>
            </a:pPr>
            <a:r>
              <a:rPr lang="en-US" sz="2400" b="1" dirty="0" smtClean="0"/>
              <a:t>   Controls</a:t>
            </a:r>
            <a:r>
              <a:rPr lang="en-US" sz="2400" dirty="0" smtClean="0"/>
              <a:t>:  Check mathematical accuracy; verify procurement card charges; adopt Evaluated Receipt Settlement; train staff on freight terminology</a:t>
            </a:r>
            <a:r>
              <a:rPr lang="en-US" sz="2400" dirty="0" smtClean="0"/>
              <a:t>; use common carrier.</a:t>
            </a:r>
          </a:p>
          <a:p>
            <a:pPr>
              <a:buNone/>
            </a:pPr>
            <a:r>
              <a:rPr lang="en-US" sz="2400" b="1" dirty="0" smtClean="0"/>
              <a:t>Threat </a:t>
            </a:r>
            <a:r>
              <a:rPr lang="en-US" sz="2400" b="1" dirty="0" smtClean="0"/>
              <a:t>No. 11</a:t>
            </a:r>
            <a:r>
              <a:rPr lang="en-US" sz="2400" dirty="0" smtClean="0"/>
              <a:t> — </a:t>
            </a:r>
            <a:r>
              <a:rPr lang="en-US" sz="2400" u="sng" dirty="0" smtClean="0"/>
              <a:t>Paying for Goods Not Received</a:t>
            </a:r>
            <a:r>
              <a:rPr lang="en-US" sz="2400" dirty="0" smtClean="0"/>
              <a:t>.</a:t>
            </a:r>
            <a:endParaRPr lang="en-US" sz="2400" dirty="0" smtClean="0"/>
          </a:p>
          <a:p>
            <a:pPr>
              <a:buNone/>
            </a:pPr>
            <a:r>
              <a:rPr lang="en-US" sz="2400" b="1" dirty="0" smtClean="0"/>
              <a:t>  Controls</a:t>
            </a:r>
            <a:r>
              <a:rPr lang="en-US" sz="2400" dirty="0" smtClean="0"/>
              <a:t>:  Compare invoice quantities to quantities reported by receiving and inventory control; use tight budgetary controls</a:t>
            </a:r>
            <a:r>
              <a:rPr lang="en-US" sz="2400" dirty="0" smtClean="0"/>
              <a:t>.</a:t>
            </a:r>
            <a:endParaRPr lang="en-US" sz="2400" dirty="0" smtClean="0"/>
          </a:p>
          <a:p>
            <a:r>
              <a:rPr lang="en-US" sz="2400" b="1" dirty="0" smtClean="0"/>
              <a:t>Threat No. 12</a:t>
            </a:r>
            <a:r>
              <a:rPr lang="en-US" sz="2400" dirty="0" smtClean="0"/>
              <a:t> — </a:t>
            </a:r>
            <a:r>
              <a:rPr lang="en-US" sz="2400" u="sng" dirty="0" smtClean="0"/>
              <a:t>Failing to Take Available Purchase </a:t>
            </a:r>
            <a:r>
              <a:rPr lang="en-US" sz="2400" u="sng" dirty="0" smtClean="0"/>
              <a:t>Discounts</a:t>
            </a:r>
            <a:endParaRPr lang="en-US" sz="2400" dirty="0" smtClean="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Control Objectives, Threats, And Procedures</a:t>
            </a:r>
            <a:endParaRPr lang="en-US" dirty="0"/>
          </a:p>
        </p:txBody>
      </p:sp>
      <p:sp>
        <p:nvSpPr>
          <p:cNvPr id="3" name="Content Placeholder 2"/>
          <p:cNvSpPr>
            <a:spLocks noGrp="1"/>
          </p:cNvSpPr>
          <p:nvPr>
            <p:ph idx="1"/>
          </p:nvPr>
        </p:nvSpPr>
        <p:spPr/>
        <p:txBody>
          <a:bodyPr>
            <a:noAutofit/>
          </a:bodyPr>
          <a:lstStyle/>
          <a:p>
            <a:pPr>
              <a:buNone/>
            </a:pPr>
            <a:r>
              <a:rPr lang="en-US" sz="2000" b="1" dirty="0" smtClean="0"/>
              <a:t>Threat No. 13</a:t>
            </a:r>
            <a:r>
              <a:rPr lang="en-US" sz="2000" dirty="0" smtClean="0"/>
              <a:t> — </a:t>
            </a:r>
            <a:r>
              <a:rPr lang="en-US" sz="2000" u="sng" dirty="0" smtClean="0"/>
              <a:t>Paying the Same Invoice </a:t>
            </a:r>
            <a:r>
              <a:rPr lang="en-US" sz="2000" u="sng" dirty="0" smtClean="0"/>
              <a:t>Twice</a:t>
            </a:r>
            <a:endParaRPr lang="en-US" sz="2000" dirty="0" smtClean="0"/>
          </a:p>
          <a:p>
            <a:pPr>
              <a:buNone/>
            </a:pPr>
            <a:r>
              <a:rPr lang="en-US" sz="2000" b="1" dirty="0" smtClean="0"/>
              <a:t>  Controls</a:t>
            </a:r>
            <a:r>
              <a:rPr lang="en-US" sz="2000" dirty="0" smtClean="0"/>
              <a:t>:  Approve invoices only with complete voucher package; pay only on original invoices; cancel invoices once paid; use internal audit to detect and recover overpayments; control access to accounts payable master file</a:t>
            </a:r>
            <a:r>
              <a:rPr lang="en-US" sz="2000" dirty="0" smtClean="0"/>
              <a:t>.</a:t>
            </a:r>
            <a:endParaRPr lang="en-US" sz="2000" dirty="0" smtClean="0"/>
          </a:p>
          <a:p>
            <a:pPr>
              <a:buNone/>
            </a:pPr>
            <a:r>
              <a:rPr lang="en-US" sz="2000" b="1" dirty="0" smtClean="0"/>
              <a:t>Threat No. 14</a:t>
            </a:r>
            <a:r>
              <a:rPr lang="en-US" sz="2000" dirty="0" smtClean="0"/>
              <a:t> — </a:t>
            </a:r>
            <a:r>
              <a:rPr lang="en-US" sz="1800" u="sng" dirty="0" smtClean="0"/>
              <a:t>Recording and Posting Errors in Accounts </a:t>
            </a:r>
            <a:r>
              <a:rPr lang="en-US" sz="1800" u="sng" dirty="0" smtClean="0"/>
              <a:t>Payable</a:t>
            </a:r>
            <a:endParaRPr lang="en-US" sz="1800" dirty="0" smtClean="0"/>
          </a:p>
          <a:p>
            <a:pPr>
              <a:buNone/>
            </a:pPr>
            <a:r>
              <a:rPr lang="en-US" sz="2000" b="1" dirty="0" smtClean="0"/>
              <a:t>  Controls</a:t>
            </a:r>
            <a:r>
              <a:rPr lang="en-US" sz="2000" dirty="0" smtClean="0"/>
              <a:t>:  Data entry and processing controls; reconcile supplier balances with control accounts</a:t>
            </a:r>
            <a:r>
              <a:rPr lang="en-US" sz="2000" dirty="0" smtClean="0"/>
              <a:t>.</a:t>
            </a:r>
            <a:endParaRPr lang="en-US" sz="2000" dirty="0" smtClean="0"/>
          </a:p>
          <a:p>
            <a:pPr>
              <a:buNone/>
            </a:pPr>
            <a:r>
              <a:rPr lang="en-US" sz="2000" b="1" dirty="0" smtClean="0"/>
              <a:t>Threat No. 15</a:t>
            </a:r>
            <a:r>
              <a:rPr lang="en-US" sz="2000" dirty="0" smtClean="0"/>
              <a:t> — </a:t>
            </a:r>
            <a:r>
              <a:rPr lang="en-US" sz="2000" u="sng" dirty="0" smtClean="0"/>
              <a:t>Misappropriation of Cash, Checks, or </a:t>
            </a:r>
            <a:r>
              <a:rPr lang="en-US" sz="2000" u="sng" dirty="0" smtClean="0"/>
              <a:t>EFT</a:t>
            </a:r>
            <a:endParaRPr lang="en-US" sz="2000" dirty="0" smtClean="0"/>
          </a:p>
          <a:p>
            <a:pPr>
              <a:buNone/>
            </a:pPr>
            <a:r>
              <a:rPr lang="en-US" sz="2000" b="1" dirty="0" smtClean="0"/>
              <a:t>  Controls</a:t>
            </a:r>
            <a:r>
              <a:rPr lang="en-US" sz="2000" dirty="0" smtClean="0"/>
              <a:t>:  Restrict access to cash, checks, and check signing machines; use sequentially numbered checks and reconcile; segregate duties; two signatures on checks over a certain limit; restrict access to supplier list; cancel all documents; have independent bank reconciliation; use check protection measures and/or positive pay; provide strict logical and access controls for </a:t>
            </a:r>
            <a:r>
              <a:rPr lang="en-US" sz="2000" dirty="0" smtClean="0"/>
              <a:t>EFT</a:t>
            </a:r>
            <a:r>
              <a:rPr lang="en-US" sz="2000" dirty="0" smtClean="0"/>
              <a:t>.</a:t>
            </a:r>
          </a:p>
          <a:p>
            <a:endParaRPr lang="en-US" sz="20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Control Objectives, Threats, And Procedures</a:t>
            </a:r>
            <a:endParaRPr lang="en-US" dirty="0"/>
          </a:p>
        </p:txBody>
      </p:sp>
      <p:sp>
        <p:nvSpPr>
          <p:cNvPr id="3" name="Content Placeholder 2"/>
          <p:cNvSpPr>
            <a:spLocks noGrp="1"/>
          </p:cNvSpPr>
          <p:nvPr>
            <p:ph idx="1"/>
          </p:nvPr>
        </p:nvSpPr>
        <p:spPr/>
        <p:txBody>
          <a:bodyPr>
            <a:normAutofit/>
          </a:bodyPr>
          <a:lstStyle/>
          <a:p>
            <a:pPr>
              <a:buNone/>
            </a:pPr>
            <a:r>
              <a:rPr lang="en-US" sz="2800" dirty="0" smtClean="0">
                <a:solidFill>
                  <a:srgbClr val="FF0000"/>
                </a:solidFill>
              </a:rPr>
              <a:t>General Control Issues</a:t>
            </a:r>
          </a:p>
          <a:p>
            <a:pPr>
              <a:buNone/>
            </a:pPr>
            <a:r>
              <a:rPr lang="en-US" sz="2400" b="1" dirty="0" smtClean="0"/>
              <a:t>Threat No. 16</a:t>
            </a:r>
            <a:r>
              <a:rPr lang="en-US" sz="2400" dirty="0" smtClean="0"/>
              <a:t> — </a:t>
            </a:r>
            <a:r>
              <a:rPr lang="en-US" sz="2400" u="sng" dirty="0" smtClean="0"/>
              <a:t>Loss, Alteration, or Unauthorized Disclosure of </a:t>
            </a:r>
            <a:r>
              <a:rPr lang="en-US" sz="2400" u="sng" dirty="0" smtClean="0"/>
              <a:t>Data</a:t>
            </a:r>
            <a:endParaRPr lang="en-US" sz="2400" dirty="0" smtClean="0"/>
          </a:p>
          <a:p>
            <a:pPr>
              <a:buNone/>
            </a:pPr>
            <a:r>
              <a:rPr lang="en-US" sz="2400" b="1" dirty="0" smtClean="0"/>
              <a:t>   Controls</a:t>
            </a:r>
            <a:r>
              <a:rPr lang="en-US" sz="2400" dirty="0" smtClean="0"/>
              <a:t>:  File backups, use of file labels; strict access controls; alter default settings on ERP modules; encrypt data; and use message acknowledgment techniques.</a:t>
            </a:r>
          </a:p>
          <a:p>
            <a:pPr>
              <a:buNone/>
            </a:pPr>
            <a:endParaRPr lang="en-US" sz="1000" dirty="0" smtClean="0"/>
          </a:p>
          <a:p>
            <a:pPr>
              <a:buNone/>
            </a:pPr>
            <a:r>
              <a:rPr lang="en-US" sz="2400" b="1" dirty="0" smtClean="0"/>
              <a:t>Threat No. 17</a:t>
            </a:r>
            <a:r>
              <a:rPr lang="en-US" sz="2400" dirty="0" smtClean="0"/>
              <a:t> — </a:t>
            </a:r>
            <a:r>
              <a:rPr lang="en-US" sz="2400" u="sng" dirty="0" smtClean="0"/>
              <a:t>Performing </a:t>
            </a:r>
            <a:r>
              <a:rPr lang="en-US" sz="2400" u="sng" dirty="0" smtClean="0"/>
              <a:t>Poorly</a:t>
            </a:r>
            <a:endParaRPr lang="en-US" sz="2400" dirty="0" smtClean="0"/>
          </a:p>
          <a:p>
            <a:pPr>
              <a:buNone/>
            </a:pPr>
            <a:r>
              <a:rPr lang="en-US" sz="2400" b="1" dirty="0" smtClean="0"/>
              <a:t>   Controls</a:t>
            </a:r>
            <a:r>
              <a:rPr lang="en-US" sz="2400" dirty="0" smtClean="0"/>
              <a:t>: Performance reports.</a:t>
            </a:r>
          </a:p>
          <a:p>
            <a:pPr>
              <a:buNone/>
            </a:pPr>
            <a:endParaRPr lang="en-US" sz="28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Expense Cycle </a:t>
            </a:r>
            <a:r>
              <a:rPr lang="en-US" b="1" dirty="0" smtClean="0"/>
              <a:t>Information Needs</a:t>
            </a:r>
            <a:endParaRPr lang="en-US" dirty="0"/>
          </a:p>
        </p:txBody>
      </p:sp>
      <p:sp>
        <p:nvSpPr>
          <p:cNvPr id="3" name="Content Placeholder 2"/>
          <p:cNvSpPr>
            <a:spLocks noGrp="1"/>
          </p:cNvSpPr>
          <p:nvPr>
            <p:ph idx="1"/>
          </p:nvPr>
        </p:nvSpPr>
        <p:spPr>
          <a:xfrm>
            <a:off x="1447800" y="1600200"/>
            <a:ext cx="7498080" cy="4800600"/>
          </a:xfrm>
        </p:spPr>
        <p:txBody>
          <a:bodyPr>
            <a:normAutofit/>
          </a:bodyPr>
          <a:lstStyle/>
          <a:p>
            <a:pPr>
              <a:buNone/>
            </a:pPr>
            <a:r>
              <a:rPr lang="en-US" sz="2800" dirty="0" smtClean="0"/>
              <a:t>The following information is needed for the </a:t>
            </a:r>
            <a:r>
              <a:rPr lang="en-US" sz="2800" dirty="0" smtClean="0"/>
              <a:t>expenditure </a:t>
            </a:r>
            <a:r>
              <a:rPr lang="en-US" sz="2800" dirty="0" smtClean="0"/>
              <a:t>cycle: </a:t>
            </a:r>
          </a:p>
          <a:p>
            <a:pPr>
              <a:lnSpc>
                <a:spcPct val="150000"/>
              </a:lnSpc>
            </a:pPr>
            <a:r>
              <a:rPr lang="en-US" sz="2000" dirty="0" smtClean="0"/>
              <a:t>Determine when and how much additional inventory to </a:t>
            </a:r>
            <a:r>
              <a:rPr lang="en-US" sz="2000" dirty="0" smtClean="0"/>
              <a:t>order.</a:t>
            </a:r>
            <a:endParaRPr lang="en-US" sz="2000" dirty="0" smtClean="0"/>
          </a:p>
          <a:p>
            <a:pPr>
              <a:lnSpc>
                <a:spcPct val="150000"/>
              </a:lnSpc>
            </a:pPr>
            <a:r>
              <a:rPr lang="en-US" sz="2000" dirty="0" smtClean="0"/>
              <a:t>Select the appropriate suppliers from whom to </a:t>
            </a:r>
            <a:r>
              <a:rPr lang="en-US" sz="2000" dirty="0" smtClean="0"/>
              <a:t>order.</a:t>
            </a:r>
            <a:endParaRPr lang="en-US" sz="2000" dirty="0" smtClean="0"/>
          </a:p>
          <a:p>
            <a:pPr>
              <a:lnSpc>
                <a:spcPct val="150000"/>
              </a:lnSpc>
            </a:pPr>
            <a:r>
              <a:rPr lang="en-US" sz="2000" dirty="0" smtClean="0"/>
              <a:t>Verify the accuracy of vendor </a:t>
            </a:r>
            <a:r>
              <a:rPr lang="en-US" sz="2000" dirty="0" smtClean="0"/>
              <a:t>invoices.</a:t>
            </a:r>
            <a:endParaRPr lang="en-US" sz="2000" dirty="0" smtClean="0"/>
          </a:p>
          <a:p>
            <a:pPr>
              <a:lnSpc>
                <a:spcPct val="150000"/>
              </a:lnSpc>
            </a:pPr>
            <a:r>
              <a:rPr lang="en-US" sz="2000" dirty="0" smtClean="0"/>
              <a:t>Decide if purchase discounts should be </a:t>
            </a:r>
            <a:r>
              <a:rPr lang="en-US" sz="2000" dirty="0" smtClean="0"/>
              <a:t>taken.</a:t>
            </a:r>
            <a:endParaRPr lang="en-US" sz="2000" dirty="0" smtClean="0"/>
          </a:p>
          <a:p>
            <a:pPr>
              <a:lnSpc>
                <a:spcPct val="150000"/>
              </a:lnSpc>
            </a:pPr>
            <a:r>
              <a:rPr lang="en-US" sz="2000" dirty="0" smtClean="0"/>
              <a:t>Monitor cash flow needs to pay outstanding </a:t>
            </a:r>
            <a:r>
              <a:rPr lang="en-US" sz="2000" dirty="0" smtClean="0"/>
              <a:t>obligations.</a:t>
            </a:r>
            <a:endParaRPr lang="en-US" sz="2000" dirty="0" smtClean="0"/>
          </a:p>
          <a:p>
            <a:endParaRPr lang="en-US" sz="1200" dirty="0" smtClean="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Expense Cycle Information Needs</a:t>
            </a:r>
            <a:endParaRPr lang="en-US" dirty="0"/>
          </a:p>
        </p:txBody>
      </p:sp>
      <p:sp>
        <p:nvSpPr>
          <p:cNvPr id="3" name="Content Placeholder 2"/>
          <p:cNvSpPr>
            <a:spLocks noGrp="1"/>
          </p:cNvSpPr>
          <p:nvPr>
            <p:ph idx="1"/>
          </p:nvPr>
        </p:nvSpPr>
        <p:spPr>
          <a:xfrm>
            <a:off x="1435608" y="1600200"/>
            <a:ext cx="7498080" cy="4648200"/>
          </a:xfrm>
        </p:spPr>
        <p:txBody>
          <a:bodyPr>
            <a:normAutofit/>
          </a:bodyPr>
          <a:lstStyle/>
          <a:p>
            <a:pPr>
              <a:buNone/>
            </a:pPr>
            <a:r>
              <a:rPr lang="en-US" sz="2800" dirty="0" smtClean="0"/>
              <a:t>The AIS needs to provide information to evaluate the following: </a:t>
            </a:r>
            <a:endParaRPr lang="en-US" sz="2800" dirty="0" smtClean="0"/>
          </a:p>
          <a:p>
            <a:pPr>
              <a:buNone/>
            </a:pPr>
            <a:endParaRPr lang="en-US" sz="800" dirty="0" smtClean="0"/>
          </a:p>
          <a:p>
            <a:pPr>
              <a:buNone/>
            </a:pPr>
            <a:r>
              <a:rPr lang="en-US" sz="2400" dirty="0" smtClean="0"/>
              <a:t>	1</a:t>
            </a:r>
            <a:r>
              <a:rPr lang="en-US" sz="2400" dirty="0" smtClean="0"/>
              <a:t>) purchasing efficiency and effectiveness; </a:t>
            </a:r>
          </a:p>
          <a:p>
            <a:pPr>
              <a:buNone/>
            </a:pPr>
            <a:r>
              <a:rPr lang="en-US" sz="2400" dirty="0" smtClean="0"/>
              <a:t>	2</a:t>
            </a:r>
            <a:r>
              <a:rPr lang="en-US" sz="2400" dirty="0" smtClean="0"/>
              <a:t>) supplier performance; </a:t>
            </a:r>
          </a:p>
          <a:p>
            <a:pPr marL="688975" indent="-344488">
              <a:buNone/>
            </a:pPr>
            <a:r>
              <a:rPr lang="en-US" sz="2400" dirty="0" smtClean="0"/>
              <a:t>3</a:t>
            </a:r>
            <a:r>
              <a:rPr lang="en-US" sz="2400" dirty="0" smtClean="0"/>
              <a:t>) time taken to move goods from receiving to production; and </a:t>
            </a:r>
          </a:p>
          <a:p>
            <a:pPr>
              <a:buNone/>
            </a:pPr>
            <a:r>
              <a:rPr lang="en-US" sz="2400" dirty="0" smtClean="0"/>
              <a:t>	4</a:t>
            </a:r>
            <a:r>
              <a:rPr lang="en-US" sz="2400" dirty="0" smtClean="0"/>
              <a:t>) percent of purchase discounts taken. </a:t>
            </a:r>
            <a:endParaRPr lang="en-US" sz="2400" dirty="0" smtClean="0"/>
          </a:p>
          <a:p>
            <a:pPr>
              <a:buNone/>
            </a:pPr>
            <a:endParaRPr lang="en-US" sz="800" dirty="0" smtClean="0"/>
          </a:p>
          <a:p>
            <a:pPr>
              <a:buNone/>
            </a:pPr>
            <a:r>
              <a:rPr lang="en-US" sz="2400" dirty="0" smtClean="0"/>
              <a:t>Notice that these decisions require both </a:t>
            </a:r>
            <a:r>
              <a:rPr lang="en-US" sz="2400" dirty="0" smtClean="0">
                <a:solidFill>
                  <a:srgbClr val="FF0000"/>
                </a:solidFill>
              </a:rPr>
              <a:t>financial</a:t>
            </a:r>
            <a:r>
              <a:rPr lang="en-US" sz="2400" dirty="0" smtClean="0"/>
              <a:t> </a:t>
            </a:r>
            <a:r>
              <a:rPr lang="en-US" sz="2400" dirty="0" smtClean="0">
                <a:solidFill>
                  <a:srgbClr val="FF0000"/>
                </a:solidFill>
              </a:rPr>
              <a:t>and</a:t>
            </a:r>
            <a:r>
              <a:rPr lang="en-US" sz="2400" dirty="0" smtClean="0"/>
              <a:t> </a:t>
            </a:r>
            <a:r>
              <a:rPr lang="en-US" sz="2400" dirty="0" smtClean="0">
                <a:solidFill>
                  <a:srgbClr val="FF0000"/>
                </a:solidFill>
              </a:rPr>
              <a:t>operating</a:t>
            </a:r>
            <a:r>
              <a:rPr lang="en-US" sz="2400" dirty="0" smtClean="0"/>
              <a:t> data. </a:t>
            </a:r>
          </a:p>
          <a:p>
            <a:pPr>
              <a:buNone/>
            </a:pPr>
            <a:endParaRPr lang="en-US" sz="24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Inventory Turnover</a:t>
            </a:r>
            <a:endParaRPr lang="en-US" dirty="0"/>
          </a:p>
        </p:txBody>
      </p:sp>
      <p:sp>
        <p:nvSpPr>
          <p:cNvPr id="3" name="Content Placeholder 2"/>
          <p:cNvSpPr>
            <a:spLocks noGrp="1"/>
          </p:cNvSpPr>
          <p:nvPr>
            <p:ph idx="1"/>
          </p:nvPr>
        </p:nvSpPr>
        <p:spPr/>
        <p:txBody>
          <a:bodyPr/>
          <a:lstStyle/>
          <a:p>
            <a:pPr>
              <a:buNone/>
            </a:pPr>
            <a:r>
              <a:rPr lang="en-US" sz="2800" dirty="0" smtClean="0"/>
              <a:t>Because inventory represents a sizable investment of working capital, reports that help manage inventory are especially valuable</a:t>
            </a:r>
            <a:r>
              <a:rPr lang="en-US" sz="2800" dirty="0" smtClean="0"/>
              <a:t>.  </a:t>
            </a:r>
            <a:r>
              <a:rPr lang="en-US" sz="2800" dirty="0" smtClean="0"/>
              <a:t>A key inventory measure is the </a:t>
            </a:r>
            <a:r>
              <a:rPr lang="en-US" sz="2800" dirty="0" smtClean="0">
                <a:solidFill>
                  <a:srgbClr val="FF0000"/>
                </a:solidFill>
              </a:rPr>
              <a:t>inventory turnover</a:t>
            </a:r>
            <a:r>
              <a:rPr lang="en-US" sz="2800" dirty="0" smtClean="0"/>
              <a:t>.</a:t>
            </a:r>
          </a:p>
          <a:p>
            <a:pPr>
              <a:buNone/>
            </a:pPr>
            <a:endParaRPr lang="en-US" dirty="0" smtClean="0"/>
          </a:p>
          <a:p>
            <a:pPr>
              <a:buNone/>
            </a:pPr>
            <a:r>
              <a:rPr lang="en-US" dirty="0" smtClean="0">
                <a:solidFill>
                  <a:srgbClr val="FF0000"/>
                </a:solidFill>
              </a:rPr>
              <a:t>Inventory Turnover </a:t>
            </a:r>
            <a:r>
              <a:rPr lang="en-US" dirty="0" smtClean="0"/>
              <a:t>= </a:t>
            </a:r>
          </a:p>
          <a:p>
            <a:pPr>
              <a:buNone/>
            </a:pPr>
            <a:r>
              <a:rPr lang="en-US" dirty="0" smtClean="0"/>
              <a:t> </a:t>
            </a:r>
            <a:r>
              <a:rPr lang="en-US" dirty="0" smtClean="0"/>
              <a:t>             </a:t>
            </a:r>
            <a:r>
              <a:rPr lang="en-US" dirty="0" err="1" smtClean="0"/>
              <a:t>CoGs</a:t>
            </a:r>
            <a:r>
              <a:rPr lang="en-US" dirty="0" smtClean="0"/>
              <a:t> / ending inventory</a:t>
            </a:r>
            <a:endParaRPr lang="en-US"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pPr/>
              <a:t>38</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Expense Cycle Objective</a:t>
            </a:r>
            <a:endParaRPr lang="en-US" dirty="0"/>
          </a:p>
        </p:txBody>
      </p:sp>
      <p:sp>
        <p:nvSpPr>
          <p:cNvPr id="3" name="Content Placeholder 2"/>
          <p:cNvSpPr>
            <a:spLocks noGrp="1"/>
          </p:cNvSpPr>
          <p:nvPr>
            <p:ph idx="1"/>
          </p:nvPr>
        </p:nvSpPr>
        <p:spPr/>
        <p:txBody>
          <a:bodyPr/>
          <a:lstStyle/>
          <a:p>
            <a:pPr>
              <a:buNone/>
            </a:pPr>
            <a:r>
              <a:rPr lang="en-US" dirty="0" smtClean="0"/>
              <a:t>The expense cycle’s </a:t>
            </a:r>
            <a:r>
              <a:rPr lang="en-US" dirty="0" smtClean="0">
                <a:solidFill>
                  <a:schemeClr val="accent3"/>
                </a:solidFill>
              </a:rPr>
              <a:t>primary objective </a:t>
            </a:r>
            <a:r>
              <a:rPr lang="en-US" dirty="0" smtClean="0"/>
              <a:t>is to minimize the total cost of acquiring and maintaining inventories, supplies, and the various services the organization needs to function</a:t>
            </a:r>
          </a:p>
          <a:p>
            <a:pPr>
              <a:buNone/>
            </a:pPr>
            <a:endParaRPr lang="en-US" sz="1000" dirty="0" smtClean="0"/>
          </a:p>
          <a:p>
            <a:pPr>
              <a:buNone/>
            </a:pPr>
            <a:r>
              <a:rPr lang="en-US" dirty="0" smtClean="0"/>
              <a:t>To accomplish that objective, management must make many </a:t>
            </a:r>
            <a:r>
              <a:rPr lang="en-US" dirty="0" smtClean="0">
                <a:solidFill>
                  <a:schemeClr val="accent3"/>
                </a:solidFill>
              </a:rPr>
              <a:t>key decisions:</a:t>
            </a:r>
          </a:p>
          <a:p>
            <a:pPr>
              <a:buNone/>
            </a:pPr>
            <a:endParaRPr lang="en-US"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Decisions: Expense Cycle</a:t>
            </a:r>
            <a:endParaRPr lang="en-US" dirty="0"/>
          </a:p>
        </p:txBody>
      </p:sp>
      <p:sp>
        <p:nvSpPr>
          <p:cNvPr id="3" name="Content Placeholder 2"/>
          <p:cNvSpPr>
            <a:spLocks noGrp="1"/>
          </p:cNvSpPr>
          <p:nvPr>
            <p:ph idx="1"/>
          </p:nvPr>
        </p:nvSpPr>
        <p:spPr>
          <a:xfrm>
            <a:off x="1435608" y="1295400"/>
            <a:ext cx="7498080" cy="5105400"/>
          </a:xfrm>
        </p:spPr>
        <p:txBody>
          <a:bodyPr>
            <a:normAutofit fontScale="92500" lnSpcReduction="10000"/>
          </a:bodyPr>
          <a:lstStyle/>
          <a:p>
            <a:pPr lvl="0"/>
            <a:r>
              <a:rPr lang="en-US" sz="2000" dirty="0" smtClean="0"/>
              <a:t>What is the </a:t>
            </a:r>
            <a:r>
              <a:rPr lang="en-US" sz="2000" b="1" dirty="0" smtClean="0">
                <a:solidFill>
                  <a:srgbClr val="FF0000"/>
                </a:solidFill>
              </a:rPr>
              <a:t>optimal level</a:t>
            </a:r>
            <a:r>
              <a:rPr lang="en-US" sz="2000" dirty="0" smtClean="0">
                <a:solidFill>
                  <a:srgbClr val="FF0000"/>
                </a:solidFill>
              </a:rPr>
              <a:t> </a:t>
            </a:r>
            <a:r>
              <a:rPr lang="en-US" sz="2000" dirty="0" smtClean="0"/>
              <a:t>of </a:t>
            </a:r>
            <a:r>
              <a:rPr lang="en-US" sz="2000" b="1" dirty="0" smtClean="0">
                <a:solidFill>
                  <a:srgbClr val="FF0000"/>
                </a:solidFill>
              </a:rPr>
              <a:t>inventory</a:t>
            </a:r>
            <a:r>
              <a:rPr lang="en-US" sz="2000" dirty="0" smtClean="0"/>
              <a:t> and </a:t>
            </a:r>
            <a:r>
              <a:rPr lang="en-US" sz="2000" b="1" dirty="0" smtClean="0">
                <a:solidFill>
                  <a:srgbClr val="FF0000"/>
                </a:solidFill>
              </a:rPr>
              <a:t>supplies</a:t>
            </a:r>
            <a:r>
              <a:rPr lang="en-US" sz="2000" dirty="0" smtClean="0"/>
              <a:t> to carry?</a:t>
            </a:r>
          </a:p>
          <a:p>
            <a:pPr>
              <a:buNone/>
            </a:pPr>
            <a:endParaRPr lang="en-US" sz="900" dirty="0" smtClean="0"/>
          </a:p>
          <a:p>
            <a:pPr lvl="0"/>
            <a:r>
              <a:rPr lang="en-US" sz="2000" dirty="0" smtClean="0"/>
              <a:t>Which suppliers provide the </a:t>
            </a:r>
            <a:r>
              <a:rPr lang="en-US" sz="2000" b="1" dirty="0" smtClean="0">
                <a:solidFill>
                  <a:srgbClr val="FF0000"/>
                </a:solidFill>
              </a:rPr>
              <a:t>best quality</a:t>
            </a:r>
            <a:r>
              <a:rPr lang="en-US" sz="2000" dirty="0" smtClean="0"/>
              <a:t> and </a:t>
            </a:r>
            <a:r>
              <a:rPr lang="en-US" sz="2000" b="1" dirty="0" smtClean="0">
                <a:solidFill>
                  <a:srgbClr val="FF0000"/>
                </a:solidFill>
              </a:rPr>
              <a:t>service</a:t>
            </a:r>
            <a:r>
              <a:rPr lang="en-US" sz="2000" dirty="0" smtClean="0"/>
              <a:t> at the </a:t>
            </a:r>
            <a:r>
              <a:rPr lang="en-US" sz="2000" b="1" dirty="0" smtClean="0">
                <a:solidFill>
                  <a:srgbClr val="FF0000"/>
                </a:solidFill>
              </a:rPr>
              <a:t>best prices</a:t>
            </a:r>
            <a:r>
              <a:rPr lang="en-US" sz="2000" dirty="0" smtClean="0"/>
              <a:t>?</a:t>
            </a:r>
          </a:p>
          <a:p>
            <a:pPr>
              <a:buNone/>
            </a:pPr>
            <a:endParaRPr lang="en-US" sz="900" dirty="0" smtClean="0"/>
          </a:p>
          <a:p>
            <a:pPr lvl="0"/>
            <a:r>
              <a:rPr lang="en-US" sz="2000" b="1" dirty="0" smtClean="0">
                <a:solidFill>
                  <a:srgbClr val="FF0000"/>
                </a:solidFill>
              </a:rPr>
              <a:t>Where</a:t>
            </a:r>
            <a:r>
              <a:rPr lang="en-US" sz="2000" dirty="0" smtClean="0"/>
              <a:t> should </a:t>
            </a:r>
            <a:r>
              <a:rPr lang="en-US" sz="2000" b="1" dirty="0" smtClean="0">
                <a:solidFill>
                  <a:srgbClr val="FF0000"/>
                </a:solidFill>
              </a:rPr>
              <a:t>inventories</a:t>
            </a:r>
            <a:r>
              <a:rPr lang="en-US" sz="2000" dirty="0" smtClean="0"/>
              <a:t> and </a:t>
            </a:r>
            <a:r>
              <a:rPr lang="en-US" sz="2000" b="1" dirty="0" smtClean="0">
                <a:solidFill>
                  <a:srgbClr val="FF0000"/>
                </a:solidFill>
              </a:rPr>
              <a:t>supplies</a:t>
            </a:r>
            <a:r>
              <a:rPr lang="en-US" sz="2000" dirty="0" smtClean="0"/>
              <a:t> be held?</a:t>
            </a:r>
          </a:p>
          <a:p>
            <a:pPr>
              <a:buNone/>
            </a:pPr>
            <a:endParaRPr lang="en-US" sz="900" dirty="0" smtClean="0"/>
          </a:p>
          <a:p>
            <a:pPr lvl="0"/>
            <a:r>
              <a:rPr lang="en-US" sz="2000" dirty="0" smtClean="0"/>
              <a:t>How can the organization </a:t>
            </a:r>
            <a:r>
              <a:rPr lang="en-US" sz="2000" b="1" dirty="0" smtClean="0">
                <a:solidFill>
                  <a:srgbClr val="FF0000"/>
                </a:solidFill>
              </a:rPr>
              <a:t>consolidate purchases</a:t>
            </a:r>
            <a:r>
              <a:rPr lang="en-US" sz="2000" dirty="0" smtClean="0"/>
              <a:t> across units to obtain </a:t>
            </a:r>
            <a:r>
              <a:rPr lang="en-US" sz="2000" b="1" dirty="0" smtClean="0">
                <a:solidFill>
                  <a:srgbClr val="FF0000"/>
                </a:solidFill>
              </a:rPr>
              <a:t>optimal prices</a:t>
            </a:r>
            <a:r>
              <a:rPr lang="en-US" sz="2000" dirty="0" smtClean="0"/>
              <a:t>?</a:t>
            </a:r>
          </a:p>
          <a:p>
            <a:pPr>
              <a:buNone/>
            </a:pPr>
            <a:endParaRPr lang="en-US" sz="900" dirty="0" smtClean="0"/>
          </a:p>
          <a:p>
            <a:pPr lvl="0"/>
            <a:r>
              <a:rPr lang="en-US" sz="2000" dirty="0" smtClean="0"/>
              <a:t>How can </a:t>
            </a:r>
            <a:r>
              <a:rPr lang="en-US" sz="2000" b="1" dirty="0" smtClean="0">
                <a:solidFill>
                  <a:srgbClr val="FF0000"/>
                </a:solidFill>
              </a:rPr>
              <a:t>IT be used</a:t>
            </a:r>
            <a:r>
              <a:rPr lang="en-US" sz="2000" dirty="0" smtClean="0">
                <a:solidFill>
                  <a:srgbClr val="FF0000"/>
                </a:solidFill>
              </a:rPr>
              <a:t> </a:t>
            </a:r>
            <a:r>
              <a:rPr lang="en-US" sz="2000" dirty="0" smtClean="0"/>
              <a:t>to improve both the efficiency and accuracy of the </a:t>
            </a:r>
            <a:r>
              <a:rPr lang="en-US" sz="2000" b="1" dirty="0" smtClean="0">
                <a:solidFill>
                  <a:srgbClr val="FF0000"/>
                </a:solidFill>
              </a:rPr>
              <a:t>inbound logistics</a:t>
            </a:r>
            <a:r>
              <a:rPr lang="en-US" sz="2000" dirty="0" smtClean="0"/>
              <a:t> function?</a:t>
            </a:r>
          </a:p>
          <a:p>
            <a:pPr>
              <a:buNone/>
            </a:pPr>
            <a:endParaRPr lang="en-US" sz="900" dirty="0" smtClean="0"/>
          </a:p>
          <a:p>
            <a:pPr lvl="0"/>
            <a:r>
              <a:rPr lang="en-US" sz="2000" dirty="0" smtClean="0"/>
              <a:t>Is </a:t>
            </a:r>
            <a:r>
              <a:rPr lang="en-US" sz="2000" b="1" dirty="0" smtClean="0">
                <a:solidFill>
                  <a:srgbClr val="FF0000"/>
                </a:solidFill>
              </a:rPr>
              <a:t>sufficient cash available</a:t>
            </a:r>
            <a:r>
              <a:rPr lang="en-US" sz="2000" dirty="0" smtClean="0"/>
              <a:t> to take advantage of any </a:t>
            </a:r>
            <a:r>
              <a:rPr lang="en-US" sz="2000" b="1" dirty="0" smtClean="0">
                <a:solidFill>
                  <a:srgbClr val="FF0000"/>
                </a:solidFill>
              </a:rPr>
              <a:t>discounts</a:t>
            </a:r>
            <a:r>
              <a:rPr lang="en-US" sz="2000" dirty="0" smtClean="0"/>
              <a:t> suppliers offer?</a:t>
            </a:r>
          </a:p>
          <a:p>
            <a:pPr>
              <a:buNone/>
            </a:pPr>
            <a:endParaRPr lang="en-US" sz="900" dirty="0" smtClean="0"/>
          </a:p>
          <a:p>
            <a:pPr lvl="0"/>
            <a:r>
              <a:rPr lang="en-US" sz="2000" dirty="0" smtClean="0"/>
              <a:t>How can </a:t>
            </a:r>
            <a:r>
              <a:rPr lang="en-US" sz="2000" b="1" dirty="0" smtClean="0">
                <a:solidFill>
                  <a:srgbClr val="FF0000"/>
                </a:solidFill>
              </a:rPr>
              <a:t>payments</a:t>
            </a:r>
            <a:r>
              <a:rPr lang="en-US" sz="2000" dirty="0" smtClean="0"/>
              <a:t> to vendors be managed to </a:t>
            </a:r>
            <a:r>
              <a:rPr lang="en-US" sz="2000" b="1" dirty="0" smtClean="0">
                <a:solidFill>
                  <a:srgbClr val="FF0000"/>
                </a:solidFill>
              </a:rPr>
              <a:t>maximize cash flow</a:t>
            </a:r>
            <a:r>
              <a:rPr lang="en-US" sz="2000" dirty="0" smtClean="0"/>
              <a:t>?</a:t>
            </a:r>
            <a:endParaRPr lang="en-US" sz="20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AIS basic functions</a:t>
            </a:r>
            <a:endParaRPr lang="en-US" dirty="0"/>
          </a:p>
        </p:txBody>
      </p:sp>
      <p:sp>
        <p:nvSpPr>
          <p:cNvPr id="3" name="Content Placeholder 2"/>
          <p:cNvSpPr>
            <a:spLocks noGrp="1"/>
          </p:cNvSpPr>
          <p:nvPr>
            <p:ph idx="1"/>
          </p:nvPr>
        </p:nvSpPr>
        <p:spPr/>
        <p:txBody>
          <a:bodyPr/>
          <a:lstStyle/>
          <a:p>
            <a:pPr>
              <a:buNone/>
            </a:pPr>
            <a:r>
              <a:rPr lang="en-US" dirty="0" smtClean="0"/>
              <a:t>There are </a:t>
            </a:r>
            <a:r>
              <a:rPr lang="en-US" dirty="0" smtClean="0">
                <a:solidFill>
                  <a:srgbClr val="FF0000"/>
                </a:solidFill>
              </a:rPr>
              <a:t>3 basic functions </a:t>
            </a:r>
            <a:r>
              <a:rPr lang="en-US" dirty="0" smtClean="0"/>
              <a:t>of the AIS in the expense cycle:  </a:t>
            </a:r>
            <a:r>
              <a:rPr lang="en-US" sz="2800" dirty="0" smtClean="0">
                <a:solidFill>
                  <a:srgbClr val="FF0000"/>
                </a:solidFill>
              </a:rPr>
              <a:t>(same for all cycles)</a:t>
            </a:r>
          </a:p>
          <a:p>
            <a:pPr marL="1139825" indent="-677863">
              <a:buNone/>
            </a:pPr>
            <a:r>
              <a:rPr lang="en-US" sz="2800" dirty="0" smtClean="0"/>
              <a:t>(1) capturing and processing data about business activities,</a:t>
            </a:r>
          </a:p>
          <a:p>
            <a:pPr marL="1139825" indent="-677863">
              <a:buNone/>
            </a:pPr>
            <a:r>
              <a:rPr lang="en-US" sz="2800" dirty="0" smtClean="0"/>
              <a:t>(2) storing and organizing that data to support decision making,</a:t>
            </a:r>
          </a:p>
          <a:p>
            <a:pPr marL="1139825" indent="-677863">
              <a:buNone/>
            </a:pPr>
            <a:r>
              <a:rPr lang="en-US" sz="2800" dirty="0" smtClean="0"/>
              <a:t>(3) providing controls: ensure reliability of data &amp; safeguard resources.</a:t>
            </a:r>
            <a:endParaRPr lang="en-US" sz="28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Expense Cycle Business Activities</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Three basic business activities performed in the expense cycle:</a:t>
            </a:r>
          </a:p>
          <a:p>
            <a:pPr>
              <a:buNone/>
            </a:pPr>
            <a:endParaRPr lang="en-US" sz="1100" dirty="0" smtClean="0"/>
          </a:p>
          <a:p>
            <a:pPr marL="596646" lvl="0" indent="-514350">
              <a:buFont typeface="+mj-lt"/>
              <a:buAutoNum type="arabicPeriod"/>
            </a:pPr>
            <a:r>
              <a:rPr lang="en-US" sz="2800" b="1" dirty="0" smtClean="0">
                <a:solidFill>
                  <a:srgbClr val="FF0000"/>
                </a:solidFill>
              </a:rPr>
              <a:t>Ordering</a:t>
            </a:r>
            <a:r>
              <a:rPr lang="en-US" sz="2800" dirty="0" smtClean="0"/>
              <a:t> goods, supplies and services;</a:t>
            </a:r>
          </a:p>
          <a:p>
            <a:pPr marL="596646" indent="-514350">
              <a:buFont typeface="+mj-lt"/>
              <a:buAutoNum type="arabicPeriod"/>
            </a:pPr>
            <a:endParaRPr lang="en-US" sz="2800" dirty="0" smtClean="0"/>
          </a:p>
          <a:p>
            <a:pPr marL="596646" lvl="0" indent="-514350">
              <a:buFont typeface="+mj-lt"/>
              <a:buAutoNum type="arabicPeriod"/>
            </a:pPr>
            <a:r>
              <a:rPr lang="en-US" sz="2800" b="1" dirty="0" smtClean="0">
                <a:solidFill>
                  <a:srgbClr val="FF0000"/>
                </a:solidFill>
              </a:rPr>
              <a:t>Receiving</a:t>
            </a:r>
            <a:r>
              <a:rPr lang="en-US" sz="2800" dirty="0" smtClean="0"/>
              <a:t> and </a:t>
            </a:r>
            <a:r>
              <a:rPr lang="en-US" sz="2800" b="1" dirty="0" smtClean="0">
                <a:solidFill>
                  <a:srgbClr val="FF0000"/>
                </a:solidFill>
              </a:rPr>
              <a:t>storing</a:t>
            </a:r>
            <a:r>
              <a:rPr lang="en-US" sz="2800" dirty="0" smtClean="0"/>
              <a:t> goods, supplies and services;</a:t>
            </a:r>
          </a:p>
          <a:p>
            <a:pPr marL="596646" indent="-514350">
              <a:buFont typeface="+mj-lt"/>
              <a:buAutoNum type="arabicPeriod"/>
            </a:pPr>
            <a:endParaRPr lang="en-US" sz="2800" dirty="0" smtClean="0"/>
          </a:p>
          <a:p>
            <a:pPr marL="596646" lvl="0" indent="-514350">
              <a:buFont typeface="+mj-lt"/>
              <a:buAutoNum type="arabicPeriod"/>
            </a:pPr>
            <a:r>
              <a:rPr lang="en-US" sz="2800" b="1" dirty="0" smtClean="0">
                <a:solidFill>
                  <a:srgbClr val="FF0000"/>
                </a:solidFill>
              </a:rPr>
              <a:t>Paying</a:t>
            </a:r>
            <a:r>
              <a:rPr lang="en-US" sz="2800" dirty="0" smtClean="0"/>
              <a:t> for goods, supplies and services.</a:t>
            </a:r>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Order Goods</a:t>
            </a:r>
            <a:endParaRPr lang="en-US" b="1" i="1" dirty="0"/>
          </a:p>
        </p:txBody>
      </p:sp>
      <p:sp>
        <p:nvSpPr>
          <p:cNvPr id="3" name="Content Placeholder 2"/>
          <p:cNvSpPr>
            <a:spLocks noGrp="1"/>
          </p:cNvSpPr>
          <p:nvPr>
            <p:ph idx="1"/>
          </p:nvPr>
        </p:nvSpPr>
        <p:spPr/>
        <p:txBody>
          <a:bodyPr>
            <a:noAutofit/>
          </a:bodyPr>
          <a:lstStyle/>
          <a:p>
            <a:pPr>
              <a:buNone/>
            </a:pPr>
            <a:r>
              <a:rPr lang="en-US" sz="2400" dirty="0" smtClean="0"/>
              <a:t>The first major business activity in the expenditure cycle is ordering inventory or supplies.</a:t>
            </a:r>
          </a:p>
          <a:p>
            <a:pPr>
              <a:buNone/>
            </a:pPr>
            <a:endParaRPr lang="en-US" sz="1000" dirty="0" smtClean="0"/>
          </a:p>
          <a:p>
            <a:r>
              <a:rPr lang="en-US" sz="2400" dirty="0" smtClean="0"/>
              <a:t>Key decisions in this process involve identifying what, when, and how much to purchase and from whom.  Weaknesses in inventory control can create significant problems with this process.</a:t>
            </a:r>
          </a:p>
          <a:p>
            <a:pPr>
              <a:buNone/>
            </a:pPr>
            <a:endParaRPr lang="en-US" sz="2400" dirty="0" smtClean="0"/>
          </a:p>
          <a:p>
            <a:pPr lvl="1"/>
            <a:r>
              <a:rPr lang="en-US" sz="2000" dirty="0" smtClean="0"/>
              <a:t>inaccurate inventory records and</a:t>
            </a:r>
          </a:p>
          <a:p>
            <a:pPr>
              <a:buNone/>
            </a:pPr>
            <a:endParaRPr lang="en-US" sz="2400" dirty="0" smtClean="0"/>
          </a:p>
          <a:p>
            <a:pPr lvl="1"/>
            <a:r>
              <a:rPr lang="en-US" sz="2000" dirty="0" smtClean="0"/>
              <a:t>inventory shorts resulting in production delays caused by late delivery or substandard components delivered</a:t>
            </a:r>
          </a:p>
          <a:p>
            <a:pPr>
              <a:buNone/>
            </a:pPr>
            <a:endParaRPr lang="en-US" sz="24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Order Goods: </a:t>
            </a:r>
            <a:r>
              <a:rPr lang="en-US" sz="3600" b="1" dirty="0" smtClean="0"/>
              <a:t>Alternative Inventory Control Methods</a:t>
            </a:r>
            <a:endParaRPr lang="en-US" dirty="0"/>
          </a:p>
        </p:txBody>
      </p:sp>
      <p:sp>
        <p:nvSpPr>
          <p:cNvPr id="3" name="Content Placeholder 2"/>
          <p:cNvSpPr>
            <a:spLocks noGrp="1"/>
          </p:cNvSpPr>
          <p:nvPr>
            <p:ph idx="1"/>
          </p:nvPr>
        </p:nvSpPr>
        <p:spPr>
          <a:xfrm>
            <a:off x="1447800" y="1600200"/>
            <a:ext cx="7498080" cy="4876800"/>
          </a:xfrm>
        </p:spPr>
        <p:txBody>
          <a:bodyPr>
            <a:normAutofit/>
          </a:bodyPr>
          <a:lstStyle/>
          <a:p>
            <a:pPr>
              <a:buNone/>
            </a:pPr>
            <a:r>
              <a:rPr lang="en-US" dirty="0" smtClean="0"/>
              <a:t>We consider </a:t>
            </a:r>
            <a:r>
              <a:rPr lang="en-US" b="1" dirty="0" smtClean="0">
                <a:solidFill>
                  <a:srgbClr val="FF0000"/>
                </a:solidFill>
              </a:rPr>
              <a:t>three alternate approaches</a:t>
            </a:r>
            <a:r>
              <a:rPr lang="en-US" dirty="0" smtClean="0">
                <a:solidFill>
                  <a:srgbClr val="FF0000"/>
                </a:solidFill>
              </a:rPr>
              <a:t> </a:t>
            </a:r>
            <a:r>
              <a:rPr lang="en-US" dirty="0" smtClean="0"/>
              <a:t>to inventory control:  </a:t>
            </a:r>
          </a:p>
          <a:p>
            <a:pPr marL="596646" indent="-514350">
              <a:lnSpc>
                <a:spcPct val="150000"/>
              </a:lnSpc>
              <a:buFont typeface="+mj-lt"/>
              <a:buAutoNum type="arabicPeriod"/>
            </a:pPr>
            <a:r>
              <a:rPr lang="en-US" sz="2800" b="1" dirty="0" smtClean="0"/>
              <a:t>economic order quantity (</a:t>
            </a:r>
            <a:r>
              <a:rPr lang="en-US" sz="2800" b="1" dirty="0" smtClean="0">
                <a:solidFill>
                  <a:srgbClr val="FF0000"/>
                </a:solidFill>
              </a:rPr>
              <a:t>EOQ</a:t>
            </a:r>
            <a:r>
              <a:rPr lang="en-US" sz="2800" b="1" dirty="0" smtClean="0"/>
              <a:t>)</a:t>
            </a:r>
            <a:r>
              <a:rPr lang="en-US" sz="2800" dirty="0" smtClean="0"/>
              <a:t>; </a:t>
            </a:r>
          </a:p>
          <a:p>
            <a:pPr marL="596646" indent="-514350">
              <a:lnSpc>
                <a:spcPct val="150000"/>
              </a:lnSpc>
              <a:buFont typeface="+mj-lt"/>
              <a:buAutoNum type="arabicPeriod"/>
            </a:pPr>
            <a:r>
              <a:rPr lang="en-US" sz="2800" b="1" dirty="0" smtClean="0"/>
              <a:t>materials requirements planning(</a:t>
            </a:r>
            <a:r>
              <a:rPr lang="en-US" sz="2800" b="1" dirty="0" smtClean="0">
                <a:solidFill>
                  <a:srgbClr val="FF0000"/>
                </a:solidFill>
              </a:rPr>
              <a:t>MRP</a:t>
            </a:r>
            <a:r>
              <a:rPr lang="en-US" sz="2800" b="1" dirty="0" smtClean="0"/>
              <a:t>)</a:t>
            </a:r>
            <a:r>
              <a:rPr lang="en-US" sz="2800" dirty="0" smtClean="0"/>
              <a:t>; and </a:t>
            </a:r>
          </a:p>
          <a:p>
            <a:pPr marL="596646" indent="-514350">
              <a:lnSpc>
                <a:spcPct val="150000"/>
              </a:lnSpc>
              <a:buFont typeface="+mj-lt"/>
              <a:buAutoNum type="arabicPeriod"/>
            </a:pPr>
            <a:r>
              <a:rPr lang="en-US" sz="2800" b="1" dirty="0" smtClean="0"/>
              <a:t>just in time inventory (</a:t>
            </a:r>
            <a:r>
              <a:rPr lang="en-US" sz="2800" b="1" dirty="0" smtClean="0">
                <a:solidFill>
                  <a:srgbClr val="FF0000"/>
                </a:solidFill>
              </a:rPr>
              <a:t>JIT</a:t>
            </a:r>
            <a:r>
              <a:rPr lang="en-US" sz="2800" b="1" dirty="0" smtClean="0"/>
              <a:t>). </a:t>
            </a:r>
            <a:endParaRPr lang="en-US" sz="2800" dirty="0" smtClean="0"/>
          </a:p>
          <a:p>
            <a:pPr>
              <a:buNone/>
            </a:pPr>
            <a:endParaRPr lang="en-US" sz="28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943</TotalTime>
  <Words>3055</Words>
  <Application>Microsoft Office PowerPoint</Application>
  <PresentationFormat>On-screen Show (4:3)</PresentationFormat>
  <Paragraphs>307</Paragraphs>
  <Slides>38</Slides>
  <Notes>1</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Solstice</vt:lpstr>
      <vt:lpstr>The Expense Cycle:  Purchasing to Cash Payments</vt:lpstr>
      <vt:lpstr> Questions Addressed </vt:lpstr>
      <vt:lpstr>Introduction</vt:lpstr>
      <vt:lpstr>Expense Cycle Objective</vt:lpstr>
      <vt:lpstr>Key Decisions: Expense Cycle</vt:lpstr>
      <vt:lpstr>AIS basic functions</vt:lpstr>
      <vt:lpstr>Expense Cycle Business Activities</vt:lpstr>
      <vt:lpstr>Order Goods</vt:lpstr>
      <vt:lpstr>Order Goods: Alternative Inventory Control Methods</vt:lpstr>
      <vt:lpstr>EOQ</vt:lpstr>
      <vt:lpstr>Materials Requirement Planning (MRP)</vt:lpstr>
      <vt:lpstr>Just-in-Time (JIT)</vt:lpstr>
      <vt:lpstr>Purchase Requests</vt:lpstr>
      <vt:lpstr>Generating Purchase Orders</vt:lpstr>
      <vt:lpstr>Improving Efficiency and Effectiveness of Purchasing</vt:lpstr>
      <vt:lpstr>Receiving and Storing Goods</vt:lpstr>
      <vt:lpstr>Receiving Goods</vt:lpstr>
      <vt:lpstr>Improve Efficiency and Effectiveness: Receiving</vt:lpstr>
      <vt:lpstr>Paying For Goods And Services</vt:lpstr>
      <vt:lpstr>Approve Vendor Invoices for payment</vt:lpstr>
      <vt:lpstr>Non-voucher system</vt:lpstr>
      <vt:lpstr>Voucher System</vt:lpstr>
      <vt:lpstr>Pay Approved Invoices</vt:lpstr>
      <vt:lpstr>Improving Efficiency and Effectiveness</vt:lpstr>
      <vt:lpstr>Improving Efficiency and Effectiveness</vt:lpstr>
      <vt:lpstr>Information Processing Procedures</vt:lpstr>
      <vt:lpstr>ERP efficiencies</vt:lpstr>
      <vt:lpstr>Control Objectives, Threats, And Procedures</vt:lpstr>
      <vt:lpstr>Control Objectives, Threats, And Procedures</vt:lpstr>
      <vt:lpstr>Control Objectives, Threats, And Procedures</vt:lpstr>
      <vt:lpstr>Control Objectives, Threats, And Procedures</vt:lpstr>
      <vt:lpstr>Control Objectives, Threats, And Procedures</vt:lpstr>
      <vt:lpstr>Control Objectives, Threats, And Procedures</vt:lpstr>
      <vt:lpstr>Control Objectives, Threats, And Procedures</vt:lpstr>
      <vt:lpstr>Control Objectives, Threats, And Procedures</vt:lpstr>
      <vt:lpstr>Expense Cycle Information Needs</vt:lpstr>
      <vt:lpstr>Expense Cycle Information Needs</vt:lpstr>
      <vt:lpstr>Inventory Turnover</vt:lpstr>
    </vt:vector>
  </TitlesOfParts>
  <Company>University of Washington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Revenue Cycle:  Sales to Cash Collections</dc:title>
  <dc:creator>Foster School of Business</dc:creator>
  <cp:lastModifiedBy>Foster School of Business</cp:lastModifiedBy>
  <cp:revision>102</cp:revision>
  <dcterms:created xsi:type="dcterms:W3CDTF">2010-11-24T23:20:57Z</dcterms:created>
  <dcterms:modified xsi:type="dcterms:W3CDTF">2010-11-27T23:37:41Z</dcterms:modified>
</cp:coreProperties>
</file>