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256" r:id="rId2"/>
    <p:sldId id="257" r:id="rId3"/>
    <p:sldId id="258" r:id="rId4"/>
    <p:sldId id="259" r:id="rId5"/>
    <p:sldId id="260" r:id="rId6"/>
    <p:sldId id="261" r:id="rId7"/>
    <p:sldId id="262" r:id="rId8"/>
    <p:sldId id="263" r:id="rId9"/>
    <p:sldId id="266" r:id="rId10"/>
    <p:sldId id="267" r:id="rId11"/>
    <p:sldId id="268" r:id="rId12"/>
    <p:sldId id="264" r:id="rId13"/>
    <p:sldId id="265" r:id="rId14"/>
    <p:sldId id="269" r:id="rId15"/>
    <p:sldId id="270" r:id="rId16"/>
    <p:sldId id="271" r:id="rId17"/>
    <p:sldId id="272" r:id="rId18"/>
    <p:sldId id="273" r:id="rId19"/>
    <p:sldId id="274" r:id="rId20"/>
    <p:sldId id="276" r:id="rId21"/>
    <p:sldId id="277" r:id="rId22"/>
    <p:sldId id="278" r:id="rId23"/>
    <p:sldId id="279" r:id="rId24"/>
    <p:sldId id="275"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67" y="-2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35FD641-4AD8-4C66-8292-528CF7B9ADC0}" type="datetimeFigureOut">
              <a:rPr lang="en-US" smtClean="0"/>
              <a:t>11/24/2010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FOSTER School of Business    Acctg.320</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C80670-98A2-4585-B742-0CDD4EEBD192}" type="slidenum">
              <a:rPr lang="en-US" smtClean="0"/>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905BDE-93FE-433E-90E9-964A8FA06C21}" type="datetimeFigureOut">
              <a:rPr lang="en-US" smtClean="0"/>
              <a:t>11/24/2010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FOSTER School of Business    Acctg.320</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FE7D7A-014B-4564-90BC-3627E5908F9D}" type="slidenum">
              <a:rPr lang="en-US" smtClean="0"/>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CFE7D7A-014B-4564-90BC-3627E5908F9D}" type="slidenum">
              <a:rPr lang="en-US" smtClean="0"/>
              <a:t>1</a:t>
            </a:fld>
            <a:endParaRPr lang="en-US"/>
          </a:p>
        </p:txBody>
      </p:sp>
      <p:sp>
        <p:nvSpPr>
          <p:cNvPr id="5" name="Footer Placeholder 4"/>
          <p:cNvSpPr>
            <a:spLocks noGrp="1"/>
          </p:cNvSpPr>
          <p:nvPr>
            <p:ph type="ftr" sz="quarter" idx="11"/>
          </p:nvPr>
        </p:nvSpPr>
        <p:spPr/>
        <p:txBody>
          <a:bodyPr/>
          <a:lstStyle/>
          <a:p>
            <a:r>
              <a:rPr lang="en-US" smtClean="0"/>
              <a:t>FOSTER School of Business    Acctg.320</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7B6E389-1283-4031-BE9C-9700482FF0E8}" type="datetime1">
              <a:rPr lang="en-US" smtClean="0"/>
              <a:t>11/24/2010</a:t>
            </a:fld>
            <a:endParaRPr lang="en-US"/>
          </a:p>
        </p:txBody>
      </p:sp>
      <p:sp>
        <p:nvSpPr>
          <p:cNvPr id="20" name="Footer Placeholder 19"/>
          <p:cNvSpPr>
            <a:spLocks noGrp="1"/>
          </p:cNvSpPr>
          <p:nvPr>
            <p:ph type="ftr" sz="quarter" idx="11"/>
          </p:nvPr>
        </p:nvSpPr>
        <p:spPr/>
        <p:txBody>
          <a:bodyPr/>
          <a:lstStyle>
            <a:extLst/>
          </a:lstStyle>
          <a:p>
            <a:r>
              <a:rPr lang="en-US" smtClean="0"/>
              <a:t>FOSTER School of Business       Acctg.320</a:t>
            </a:r>
            <a:endParaRPr lang="en-US"/>
          </a:p>
        </p:txBody>
      </p:sp>
      <p:sp>
        <p:nvSpPr>
          <p:cNvPr id="10" name="Slide Number Placeholder 9"/>
          <p:cNvSpPr>
            <a:spLocks noGrp="1"/>
          </p:cNvSpPr>
          <p:nvPr>
            <p:ph type="sldNum" sz="quarter" idx="12"/>
          </p:nvPr>
        </p:nvSpPr>
        <p:spPr/>
        <p:txBody>
          <a:bodyPr/>
          <a:lstStyle>
            <a:extLst/>
          </a:lstStyle>
          <a:p>
            <a:fld id="{9F0EEBF1-9C98-4308-8DFB-1186832D92D9}"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79D4DC-8407-4088-AC12-26D4145EB6AC}" type="datetime1">
              <a:rPr lang="en-US" smtClean="0"/>
              <a:t>11/24/2010</a:t>
            </a:fld>
            <a:endParaRPr lang="en-US"/>
          </a:p>
        </p:txBody>
      </p:sp>
      <p:sp>
        <p:nvSpPr>
          <p:cNvPr id="5" name="Footer Placeholder 4"/>
          <p:cNvSpPr>
            <a:spLocks noGrp="1"/>
          </p:cNvSpPr>
          <p:nvPr>
            <p:ph type="ftr" sz="quarter" idx="11"/>
          </p:nvPr>
        </p:nvSpPr>
        <p:spPr/>
        <p:txBody>
          <a:bodyPr/>
          <a:lstStyle>
            <a:extLst/>
          </a:lstStyle>
          <a:p>
            <a:r>
              <a:rPr lang="en-US" smtClean="0"/>
              <a:t>FOSTER School of Business       Acctg.320</a:t>
            </a:r>
            <a:endParaRPr lang="en-US"/>
          </a:p>
        </p:txBody>
      </p:sp>
      <p:sp>
        <p:nvSpPr>
          <p:cNvPr id="6" name="Slide Number Placeholder 5"/>
          <p:cNvSpPr>
            <a:spLocks noGrp="1"/>
          </p:cNvSpPr>
          <p:nvPr>
            <p:ph type="sldNum" sz="quarter" idx="12"/>
          </p:nvPr>
        </p:nvSpPr>
        <p:spPr/>
        <p:txBody>
          <a:bodyPr/>
          <a:lstStyle>
            <a:extLst/>
          </a:lstStyle>
          <a:p>
            <a:fld id="{9F0EEBF1-9C98-4308-8DFB-1186832D92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E58952-5EFB-450D-8028-257A57454607}" type="datetime1">
              <a:rPr lang="en-US" smtClean="0"/>
              <a:t>11/24/2010</a:t>
            </a:fld>
            <a:endParaRPr lang="en-US"/>
          </a:p>
        </p:txBody>
      </p:sp>
      <p:sp>
        <p:nvSpPr>
          <p:cNvPr id="5" name="Footer Placeholder 4"/>
          <p:cNvSpPr>
            <a:spLocks noGrp="1"/>
          </p:cNvSpPr>
          <p:nvPr>
            <p:ph type="ftr" sz="quarter" idx="11"/>
          </p:nvPr>
        </p:nvSpPr>
        <p:spPr/>
        <p:txBody>
          <a:bodyPr/>
          <a:lstStyle>
            <a:extLst/>
          </a:lstStyle>
          <a:p>
            <a:r>
              <a:rPr lang="en-US" smtClean="0"/>
              <a:t>FOSTER School of Business       Acctg.320</a:t>
            </a:r>
            <a:endParaRPr lang="en-US"/>
          </a:p>
        </p:txBody>
      </p:sp>
      <p:sp>
        <p:nvSpPr>
          <p:cNvPr id="6" name="Slide Number Placeholder 5"/>
          <p:cNvSpPr>
            <a:spLocks noGrp="1"/>
          </p:cNvSpPr>
          <p:nvPr>
            <p:ph type="sldNum" sz="quarter" idx="12"/>
          </p:nvPr>
        </p:nvSpPr>
        <p:spPr/>
        <p:txBody>
          <a:bodyPr/>
          <a:lstStyle>
            <a:extLst/>
          </a:lstStyle>
          <a:p>
            <a:fld id="{9F0EEBF1-9C98-4308-8DFB-1186832D92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effectLst/>
                <a:latin typeface="Arial" pitchFamily="34" charset="0"/>
                <a:cs typeface="Arial" pitchFamily="34" charset="0"/>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r>
              <a:rPr lang="en-US" smtClean="0"/>
              <a:t>FOSTER School of Business       Acctg.320</a:t>
            </a:r>
            <a:endParaRPr lang="en-US"/>
          </a:p>
        </p:txBody>
      </p:sp>
      <p:sp>
        <p:nvSpPr>
          <p:cNvPr id="6" name="Slide Number Placeholder 5"/>
          <p:cNvSpPr>
            <a:spLocks noGrp="1"/>
          </p:cNvSpPr>
          <p:nvPr>
            <p:ph type="sldNum" sz="quarter" idx="12"/>
          </p:nvPr>
        </p:nvSpPr>
        <p:spPr/>
        <p:txBody>
          <a:bodyPr/>
          <a:lstStyle>
            <a:extLst/>
          </a:lstStyle>
          <a:p>
            <a:fld id="{9F0EEBF1-9C98-4308-8DFB-1186832D92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0533863-82CE-43AE-A6F5-8CC69CF09D04}" type="datetime1">
              <a:rPr lang="en-US" smtClean="0"/>
              <a:t>11/24/2010</a:t>
            </a:fld>
            <a:endParaRPr lang="en-US"/>
          </a:p>
        </p:txBody>
      </p:sp>
      <p:sp>
        <p:nvSpPr>
          <p:cNvPr id="5" name="Footer Placeholder 4"/>
          <p:cNvSpPr>
            <a:spLocks noGrp="1"/>
          </p:cNvSpPr>
          <p:nvPr>
            <p:ph type="ftr" sz="quarter" idx="11"/>
          </p:nvPr>
        </p:nvSpPr>
        <p:spPr/>
        <p:txBody>
          <a:bodyPr/>
          <a:lstStyle>
            <a:extLst/>
          </a:lstStyle>
          <a:p>
            <a:r>
              <a:rPr lang="en-US" smtClean="0"/>
              <a:t>FOSTER School of Business       Acctg.320</a:t>
            </a:r>
            <a:endParaRPr lang="en-US"/>
          </a:p>
        </p:txBody>
      </p:sp>
      <p:sp>
        <p:nvSpPr>
          <p:cNvPr id="6" name="Slide Number Placeholder 5"/>
          <p:cNvSpPr>
            <a:spLocks noGrp="1"/>
          </p:cNvSpPr>
          <p:nvPr>
            <p:ph type="sldNum" sz="quarter" idx="12"/>
          </p:nvPr>
        </p:nvSpPr>
        <p:spPr/>
        <p:txBody>
          <a:bodyPr/>
          <a:lstStyle>
            <a:extLst/>
          </a:lstStyle>
          <a:p>
            <a:fld id="{9F0EEBF1-9C98-4308-8DFB-1186832D92D9}"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C54A4A8-BC1C-48C2-AA25-A585FF845246}" type="datetime1">
              <a:rPr lang="en-US" smtClean="0"/>
              <a:t>11/24/2010</a:t>
            </a:fld>
            <a:endParaRPr lang="en-US"/>
          </a:p>
        </p:txBody>
      </p:sp>
      <p:sp>
        <p:nvSpPr>
          <p:cNvPr id="6" name="Footer Placeholder 5"/>
          <p:cNvSpPr>
            <a:spLocks noGrp="1"/>
          </p:cNvSpPr>
          <p:nvPr>
            <p:ph type="ftr" sz="quarter" idx="11"/>
          </p:nvPr>
        </p:nvSpPr>
        <p:spPr/>
        <p:txBody>
          <a:bodyPr/>
          <a:lstStyle>
            <a:extLst/>
          </a:lstStyle>
          <a:p>
            <a:r>
              <a:rPr lang="en-US" smtClean="0"/>
              <a:t>FOSTER School of Business       Acctg.320</a:t>
            </a:r>
            <a:endParaRPr lang="en-US"/>
          </a:p>
        </p:txBody>
      </p:sp>
      <p:sp>
        <p:nvSpPr>
          <p:cNvPr id="7" name="Slide Number Placeholder 6"/>
          <p:cNvSpPr>
            <a:spLocks noGrp="1"/>
          </p:cNvSpPr>
          <p:nvPr>
            <p:ph type="sldNum" sz="quarter" idx="12"/>
          </p:nvPr>
        </p:nvSpPr>
        <p:spPr/>
        <p:txBody>
          <a:bodyPr/>
          <a:lstStyle>
            <a:extLst/>
          </a:lstStyle>
          <a:p>
            <a:fld id="{9F0EEBF1-9C98-4308-8DFB-1186832D92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6BF00AC-B411-4BE8-B99B-4EC9F22FDF1F}" type="datetime1">
              <a:rPr lang="en-US" smtClean="0"/>
              <a:t>11/24/2010</a:t>
            </a:fld>
            <a:endParaRPr lang="en-US"/>
          </a:p>
        </p:txBody>
      </p:sp>
      <p:sp>
        <p:nvSpPr>
          <p:cNvPr id="8" name="Footer Placeholder 7"/>
          <p:cNvSpPr>
            <a:spLocks noGrp="1"/>
          </p:cNvSpPr>
          <p:nvPr>
            <p:ph type="ftr" sz="quarter" idx="11"/>
          </p:nvPr>
        </p:nvSpPr>
        <p:spPr/>
        <p:txBody>
          <a:bodyPr/>
          <a:lstStyle>
            <a:extLst/>
          </a:lstStyle>
          <a:p>
            <a:r>
              <a:rPr lang="en-US" smtClean="0"/>
              <a:t>FOSTER School of Business       Acctg.320</a:t>
            </a:r>
            <a:endParaRPr lang="en-US"/>
          </a:p>
        </p:txBody>
      </p:sp>
      <p:sp>
        <p:nvSpPr>
          <p:cNvPr id="9" name="Slide Number Placeholder 8"/>
          <p:cNvSpPr>
            <a:spLocks noGrp="1"/>
          </p:cNvSpPr>
          <p:nvPr>
            <p:ph type="sldNum" sz="quarter" idx="12"/>
          </p:nvPr>
        </p:nvSpPr>
        <p:spPr/>
        <p:txBody>
          <a:bodyPr/>
          <a:lstStyle>
            <a:extLst/>
          </a:lstStyle>
          <a:p>
            <a:fld id="{9F0EEBF1-9C98-4308-8DFB-1186832D92D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CC42FDA-8A1D-4179-A670-D4C5FB354EFF}" type="datetime1">
              <a:rPr lang="en-US" smtClean="0"/>
              <a:t>11/24/2010</a:t>
            </a:fld>
            <a:endParaRPr lang="en-US"/>
          </a:p>
        </p:txBody>
      </p:sp>
      <p:sp>
        <p:nvSpPr>
          <p:cNvPr id="4" name="Footer Placeholder 3"/>
          <p:cNvSpPr>
            <a:spLocks noGrp="1"/>
          </p:cNvSpPr>
          <p:nvPr>
            <p:ph type="ftr" sz="quarter" idx="11"/>
          </p:nvPr>
        </p:nvSpPr>
        <p:spPr/>
        <p:txBody>
          <a:bodyPr/>
          <a:lstStyle>
            <a:extLst/>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extLst/>
          </a:lstStyle>
          <a:p>
            <a:fld id="{9F0EEBF1-9C98-4308-8DFB-1186832D92D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7824148-4B6C-4AFE-A7DE-BE5DED8EA234}" type="datetime1">
              <a:rPr lang="en-US" smtClean="0"/>
              <a:t>11/24/2010</a:t>
            </a:fld>
            <a:endParaRPr lang="en-US"/>
          </a:p>
        </p:txBody>
      </p:sp>
      <p:sp>
        <p:nvSpPr>
          <p:cNvPr id="3" name="Footer Placeholder 2"/>
          <p:cNvSpPr>
            <a:spLocks noGrp="1"/>
          </p:cNvSpPr>
          <p:nvPr>
            <p:ph type="ftr" sz="quarter" idx="11"/>
          </p:nvPr>
        </p:nvSpPr>
        <p:spPr/>
        <p:txBody>
          <a:bodyPr/>
          <a:lstStyle>
            <a:extLst/>
          </a:lstStyle>
          <a:p>
            <a:r>
              <a:rPr lang="en-US" smtClean="0"/>
              <a:t>FOSTER School of Business       Acctg.320</a:t>
            </a:r>
            <a:endParaRPr lang="en-US"/>
          </a:p>
        </p:txBody>
      </p:sp>
      <p:sp>
        <p:nvSpPr>
          <p:cNvPr id="4" name="Slide Number Placeholder 3"/>
          <p:cNvSpPr>
            <a:spLocks noGrp="1"/>
          </p:cNvSpPr>
          <p:nvPr>
            <p:ph type="sldNum" sz="quarter" idx="12"/>
          </p:nvPr>
        </p:nvSpPr>
        <p:spPr/>
        <p:txBody>
          <a:bodyPr/>
          <a:lstStyle>
            <a:extLst/>
          </a:lstStyle>
          <a:p>
            <a:fld id="{9F0EEBF1-9C98-4308-8DFB-1186832D92D9}"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4A0086-5678-4355-B83C-F0E6C0BAB5CE}" type="datetime1">
              <a:rPr lang="en-US" smtClean="0"/>
              <a:t>11/24/2010</a:t>
            </a:fld>
            <a:endParaRPr lang="en-US"/>
          </a:p>
        </p:txBody>
      </p:sp>
      <p:sp>
        <p:nvSpPr>
          <p:cNvPr id="6" name="Footer Placeholder 5"/>
          <p:cNvSpPr>
            <a:spLocks noGrp="1"/>
          </p:cNvSpPr>
          <p:nvPr>
            <p:ph type="ftr" sz="quarter" idx="11"/>
          </p:nvPr>
        </p:nvSpPr>
        <p:spPr/>
        <p:txBody>
          <a:bodyPr/>
          <a:lstStyle>
            <a:extLst/>
          </a:lstStyle>
          <a:p>
            <a:r>
              <a:rPr lang="en-US" smtClean="0"/>
              <a:t>FOSTER School of Business       Acctg.320</a:t>
            </a:r>
            <a:endParaRPr lang="en-US"/>
          </a:p>
        </p:txBody>
      </p:sp>
      <p:sp>
        <p:nvSpPr>
          <p:cNvPr id="7" name="Slide Number Placeholder 6"/>
          <p:cNvSpPr>
            <a:spLocks noGrp="1"/>
          </p:cNvSpPr>
          <p:nvPr>
            <p:ph type="sldNum" sz="quarter" idx="12"/>
          </p:nvPr>
        </p:nvSpPr>
        <p:spPr/>
        <p:txBody>
          <a:bodyPr/>
          <a:lstStyle>
            <a:extLst/>
          </a:lstStyle>
          <a:p>
            <a:fld id="{9F0EEBF1-9C98-4308-8DFB-1186832D92D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C6A6B5F-C08B-428D-88E7-AB39D411EB4C}" type="datetime1">
              <a:rPr lang="en-US" smtClean="0"/>
              <a:t>11/24/2010</a:t>
            </a:fld>
            <a:endParaRPr lang="en-US"/>
          </a:p>
        </p:txBody>
      </p:sp>
      <p:sp>
        <p:nvSpPr>
          <p:cNvPr id="6" name="Footer Placeholder 5"/>
          <p:cNvSpPr>
            <a:spLocks noGrp="1"/>
          </p:cNvSpPr>
          <p:nvPr>
            <p:ph type="ftr" sz="quarter" idx="11"/>
          </p:nvPr>
        </p:nvSpPr>
        <p:spPr/>
        <p:txBody>
          <a:bodyPr/>
          <a:lstStyle>
            <a:extLst/>
          </a:lstStyle>
          <a:p>
            <a:r>
              <a:rPr lang="en-US" smtClean="0"/>
              <a:t>FOSTER School of Business       Acctg.320</a:t>
            </a:r>
            <a:endParaRPr lang="en-US"/>
          </a:p>
        </p:txBody>
      </p:sp>
      <p:sp>
        <p:nvSpPr>
          <p:cNvPr id="7" name="Slide Number Placeholder 6"/>
          <p:cNvSpPr>
            <a:spLocks noGrp="1"/>
          </p:cNvSpPr>
          <p:nvPr>
            <p:ph type="sldNum" sz="quarter" idx="12"/>
          </p:nvPr>
        </p:nvSpPr>
        <p:spPr/>
        <p:txBody>
          <a:bodyPr/>
          <a:lstStyle>
            <a:extLst/>
          </a:lstStyle>
          <a:p>
            <a:fld id="{9F0EEBF1-9C98-4308-8DFB-1186832D92D9}"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BAD6AE3-412C-4233-A853-F427062367CC}" type="datetime1">
              <a:rPr lang="en-US" smtClean="0"/>
              <a:t>11/24/2010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FOSTER School of Business       Acctg.320</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F0EEBF1-9C98-4308-8DFB-1186832D92D9}"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effectLst/>
                <a:latin typeface="Arial" pitchFamily="34" charset="0"/>
                <a:cs typeface="Arial" pitchFamily="34" charset="0"/>
              </a:rPr>
              <a:t>The Revenue Cycle: </a:t>
            </a:r>
            <a:br>
              <a:rPr lang="en-US" sz="4400" dirty="0" smtClean="0">
                <a:effectLst/>
                <a:latin typeface="Arial" pitchFamily="34" charset="0"/>
                <a:cs typeface="Arial" pitchFamily="34" charset="0"/>
              </a:rPr>
            </a:br>
            <a:r>
              <a:rPr lang="en-US" sz="4400" dirty="0" smtClean="0">
                <a:effectLst/>
                <a:latin typeface="Arial" pitchFamily="34" charset="0"/>
                <a:cs typeface="Arial" pitchFamily="34" charset="0"/>
              </a:rPr>
              <a:t>Sales to Cash Collections</a:t>
            </a:r>
            <a:endParaRPr lang="en-US" sz="4400" dirty="0">
              <a:effectLst/>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endParaRPr lang="en-US" sz="3600" dirty="0" smtClean="0">
              <a:latin typeface="Arial" pitchFamily="34" charset="0"/>
              <a:cs typeface="Arial" pitchFamily="34" charset="0"/>
            </a:endParaRPr>
          </a:p>
          <a:p>
            <a:r>
              <a:rPr lang="en-US" sz="3600" dirty="0" smtClean="0">
                <a:latin typeface="Arial" pitchFamily="34" charset="0"/>
                <a:cs typeface="Arial" pitchFamily="34" charset="0"/>
              </a:rPr>
              <a:t>Chapter 10</a:t>
            </a:r>
            <a:endParaRPr lang="en-US" sz="36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F0EEBF1-9C98-4308-8DFB-1186832D92D9}" type="slidenum">
              <a:rPr lang="en-US" smtClean="0"/>
              <a:t>1</a:t>
            </a:fld>
            <a:endParaRPr lang="en-US"/>
          </a:p>
        </p:txBody>
      </p:sp>
      <p:sp>
        <p:nvSpPr>
          <p:cNvPr id="5" name="Footer Placeholder 4"/>
          <p:cNvSpPr>
            <a:spLocks noGrp="1"/>
          </p:cNvSpPr>
          <p:nvPr>
            <p:ph type="ftr" sz="quarter" idx="11"/>
          </p:nvPr>
        </p:nvSpPr>
        <p:spPr/>
        <p:txBody>
          <a:bodyPr/>
          <a:lstStyle/>
          <a:p>
            <a:r>
              <a:rPr lang="en-US" smtClean="0"/>
              <a:t>FOSTER School of Business       Acctg.320</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Approval</a:t>
            </a:r>
            <a:endParaRPr lang="en-US" dirty="0"/>
          </a:p>
        </p:txBody>
      </p:sp>
      <p:sp>
        <p:nvSpPr>
          <p:cNvPr id="3" name="Content Placeholder 2"/>
          <p:cNvSpPr>
            <a:spLocks noGrp="1"/>
          </p:cNvSpPr>
          <p:nvPr>
            <p:ph idx="1"/>
          </p:nvPr>
        </p:nvSpPr>
        <p:spPr/>
        <p:txBody>
          <a:bodyPr>
            <a:noAutofit/>
          </a:bodyPr>
          <a:lstStyle/>
          <a:p>
            <a:r>
              <a:rPr lang="en-US" sz="2400" dirty="0" smtClean="0"/>
              <a:t>Most business-to-business sales are made on credit</a:t>
            </a:r>
            <a:r>
              <a:rPr lang="en-US" sz="2400" dirty="0" smtClean="0"/>
              <a:t>.  </a:t>
            </a:r>
            <a:r>
              <a:rPr lang="en-US" sz="2400" dirty="0" smtClean="0"/>
              <a:t>Credit sales should be approved before they are processed.</a:t>
            </a:r>
          </a:p>
          <a:p>
            <a:pPr>
              <a:buNone/>
            </a:pPr>
            <a:endParaRPr lang="en-US" sz="1000" dirty="0" smtClean="0"/>
          </a:p>
          <a:p>
            <a:r>
              <a:rPr lang="en-US" sz="2400" dirty="0" smtClean="0"/>
              <a:t>Each customer will have a </a:t>
            </a:r>
            <a:r>
              <a:rPr lang="en-US" sz="2400" dirty="0" smtClean="0">
                <a:solidFill>
                  <a:schemeClr val="accent3"/>
                </a:solidFill>
              </a:rPr>
              <a:t>credit limit</a:t>
            </a:r>
            <a:r>
              <a:rPr lang="en-US" sz="2400" dirty="0" smtClean="0"/>
              <a:t>. </a:t>
            </a:r>
            <a:r>
              <a:rPr lang="en-US" sz="2400" dirty="0" smtClean="0">
                <a:solidFill>
                  <a:schemeClr val="accent3"/>
                </a:solidFill>
              </a:rPr>
              <a:t>Credit limit </a:t>
            </a:r>
            <a:r>
              <a:rPr lang="en-US" sz="2400" dirty="0" smtClean="0"/>
              <a:t>is the maximum allowable account balance for each customer based on the customer’s past credit history and ability to pay.</a:t>
            </a:r>
          </a:p>
          <a:p>
            <a:pPr>
              <a:buNone/>
            </a:pPr>
            <a:endParaRPr lang="en-US" sz="1000" dirty="0" smtClean="0"/>
          </a:p>
          <a:p>
            <a:r>
              <a:rPr lang="en-US" sz="2400" dirty="0" smtClean="0"/>
              <a:t>Figure 10-7 on Page 376 shows the information typically available for this purpose: the customer’s credit limit, current balance and age of any outstanding unpaid invoices.</a:t>
            </a:r>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Checking Inventory </a:t>
            </a:r>
            <a:r>
              <a:rPr lang="en-US" sz="4000" dirty="0" smtClean="0"/>
              <a:t>Availability</a:t>
            </a:r>
            <a:endParaRPr lang="en-US" sz="4000" dirty="0"/>
          </a:p>
        </p:txBody>
      </p:sp>
      <p:sp>
        <p:nvSpPr>
          <p:cNvPr id="3" name="Content Placeholder 2"/>
          <p:cNvSpPr>
            <a:spLocks noGrp="1"/>
          </p:cNvSpPr>
          <p:nvPr>
            <p:ph idx="1"/>
          </p:nvPr>
        </p:nvSpPr>
        <p:spPr/>
        <p:txBody>
          <a:bodyPr>
            <a:noAutofit/>
          </a:bodyPr>
          <a:lstStyle/>
          <a:p>
            <a:r>
              <a:rPr lang="en-US" sz="2400" dirty="0" smtClean="0"/>
              <a:t>The next step is to determine if there is sufficient inventory available to fill the </a:t>
            </a:r>
            <a:r>
              <a:rPr lang="en-US" sz="2400" dirty="0" smtClean="0"/>
              <a:t>order.</a:t>
            </a:r>
            <a:endParaRPr lang="en-US" sz="2400" dirty="0" smtClean="0"/>
          </a:p>
          <a:p>
            <a:r>
              <a:rPr lang="en-US" sz="2400" dirty="0" smtClean="0"/>
              <a:t>When </a:t>
            </a:r>
            <a:r>
              <a:rPr lang="en-US" sz="2400" dirty="0" smtClean="0"/>
              <a:t>there are not sufficient items on hand to fill the customer’s order, a </a:t>
            </a:r>
            <a:r>
              <a:rPr lang="en-US" sz="2400" b="1" dirty="0" smtClean="0">
                <a:solidFill>
                  <a:schemeClr val="accent3"/>
                </a:solidFill>
              </a:rPr>
              <a:t>back order</a:t>
            </a:r>
            <a:r>
              <a:rPr lang="en-US" sz="2400" dirty="0" smtClean="0">
                <a:solidFill>
                  <a:schemeClr val="accent3"/>
                </a:solidFill>
              </a:rPr>
              <a:t> </a:t>
            </a:r>
            <a:r>
              <a:rPr lang="en-US" sz="2400" dirty="0" smtClean="0"/>
              <a:t>is </a:t>
            </a:r>
            <a:r>
              <a:rPr lang="en-US" sz="2400" dirty="0" smtClean="0"/>
              <a:t>created.</a:t>
            </a:r>
            <a:endParaRPr lang="en-US" sz="2400" dirty="0" smtClean="0"/>
          </a:p>
          <a:p>
            <a:r>
              <a:rPr lang="en-US" sz="2400" dirty="0" smtClean="0"/>
              <a:t>Once the item(s) become available, a </a:t>
            </a:r>
            <a:r>
              <a:rPr lang="en-US" sz="2400" b="1" dirty="0" smtClean="0">
                <a:solidFill>
                  <a:schemeClr val="accent3"/>
                </a:solidFill>
              </a:rPr>
              <a:t>picking </a:t>
            </a:r>
            <a:r>
              <a:rPr lang="en-US" sz="2400" dirty="0" smtClean="0"/>
              <a:t>ticket is created</a:t>
            </a:r>
            <a:r>
              <a:rPr lang="en-US" sz="2400" dirty="0" smtClean="0"/>
              <a:t>.</a:t>
            </a:r>
            <a:endParaRPr lang="en-US" sz="2400" dirty="0" smtClean="0"/>
          </a:p>
          <a:p>
            <a:r>
              <a:rPr lang="en-US" sz="2400" dirty="0" smtClean="0"/>
              <a:t>The picking ticket authorizes the inventory control function to release merchandise to the shipping </a:t>
            </a:r>
            <a:r>
              <a:rPr lang="en-US" sz="2400" dirty="0" smtClean="0"/>
              <a:t>department.</a:t>
            </a:r>
            <a:endParaRPr lang="en-US" sz="2400" dirty="0" smtClean="0"/>
          </a:p>
          <a:p>
            <a:r>
              <a:rPr lang="en-US" sz="2400" dirty="0" smtClean="0"/>
              <a:t>The accuracy of inventory records is important because customer may become justifiably upset when unexpected delays occur in filling their orders.</a:t>
            </a:r>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a:t>
            </a:r>
            <a:r>
              <a:rPr lang="en-US" dirty="0" smtClean="0"/>
              <a:t>to </a:t>
            </a:r>
            <a:r>
              <a:rPr lang="en-US" dirty="0" smtClean="0"/>
              <a:t>Customer </a:t>
            </a:r>
            <a:r>
              <a:rPr lang="en-US" dirty="0" smtClean="0"/>
              <a:t>Inquiries</a:t>
            </a:r>
            <a:endParaRPr lang="en-US" dirty="0"/>
          </a:p>
        </p:txBody>
      </p:sp>
      <p:sp>
        <p:nvSpPr>
          <p:cNvPr id="3" name="Content Placeholder 2"/>
          <p:cNvSpPr>
            <a:spLocks noGrp="1"/>
          </p:cNvSpPr>
          <p:nvPr>
            <p:ph idx="1"/>
          </p:nvPr>
        </p:nvSpPr>
        <p:spPr>
          <a:xfrm>
            <a:off x="1447800" y="1600200"/>
            <a:ext cx="7498080" cy="4800600"/>
          </a:xfrm>
        </p:spPr>
        <p:txBody>
          <a:bodyPr>
            <a:normAutofit/>
          </a:bodyPr>
          <a:lstStyle/>
          <a:p>
            <a:r>
              <a:rPr lang="en-US" sz="2400" dirty="0" smtClean="0"/>
              <a:t>Customer services is so important that many companies use special software packages, called </a:t>
            </a:r>
            <a:r>
              <a:rPr lang="en-US" sz="2400" dirty="0" smtClean="0">
                <a:solidFill>
                  <a:schemeClr val="accent3"/>
                </a:solidFill>
              </a:rPr>
              <a:t>Customer Relationship Management (CRM) </a:t>
            </a:r>
            <a:r>
              <a:rPr lang="en-US" sz="2400" dirty="0" smtClean="0"/>
              <a:t>systems, to support this vital process.</a:t>
            </a:r>
          </a:p>
          <a:p>
            <a:pPr>
              <a:buNone/>
            </a:pPr>
            <a:endParaRPr lang="en-US" sz="800" dirty="0" smtClean="0"/>
          </a:p>
          <a:p>
            <a:r>
              <a:rPr lang="en-US" sz="2400" dirty="0" smtClean="0"/>
              <a:t>The goal of customer relationship management is to retain customers.</a:t>
            </a:r>
          </a:p>
          <a:p>
            <a:pPr>
              <a:buNone/>
            </a:pPr>
            <a:endParaRPr lang="en-US" sz="800" dirty="0" smtClean="0"/>
          </a:p>
          <a:p>
            <a:r>
              <a:rPr lang="en-US" sz="2400" dirty="0" smtClean="0"/>
              <a:t>This is important because a general marketing rule of thumb is that it costs at least </a:t>
            </a:r>
            <a:r>
              <a:rPr lang="en-US" sz="2400" dirty="0" smtClean="0">
                <a:solidFill>
                  <a:schemeClr val="accent3"/>
                </a:solidFill>
              </a:rPr>
              <a:t>five times </a:t>
            </a:r>
            <a:r>
              <a:rPr lang="en-US" sz="2400" dirty="0" smtClean="0"/>
              <a:t>as much to attract and make a sale to a new customer as it does to make a repeat sale to an existing customer.</a:t>
            </a:r>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to Customer Inquiries</a:t>
            </a:r>
            <a:endParaRPr lang="en-US" dirty="0"/>
          </a:p>
        </p:txBody>
      </p:sp>
      <p:sp>
        <p:nvSpPr>
          <p:cNvPr id="3" name="Content Placeholder 2"/>
          <p:cNvSpPr>
            <a:spLocks noGrp="1"/>
          </p:cNvSpPr>
          <p:nvPr>
            <p:ph idx="1"/>
          </p:nvPr>
        </p:nvSpPr>
        <p:spPr>
          <a:xfrm>
            <a:off x="1435608" y="1676400"/>
            <a:ext cx="7498080" cy="4572000"/>
          </a:xfrm>
        </p:spPr>
        <p:txBody>
          <a:bodyPr>
            <a:normAutofit/>
          </a:bodyPr>
          <a:lstStyle/>
          <a:p>
            <a:r>
              <a:rPr lang="en-US" sz="2400" dirty="0" smtClean="0"/>
              <a:t>Transaction processing technology can also be used to improve customer relationships. For example, many commercial </a:t>
            </a:r>
            <a:r>
              <a:rPr lang="en-US" sz="2400" dirty="0" smtClean="0">
                <a:solidFill>
                  <a:schemeClr val="accent3"/>
                </a:solidFill>
              </a:rPr>
              <a:t>POS systems </a:t>
            </a:r>
            <a:r>
              <a:rPr lang="en-US" sz="2400" dirty="0" smtClean="0"/>
              <a:t>can link not only with the inventory file but also with the customer master file.</a:t>
            </a:r>
          </a:p>
          <a:p>
            <a:pPr>
              <a:buNone/>
            </a:pPr>
            <a:endParaRPr lang="en-US" sz="800" dirty="0" smtClean="0"/>
          </a:p>
          <a:p>
            <a:r>
              <a:rPr lang="en-US" sz="2400" dirty="0" smtClean="0"/>
              <a:t>This not only automatically updates accounts receivable balances but provides an opportunity to print customized coupons and personal messages on each sales receipt, such as “</a:t>
            </a:r>
            <a:r>
              <a:rPr lang="en-US" sz="2400" b="1" dirty="0" smtClean="0"/>
              <a:t>Thank you</a:t>
            </a:r>
            <a:r>
              <a:rPr lang="en-US" sz="2400" dirty="0" smtClean="0"/>
              <a:t>.”</a:t>
            </a:r>
            <a:endParaRPr lang="en-US" sz="1800" dirty="0" smtClean="0"/>
          </a:p>
          <a:p>
            <a:pPr>
              <a:buNone/>
            </a:pPr>
            <a:r>
              <a:rPr lang="en-US" sz="1800" dirty="0" smtClean="0"/>
              <a:t>Web sites provide a cost-effective alternative to traditional toll-free telephone customer support, automating that process with a list of </a:t>
            </a:r>
            <a:r>
              <a:rPr lang="en-US" sz="1800" b="1" dirty="0" smtClean="0"/>
              <a:t>frequently asked questions (FAQs). </a:t>
            </a:r>
            <a:endParaRPr lang="en-US" sz="1800" dirty="0" smtClean="0"/>
          </a:p>
          <a:p>
            <a:pPr>
              <a:buNone/>
            </a:pPr>
            <a:endParaRPr lang="en-US" sz="1800" dirty="0" smtClean="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Shipping</a:t>
            </a:r>
            <a:endParaRPr lang="en-US" dirty="0"/>
          </a:p>
        </p:txBody>
      </p:sp>
      <p:sp>
        <p:nvSpPr>
          <p:cNvPr id="3" name="Content Placeholder 2"/>
          <p:cNvSpPr>
            <a:spLocks noGrp="1"/>
          </p:cNvSpPr>
          <p:nvPr>
            <p:ph idx="1"/>
          </p:nvPr>
        </p:nvSpPr>
        <p:spPr/>
        <p:txBody>
          <a:bodyPr>
            <a:normAutofit/>
          </a:bodyPr>
          <a:lstStyle/>
          <a:p>
            <a:r>
              <a:rPr lang="en-US" sz="2400" dirty="0" smtClean="0"/>
              <a:t>The second basic activity in the revenue cycle is filling customer orders and shipping the desired merchandise. </a:t>
            </a:r>
            <a:endParaRPr lang="en-US" sz="2400" dirty="0" smtClean="0"/>
          </a:p>
          <a:p>
            <a:r>
              <a:rPr lang="en-US" sz="2400" dirty="0" smtClean="0"/>
              <a:t>Figure </a:t>
            </a:r>
            <a:r>
              <a:rPr lang="en-US" sz="2400" dirty="0" smtClean="0"/>
              <a:t>10-9 on Page 379 provides a data flow diagram for </a:t>
            </a:r>
            <a:r>
              <a:rPr lang="en-US" sz="2400" dirty="0" smtClean="0"/>
              <a:t>shipping.</a:t>
            </a:r>
            <a:endParaRPr lang="en-US" sz="2400" dirty="0" smtClean="0"/>
          </a:p>
          <a:p>
            <a:pPr>
              <a:buNone/>
            </a:pPr>
            <a:endParaRPr lang="en-US" sz="1000" dirty="0" smtClean="0"/>
          </a:p>
          <a:p>
            <a:r>
              <a:rPr lang="en-US" sz="2400" dirty="0" smtClean="0"/>
              <a:t>Shipping consists of the following </a:t>
            </a:r>
            <a:r>
              <a:rPr lang="en-US" sz="2400" b="1" dirty="0" smtClean="0"/>
              <a:t>two steps</a:t>
            </a:r>
            <a:r>
              <a:rPr lang="en-US" sz="2400" dirty="0" smtClean="0"/>
              <a:t>:</a:t>
            </a:r>
          </a:p>
          <a:p>
            <a:pPr>
              <a:buNone/>
            </a:pPr>
            <a:endParaRPr lang="en-US" sz="1000" dirty="0" smtClean="0"/>
          </a:p>
          <a:p>
            <a:pPr lvl="1">
              <a:buNone/>
            </a:pPr>
            <a:r>
              <a:rPr lang="en-US" sz="2000" b="1" dirty="0" smtClean="0">
                <a:solidFill>
                  <a:schemeClr val="accent3"/>
                </a:solidFill>
              </a:rPr>
              <a:t>(1) picking </a:t>
            </a:r>
            <a:r>
              <a:rPr lang="en-US" sz="2000" b="1" dirty="0" smtClean="0">
                <a:solidFill>
                  <a:schemeClr val="accent3"/>
                </a:solidFill>
              </a:rPr>
              <a:t>and packing the order and</a:t>
            </a:r>
            <a:endParaRPr lang="en-US" sz="2000" dirty="0" smtClean="0">
              <a:solidFill>
                <a:schemeClr val="accent3"/>
              </a:solidFill>
            </a:endParaRPr>
          </a:p>
          <a:p>
            <a:pPr>
              <a:buNone/>
            </a:pPr>
            <a:endParaRPr lang="en-US" sz="1000" dirty="0" smtClean="0">
              <a:solidFill>
                <a:schemeClr val="accent3"/>
              </a:solidFill>
            </a:endParaRPr>
          </a:p>
          <a:p>
            <a:pPr lvl="1">
              <a:buNone/>
            </a:pPr>
            <a:r>
              <a:rPr lang="en-US" sz="2000" b="1" dirty="0" smtClean="0">
                <a:solidFill>
                  <a:schemeClr val="accent3"/>
                </a:solidFill>
              </a:rPr>
              <a:t>(2) shipping </a:t>
            </a:r>
            <a:r>
              <a:rPr lang="en-US" sz="2000" b="1" dirty="0" smtClean="0">
                <a:solidFill>
                  <a:schemeClr val="accent3"/>
                </a:solidFill>
              </a:rPr>
              <a:t>the order</a:t>
            </a:r>
            <a:endParaRPr lang="en-US" sz="2000" dirty="0" smtClean="0">
              <a:solidFill>
                <a:schemeClr val="accent3"/>
              </a:solidFill>
            </a:endParaRPr>
          </a:p>
          <a:p>
            <a:pPr>
              <a:buNone/>
            </a:pPr>
            <a:endParaRPr lang="en-US" sz="2400" dirty="0" smtClean="0"/>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Pick and Pack the </a:t>
            </a:r>
            <a:r>
              <a:rPr lang="en-US" dirty="0" smtClean="0"/>
              <a:t>Order</a:t>
            </a:r>
            <a:endParaRPr lang="en-US" dirty="0"/>
          </a:p>
        </p:txBody>
      </p:sp>
      <p:sp>
        <p:nvSpPr>
          <p:cNvPr id="3" name="Content Placeholder 2"/>
          <p:cNvSpPr>
            <a:spLocks noGrp="1"/>
          </p:cNvSpPr>
          <p:nvPr>
            <p:ph idx="1"/>
          </p:nvPr>
        </p:nvSpPr>
        <p:spPr/>
        <p:txBody>
          <a:bodyPr>
            <a:normAutofit/>
          </a:bodyPr>
          <a:lstStyle/>
          <a:p>
            <a:r>
              <a:rPr lang="en-US" sz="2400" dirty="0" smtClean="0"/>
              <a:t>The </a:t>
            </a:r>
            <a:r>
              <a:rPr lang="en-US" sz="2400" b="1" dirty="0" smtClean="0">
                <a:solidFill>
                  <a:schemeClr val="accent3"/>
                </a:solidFill>
              </a:rPr>
              <a:t>picking ticket</a:t>
            </a:r>
            <a:r>
              <a:rPr lang="en-US" sz="2400" dirty="0" smtClean="0">
                <a:solidFill>
                  <a:schemeClr val="accent3"/>
                </a:solidFill>
              </a:rPr>
              <a:t> </a:t>
            </a:r>
            <a:r>
              <a:rPr lang="en-US" sz="2400" dirty="0" smtClean="0"/>
              <a:t>printed by sales order entry triggers the pick and pack process.</a:t>
            </a:r>
          </a:p>
          <a:p>
            <a:pPr>
              <a:buNone/>
            </a:pPr>
            <a:endParaRPr lang="en-US" sz="800" dirty="0" smtClean="0"/>
          </a:p>
          <a:p>
            <a:r>
              <a:rPr lang="en-US" sz="2400" dirty="0" smtClean="0"/>
              <a:t>Some of the investments companies have </a:t>
            </a:r>
            <a:r>
              <a:rPr lang="en-US" sz="2400" dirty="0" smtClean="0"/>
              <a:t>an automated </a:t>
            </a:r>
            <a:r>
              <a:rPr lang="en-US" sz="2400" dirty="0" smtClean="0"/>
              <a:t>warehouse </a:t>
            </a:r>
            <a:r>
              <a:rPr lang="en-US" sz="2400" dirty="0" smtClean="0"/>
              <a:t>system which include: </a:t>
            </a:r>
            <a:r>
              <a:rPr lang="en-US" sz="2400" dirty="0" smtClean="0"/>
              <a:t>computers, bar-code scanners, conveyer belts and communications </a:t>
            </a:r>
            <a:r>
              <a:rPr lang="en-US" sz="2400" dirty="0" smtClean="0"/>
              <a:t>technology.  Some warehouses have no people—use robots.</a:t>
            </a:r>
          </a:p>
          <a:p>
            <a:r>
              <a:rPr lang="en-US" sz="2400" b="1" dirty="0" smtClean="0">
                <a:solidFill>
                  <a:schemeClr val="accent3"/>
                </a:solidFill>
              </a:rPr>
              <a:t>Radio-Frequency Identification (RFID)</a:t>
            </a:r>
            <a:r>
              <a:rPr lang="en-US" sz="2400" dirty="0" smtClean="0">
                <a:solidFill>
                  <a:schemeClr val="accent3"/>
                </a:solidFill>
              </a:rPr>
              <a:t> </a:t>
            </a:r>
            <a:r>
              <a:rPr lang="en-US" sz="2400" dirty="0" smtClean="0"/>
              <a:t>is replacing bar </a:t>
            </a:r>
            <a:r>
              <a:rPr lang="en-US" sz="2400" dirty="0" smtClean="0"/>
              <a:t>codes. The RFID</a:t>
            </a:r>
            <a:r>
              <a:rPr lang="en-US" sz="2400" b="1" dirty="0" smtClean="0"/>
              <a:t> </a:t>
            </a:r>
            <a:r>
              <a:rPr lang="en-US" sz="2400" dirty="0" smtClean="0"/>
              <a:t>tag eliminates the need to align items with scanners; instead, the tags can be read as the inventory moves throughout the warehouse.</a:t>
            </a:r>
          </a:p>
          <a:p>
            <a:endParaRPr lang="en-US" sz="2400" dirty="0" smtClean="0"/>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Ship </a:t>
            </a:r>
            <a:r>
              <a:rPr lang="en-US" dirty="0" smtClean="0"/>
              <a:t>the Order</a:t>
            </a:r>
            <a:endParaRPr lang="en-US" dirty="0"/>
          </a:p>
        </p:txBody>
      </p:sp>
      <p:sp>
        <p:nvSpPr>
          <p:cNvPr id="3" name="Content Placeholder 2"/>
          <p:cNvSpPr>
            <a:spLocks noGrp="1"/>
          </p:cNvSpPr>
          <p:nvPr>
            <p:ph idx="1"/>
          </p:nvPr>
        </p:nvSpPr>
        <p:spPr/>
        <p:txBody>
          <a:bodyPr>
            <a:normAutofit/>
          </a:bodyPr>
          <a:lstStyle/>
          <a:p>
            <a:r>
              <a:rPr lang="en-US" sz="2400" dirty="0" smtClean="0"/>
              <a:t>The shipping department compares the physical count of inventory with the quantities indicated on the </a:t>
            </a:r>
            <a:r>
              <a:rPr lang="en-US" sz="2400" b="1" dirty="0" smtClean="0">
                <a:solidFill>
                  <a:schemeClr val="accent3"/>
                </a:solidFill>
              </a:rPr>
              <a:t>picking ticket</a:t>
            </a:r>
            <a:r>
              <a:rPr lang="en-US" sz="2400" dirty="0" smtClean="0">
                <a:solidFill>
                  <a:schemeClr val="accent3"/>
                </a:solidFill>
              </a:rPr>
              <a:t> </a:t>
            </a:r>
            <a:r>
              <a:rPr lang="en-US" sz="2400" dirty="0" smtClean="0"/>
              <a:t>and with the quantities indicated on the copy of the sales order that was sent directly to shipping from sales order entry.</a:t>
            </a:r>
          </a:p>
          <a:p>
            <a:pPr>
              <a:buNone/>
            </a:pPr>
            <a:endParaRPr lang="en-US" sz="1000" dirty="0" smtClean="0"/>
          </a:p>
          <a:p>
            <a:r>
              <a:rPr lang="en-US" sz="2400" dirty="0" smtClean="0"/>
              <a:t>The </a:t>
            </a:r>
            <a:r>
              <a:rPr lang="en-US" sz="2400" b="1" dirty="0" smtClean="0">
                <a:solidFill>
                  <a:schemeClr val="accent3"/>
                </a:solidFill>
              </a:rPr>
              <a:t>packing slip</a:t>
            </a:r>
            <a:r>
              <a:rPr lang="en-US" sz="2400" dirty="0" smtClean="0">
                <a:solidFill>
                  <a:schemeClr val="accent3"/>
                </a:solidFill>
              </a:rPr>
              <a:t> </a:t>
            </a:r>
            <a:r>
              <a:rPr lang="en-US" sz="2400" dirty="0" smtClean="0"/>
              <a:t>lists the quantity and description of each item included in the shipment.</a:t>
            </a:r>
          </a:p>
          <a:p>
            <a:pPr>
              <a:buNone/>
            </a:pPr>
            <a:endParaRPr lang="en-US" sz="1000" dirty="0" smtClean="0"/>
          </a:p>
          <a:p>
            <a:r>
              <a:rPr lang="en-US" sz="2400" dirty="0" smtClean="0"/>
              <a:t>The </a:t>
            </a:r>
            <a:r>
              <a:rPr lang="en-US" sz="2400" b="1" dirty="0" smtClean="0">
                <a:solidFill>
                  <a:schemeClr val="accent3"/>
                </a:solidFill>
              </a:rPr>
              <a:t>bill of lading</a:t>
            </a:r>
            <a:r>
              <a:rPr lang="en-US" sz="2400" dirty="0" smtClean="0">
                <a:solidFill>
                  <a:schemeClr val="accent3"/>
                </a:solidFill>
              </a:rPr>
              <a:t> </a:t>
            </a:r>
            <a:r>
              <a:rPr lang="en-US" sz="2400" dirty="0" smtClean="0"/>
              <a:t>is a legal contract that defines responsibility for the goods in transit.</a:t>
            </a:r>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Ship the Order</a:t>
            </a:r>
            <a:endParaRPr lang="en-US" dirty="0"/>
          </a:p>
        </p:txBody>
      </p:sp>
      <p:sp>
        <p:nvSpPr>
          <p:cNvPr id="3" name="Content Placeholder 2"/>
          <p:cNvSpPr>
            <a:spLocks noGrp="1"/>
          </p:cNvSpPr>
          <p:nvPr>
            <p:ph idx="1"/>
          </p:nvPr>
        </p:nvSpPr>
        <p:spPr>
          <a:xfrm>
            <a:off x="1295400" y="1219200"/>
            <a:ext cx="7498080" cy="5334000"/>
          </a:xfrm>
        </p:spPr>
        <p:txBody>
          <a:bodyPr>
            <a:normAutofit/>
          </a:bodyPr>
          <a:lstStyle/>
          <a:p>
            <a:r>
              <a:rPr lang="en-US" sz="2400" dirty="0" smtClean="0"/>
              <a:t>If the customer is to pay the shipping charges, the copy of the </a:t>
            </a:r>
            <a:r>
              <a:rPr lang="en-US" sz="2400" b="1" dirty="0" smtClean="0">
                <a:solidFill>
                  <a:schemeClr val="accent3"/>
                </a:solidFill>
              </a:rPr>
              <a:t>bill of lading </a:t>
            </a:r>
            <a:r>
              <a:rPr lang="en-US" sz="2400" dirty="0" smtClean="0"/>
              <a:t>may serve as a </a:t>
            </a:r>
            <a:r>
              <a:rPr lang="en-US" sz="2400" b="1" dirty="0" smtClean="0">
                <a:solidFill>
                  <a:schemeClr val="accent3"/>
                </a:solidFill>
              </a:rPr>
              <a:t>freight bill</a:t>
            </a:r>
            <a:r>
              <a:rPr lang="en-US" sz="2400" dirty="0" smtClean="0"/>
              <a:t>, to indicate the amount the customer should pay to the carrier.</a:t>
            </a:r>
          </a:p>
          <a:p>
            <a:pPr>
              <a:buNone/>
            </a:pPr>
            <a:endParaRPr lang="en-US" sz="800" dirty="0" smtClean="0"/>
          </a:p>
          <a:p>
            <a:r>
              <a:rPr lang="en-US" sz="2400" dirty="0" smtClean="0"/>
              <a:t>One major decision that needs to be made when filling and shipping customer orders concerns the choice of delivery method.</a:t>
            </a:r>
          </a:p>
          <a:p>
            <a:pPr>
              <a:buNone/>
            </a:pPr>
            <a:endParaRPr lang="en-US" sz="800" dirty="0" smtClean="0"/>
          </a:p>
          <a:p>
            <a:r>
              <a:rPr lang="en-US" sz="2400" dirty="0" smtClean="0"/>
              <a:t>Another important decision concerns the location of distribution centers.</a:t>
            </a:r>
          </a:p>
          <a:p>
            <a:pPr>
              <a:buNone/>
            </a:pPr>
            <a:endParaRPr lang="en-US" sz="800" dirty="0" smtClean="0"/>
          </a:p>
          <a:p>
            <a:r>
              <a:rPr lang="en-US" sz="2400" b="1" dirty="0" smtClean="0">
                <a:solidFill>
                  <a:schemeClr val="accent3"/>
                </a:solidFill>
              </a:rPr>
              <a:t>RFID</a:t>
            </a:r>
            <a:r>
              <a:rPr lang="en-US" sz="2400" dirty="0" smtClean="0">
                <a:solidFill>
                  <a:schemeClr val="accent3"/>
                </a:solidFill>
              </a:rPr>
              <a:t> </a:t>
            </a:r>
            <a:r>
              <a:rPr lang="en-US" sz="2400" dirty="0" smtClean="0"/>
              <a:t>systems can provide real-time information on shipping status and thus provide additional value to customers.</a:t>
            </a:r>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Billing</a:t>
            </a:r>
            <a:endParaRPr lang="en-US" dirty="0"/>
          </a:p>
        </p:txBody>
      </p:sp>
      <p:sp>
        <p:nvSpPr>
          <p:cNvPr id="3" name="Content Placeholder 2"/>
          <p:cNvSpPr>
            <a:spLocks noGrp="1"/>
          </p:cNvSpPr>
          <p:nvPr>
            <p:ph idx="1"/>
          </p:nvPr>
        </p:nvSpPr>
        <p:spPr/>
        <p:txBody>
          <a:bodyPr>
            <a:normAutofit/>
          </a:bodyPr>
          <a:lstStyle/>
          <a:p>
            <a:pPr>
              <a:buNone/>
            </a:pPr>
            <a:r>
              <a:rPr lang="en-US" sz="2400" dirty="0" smtClean="0"/>
              <a:t>Involves two separate but related tasks:</a:t>
            </a:r>
          </a:p>
          <a:p>
            <a:pPr>
              <a:buNone/>
            </a:pPr>
            <a:r>
              <a:rPr lang="en-US" sz="2400" dirty="0" smtClean="0"/>
              <a:t>	</a:t>
            </a:r>
            <a:r>
              <a:rPr lang="en-US" sz="2400" dirty="0" smtClean="0"/>
              <a:t>(1) </a:t>
            </a:r>
            <a:r>
              <a:rPr lang="en-US" sz="2400" b="1" dirty="0" smtClean="0">
                <a:solidFill>
                  <a:schemeClr val="accent3"/>
                </a:solidFill>
              </a:rPr>
              <a:t>invoicing:</a:t>
            </a:r>
            <a:r>
              <a:rPr lang="en-US" sz="2400" dirty="0" smtClean="0">
                <a:solidFill>
                  <a:schemeClr val="accent3"/>
                </a:solidFill>
              </a:rPr>
              <a:t> </a:t>
            </a:r>
            <a:r>
              <a:rPr lang="en-US" sz="2400" dirty="0" smtClean="0"/>
              <a:t>The document created in the billing process is the </a:t>
            </a:r>
            <a:r>
              <a:rPr lang="en-US" sz="2400" b="1" dirty="0" smtClean="0">
                <a:solidFill>
                  <a:schemeClr val="accent3"/>
                </a:solidFill>
              </a:rPr>
              <a:t>sales invoice</a:t>
            </a:r>
            <a:r>
              <a:rPr lang="en-US" sz="2400" dirty="0" smtClean="0"/>
              <a:t>, which notifies customers of the amount to be paid and where to send payment.</a:t>
            </a:r>
          </a:p>
          <a:p>
            <a:pPr>
              <a:buNone/>
            </a:pPr>
            <a:endParaRPr lang="en-US" sz="800" dirty="0" smtClean="0">
              <a:solidFill>
                <a:schemeClr val="accent3"/>
              </a:solidFill>
            </a:endParaRPr>
          </a:p>
          <a:p>
            <a:pPr>
              <a:buNone/>
            </a:pPr>
            <a:r>
              <a:rPr lang="en-US" sz="2400" dirty="0" smtClean="0"/>
              <a:t>	</a:t>
            </a:r>
            <a:r>
              <a:rPr lang="en-US" sz="2400" dirty="0" smtClean="0"/>
              <a:t>(2) </a:t>
            </a:r>
            <a:r>
              <a:rPr lang="en-US" sz="2400" b="1" dirty="0" smtClean="0">
                <a:solidFill>
                  <a:schemeClr val="accent3"/>
                </a:solidFill>
              </a:rPr>
              <a:t>updating A/R: </a:t>
            </a:r>
            <a:r>
              <a:rPr lang="en-US" sz="2400" dirty="0" smtClean="0"/>
              <a:t>The accounts receivable function uses the information on the invoice to debit the customers’ accounts for credit purchases and credit the customers’ accounts when payment is </a:t>
            </a:r>
            <a:r>
              <a:rPr lang="en-US" sz="2400" dirty="0" smtClean="0"/>
              <a:t>received</a:t>
            </a:r>
            <a:r>
              <a:rPr lang="en-US" sz="2400" dirty="0" smtClean="0"/>
              <a:t>.</a:t>
            </a:r>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Billing</a:t>
            </a:r>
            <a:endParaRPr lang="en-US" b="1" dirty="0"/>
          </a:p>
        </p:txBody>
      </p:sp>
      <p:sp>
        <p:nvSpPr>
          <p:cNvPr id="3" name="Content Placeholder 2"/>
          <p:cNvSpPr>
            <a:spLocks noGrp="1"/>
          </p:cNvSpPr>
          <p:nvPr>
            <p:ph idx="1"/>
          </p:nvPr>
        </p:nvSpPr>
        <p:spPr/>
        <p:txBody>
          <a:bodyPr>
            <a:normAutofit/>
          </a:bodyPr>
          <a:lstStyle/>
          <a:p>
            <a:r>
              <a:rPr lang="en-US" sz="2400" dirty="0" smtClean="0"/>
              <a:t>Under the </a:t>
            </a:r>
            <a:r>
              <a:rPr lang="en-US" sz="2400" b="1" dirty="0" smtClean="0">
                <a:solidFill>
                  <a:schemeClr val="accent3"/>
                </a:solidFill>
              </a:rPr>
              <a:t>open-invoice method</a:t>
            </a:r>
            <a:r>
              <a:rPr lang="en-US" sz="2400" dirty="0" smtClean="0"/>
              <a:t>, customers normally pay according to each invoice</a:t>
            </a:r>
            <a:r>
              <a:rPr lang="en-US" sz="2400" dirty="0" smtClean="0"/>
              <a:t>.</a:t>
            </a:r>
          </a:p>
          <a:p>
            <a:pPr>
              <a:buNone/>
            </a:pPr>
            <a:endParaRPr lang="en-US" sz="800" dirty="0" smtClean="0"/>
          </a:p>
          <a:p>
            <a:r>
              <a:rPr lang="en-US" sz="2400" dirty="0" smtClean="0"/>
              <a:t>The customer is asked to return a copy of the invoice when mailing in their payment. This return copy is referred to as the </a:t>
            </a:r>
            <a:r>
              <a:rPr lang="en-US" sz="2400" b="1" dirty="0" smtClean="0">
                <a:solidFill>
                  <a:schemeClr val="accent3"/>
                </a:solidFill>
              </a:rPr>
              <a:t>remittance advice</a:t>
            </a:r>
            <a:r>
              <a:rPr lang="en-US" sz="2400" dirty="0" smtClean="0"/>
              <a:t>.</a:t>
            </a:r>
            <a:r>
              <a:rPr lang="en-US" sz="2400" dirty="0" smtClean="0"/>
              <a:t> </a:t>
            </a:r>
            <a:endParaRPr lang="en-US" sz="800" dirty="0" smtClean="0"/>
          </a:p>
          <a:p>
            <a:pPr>
              <a:buNone/>
            </a:pPr>
            <a:endParaRPr lang="en-US" sz="800" dirty="0" smtClean="0"/>
          </a:p>
          <a:p>
            <a:r>
              <a:rPr lang="en-US" sz="2400" dirty="0" smtClean="0"/>
              <a:t>Under the </a:t>
            </a:r>
            <a:r>
              <a:rPr lang="en-US" sz="2400" b="1" dirty="0" smtClean="0">
                <a:solidFill>
                  <a:schemeClr val="accent3"/>
                </a:solidFill>
              </a:rPr>
              <a:t>balance-forward method</a:t>
            </a:r>
            <a:r>
              <a:rPr lang="en-US" sz="2400" dirty="0" smtClean="0"/>
              <a:t>, customers typically pay according to the amount shown on a </a:t>
            </a:r>
            <a:r>
              <a:rPr lang="en-US" sz="2400" b="1" dirty="0" smtClean="0">
                <a:solidFill>
                  <a:schemeClr val="accent3"/>
                </a:solidFill>
              </a:rPr>
              <a:t>monthly statement</a:t>
            </a:r>
            <a:r>
              <a:rPr lang="en-US" sz="2400" dirty="0" smtClean="0"/>
              <a:t>.</a:t>
            </a:r>
            <a:r>
              <a:rPr lang="en-US" sz="2400" dirty="0" smtClean="0"/>
              <a:t> </a:t>
            </a:r>
            <a:endParaRPr lang="en-US" sz="2400" dirty="0" smtClean="0"/>
          </a:p>
          <a:p>
            <a:pPr>
              <a:buNone/>
            </a:pPr>
            <a:endParaRPr lang="en-US" sz="800" dirty="0" smtClean="0"/>
          </a:p>
          <a:p>
            <a:r>
              <a:rPr lang="en-US" sz="2400" dirty="0" smtClean="0"/>
              <a:t>A </a:t>
            </a:r>
            <a:r>
              <a:rPr lang="en-US" sz="2400" b="1" dirty="0" smtClean="0">
                <a:solidFill>
                  <a:schemeClr val="accent3"/>
                </a:solidFill>
              </a:rPr>
              <a:t>monthly statement</a:t>
            </a:r>
            <a:r>
              <a:rPr lang="en-US" sz="2400" dirty="0" smtClean="0">
                <a:solidFill>
                  <a:schemeClr val="accent3"/>
                </a:solidFill>
              </a:rPr>
              <a:t> </a:t>
            </a:r>
            <a:r>
              <a:rPr lang="en-US" sz="2400" dirty="0" smtClean="0"/>
              <a:t>lists all transactions, including both sales and payments.</a:t>
            </a:r>
          </a:p>
          <a:p>
            <a:pPr>
              <a:buNone/>
            </a:pPr>
            <a:endParaRPr lang="en-US" sz="1800" dirty="0" smtClean="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t>Questions Addressed</a:t>
            </a:r>
            <a:r>
              <a:rPr lang="en-US" sz="4900" dirty="0" smtClean="0"/>
              <a:t/>
            </a:r>
            <a:br>
              <a:rPr lang="en-US" sz="4900" dirty="0" smtClean="0"/>
            </a:br>
            <a:endParaRPr lang="en-US" sz="4900" dirty="0">
              <a:effectLst/>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p>
          <a:p>
            <a:pPr lvl="1">
              <a:buFont typeface="Wingdings" pitchFamily="2" charset="2"/>
              <a:buChar char="Ø"/>
            </a:pPr>
            <a:r>
              <a:rPr lang="en-US" dirty="0" smtClean="0"/>
              <a:t>What are the basic business activities and data processing operations that are performed in the revenue cycle?</a:t>
            </a:r>
          </a:p>
          <a:p>
            <a:pPr>
              <a:buNone/>
            </a:pPr>
            <a:endParaRPr lang="en-US" sz="1300" dirty="0" smtClean="0"/>
          </a:p>
          <a:p>
            <a:pPr lvl="1">
              <a:buFont typeface="Wingdings" pitchFamily="2" charset="2"/>
              <a:buChar char="Ø"/>
            </a:pPr>
            <a:r>
              <a:rPr lang="en-US" dirty="0" smtClean="0"/>
              <a:t>What decisions need to be made in the revenue cycle, and what information is needed to make these decisions?</a:t>
            </a:r>
          </a:p>
          <a:p>
            <a:pPr>
              <a:buNone/>
            </a:pPr>
            <a:endParaRPr lang="en-US" sz="1300" dirty="0" smtClean="0"/>
          </a:p>
          <a:p>
            <a:pPr lvl="1">
              <a:buFont typeface="Wingdings" pitchFamily="2" charset="2"/>
              <a:buChar char="Ø"/>
            </a:pPr>
            <a:r>
              <a:rPr lang="en-US" dirty="0" smtClean="0"/>
              <a:t>What are the major threats in the revenue cycle and the controls related to those threats?</a:t>
            </a:r>
          </a:p>
          <a:p>
            <a:endParaRPr lang="en-US"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Billing</a:t>
            </a:r>
            <a:endParaRPr lang="en-US" b="1" dirty="0"/>
          </a:p>
        </p:txBody>
      </p:sp>
      <p:sp>
        <p:nvSpPr>
          <p:cNvPr id="3" name="Content Placeholder 2"/>
          <p:cNvSpPr>
            <a:spLocks noGrp="1"/>
          </p:cNvSpPr>
          <p:nvPr>
            <p:ph idx="1"/>
          </p:nvPr>
        </p:nvSpPr>
        <p:spPr/>
        <p:txBody>
          <a:bodyPr>
            <a:normAutofit/>
          </a:bodyPr>
          <a:lstStyle/>
          <a:p>
            <a:pPr>
              <a:buNone/>
            </a:pPr>
            <a:r>
              <a:rPr lang="en-US" sz="2200" dirty="0" smtClean="0"/>
              <a:t>One </a:t>
            </a:r>
            <a:r>
              <a:rPr lang="en-US" sz="2200" dirty="0" smtClean="0">
                <a:solidFill>
                  <a:schemeClr val="accent3"/>
                </a:solidFill>
              </a:rPr>
              <a:t>advantage</a:t>
            </a:r>
            <a:r>
              <a:rPr lang="en-US" sz="2200" dirty="0" smtClean="0"/>
              <a:t> of the </a:t>
            </a:r>
            <a:r>
              <a:rPr lang="en-US" sz="2200" b="1" dirty="0" smtClean="0">
                <a:solidFill>
                  <a:schemeClr val="accent3"/>
                </a:solidFill>
              </a:rPr>
              <a:t>open-invoice</a:t>
            </a:r>
            <a:r>
              <a:rPr lang="en-US" sz="2200" dirty="0" smtClean="0">
                <a:solidFill>
                  <a:schemeClr val="accent3"/>
                </a:solidFill>
              </a:rPr>
              <a:t> </a:t>
            </a:r>
            <a:r>
              <a:rPr lang="en-US" sz="2200" b="1" dirty="0" smtClean="0">
                <a:solidFill>
                  <a:schemeClr val="accent3"/>
                </a:solidFill>
              </a:rPr>
              <a:t>method</a:t>
            </a:r>
            <a:r>
              <a:rPr lang="en-US" sz="2200" dirty="0" smtClean="0">
                <a:solidFill>
                  <a:schemeClr val="accent3"/>
                </a:solidFill>
              </a:rPr>
              <a:t> </a:t>
            </a:r>
            <a:r>
              <a:rPr lang="en-US" sz="2200" dirty="0" smtClean="0"/>
              <a:t>is that it is conducive to offering discounts for prompt payment, as invoices are individually tracked and aged.</a:t>
            </a:r>
          </a:p>
          <a:p>
            <a:pPr>
              <a:buNone/>
            </a:pPr>
            <a:r>
              <a:rPr lang="en-US" sz="2200" dirty="0" smtClean="0"/>
              <a:t>A </a:t>
            </a:r>
            <a:r>
              <a:rPr lang="en-US" sz="2200" dirty="0" smtClean="0">
                <a:solidFill>
                  <a:schemeClr val="accent3"/>
                </a:solidFill>
              </a:rPr>
              <a:t>disadvantage</a:t>
            </a:r>
            <a:r>
              <a:rPr lang="en-US" sz="2200" dirty="0" smtClean="0"/>
              <a:t> of the </a:t>
            </a:r>
            <a:r>
              <a:rPr lang="en-US" sz="2200" b="1" dirty="0" smtClean="0">
                <a:solidFill>
                  <a:schemeClr val="accent3"/>
                </a:solidFill>
              </a:rPr>
              <a:t>open-invoice method</a:t>
            </a:r>
            <a:r>
              <a:rPr lang="en-US" sz="2200" dirty="0" smtClean="0">
                <a:solidFill>
                  <a:schemeClr val="accent3"/>
                </a:solidFill>
              </a:rPr>
              <a:t> </a:t>
            </a:r>
            <a:r>
              <a:rPr lang="en-US" sz="2200" dirty="0" smtClean="0"/>
              <a:t>is the added complexity required to maintain information about the status of each individual invoice for each customers.</a:t>
            </a:r>
          </a:p>
          <a:p>
            <a:pPr>
              <a:buNone/>
            </a:pPr>
            <a:r>
              <a:rPr lang="en-US" sz="2200" dirty="0" smtClean="0"/>
              <a:t>Under </a:t>
            </a:r>
            <a:r>
              <a:rPr lang="en-US" sz="2200" b="1" dirty="0" smtClean="0">
                <a:solidFill>
                  <a:schemeClr val="accent3"/>
                </a:solidFill>
              </a:rPr>
              <a:t>cycle billing</a:t>
            </a:r>
            <a:r>
              <a:rPr lang="en-US" sz="2200" dirty="0" smtClean="0"/>
              <a:t>, monthly statements are prepared for subsets of customers at different times. For example, the customer master file might be divided into four parts, and each week monthly statements would be prepared for one-fourth of the customers.</a:t>
            </a:r>
          </a:p>
          <a:p>
            <a:pPr>
              <a:buNone/>
            </a:pPr>
            <a:endParaRPr lang="en-US" sz="2400" dirty="0"/>
          </a:p>
        </p:txBody>
      </p:sp>
      <p:sp>
        <p:nvSpPr>
          <p:cNvPr id="4" name="Footer Placeholder 3"/>
          <p:cNvSpPr>
            <a:spLocks noGrp="1"/>
          </p:cNvSpPr>
          <p:nvPr>
            <p:ph type="ftr" sz="quarter" idx="11"/>
          </p:nvPr>
        </p:nvSpPr>
        <p:spPr/>
        <p:txBody>
          <a:bodyPr/>
          <a:lstStyle/>
          <a:p>
            <a:r>
              <a:rPr lang="en-US" dirty="0"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Exceptions: Account Adjustments and </a:t>
            </a:r>
            <a:r>
              <a:rPr lang="en-US" b="1" dirty="0" smtClean="0"/>
              <a:t>Write-offs</a:t>
            </a:r>
            <a:endParaRPr lang="en-US" dirty="0"/>
          </a:p>
        </p:txBody>
      </p:sp>
      <p:sp>
        <p:nvSpPr>
          <p:cNvPr id="3" name="Content Placeholder 2"/>
          <p:cNvSpPr>
            <a:spLocks noGrp="1"/>
          </p:cNvSpPr>
          <p:nvPr>
            <p:ph idx="1"/>
          </p:nvPr>
        </p:nvSpPr>
        <p:spPr>
          <a:xfrm>
            <a:off x="1435608" y="1676400"/>
            <a:ext cx="7498080" cy="4572000"/>
          </a:xfrm>
        </p:spPr>
        <p:txBody>
          <a:bodyPr>
            <a:normAutofit/>
          </a:bodyPr>
          <a:lstStyle/>
          <a:p>
            <a:r>
              <a:rPr lang="en-US" sz="2400" dirty="0" smtClean="0"/>
              <a:t>This involves either the return of merchandise by customers for credit or the </a:t>
            </a:r>
            <a:r>
              <a:rPr lang="en-US" sz="2400" dirty="0" smtClean="0"/>
              <a:t>write-off </a:t>
            </a:r>
            <a:r>
              <a:rPr lang="en-US" sz="2400" dirty="0" smtClean="0"/>
              <a:t>of customers who do no pay their bill.</a:t>
            </a:r>
          </a:p>
          <a:p>
            <a:pPr>
              <a:buNone/>
            </a:pPr>
            <a:endParaRPr lang="en-US" sz="1000" dirty="0" smtClean="0"/>
          </a:p>
          <a:p>
            <a:pPr>
              <a:buNone/>
            </a:pPr>
            <a:endParaRPr lang="en-US" sz="1000" dirty="0" smtClean="0"/>
          </a:p>
          <a:p>
            <a:r>
              <a:rPr lang="en-US" sz="2400" dirty="0" smtClean="0"/>
              <a:t>After repeated attempts (at least three attempts in a three month period) to collect payment have failed, it may be necessary to write off a customer’s account</a:t>
            </a:r>
            <a:r>
              <a:rPr lang="en-US" sz="2400" dirty="0" smtClean="0"/>
              <a:t>.  </a:t>
            </a:r>
            <a:r>
              <a:rPr lang="en-US" sz="2400" dirty="0" smtClean="0"/>
              <a:t>In such cases, the credit manager issues a </a:t>
            </a:r>
            <a:r>
              <a:rPr lang="en-US" sz="2400" dirty="0" smtClean="0">
                <a:solidFill>
                  <a:schemeClr val="accent3"/>
                </a:solidFill>
              </a:rPr>
              <a:t>credit memo </a:t>
            </a:r>
            <a:r>
              <a:rPr lang="en-US" sz="2400" dirty="0" smtClean="0"/>
              <a:t>to authorize the write-off.</a:t>
            </a:r>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Cash </a:t>
            </a:r>
            <a:r>
              <a:rPr lang="en-US" b="1" dirty="0" smtClean="0"/>
              <a:t>Collections</a:t>
            </a:r>
            <a:endParaRPr lang="en-US" dirty="0"/>
          </a:p>
        </p:txBody>
      </p:sp>
      <p:sp>
        <p:nvSpPr>
          <p:cNvPr id="3" name="Content Placeholder 2"/>
          <p:cNvSpPr>
            <a:spLocks noGrp="1"/>
          </p:cNvSpPr>
          <p:nvPr>
            <p:ph idx="1"/>
          </p:nvPr>
        </p:nvSpPr>
        <p:spPr/>
        <p:txBody>
          <a:bodyPr>
            <a:normAutofit/>
          </a:bodyPr>
          <a:lstStyle/>
          <a:p>
            <a:r>
              <a:rPr lang="en-US" sz="2400" dirty="0" smtClean="0"/>
              <a:t>The </a:t>
            </a:r>
            <a:r>
              <a:rPr lang="en-US" sz="2400" b="1" dirty="0" smtClean="0"/>
              <a:t>final step</a:t>
            </a:r>
            <a:r>
              <a:rPr lang="en-US" sz="2400" dirty="0" smtClean="0"/>
              <a:t> in the revenue cycle is cash collections</a:t>
            </a:r>
            <a:r>
              <a:rPr lang="en-US" sz="2400" dirty="0" smtClean="0"/>
              <a:t>.</a:t>
            </a:r>
            <a:endParaRPr lang="en-US" sz="2400" dirty="0" smtClean="0"/>
          </a:p>
          <a:p>
            <a:r>
              <a:rPr lang="en-US" sz="2400" dirty="0" smtClean="0"/>
              <a:t>The cashier handles customer remittances and deposits them in the bank</a:t>
            </a:r>
            <a:r>
              <a:rPr lang="en-US" sz="2400" dirty="0" smtClean="0"/>
              <a:t>.</a:t>
            </a:r>
            <a:endParaRPr lang="en-US" sz="2400" dirty="0" smtClean="0"/>
          </a:p>
          <a:p>
            <a:r>
              <a:rPr lang="en-US" sz="2400" dirty="0" smtClean="0"/>
              <a:t>A </a:t>
            </a:r>
            <a:r>
              <a:rPr lang="en-US" sz="2400" b="1" dirty="0" smtClean="0">
                <a:solidFill>
                  <a:schemeClr val="accent3"/>
                </a:solidFill>
              </a:rPr>
              <a:t>remittance list</a:t>
            </a:r>
            <a:r>
              <a:rPr lang="en-US" sz="2400" dirty="0" smtClean="0">
                <a:solidFill>
                  <a:schemeClr val="accent3"/>
                </a:solidFill>
              </a:rPr>
              <a:t> </a:t>
            </a:r>
            <a:r>
              <a:rPr lang="en-US" sz="2400" dirty="0" smtClean="0"/>
              <a:t>provides the names and amounts of all customer remittances, and sends it to accounts receivable</a:t>
            </a:r>
            <a:r>
              <a:rPr lang="en-US" sz="2400" dirty="0" smtClean="0"/>
              <a:t>.</a:t>
            </a:r>
            <a:endParaRPr lang="en-US" sz="2400" dirty="0" smtClean="0"/>
          </a:p>
          <a:p>
            <a:r>
              <a:rPr lang="en-US" sz="2400" dirty="0" smtClean="0"/>
              <a:t>I</a:t>
            </a:r>
            <a:r>
              <a:rPr lang="en-US" sz="2400" dirty="0" smtClean="0"/>
              <a:t>maging </a:t>
            </a:r>
            <a:r>
              <a:rPr lang="en-US" sz="2400" dirty="0" smtClean="0"/>
              <a:t>technology can be used to improve the efficiency of processing customer payments.</a:t>
            </a:r>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Cash Collections</a:t>
            </a:r>
            <a:endParaRPr lang="en-US" dirty="0"/>
          </a:p>
        </p:txBody>
      </p:sp>
      <p:sp>
        <p:nvSpPr>
          <p:cNvPr id="3" name="Content Placeholder 2"/>
          <p:cNvSpPr>
            <a:spLocks noGrp="1"/>
          </p:cNvSpPr>
          <p:nvPr>
            <p:ph idx="1"/>
          </p:nvPr>
        </p:nvSpPr>
        <p:spPr/>
        <p:txBody>
          <a:bodyPr>
            <a:normAutofit/>
          </a:bodyPr>
          <a:lstStyle/>
          <a:p>
            <a:r>
              <a:rPr lang="en-US" sz="2000" dirty="0" smtClean="0"/>
              <a:t>A </a:t>
            </a:r>
            <a:r>
              <a:rPr lang="en-US" sz="2000" b="1" dirty="0" smtClean="0">
                <a:solidFill>
                  <a:schemeClr val="accent3"/>
                </a:solidFill>
              </a:rPr>
              <a:t>lockbox</a:t>
            </a:r>
            <a:r>
              <a:rPr lang="en-US" sz="2000" dirty="0" smtClean="0"/>
              <a:t> is a postal address to which customers send their remittances. The participating bank picks up the checks from the post office box and deposits them to the company’s account</a:t>
            </a:r>
            <a:r>
              <a:rPr lang="en-US" sz="2000" dirty="0" smtClean="0"/>
              <a:t>.</a:t>
            </a:r>
            <a:endParaRPr lang="en-US" sz="2000" dirty="0" smtClean="0"/>
          </a:p>
          <a:p>
            <a:r>
              <a:rPr lang="en-US" sz="2000" dirty="0" smtClean="0"/>
              <a:t>Under an </a:t>
            </a:r>
            <a:r>
              <a:rPr lang="en-US" sz="2000" b="1" dirty="0" smtClean="0">
                <a:solidFill>
                  <a:schemeClr val="accent3"/>
                </a:solidFill>
              </a:rPr>
              <a:t>electronic lockbox</a:t>
            </a:r>
            <a:r>
              <a:rPr lang="en-US" sz="2000" dirty="0" smtClean="0">
                <a:solidFill>
                  <a:schemeClr val="accent3"/>
                </a:solidFill>
              </a:rPr>
              <a:t> </a:t>
            </a:r>
            <a:r>
              <a:rPr lang="en-US" sz="2000" dirty="0" smtClean="0"/>
              <a:t>arrangement, the bank electronically sends the company information about the customer account number and the amount remitted as soon as it receives and scans those checks</a:t>
            </a:r>
            <a:r>
              <a:rPr lang="en-US" sz="2000" dirty="0" smtClean="0"/>
              <a:t>.</a:t>
            </a:r>
            <a:endParaRPr lang="en-US" sz="2000" dirty="0" smtClean="0"/>
          </a:p>
          <a:p>
            <a:r>
              <a:rPr lang="en-US" sz="2000" dirty="0" smtClean="0"/>
              <a:t>With </a:t>
            </a:r>
            <a:r>
              <a:rPr lang="en-US" sz="2000" b="1" dirty="0" smtClean="0">
                <a:solidFill>
                  <a:schemeClr val="accent3"/>
                </a:solidFill>
              </a:rPr>
              <a:t>electronic funds transfer (EFT)</a:t>
            </a:r>
            <a:r>
              <a:rPr lang="en-US" sz="2000" dirty="0" smtClean="0">
                <a:solidFill>
                  <a:schemeClr val="accent3"/>
                </a:solidFill>
              </a:rPr>
              <a:t>, </a:t>
            </a:r>
            <a:r>
              <a:rPr lang="en-US" sz="2000" dirty="0" smtClean="0"/>
              <a:t>customers send their remittances electronically to the company’s bank and thus eliminate the delay associated with the time the remittance is in the mail system</a:t>
            </a:r>
            <a:r>
              <a:rPr lang="en-US" sz="2000" dirty="0" smtClean="0"/>
              <a:t>.</a:t>
            </a:r>
            <a:endParaRPr lang="en-US" sz="2000" dirty="0" smtClean="0"/>
          </a:p>
          <a:p>
            <a:r>
              <a:rPr lang="en-US" sz="2000" b="1" dirty="0" smtClean="0">
                <a:solidFill>
                  <a:schemeClr val="accent3"/>
                </a:solidFill>
              </a:rPr>
              <a:t>EFT</a:t>
            </a:r>
            <a:r>
              <a:rPr lang="en-US" sz="2000" dirty="0" smtClean="0"/>
              <a:t> is usually accomplished through the banking system’s </a:t>
            </a:r>
            <a:r>
              <a:rPr lang="en-US" sz="2000" b="1" dirty="0" smtClean="0">
                <a:solidFill>
                  <a:schemeClr val="accent3"/>
                </a:solidFill>
              </a:rPr>
              <a:t>Automated Clearing House (ACH)</a:t>
            </a:r>
            <a:r>
              <a:rPr lang="en-US" sz="2000" dirty="0" smtClean="0">
                <a:solidFill>
                  <a:schemeClr val="accent3"/>
                </a:solidFill>
              </a:rPr>
              <a:t> </a:t>
            </a:r>
            <a:r>
              <a:rPr lang="en-US" sz="2000" dirty="0" smtClean="0"/>
              <a:t>network.</a:t>
            </a:r>
          </a:p>
          <a:p>
            <a:pPr>
              <a:buNone/>
            </a:pPr>
            <a:endParaRPr lang="en-US" sz="20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Cash Collections</a:t>
            </a:r>
            <a:endParaRPr lang="en-US" dirty="0"/>
          </a:p>
        </p:txBody>
      </p:sp>
      <p:sp>
        <p:nvSpPr>
          <p:cNvPr id="3" name="Content Placeholder 2"/>
          <p:cNvSpPr>
            <a:spLocks noGrp="1"/>
          </p:cNvSpPr>
          <p:nvPr>
            <p:ph idx="1"/>
          </p:nvPr>
        </p:nvSpPr>
        <p:spPr/>
        <p:txBody>
          <a:bodyPr>
            <a:normAutofit/>
          </a:bodyPr>
          <a:lstStyle/>
          <a:p>
            <a:r>
              <a:rPr lang="en-US" sz="2000" b="1" dirty="0" smtClean="0">
                <a:solidFill>
                  <a:schemeClr val="accent3"/>
                </a:solidFill>
              </a:rPr>
              <a:t>Electronic date interchange (EDI)</a:t>
            </a:r>
            <a:r>
              <a:rPr lang="en-US" sz="2000" dirty="0" smtClean="0"/>
              <a:t> is the use of computerized communication to exchange business data electronically in order to process transactions</a:t>
            </a:r>
            <a:r>
              <a:rPr lang="en-US" sz="2000" dirty="0" smtClean="0"/>
              <a:t>.</a:t>
            </a:r>
          </a:p>
          <a:p>
            <a:pPr>
              <a:buNone/>
            </a:pPr>
            <a:endParaRPr lang="en-US" sz="800" dirty="0" smtClean="0"/>
          </a:p>
          <a:p>
            <a:r>
              <a:rPr lang="en-US" sz="2000" b="1" dirty="0" smtClean="0"/>
              <a:t>EFT</a:t>
            </a:r>
            <a:r>
              <a:rPr lang="en-US" sz="2000" dirty="0" smtClean="0"/>
              <a:t> </a:t>
            </a:r>
            <a:r>
              <a:rPr lang="en-US" sz="2000" dirty="0" smtClean="0"/>
              <a:t>only involves the transfer of funds. Although every bank can do </a:t>
            </a:r>
            <a:r>
              <a:rPr lang="en-US" sz="2000" b="1" dirty="0" smtClean="0"/>
              <a:t>EFT</a:t>
            </a:r>
            <a:r>
              <a:rPr lang="en-US" sz="2000" dirty="0" smtClean="0"/>
              <a:t> through the </a:t>
            </a:r>
            <a:r>
              <a:rPr lang="en-US" sz="2000" b="1" dirty="0" smtClean="0"/>
              <a:t>ACH</a:t>
            </a:r>
            <a:r>
              <a:rPr lang="en-US" sz="2000" dirty="0" smtClean="0"/>
              <a:t> system, not every bank possesses the </a:t>
            </a:r>
            <a:r>
              <a:rPr lang="en-US" sz="2000" b="1" dirty="0" smtClean="0">
                <a:solidFill>
                  <a:schemeClr val="accent3"/>
                </a:solidFill>
              </a:rPr>
              <a:t>EDI</a:t>
            </a:r>
            <a:r>
              <a:rPr lang="en-US" sz="2000" dirty="0" smtClean="0"/>
              <a:t> capabilities necessary to process the related remittance data. </a:t>
            </a:r>
            <a:r>
              <a:rPr lang="en-US" sz="2000" dirty="0" smtClean="0"/>
              <a:t> Many companies </a:t>
            </a:r>
            <a:r>
              <a:rPr lang="en-US" sz="2000" dirty="0" smtClean="0"/>
              <a:t>have to separate the </a:t>
            </a:r>
            <a:r>
              <a:rPr lang="en-US" sz="2000" b="1" dirty="0" smtClean="0"/>
              <a:t>EFT</a:t>
            </a:r>
            <a:r>
              <a:rPr lang="en-US" sz="2000" dirty="0" smtClean="0"/>
              <a:t> and </a:t>
            </a:r>
            <a:r>
              <a:rPr lang="en-US" sz="2000" b="1" dirty="0" smtClean="0"/>
              <a:t>EDI</a:t>
            </a:r>
            <a:r>
              <a:rPr lang="en-US" sz="2000" dirty="0" smtClean="0"/>
              <a:t> components of processing customer payments.</a:t>
            </a:r>
          </a:p>
          <a:p>
            <a:pPr>
              <a:buNone/>
            </a:pPr>
            <a:endParaRPr lang="en-US" sz="800" dirty="0" smtClean="0"/>
          </a:p>
          <a:p>
            <a:r>
              <a:rPr lang="en-US" sz="2000" b="1" dirty="0" smtClean="0">
                <a:solidFill>
                  <a:schemeClr val="accent3"/>
                </a:solidFill>
              </a:rPr>
              <a:t>Financial electronic data interchange (FEDI)</a:t>
            </a:r>
            <a:r>
              <a:rPr lang="en-US" sz="2000" dirty="0" smtClean="0">
                <a:solidFill>
                  <a:schemeClr val="accent3"/>
                </a:solidFill>
              </a:rPr>
              <a:t> </a:t>
            </a:r>
            <a:r>
              <a:rPr lang="en-US" sz="2000" dirty="0" smtClean="0"/>
              <a:t>integrated the exchange of </a:t>
            </a:r>
            <a:r>
              <a:rPr lang="en-US" sz="2000" b="1" dirty="0" smtClean="0"/>
              <a:t>electronic funds transfer (EFT)</a:t>
            </a:r>
            <a:r>
              <a:rPr lang="en-US" sz="2000" dirty="0" smtClean="0"/>
              <a:t> with the exchange of the remittance data; </a:t>
            </a:r>
            <a:r>
              <a:rPr lang="en-US" sz="2000" b="1" dirty="0" smtClean="0"/>
              <a:t>electronic data interchange (EDI)</a:t>
            </a:r>
            <a:r>
              <a:rPr lang="en-US" sz="2000" dirty="0" smtClean="0"/>
              <a:t>.</a:t>
            </a:r>
          </a:p>
          <a:p>
            <a:pPr>
              <a:buNone/>
            </a:pPr>
            <a:endParaRPr lang="en-US" sz="20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Information Processing </a:t>
            </a:r>
            <a:r>
              <a:rPr lang="en-US" b="1" dirty="0" smtClean="0"/>
              <a:t>Procedures</a:t>
            </a:r>
            <a:endParaRPr lang="en-US" dirty="0"/>
          </a:p>
        </p:txBody>
      </p:sp>
      <p:sp>
        <p:nvSpPr>
          <p:cNvPr id="3" name="Content Placeholder 2"/>
          <p:cNvSpPr>
            <a:spLocks noGrp="1"/>
          </p:cNvSpPr>
          <p:nvPr>
            <p:ph idx="1"/>
          </p:nvPr>
        </p:nvSpPr>
        <p:spPr/>
        <p:txBody>
          <a:bodyPr>
            <a:normAutofit/>
          </a:bodyPr>
          <a:lstStyle/>
          <a:p>
            <a:pPr>
              <a:buNone/>
            </a:pPr>
            <a:r>
              <a:rPr lang="en-US" sz="2400" dirty="0" smtClean="0"/>
              <a:t>Many organizations have </a:t>
            </a:r>
            <a:r>
              <a:rPr lang="en-US" sz="2400" dirty="0" smtClean="0"/>
              <a:t>replaced their accounting information systems with an integrated </a:t>
            </a:r>
            <a:r>
              <a:rPr lang="en-US" sz="2400" b="1" dirty="0" smtClean="0">
                <a:solidFill>
                  <a:schemeClr val="accent3"/>
                </a:solidFill>
              </a:rPr>
              <a:t>Enterprise Resource Planning (ERP)</a:t>
            </a:r>
            <a:r>
              <a:rPr lang="en-US" sz="2400" dirty="0" smtClean="0">
                <a:solidFill>
                  <a:schemeClr val="accent3"/>
                </a:solidFill>
              </a:rPr>
              <a:t> </a:t>
            </a:r>
            <a:r>
              <a:rPr lang="en-US" sz="2400" dirty="0" smtClean="0"/>
              <a:t>system.</a:t>
            </a:r>
          </a:p>
          <a:p>
            <a:pPr>
              <a:buNone/>
            </a:pPr>
            <a:endParaRPr lang="en-US" sz="800" dirty="0" smtClean="0"/>
          </a:p>
          <a:p>
            <a:pPr>
              <a:buNone/>
            </a:pPr>
            <a:r>
              <a:rPr lang="en-US" sz="2400" b="1" dirty="0" smtClean="0">
                <a:solidFill>
                  <a:schemeClr val="accent3"/>
                </a:solidFill>
              </a:rPr>
              <a:t>ERP key </a:t>
            </a:r>
            <a:r>
              <a:rPr lang="en-US" sz="2400" b="1" dirty="0" smtClean="0">
                <a:solidFill>
                  <a:schemeClr val="accent3"/>
                </a:solidFill>
              </a:rPr>
              <a:t>improvements </a:t>
            </a:r>
            <a:r>
              <a:rPr lang="en-US" sz="2400" b="1" dirty="0" smtClean="0"/>
              <a:t>are as follows:</a:t>
            </a:r>
            <a:r>
              <a:rPr lang="en-US" sz="2400" dirty="0" smtClean="0"/>
              <a:t> </a:t>
            </a:r>
            <a:endParaRPr lang="en-US" sz="2400" dirty="0" smtClean="0"/>
          </a:p>
          <a:p>
            <a:pPr lvl="0"/>
            <a:r>
              <a:rPr lang="en-US" sz="2000" b="1" dirty="0" smtClean="0">
                <a:solidFill>
                  <a:schemeClr val="accent3"/>
                </a:solidFill>
              </a:rPr>
              <a:t>Real-time</a:t>
            </a:r>
            <a:r>
              <a:rPr lang="en-US" sz="2000" dirty="0" smtClean="0"/>
              <a:t> order entry detects errors, such as missing data, as the order is being entered, and when it is easiest to correct those errors</a:t>
            </a:r>
            <a:r>
              <a:rPr lang="en-US" sz="2000" dirty="0" smtClean="0"/>
              <a:t>.</a:t>
            </a:r>
            <a:endParaRPr lang="en-US" sz="800" dirty="0" smtClean="0"/>
          </a:p>
          <a:p>
            <a:pPr lvl="0"/>
            <a:r>
              <a:rPr lang="en-US" sz="2000" b="1" dirty="0" smtClean="0">
                <a:solidFill>
                  <a:schemeClr val="accent3"/>
                </a:solidFill>
              </a:rPr>
              <a:t>Credit approval</a:t>
            </a:r>
            <a:r>
              <a:rPr lang="en-US" sz="2000" dirty="0" smtClean="0">
                <a:solidFill>
                  <a:schemeClr val="accent3"/>
                </a:solidFill>
              </a:rPr>
              <a:t> </a:t>
            </a:r>
            <a:r>
              <a:rPr lang="en-US" sz="2000" dirty="0" smtClean="0"/>
              <a:t>decisions can be made at the time the customer places the order. If special approval is required, the credit manager is notified by e-mail or IM and can immediately make that decision</a:t>
            </a:r>
            <a:r>
              <a:rPr lang="en-US" sz="2000" dirty="0" smtClean="0"/>
              <a:t>.</a:t>
            </a:r>
            <a:endParaRPr lang="en-US" sz="800" dirty="0" smtClean="0"/>
          </a:p>
          <a:p>
            <a:pPr lvl="0"/>
            <a:r>
              <a:rPr lang="en-US" sz="2000" b="1" dirty="0" smtClean="0">
                <a:solidFill>
                  <a:schemeClr val="accent3"/>
                </a:solidFill>
              </a:rPr>
              <a:t>Inventory records</a:t>
            </a:r>
            <a:r>
              <a:rPr lang="en-US" sz="2000" dirty="0" smtClean="0">
                <a:solidFill>
                  <a:schemeClr val="accent3"/>
                </a:solidFill>
              </a:rPr>
              <a:t> </a:t>
            </a:r>
            <a:r>
              <a:rPr lang="en-US" sz="2000" dirty="0" smtClean="0"/>
              <a:t>are more accurate and timely, enabling sales order entry staff to provide customers accurate information about expected delivery </a:t>
            </a:r>
            <a:r>
              <a:rPr lang="en-US" sz="2000" dirty="0" smtClean="0"/>
              <a:t>dates.</a:t>
            </a:r>
            <a:endParaRPr lang="en-US" sz="2000" dirty="0" smtClean="0"/>
          </a:p>
          <a:p>
            <a:pPr>
              <a:buNone/>
            </a:pPr>
            <a:endParaRPr lang="en-US" sz="2400" dirty="0"/>
          </a:p>
        </p:txBody>
      </p:sp>
      <p:sp>
        <p:nvSpPr>
          <p:cNvPr id="4" name="Footer Placeholder 3"/>
          <p:cNvSpPr>
            <a:spLocks noGrp="1"/>
          </p:cNvSpPr>
          <p:nvPr>
            <p:ph type="ftr" sz="quarter" idx="11"/>
          </p:nvPr>
        </p:nvSpPr>
        <p:spPr/>
        <p:txBody>
          <a:bodyPr/>
          <a:lstStyle/>
          <a:p>
            <a:r>
              <a:rPr lang="en-US" dirty="0"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ERP key improvements (cont.)</a:t>
            </a:r>
            <a:endParaRPr lang="en-US" dirty="0"/>
          </a:p>
        </p:txBody>
      </p:sp>
      <p:sp>
        <p:nvSpPr>
          <p:cNvPr id="3" name="Content Placeholder 2"/>
          <p:cNvSpPr>
            <a:spLocks noGrp="1"/>
          </p:cNvSpPr>
          <p:nvPr>
            <p:ph idx="1"/>
          </p:nvPr>
        </p:nvSpPr>
        <p:spPr/>
        <p:txBody>
          <a:bodyPr>
            <a:normAutofit/>
          </a:bodyPr>
          <a:lstStyle/>
          <a:p>
            <a:pPr>
              <a:buNone/>
            </a:pPr>
            <a:endParaRPr lang="en-US" sz="1200" dirty="0" smtClean="0"/>
          </a:p>
          <a:p>
            <a:pPr lvl="0"/>
            <a:r>
              <a:rPr lang="en-US" sz="2000" dirty="0" smtClean="0"/>
              <a:t>The</a:t>
            </a:r>
            <a:r>
              <a:rPr lang="en-US" sz="2000" b="1" dirty="0" smtClean="0"/>
              <a:t> </a:t>
            </a:r>
            <a:r>
              <a:rPr lang="en-US" sz="2000" b="1" dirty="0" smtClean="0">
                <a:solidFill>
                  <a:schemeClr val="accent3"/>
                </a:solidFill>
              </a:rPr>
              <a:t>warehouse and shipping departments</a:t>
            </a:r>
            <a:r>
              <a:rPr lang="en-US" sz="2000" dirty="0" smtClean="0">
                <a:solidFill>
                  <a:schemeClr val="accent3"/>
                </a:solidFill>
              </a:rPr>
              <a:t> </a:t>
            </a:r>
            <a:r>
              <a:rPr lang="en-US" sz="2000" dirty="0" smtClean="0"/>
              <a:t>can better plan activities to minimize the time required to fill customer </a:t>
            </a:r>
            <a:r>
              <a:rPr lang="en-US" sz="2000" dirty="0" smtClean="0"/>
              <a:t>orders.</a:t>
            </a:r>
            <a:endParaRPr lang="en-US" sz="2000" dirty="0" smtClean="0"/>
          </a:p>
          <a:p>
            <a:pPr>
              <a:buNone/>
            </a:pPr>
            <a:endParaRPr lang="en-US" sz="800" dirty="0" smtClean="0"/>
          </a:p>
          <a:p>
            <a:pPr lvl="0"/>
            <a:r>
              <a:rPr lang="en-US" sz="2000" dirty="0" smtClean="0"/>
              <a:t>The system </a:t>
            </a:r>
            <a:r>
              <a:rPr lang="en-US" sz="2000" b="1" dirty="0" smtClean="0">
                <a:solidFill>
                  <a:schemeClr val="accent3"/>
                </a:solidFill>
              </a:rPr>
              <a:t>compares data</a:t>
            </a:r>
            <a:r>
              <a:rPr lang="en-US" sz="2000" dirty="0" smtClean="0">
                <a:solidFill>
                  <a:schemeClr val="accent3"/>
                </a:solidFill>
              </a:rPr>
              <a:t> </a:t>
            </a:r>
            <a:r>
              <a:rPr lang="en-US" sz="2000" dirty="0" smtClean="0"/>
              <a:t>that the shipping department entered with the sales order file, thereby detecting and facilitating correction of any errors prior to </a:t>
            </a:r>
            <a:r>
              <a:rPr lang="en-US" sz="2000" dirty="0" smtClean="0"/>
              <a:t>shipment.</a:t>
            </a:r>
            <a:endParaRPr lang="en-US" sz="2000" dirty="0" smtClean="0"/>
          </a:p>
          <a:p>
            <a:pPr>
              <a:buNone/>
            </a:pPr>
            <a:endParaRPr lang="en-US" sz="800" dirty="0" smtClean="0"/>
          </a:p>
          <a:p>
            <a:pPr lvl="0"/>
            <a:r>
              <a:rPr lang="en-US" sz="2000" b="1" dirty="0" smtClean="0">
                <a:solidFill>
                  <a:schemeClr val="accent3"/>
                </a:solidFill>
              </a:rPr>
              <a:t>Cash receipts</a:t>
            </a:r>
            <a:r>
              <a:rPr lang="en-US" sz="2000" dirty="0" smtClean="0">
                <a:solidFill>
                  <a:schemeClr val="accent3"/>
                </a:solidFill>
              </a:rPr>
              <a:t> are </a:t>
            </a:r>
            <a:r>
              <a:rPr lang="en-US" sz="2000" dirty="0" smtClean="0"/>
              <a:t>processed more quickly, improving cash </a:t>
            </a:r>
            <a:r>
              <a:rPr lang="en-US" sz="2000" dirty="0" smtClean="0"/>
              <a:t>flow.</a:t>
            </a:r>
            <a:endParaRPr lang="en-US" sz="2000" dirty="0" smtClean="0"/>
          </a:p>
          <a:p>
            <a:pPr>
              <a:buNone/>
            </a:pPr>
            <a:endParaRPr lang="en-US" sz="800" dirty="0" smtClean="0"/>
          </a:p>
          <a:p>
            <a:pPr lvl="0"/>
            <a:r>
              <a:rPr lang="en-US" sz="2000" b="1" dirty="0" smtClean="0">
                <a:solidFill>
                  <a:schemeClr val="accent3"/>
                </a:solidFill>
              </a:rPr>
              <a:t>Reports</a:t>
            </a:r>
            <a:r>
              <a:rPr lang="en-US" sz="2000" dirty="0" smtClean="0">
                <a:solidFill>
                  <a:schemeClr val="accent3"/>
                </a:solidFill>
              </a:rPr>
              <a:t> </a:t>
            </a:r>
            <a:r>
              <a:rPr lang="en-US" sz="2000" dirty="0" smtClean="0"/>
              <a:t>and performance measures are </a:t>
            </a:r>
            <a:r>
              <a:rPr lang="en-US" sz="2000" b="1" dirty="0" smtClean="0">
                <a:solidFill>
                  <a:schemeClr val="accent3"/>
                </a:solidFill>
              </a:rPr>
              <a:t>timelier</a:t>
            </a:r>
            <a:r>
              <a:rPr lang="en-US" sz="2000" dirty="0" smtClean="0"/>
              <a:t>, enhancing management’s ability to monitor and improve efficiency and effectiveness</a:t>
            </a:r>
            <a:r>
              <a:rPr lang="en-US" sz="2000" dirty="0" smtClean="0"/>
              <a:t>.</a:t>
            </a:r>
            <a:endParaRPr lang="en-US" sz="2000" dirty="0" smtClean="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 Objectives, Threats and </a:t>
            </a:r>
            <a:r>
              <a:rPr lang="en-US" b="1" dirty="0" smtClean="0"/>
              <a:t>Procedures</a:t>
            </a:r>
            <a:endParaRPr lang="en-US" dirty="0"/>
          </a:p>
        </p:txBody>
      </p:sp>
      <p:sp>
        <p:nvSpPr>
          <p:cNvPr id="3" name="Content Placeholder 2"/>
          <p:cNvSpPr>
            <a:spLocks noGrp="1"/>
          </p:cNvSpPr>
          <p:nvPr>
            <p:ph idx="1"/>
          </p:nvPr>
        </p:nvSpPr>
        <p:spPr>
          <a:xfrm>
            <a:off x="1447800" y="1600200"/>
            <a:ext cx="7498080" cy="4800600"/>
          </a:xfrm>
        </p:spPr>
        <p:txBody>
          <a:bodyPr>
            <a:normAutofit/>
          </a:bodyPr>
          <a:lstStyle/>
          <a:p>
            <a:pPr>
              <a:buNone/>
            </a:pPr>
            <a:r>
              <a:rPr lang="en-US" sz="2400" dirty="0" smtClean="0"/>
              <a:t>In the revenue cycle, a well-designed accounting information system should provide adequate controls to ensure that the following </a:t>
            </a:r>
            <a:r>
              <a:rPr lang="en-US" sz="2400" b="1" dirty="0" smtClean="0">
                <a:solidFill>
                  <a:schemeClr val="accent3"/>
                </a:solidFill>
              </a:rPr>
              <a:t>objectives</a:t>
            </a:r>
            <a:r>
              <a:rPr lang="en-US" sz="2400" dirty="0" smtClean="0"/>
              <a:t> are met</a:t>
            </a:r>
            <a:r>
              <a:rPr lang="en-US" sz="2400" dirty="0" smtClean="0"/>
              <a:t>:</a:t>
            </a:r>
            <a:endParaRPr lang="en-US" sz="2400" dirty="0" smtClean="0"/>
          </a:p>
          <a:p>
            <a:pPr lvl="0">
              <a:spcBef>
                <a:spcPts val="0"/>
              </a:spcBef>
            </a:pPr>
            <a:r>
              <a:rPr lang="en-US" sz="2400" dirty="0" smtClean="0"/>
              <a:t>All transaction are properly </a:t>
            </a:r>
            <a:r>
              <a:rPr lang="en-US" sz="2400" dirty="0" smtClean="0"/>
              <a:t>authorized.</a:t>
            </a:r>
            <a:endParaRPr lang="en-US" sz="2400" dirty="0" smtClean="0"/>
          </a:p>
          <a:p>
            <a:pPr lvl="0">
              <a:spcBef>
                <a:spcPts val="0"/>
              </a:spcBef>
            </a:pPr>
            <a:r>
              <a:rPr lang="en-US" sz="2400" dirty="0" smtClean="0"/>
              <a:t>All recorded transactions are valid (actually occurred</a:t>
            </a:r>
            <a:r>
              <a:rPr lang="en-US" sz="2400" dirty="0" smtClean="0"/>
              <a:t>).</a:t>
            </a:r>
            <a:endParaRPr lang="en-US" sz="2400" dirty="0" smtClean="0"/>
          </a:p>
          <a:p>
            <a:pPr lvl="0">
              <a:spcBef>
                <a:spcPts val="0"/>
              </a:spcBef>
            </a:pPr>
            <a:r>
              <a:rPr lang="en-US" sz="2400" dirty="0" smtClean="0"/>
              <a:t>All valid, authorized transactions are </a:t>
            </a:r>
            <a:r>
              <a:rPr lang="en-US" sz="2400" dirty="0" smtClean="0"/>
              <a:t>recorded.</a:t>
            </a:r>
            <a:endParaRPr lang="en-US" sz="2400" dirty="0" smtClean="0"/>
          </a:p>
          <a:p>
            <a:pPr lvl="0">
              <a:spcBef>
                <a:spcPts val="0"/>
              </a:spcBef>
            </a:pPr>
            <a:r>
              <a:rPr lang="en-US" sz="2400" dirty="0" smtClean="0"/>
              <a:t>All transactions are recorded </a:t>
            </a:r>
            <a:r>
              <a:rPr lang="en-US" sz="2400" dirty="0" smtClean="0"/>
              <a:t>accurately.</a:t>
            </a:r>
            <a:endParaRPr lang="en-US" sz="2400" dirty="0" smtClean="0"/>
          </a:p>
          <a:p>
            <a:pPr lvl="0">
              <a:spcBef>
                <a:spcPts val="0"/>
              </a:spcBef>
            </a:pPr>
            <a:r>
              <a:rPr lang="en-US" sz="2400" dirty="0" smtClean="0"/>
              <a:t>Assets, (cash, inventory and data) are safeguarded from loss or theft</a:t>
            </a:r>
            <a:r>
              <a:rPr lang="en-US" sz="2400" dirty="0" smtClean="0"/>
              <a:t>.</a:t>
            </a:r>
            <a:endParaRPr lang="en-US" sz="2400" dirty="0" smtClean="0"/>
          </a:p>
          <a:p>
            <a:pPr lvl="0">
              <a:spcBef>
                <a:spcPts val="0"/>
              </a:spcBef>
            </a:pPr>
            <a:r>
              <a:rPr lang="en-US" sz="2400" dirty="0" smtClean="0"/>
              <a:t>Business activities are performed efficiently and effectively</a:t>
            </a:r>
            <a:r>
              <a:rPr lang="en-US" sz="2400" dirty="0" smtClean="0"/>
              <a:t>.</a:t>
            </a:r>
            <a:endParaRPr lang="en-US" sz="2400" dirty="0" smtClean="0"/>
          </a:p>
        </p:txBody>
      </p:sp>
      <p:sp>
        <p:nvSpPr>
          <p:cNvPr id="4" name="Footer Placeholder 3"/>
          <p:cNvSpPr>
            <a:spLocks noGrp="1"/>
          </p:cNvSpPr>
          <p:nvPr>
            <p:ph type="ftr" sz="quarter" idx="11"/>
          </p:nvPr>
        </p:nvSpPr>
        <p:spPr/>
        <p:txBody>
          <a:bodyPr/>
          <a:lstStyle/>
          <a:p>
            <a:r>
              <a:rPr lang="en-US" dirty="0"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 Objectives, Threats and Procedures</a:t>
            </a:r>
            <a:endParaRPr lang="en-US" dirty="0"/>
          </a:p>
        </p:txBody>
      </p:sp>
      <p:sp>
        <p:nvSpPr>
          <p:cNvPr id="3" name="Content Placeholder 2"/>
          <p:cNvSpPr>
            <a:spLocks noGrp="1"/>
          </p:cNvSpPr>
          <p:nvPr>
            <p:ph idx="1"/>
          </p:nvPr>
        </p:nvSpPr>
        <p:spPr>
          <a:xfrm>
            <a:off x="1447800" y="2286000"/>
            <a:ext cx="7498080" cy="4038600"/>
          </a:xfrm>
        </p:spPr>
        <p:txBody>
          <a:bodyPr/>
          <a:lstStyle/>
          <a:p>
            <a:pPr>
              <a:buNone/>
            </a:pPr>
            <a:r>
              <a:rPr lang="en-US" sz="2800" b="1" dirty="0" smtClean="0"/>
              <a:t>Table </a:t>
            </a:r>
            <a:r>
              <a:rPr lang="en-US" sz="2800" b="1" dirty="0" smtClean="0"/>
              <a:t>10-1</a:t>
            </a:r>
            <a:r>
              <a:rPr lang="en-US" sz="2800" dirty="0" smtClean="0"/>
              <a:t> on </a:t>
            </a:r>
            <a:r>
              <a:rPr lang="en-US" sz="2800" b="1" dirty="0" smtClean="0"/>
              <a:t>Page 392</a:t>
            </a:r>
            <a:r>
              <a:rPr lang="en-US" sz="2800" dirty="0" smtClean="0"/>
              <a:t> lists the major threats in the revenue cycle and the appropriate control procedures that should be in place to mitigate them.</a:t>
            </a:r>
          </a:p>
          <a:p>
            <a:pPr>
              <a:buNone/>
            </a:pPr>
            <a:endParaRPr lang="en-US"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 Objectives, Threats and Procedures</a:t>
            </a:r>
            <a:endParaRPr lang="en-US" dirty="0"/>
          </a:p>
        </p:txBody>
      </p:sp>
      <p:sp>
        <p:nvSpPr>
          <p:cNvPr id="3" name="Content Placeholder 2"/>
          <p:cNvSpPr>
            <a:spLocks noGrp="1"/>
          </p:cNvSpPr>
          <p:nvPr>
            <p:ph idx="1"/>
          </p:nvPr>
        </p:nvSpPr>
        <p:spPr>
          <a:xfrm>
            <a:off x="1435608" y="1676400"/>
            <a:ext cx="7498080" cy="4572000"/>
          </a:xfrm>
        </p:spPr>
        <p:txBody>
          <a:bodyPr>
            <a:normAutofit/>
          </a:bodyPr>
          <a:lstStyle/>
          <a:p>
            <a:r>
              <a:rPr lang="en-US" sz="2800" b="1" dirty="0" smtClean="0"/>
              <a:t>Sales Order </a:t>
            </a:r>
            <a:r>
              <a:rPr lang="en-US" sz="2800" b="1" dirty="0" smtClean="0"/>
              <a:t>Entry Threats</a:t>
            </a:r>
            <a:endParaRPr lang="en-US" sz="2800" dirty="0" smtClean="0"/>
          </a:p>
          <a:p>
            <a:pPr>
              <a:buNone/>
            </a:pPr>
            <a:endParaRPr lang="en-US" sz="2400" dirty="0" smtClean="0"/>
          </a:p>
          <a:p>
            <a:r>
              <a:rPr lang="en-US" sz="2400" dirty="0" smtClean="0"/>
              <a:t>The primary objectives of the sales order entry process are to accurately and efficiently process customer orders, ensure that the company gets paid for all credit sales and that all sales are legitimate, and to minimize the loss of revenue arising from poor inventory management</a:t>
            </a:r>
            <a:r>
              <a:rPr lang="en-US" sz="2400" dirty="0" smtClean="0"/>
              <a:t>.</a:t>
            </a:r>
            <a:endParaRPr lang="en-US" sz="2400" dirty="0" smtClean="0"/>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Introduction</a:t>
            </a:r>
            <a:endParaRPr lang="en-US" dirty="0"/>
          </a:p>
        </p:txBody>
      </p:sp>
      <p:sp>
        <p:nvSpPr>
          <p:cNvPr id="3" name="Content Placeholder 2"/>
          <p:cNvSpPr>
            <a:spLocks noGrp="1"/>
          </p:cNvSpPr>
          <p:nvPr>
            <p:ph idx="1"/>
          </p:nvPr>
        </p:nvSpPr>
        <p:spPr/>
        <p:txBody>
          <a:bodyPr/>
          <a:lstStyle/>
          <a:p>
            <a:pPr>
              <a:buNone/>
            </a:pPr>
            <a:r>
              <a:rPr lang="en-US" dirty="0" smtClean="0"/>
              <a:t>The </a:t>
            </a:r>
            <a:r>
              <a:rPr lang="en-US" b="1" dirty="0" smtClean="0">
                <a:solidFill>
                  <a:schemeClr val="accent3"/>
                </a:solidFill>
              </a:rPr>
              <a:t>revenue cycle</a:t>
            </a:r>
            <a:r>
              <a:rPr lang="en-US" dirty="0" smtClean="0">
                <a:solidFill>
                  <a:schemeClr val="accent3"/>
                </a:solidFill>
              </a:rPr>
              <a:t> </a:t>
            </a:r>
            <a:r>
              <a:rPr lang="en-US" dirty="0" smtClean="0"/>
              <a:t>is a recurring set of business activities and related information processing operations associated with providing goods and services to customers and collecting cash in payment for those sales.</a:t>
            </a:r>
          </a:p>
          <a:p>
            <a:pPr>
              <a:buNone/>
            </a:pPr>
            <a:r>
              <a:rPr lang="en-US" dirty="0" smtClean="0"/>
              <a:t>Primary external exchange of information is with customers.</a:t>
            </a:r>
            <a:endParaRPr lang="en-US"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Sales Order Entry</a:t>
            </a:r>
            <a:r>
              <a:rPr lang="en-US" dirty="0" smtClean="0"/>
              <a:t> </a:t>
            </a:r>
            <a:r>
              <a:rPr lang="en-US" b="1" dirty="0" smtClean="0"/>
              <a:t>Threats</a:t>
            </a:r>
            <a:r>
              <a:rPr lang="en-US" dirty="0" smtClean="0"/>
              <a:t>:</a:t>
            </a:r>
            <a:endParaRPr lang="en-US" dirty="0"/>
          </a:p>
        </p:txBody>
      </p:sp>
      <p:sp>
        <p:nvSpPr>
          <p:cNvPr id="3" name="Content Placeholder 2"/>
          <p:cNvSpPr>
            <a:spLocks noGrp="1"/>
          </p:cNvSpPr>
          <p:nvPr>
            <p:ph idx="1"/>
          </p:nvPr>
        </p:nvSpPr>
        <p:spPr/>
        <p:txBody>
          <a:bodyPr>
            <a:normAutofit/>
          </a:bodyPr>
          <a:lstStyle/>
          <a:p>
            <a:pPr>
              <a:buNone/>
            </a:pPr>
            <a:r>
              <a:rPr lang="en-US" sz="2400" b="1" dirty="0" smtClean="0"/>
              <a:t>Threat </a:t>
            </a:r>
            <a:r>
              <a:rPr lang="en-US" sz="2400" b="1" dirty="0" smtClean="0"/>
              <a:t>1:</a:t>
            </a:r>
            <a:r>
              <a:rPr lang="en-US" sz="2400" dirty="0" smtClean="0"/>
              <a:t> Incomplete or Inaccurate customers </a:t>
            </a:r>
            <a:r>
              <a:rPr lang="en-US" sz="2400" dirty="0" smtClean="0"/>
              <a:t>Order-have to call customer to get correct info.</a:t>
            </a:r>
            <a:endParaRPr lang="en-US" sz="2400" dirty="0" smtClean="0"/>
          </a:p>
          <a:p>
            <a:pPr>
              <a:lnSpc>
                <a:spcPct val="150000"/>
              </a:lnSpc>
              <a:buNone/>
            </a:pPr>
            <a:r>
              <a:rPr lang="en-US" sz="2400" b="1" dirty="0" smtClean="0"/>
              <a:t>Threat 2:</a:t>
            </a:r>
            <a:r>
              <a:rPr lang="en-US" sz="2400" dirty="0" smtClean="0"/>
              <a:t> Credit Sales to Customers with Poor Credit</a:t>
            </a:r>
          </a:p>
          <a:p>
            <a:pPr>
              <a:lnSpc>
                <a:spcPct val="150000"/>
              </a:lnSpc>
              <a:buNone/>
            </a:pPr>
            <a:r>
              <a:rPr lang="en-US" sz="2400" b="1" dirty="0" smtClean="0"/>
              <a:t>Threat </a:t>
            </a:r>
            <a:r>
              <a:rPr lang="en-US" sz="2400" b="1" dirty="0" smtClean="0"/>
              <a:t>3:</a:t>
            </a:r>
            <a:r>
              <a:rPr lang="en-US" sz="2400" dirty="0" smtClean="0"/>
              <a:t> Legitimacy of </a:t>
            </a:r>
            <a:r>
              <a:rPr lang="en-US" sz="2400" dirty="0" smtClean="0"/>
              <a:t>Orders</a:t>
            </a:r>
            <a:endParaRPr lang="en-US" sz="2400" dirty="0" smtClean="0"/>
          </a:p>
          <a:p>
            <a:pPr>
              <a:buNone/>
            </a:pPr>
            <a:r>
              <a:rPr lang="en-US" sz="2400" b="1" dirty="0" smtClean="0"/>
              <a:t>Threat </a:t>
            </a:r>
            <a:r>
              <a:rPr lang="en-US" sz="2400" b="1" dirty="0" smtClean="0"/>
              <a:t>4:</a:t>
            </a:r>
            <a:r>
              <a:rPr lang="en-US" sz="2400" dirty="0" smtClean="0"/>
              <a:t> </a:t>
            </a:r>
            <a:r>
              <a:rPr lang="en-US" sz="2400" dirty="0" err="1" smtClean="0"/>
              <a:t>Stockouts</a:t>
            </a:r>
            <a:r>
              <a:rPr lang="en-US" sz="2400" dirty="0" smtClean="0"/>
              <a:t>, Carrying Costs and </a:t>
            </a:r>
            <a:r>
              <a:rPr lang="en-US" sz="2400" dirty="0" smtClean="0"/>
              <a:t>Markdowns-lost sales, excess inventory = carrying costs &amp; markdowns.</a:t>
            </a:r>
            <a:endParaRPr lang="en-US" sz="2400" dirty="0" smtClean="0"/>
          </a:p>
          <a:p>
            <a:pPr>
              <a:buNone/>
            </a:pPr>
            <a:endParaRPr lang="en-US" sz="2400" dirty="0" smtClean="0"/>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Shipping Threats</a:t>
            </a:r>
            <a:endParaRPr lang="en-US" dirty="0"/>
          </a:p>
        </p:txBody>
      </p:sp>
      <p:sp>
        <p:nvSpPr>
          <p:cNvPr id="3" name="Content Placeholder 2"/>
          <p:cNvSpPr>
            <a:spLocks noGrp="1"/>
          </p:cNvSpPr>
          <p:nvPr>
            <p:ph idx="1"/>
          </p:nvPr>
        </p:nvSpPr>
        <p:spPr>
          <a:xfrm>
            <a:off x="1435608" y="1447800"/>
            <a:ext cx="7498080" cy="2971800"/>
          </a:xfrm>
        </p:spPr>
        <p:txBody>
          <a:bodyPr/>
          <a:lstStyle/>
          <a:p>
            <a:r>
              <a:rPr lang="en-US" sz="2800" dirty="0" smtClean="0"/>
              <a:t>The </a:t>
            </a:r>
            <a:r>
              <a:rPr lang="en-US" sz="2800" dirty="0" smtClean="0"/>
              <a:t>primary objective of the shipping function is to fill customer orders efficiently and accurately, and to safeguard inventory.</a:t>
            </a:r>
          </a:p>
          <a:p>
            <a:pPr>
              <a:buNone/>
            </a:pPr>
            <a:r>
              <a:rPr lang="en-US" sz="2800" b="1" dirty="0" smtClean="0"/>
              <a:t>Threat 5: Shipping Errors</a:t>
            </a:r>
            <a:endParaRPr lang="en-US" sz="2800" dirty="0" smtClean="0"/>
          </a:p>
          <a:p>
            <a:pPr>
              <a:buNone/>
            </a:pPr>
            <a:r>
              <a:rPr lang="en-US" sz="2800" b="1" dirty="0" smtClean="0"/>
              <a:t>Threat 6: Theft of </a:t>
            </a:r>
            <a:r>
              <a:rPr lang="en-US" sz="2800" b="1" dirty="0" smtClean="0"/>
              <a:t>Inventory:</a:t>
            </a:r>
            <a:r>
              <a:rPr lang="en-US" sz="2400" dirty="0" smtClean="0"/>
              <a:t> by employees or in shipment.</a:t>
            </a:r>
            <a:endParaRPr lang="en-US" sz="2800" dirty="0" smtClean="0"/>
          </a:p>
          <a:p>
            <a:pPr>
              <a:buNone/>
            </a:pPr>
            <a:endParaRPr lang="en-US" sz="2800" dirty="0" smtClean="0"/>
          </a:p>
          <a:p>
            <a:pPr>
              <a:buNone/>
            </a:pPr>
            <a:endParaRPr lang="en-US"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31</a:t>
            </a:fld>
            <a:endParaRPr lang="en-US"/>
          </a:p>
        </p:txBody>
      </p:sp>
      <p:sp>
        <p:nvSpPr>
          <p:cNvPr id="6" name="TextBox 5"/>
          <p:cNvSpPr txBox="1"/>
          <p:nvPr/>
        </p:nvSpPr>
        <p:spPr>
          <a:xfrm>
            <a:off x="1828800" y="4876800"/>
            <a:ext cx="6781800" cy="1477328"/>
          </a:xfrm>
          <a:prstGeom prst="rect">
            <a:avLst/>
          </a:prstGeom>
          <a:solidFill>
            <a:srgbClr val="FFFFCC"/>
          </a:solidFill>
          <a:ln>
            <a:solidFill>
              <a:schemeClr val="tx1"/>
            </a:solidFill>
          </a:ln>
        </p:spPr>
        <p:txBody>
          <a:bodyPr wrap="square" rtlCol="0">
            <a:spAutoFit/>
          </a:bodyPr>
          <a:lstStyle/>
          <a:p>
            <a:r>
              <a:rPr lang="en-US" b="1" dirty="0">
                <a:latin typeface="Arial" pitchFamily="34" charset="0"/>
                <a:cs typeface="Arial" pitchFamily="34" charset="0"/>
              </a:rPr>
              <a:t>Inventory "shrinkage," a combination of employee theft, shoplifting, vendor fraud and administrative error, cost the nation's retailers </a:t>
            </a:r>
            <a:r>
              <a:rPr lang="en-US" b="1" dirty="0">
                <a:solidFill>
                  <a:schemeClr val="accent3"/>
                </a:solidFill>
                <a:latin typeface="Arial" pitchFamily="34" charset="0"/>
                <a:cs typeface="Arial" pitchFamily="34" charset="0"/>
              </a:rPr>
              <a:t>$31.3 billion </a:t>
            </a:r>
            <a:r>
              <a:rPr lang="en-US" b="1" dirty="0">
                <a:latin typeface="Arial" pitchFamily="34" charset="0"/>
                <a:cs typeface="Arial" pitchFamily="34" charset="0"/>
              </a:rPr>
              <a:t>last year, according to the just released </a:t>
            </a:r>
            <a:r>
              <a:rPr lang="en-US" b="1" i="1" dirty="0">
                <a:latin typeface="Arial" pitchFamily="34" charset="0"/>
                <a:cs typeface="Arial" pitchFamily="34" charset="0"/>
              </a:rPr>
              <a:t>National Retail Security Survey</a:t>
            </a:r>
            <a:r>
              <a:rPr lang="en-US" b="1" dirty="0">
                <a:latin typeface="Arial" pitchFamily="34" charset="0"/>
                <a:cs typeface="Arial" pitchFamily="34" charset="0"/>
              </a:rPr>
              <a:t>, which analyzed theft incidents from 118 of the largest U.S. retail chains.</a:t>
            </a:r>
            <a:r>
              <a:rPr lang="en-US" dirty="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Billing &amp; A/R Threats</a:t>
            </a:r>
            <a:endParaRPr lang="en-US" dirty="0"/>
          </a:p>
        </p:txBody>
      </p:sp>
      <p:sp>
        <p:nvSpPr>
          <p:cNvPr id="3" name="Content Placeholder 2"/>
          <p:cNvSpPr>
            <a:spLocks noGrp="1"/>
          </p:cNvSpPr>
          <p:nvPr>
            <p:ph idx="1"/>
          </p:nvPr>
        </p:nvSpPr>
        <p:spPr/>
        <p:txBody>
          <a:bodyPr>
            <a:normAutofit/>
          </a:bodyPr>
          <a:lstStyle/>
          <a:p>
            <a:r>
              <a:rPr lang="en-US" sz="2400" dirty="0" smtClean="0"/>
              <a:t>The primary objectives of the billing and accounts receivable functions are to ensure that customers are billed for all sales that invoices are accurate and that customer accounts are accurately maintained</a:t>
            </a:r>
            <a:r>
              <a:rPr lang="en-US" sz="2400" dirty="0" smtClean="0"/>
              <a:t>.</a:t>
            </a:r>
            <a:r>
              <a:rPr lang="en-US" sz="2400" dirty="0" smtClean="0"/>
              <a:t> </a:t>
            </a:r>
          </a:p>
          <a:p>
            <a:r>
              <a:rPr lang="en-US" sz="2400" b="1" dirty="0" smtClean="0"/>
              <a:t>Threat 7: Failure to Bill </a:t>
            </a:r>
            <a:r>
              <a:rPr lang="en-US" sz="2400" b="1" dirty="0" smtClean="0"/>
              <a:t>Customers</a:t>
            </a:r>
          </a:p>
          <a:p>
            <a:r>
              <a:rPr lang="en-US" sz="2400" b="1" dirty="0" smtClean="0"/>
              <a:t>Threat 8: Billing Errors</a:t>
            </a:r>
            <a:endParaRPr lang="en-US" sz="2400" dirty="0" smtClean="0"/>
          </a:p>
          <a:p>
            <a:r>
              <a:rPr lang="en-US" sz="2400" b="1" dirty="0" smtClean="0"/>
              <a:t>Threat 9: Error in Maintaining Customer </a:t>
            </a:r>
            <a:r>
              <a:rPr lang="en-US" sz="2400" b="1" dirty="0" smtClean="0"/>
              <a:t>Accounts-</a:t>
            </a:r>
            <a:r>
              <a:rPr lang="en-US" sz="2400" dirty="0" smtClean="0"/>
              <a:t>validity checks, closed-loop verification, field checks. </a:t>
            </a:r>
            <a:endParaRPr lang="en-US" sz="2400" dirty="0" smtClean="0"/>
          </a:p>
          <a:p>
            <a:endParaRPr lang="en-US" sz="2400" dirty="0" smtClean="0"/>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32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Cash </a:t>
            </a:r>
            <a:r>
              <a:rPr lang="en-US" b="1" dirty="0" smtClean="0"/>
              <a:t>Collections Threats</a:t>
            </a:r>
            <a:endParaRPr lang="en-US" b="1" dirty="0"/>
          </a:p>
        </p:txBody>
      </p:sp>
      <p:sp>
        <p:nvSpPr>
          <p:cNvPr id="3" name="Content Placeholder 2"/>
          <p:cNvSpPr>
            <a:spLocks noGrp="1"/>
          </p:cNvSpPr>
          <p:nvPr>
            <p:ph idx="1"/>
          </p:nvPr>
        </p:nvSpPr>
        <p:spPr/>
        <p:txBody>
          <a:bodyPr>
            <a:normAutofit/>
          </a:bodyPr>
          <a:lstStyle/>
          <a:p>
            <a:pPr>
              <a:buNone/>
            </a:pPr>
            <a:r>
              <a:rPr lang="en-US" sz="2400" dirty="0" smtClean="0"/>
              <a:t>The primary </a:t>
            </a:r>
            <a:r>
              <a:rPr lang="en-US" sz="2400" dirty="0" smtClean="0"/>
              <a:t>objective of </a:t>
            </a:r>
            <a:r>
              <a:rPr lang="en-US" sz="2400" dirty="0" smtClean="0"/>
              <a:t>the cash collections function is to safeguard customer remittances.</a:t>
            </a:r>
          </a:p>
          <a:p>
            <a:pPr>
              <a:buNone/>
            </a:pPr>
            <a:endParaRPr lang="en-US" sz="800" dirty="0" smtClean="0"/>
          </a:p>
          <a:p>
            <a:r>
              <a:rPr lang="en-US" sz="2400" b="1" dirty="0" smtClean="0"/>
              <a:t>Threat 10: Theft of Cash</a:t>
            </a:r>
            <a:endParaRPr lang="en-US" sz="2400" dirty="0" smtClean="0"/>
          </a:p>
          <a:p>
            <a:pPr>
              <a:buNone/>
            </a:pPr>
            <a:endParaRPr lang="en-US" sz="800" dirty="0" smtClean="0"/>
          </a:p>
          <a:p>
            <a:pPr>
              <a:buNone/>
            </a:pPr>
            <a:r>
              <a:rPr lang="en-US" sz="2400" dirty="0" smtClean="0"/>
              <a:t>The following </a:t>
            </a:r>
            <a:r>
              <a:rPr lang="en-US" sz="2400" b="1" dirty="0" smtClean="0">
                <a:solidFill>
                  <a:schemeClr val="accent3"/>
                </a:solidFill>
              </a:rPr>
              <a:t>segregation of duties</a:t>
            </a:r>
            <a:r>
              <a:rPr lang="en-US" sz="2400" dirty="0" smtClean="0">
                <a:solidFill>
                  <a:schemeClr val="accent3"/>
                </a:solidFill>
              </a:rPr>
              <a:t> </a:t>
            </a:r>
            <a:r>
              <a:rPr lang="en-US" sz="2400" dirty="0" smtClean="0"/>
              <a:t>should be used to reduce this risk:</a:t>
            </a:r>
          </a:p>
          <a:p>
            <a:pPr>
              <a:buNone/>
            </a:pPr>
            <a:endParaRPr lang="en-US" sz="800" dirty="0" smtClean="0"/>
          </a:p>
          <a:p>
            <a:pPr lvl="0">
              <a:buNone/>
            </a:pPr>
            <a:r>
              <a:rPr lang="en-US" sz="2400" b="1" dirty="0" smtClean="0"/>
              <a:t>	</a:t>
            </a:r>
            <a:r>
              <a:rPr lang="en-US" sz="2000" b="1" dirty="0" smtClean="0">
                <a:solidFill>
                  <a:schemeClr val="accent3"/>
                </a:solidFill>
              </a:rPr>
              <a:t>Handling </a:t>
            </a:r>
            <a:r>
              <a:rPr lang="en-US" sz="2000" b="1" dirty="0" smtClean="0">
                <a:solidFill>
                  <a:schemeClr val="accent3"/>
                </a:solidFill>
              </a:rPr>
              <a:t>cash</a:t>
            </a:r>
            <a:r>
              <a:rPr lang="en-US" sz="2000" dirty="0" smtClean="0">
                <a:solidFill>
                  <a:schemeClr val="accent3"/>
                </a:solidFill>
              </a:rPr>
              <a:t> </a:t>
            </a:r>
            <a:r>
              <a:rPr lang="en-US" sz="2000" dirty="0" smtClean="0"/>
              <a:t>or checks </a:t>
            </a:r>
            <a:r>
              <a:rPr lang="en-US" sz="2000" b="1" dirty="0" smtClean="0"/>
              <a:t>and</a:t>
            </a:r>
            <a:r>
              <a:rPr lang="en-US" sz="2000" dirty="0" smtClean="0"/>
              <a:t> </a:t>
            </a:r>
            <a:r>
              <a:rPr lang="en-US" sz="2000" dirty="0" smtClean="0">
                <a:solidFill>
                  <a:schemeClr val="accent3"/>
                </a:solidFill>
              </a:rPr>
              <a:t>posting</a:t>
            </a:r>
            <a:r>
              <a:rPr lang="en-US" sz="2000" dirty="0" smtClean="0"/>
              <a:t> remittances to customer </a:t>
            </a:r>
            <a:r>
              <a:rPr lang="en-US" sz="2000" dirty="0" smtClean="0"/>
              <a:t>accounts.</a:t>
            </a:r>
            <a:endParaRPr lang="en-US" sz="2000" dirty="0" smtClean="0"/>
          </a:p>
          <a:p>
            <a:pPr>
              <a:buNone/>
            </a:pPr>
            <a:endParaRPr lang="en-US" sz="800" dirty="0" smtClean="0"/>
          </a:p>
          <a:p>
            <a:pPr lvl="0">
              <a:buNone/>
            </a:pPr>
            <a:r>
              <a:rPr lang="en-US" sz="2000" dirty="0" smtClean="0"/>
              <a:t>	</a:t>
            </a:r>
            <a:r>
              <a:rPr lang="en-US" sz="2000" dirty="0" smtClean="0">
                <a:solidFill>
                  <a:schemeClr val="accent3"/>
                </a:solidFill>
              </a:rPr>
              <a:t>Handling </a:t>
            </a:r>
            <a:r>
              <a:rPr lang="en-US" sz="2000" dirty="0" smtClean="0">
                <a:solidFill>
                  <a:schemeClr val="accent3"/>
                </a:solidFill>
              </a:rPr>
              <a:t>cash </a:t>
            </a:r>
            <a:r>
              <a:rPr lang="en-US" sz="2000" dirty="0" smtClean="0"/>
              <a:t>or checks </a:t>
            </a:r>
            <a:r>
              <a:rPr lang="en-US" sz="2000" b="1" dirty="0" smtClean="0"/>
              <a:t>and</a:t>
            </a:r>
            <a:r>
              <a:rPr lang="en-US" sz="2000" dirty="0" smtClean="0"/>
              <a:t> authorizing </a:t>
            </a:r>
            <a:r>
              <a:rPr lang="en-US" sz="2000" b="1" dirty="0" smtClean="0">
                <a:solidFill>
                  <a:schemeClr val="accent3"/>
                </a:solidFill>
              </a:rPr>
              <a:t>credit </a:t>
            </a:r>
            <a:r>
              <a:rPr lang="en-US" sz="2000" b="1" dirty="0" smtClean="0">
                <a:solidFill>
                  <a:schemeClr val="accent3"/>
                </a:solidFill>
              </a:rPr>
              <a:t>memos</a:t>
            </a:r>
            <a:r>
              <a:rPr lang="en-US" sz="2000" b="1" dirty="0" smtClean="0"/>
              <a:t>.</a:t>
            </a:r>
            <a:endParaRPr lang="en-US" sz="2000" dirty="0" smtClean="0"/>
          </a:p>
          <a:p>
            <a:pPr>
              <a:buNone/>
            </a:pPr>
            <a:endParaRPr lang="en-US" sz="800" dirty="0" smtClean="0"/>
          </a:p>
          <a:p>
            <a:pPr lvl="0">
              <a:buNone/>
            </a:pPr>
            <a:r>
              <a:rPr lang="en-US" sz="2000" b="1" dirty="0" smtClean="0"/>
              <a:t>	</a:t>
            </a:r>
            <a:r>
              <a:rPr lang="en-US" sz="2000" b="1" dirty="0" smtClean="0">
                <a:solidFill>
                  <a:schemeClr val="accent3"/>
                </a:solidFill>
              </a:rPr>
              <a:t>Issuing </a:t>
            </a:r>
            <a:r>
              <a:rPr lang="en-US" sz="2000" b="1" dirty="0" smtClean="0">
                <a:solidFill>
                  <a:schemeClr val="accent3"/>
                </a:solidFill>
              </a:rPr>
              <a:t>credit memos</a:t>
            </a:r>
            <a:r>
              <a:rPr lang="en-US" sz="2000" dirty="0" smtClean="0">
                <a:solidFill>
                  <a:schemeClr val="accent3"/>
                </a:solidFill>
              </a:rPr>
              <a:t> </a:t>
            </a:r>
            <a:r>
              <a:rPr lang="en-US" sz="2000" b="1" dirty="0" smtClean="0"/>
              <a:t>and</a:t>
            </a:r>
            <a:r>
              <a:rPr lang="en-US" sz="2000" dirty="0" smtClean="0"/>
              <a:t> maintaining customer </a:t>
            </a:r>
            <a:r>
              <a:rPr lang="en-US" sz="2000" dirty="0" smtClean="0"/>
              <a:t>accounts.</a:t>
            </a:r>
            <a:endParaRPr lang="en-US" sz="2000" dirty="0" smtClean="0"/>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33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Control </a:t>
            </a:r>
            <a:r>
              <a:rPr lang="en-US" b="1" dirty="0" smtClean="0"/>
              <a:t>Issues</a:t>
            </a:r>
            <a:endParaRPr lang="en-US" dirty="0"/>
          </a:p>
        </p:txBody>
      </p:sp>
      <p:sp>
        <p:nvSpPr>
          <p:cNvPr id="3" name="Content Placeholder 2"/>
          <p:cNvSpPr>
            <a:spLocks noGrp="1"/>
          </p:cNvSpPr>
          <p:nvPr>
            <p:ph idx="1"/>
          </p:nvPr>
        </p:nvSpPr>
        <p:spPr/>
        <p:txBody>
          <a:bodyPr>
            <a:normAutofit/>
          </a:bodyPr>
          <a:lstStyle/>
          <a:p>
            <a:r>
              <a:rPr lang="en-US" sz="2400" dirty="0" smtClean="0"/>
              <a:t>Two general objectives pertaining to all revenue cycle activities </a:t>
            </a:r>
            <a:r>
              <a:rPr lang="en-US" sz="2400" dirty="0" smtClean="0"/>
              <a:t>are: (1) that accurate </a:t>
            </a:r>
            <a:r>
              <a:rPr lang="en-US" sz="2400" dirty="0" smtClean="0"/>
              <a:t>data be available when needed and </a:t>
            </a:r>
            <a:r>
              <a:rPr lang="en-US" sz="2400" dirty="0" smtClean="0"/>
              <a:t>(2) that </a:t>
            </a:r>
            <a:r>
              <a:rPr lang="en-US" sz="2400" dirty="0" smtClean="0"/>
              <a:t>all activities be performed efficiently and effectively.</a:t>
            </a:r>
          </a:p>
          <a:p>
            <a:pPr>
              <a:buNone/>
            </a:pPr>
            <a:endParaRPr lang="en-US" sz="1000" dirty="0" smtClean="0"/>
          </a:p>
          <a:p>
            <a:r>
              <a:rPr lang="en-US" sz="2400" b="1" dirty="0" smtClean="0"/>
              <a:t>Threat 11: Loss, Alteration or Unauthorized Disclosure of </a:t>
            </a:r>
            <a:r>
              <a:rPr lang="en-US" sz="2400" b="1" dirty="0" smtClean="0"/>
              <a:t>Data.</a:t>
            </a:r>
          </a:p>
          <a:p>
            <a:pPr>
              <a:buNone/>
            </a:pPr>
            <a:endParaRPr lang="en-US" sz="800" b="1" dirty="0" smtClean="0"/>
          </a:p>
          <a:p>
            <a:r>
              <a:rPr lang="en-US" sz="2400" b="1" dirty="0" smtClean="0"/>
              <a:t>Threat 12: Poor Performance</a:t>
            </a:r>
            <a:endParaRPr lang="en-US" sz="2400" dirty="0" smtClean="0"/>
          </a:p>
          <a:p>
            <a:pPr>
              <a:buNone/>
            </a:pPr>
            <a:r>
              <a:rPr lang="en-US" sz="2000" dirty="0" smtClean="0"/>
              <a:t>	In </a:t>
            </a:r>
            <a:r>
              <a:rPr lang="en-US" sz="2000" dirty="0" smtClean="0"/>
              <a:t>addition to ensuring accuracy and safeguarding assets, another objective of internal controls is to encourage efficient and effective performance of duties.</a:t>
            </a:r>
          </a:p>
          <a:p>
            <a:pPr>
              <a:buNone/>
            </a:pPr>
            <a:endParaRPr lang="en-US" sz="2400" dirty="0" smtClean="0"/>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34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Revenue Cycle Information </a:t>
            </a:r>
            <a:r>
              <a:rPr lang="en-US" b="1" dirty="0" smtClean="0"/>
              <a:t>Needs</a:t>
            </a:r>
            <a:endParaRPr lang="en-US" dirty="0"/>
          </a:p>
        </p:txBody>
      </p:sp>
      <p:sp>
        <p:nvSpPr>
          <p:cNvPr id="3" name="Content Placeholder 2"/>
          <p:cNvSpPr>
            <a:spLocks noGrp="1"/>
          </p:cNvSpPr>
          <p:nvPr>
            <p:ph idx="1"/>
          </p:nvPr>
        </p:nvSpPr>
        <p:spPr>
          <a:xfrm>
            <a:off x="1447800" y="1600200"/>
            <a:ext cx="7498080" cy="4800600"/>
          </a:xfrm>
        </p:spPr>
        <p:txBody>
          <a:bodyPr>
            <a:normAutofit/>
          </a:bodyPr>
          <a:lstStyle/>
          <a:p>
            <a:r>
              <a:rPr lang="en-US" sz="2400" dirty="0" smtClean="0"/>
              <a:t>Effective management of revenue cycle activities requires timely access to accurate information</a:t>
            </a:r>
          </a:p>
          <a:p>
            <a:pPr>
              <a:buNone/>
            </a:pPr>
            <a:endParaRPr lang="en-US" sz="1000" dirty="0" smtClean="0"/>
          </a:p>
          <a:p>
            <a:r>
              <a:rPr lang="en-US" sz="2400" dirty="0" smtClean="0"/>
              <a:t>Operational data are needed to monitor performance and to perform </a:t>
            </a:r>
            <a:r>
              <a:rPr lang="en-US" sz="2400" b="1" dirty="0" smtClean="0">
                <a:solidFill>
                  <a:schemeClr val="accent3"/>
                </a:solidFill>
              </a:rPr>
              <a:t>recurring tasks</a:t>
            </a:r>
            <a:r>
              <a:rPr lang="en-US" sz="2400" dirty="0" smtClean="0"/>
              <a:t>.</a:t>
            </a:r>
            <a:r>
              <a:rPr lang="en-US" sz="2400" dirty="0" smtClean="0"/>
              <a:t> </a:t>
            </a:r>
          </a:p>
          <a:p>
            <a:r>
              <a:rPr lang="en-US" sz="2400" dirty="0" smtClean="0"/>
              <a:t>In addition, current and historical information is needed to enable management to make </a:t>
            </a:r>
            <a:r>
              <a:rPr lang="en-US" sz="2400" b="1" dirty="0" smtClean="0">
                <a:solidFill>
                  <a:schemeClr val="accent3"/>
                </a:solidFill>
              </a:rPr>
              <a:t>strategic decisions</a:t>
            </a:r>
            <a:r>
              <a:rPr lang="en-US" sz="2400" dirty="0" smtClean="0"/>
              <a:t>.</a:t>
            </a:r>
            <a:endParaRPr lang="en-US" sz="2400" dirty="0" smtClean="0"/>
          </a:p>
          <a:p>
            <a:r>
              <a:rPr lang="en-US" sz="2400" dirty="0" smtClean="0"/>
              <a:t>The accounting information system must also supply the information needed to</a:t>
            </a:r>
            <a:r>
              <a:rPr lang="en-US" sz="2400" dirty="0" smtClean="0">
                <a:solidFill>
                  <a:schemeClr val="accent3"/>
                </a:solidFill>
              </a:rPr>
              <a:t> </a:t>
            </a:r>
            <a:r>
              <a:rPr lang="en-US" sz="2400" b="1" dirty="0" smtClean="0">
                <a:solidFill>
                  <a:schemeClr val="accent3"/>
                </a:solidFill>
              </a:rPr>
              <a:t>evaluate performance</a:t>
            </a:r>
            <a:r>
              <a:rPr lang="en-US" sz="2400" dirty="0" smtClean="0"/>
              <a:t> of </a:t>
            </a:r>
            <a:r>
              <a:rPr lang="en-US" sz="2400" b="1" dirty="0" smtClean="0">
                <a:solidFill>
                  <a:schemeClr val="accent3"/>
                </a:solidFill>
              </a:rPr>
              <a:t>critical processes</a:t>
            </a:r>
            <a:r>
              <a:rPr lang="en-US" sz="2400" dirty="0" smtClean="0"/>
              <a:t>.</a:t>
            </a:r>
            <a:endParaRPr lang="en-US" sz="2400" dirty="0" smtClean="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Metric: Revenue Margin</a:t>
            </a:r>
            <a:endParaRPr lang="en-US" dirty="0"/>
          </a:p>
        </p:txBody>
      </p:sp>
      <p:sp>
        <p:nvSpPr>
          <p:cNvPr id="3" name="Content Placeholder 2"/>
          <p:cNvSpPr>
            <a:spLocks noGrp="1"/>
          </p:cNvSpPr>
          <p:nvPr>
            <p:ph idx="1"/>
          </p:nvPr>
        </p:nvSpPr>
        <p:spPr>
          <a:xfrm>
            <a:off x="1447800" y="1295400"/>
            <a:ext cx="7498080" cy="5105400"/>
          </a:xfrm>
        </p:spPr>
        <p:txBody>
          <a:bodyPr>
            <a:normAutofit/>
          </a:bodyPr>
          <a:lstStyle/>
          <a:p>
            <a:r>
              <a:rPr lang="en-US" sz="2000" dirty="0" smtClean="0"/>
              <a:t>One </a:t>
            </a:r>
            <a:r>
              <a:rPr lang="en-US" sz="2000" dirty="0" smtClean="0"/>
              <a:t>example of a new type of metric designed specifically to provide a leading indicator of revenue cycle performance</a:t>
            </a:r>
            <a:r>
              <a:rPr lang="en-US" sz="2000" dirty="0" smtClean="0"/>
              <a:t>.</a:t>
            </a:r>
            <a:endParaRPr lang="en-US" sz="2000" dirty="0" smtClean="0"/>
          </a:p>
          <a:p>
            <a:r>
              <a:rPr lang="en-US" sz="2000" b="1" dirty="0" smtClean="0">
                <a:solidFill>
                  <a:schemeClr val="accent3"/>
                </a:solidFill>
              </a:rPr>
              <a:t>Revenue Margin </a:t>
            </a:r>
            <a:r>
              <a:rPr lang="en-US" sz="2000" dirty="0" smtClean="0"/>
              <a:t>equals </a:t>
            </a:r>
            <a:r>
              <a:rPr lang="en-US" sz="2000" b="1" dirty="0" smtClean="0">
                <a:solidFill>
                  <a:schemeClr val="accent3"/>
                </a:solidFill>
              </a:rPr>
              <a:t>gross </a:t>
            </a:r>
            <a:r>
              <a:rPr lang="en-US" sz="2000" b="1" dirty="0" smtClean="0">
                <a:solidFill>
                  <a:schemeClr val="accent3"/>
                </a:solidFill>
              </a:rPr>
              <a:t>margin*</a:t>
            </a:r>
            <a:r>
              <a:rPr lang="en-US" sz="2000" dirty="0" smtClean="0">
                <a:solidFill>
                  <a:schemeClr val="accent3"/>
                </a:solidFill>
              </a:rPr>
              <a:t> </a:t>
            </a:r>
            <a:r>
              <a:rPr lang="en-US" sz="2000" dirty="0" smtClean="0"/>
              <a:t>minus </a:t>
            </a:r>
            <a:r>
              <a:rPr lang="en-US" sz="2000" b="1" dirty="0" smtClean="0">
                <a:solidFill>
                  <a:schemeClr val="accent3"/>
                </a:solidFill>
              </a:rPr>
              <a:t>all selling costs</a:t>
            </a:r>
            <a:r>
              <a:rPr lang="en-US" sz="2000" dirty="0" smtClean="0">
                <a:solidFill>
                  <a:schemeClr val="accent3"/>
                </a:solidFill>
              </a:rPr>
              <a:t>:</a:t>
            </a:r>
            <a:endParaRPr lang="en-US" sz="2000" dirty="0" smtClean="0">
              <a:solidFill>
                <a:schemeClr val="accent3"/>
              </a:solidFill>
            </a:endParaRPr>
          </a:p>
          <a:p>
            <a:pPr marL="914400" lvl="0" indent="0">
              <a:spcBef>
                <a:spcPts val="0"/>
              </a:spcBef>
              <a:buNone/>
            </a:pPr>
            <a:r>
              <a:rPr lang="en-US" sz="2000" dirty="0" smtClean="0"/>
              <a:t>Payroll</a:t>
            </a:r>
          </a:p>
          <a:p>
            <a:pPr marL="914400" lvl="0" indent="0">
              <a:spcBef>
                <a:spcPts val="0"/>
              </a:spcBef>
              <a:buNone/>
            </a:pPr>
            <a:r>
              <a:rPr lang="en-US" sz="2000" dirty="0" smtClean="0"/>
              <a:t>Commissions</a:t>
            </a:r>
          </a:p>
          <a:p>
            <a:pPr marL="914400" lvl="0" indent="0">
              <a:spcBef>
                <a:spcPts val="0"/>
              </a:spcBef>
              <a:buNone/>
            </a:pPr>
            <a:r>
              <a:rPr lang="en-US" sz="2000" dirty="0" err="1" smtClean="0"/>
              <a:t>Salesforce</a:t>
            </a:r>
            <a:r>
              <a:rPr lang="en-US" sz="2000" dirty="0" smtClean="0"/>
              <a:t> travel expense reimbursements</a:t>
            </a:r>
          </a:p>
          <a:p>
            <a:pPr marL="914400" lvl="0" indent="0">
              <a:spcBef>
                <a:spcPts val="0"/>
              </a:spcBef>
              <a:buNone/>
            </a:pPr>
            <a:r>
              <a:rPr lang="en-US" sz="2000" dirty="0" smtClean="0"/>
              <a:t>Customer service and support costs</a:t>
            </a:r>
          </a:p>
          <a:p>
            <a:pPr marL="914400" lvl="0" indent="0">
              <a:spcBef>
                <a:spcPts val="0"/>
              </a:spcBef>
              <a:buNone/>
            </a:pPr>
            <a:r>
              <a:rPr lang="en-US" sz="2000" dirty="0" smtClean="0"/>
              <a:t>Warranty expenses</a:t>
            </a:r>
          </a:p>
          <a:p>
            <a:pPr marL="914400" lvl="0" indent="0">
              <a:spcBef>
                <a:spcPts val="0"/>
              </a:spcBef>
              <a:buNone/>
            </a:pPr>
            <a:r>
              <a:rPr lang="en-US" sz="2000" dirty="0" smtClean="0"/>
              <a:t>Marketing and advertising expenses</a:t>
            </a:r>
          </a:p>
          <a:p>
            <a:pPr marL="914400" lvl="0" indent="0">
              <a:spcBef>
                <a:spcPts val="0"/>
              </a:spcBef>
              <a:buNone/>
            </a:pPr>
            <a:r>
              <a:rPr lang="en-US" sz="2000" dirty="0" smtClean="0"/>
              <a:t>Distribution and delivery </a:t>
            </a:r>
            <a:r>
              <a:rPr lang="en-US" sz="2000" dirty="0" smtClean="0"/>
              <a:t>expenses</a:t>
            </a:r>
            <a:endParaRPr lang="en-US" sz="2000" dirty="0" smtClean="0"/>
          </a:p>
          <a:p>
            <a:pPr>
              <a:buNone/>
            </a:pPr>
            <a:r>
              <a:rPr lang="en-US" sz="2000" dirty="0" smtClean="0">
                <a:solidFill>
                  <a:schemeClr val="accent3"/>
                </a:solidFill>
              </a:rPr>
              <a:t>*</a:t>
            </a:r>
            <a:r>
              <a:rPr lang="en-US" sz="2000" dirty="0" smtClean="0"/>
              <a:t> </a:t>
            </a:r>
            <a:r>
              <a:rPr lang="en-US" sz="2000" b="1" dirty="0" smtClean="0">
                <a:solidFill>
                  <a:schemeClr val="accent3"/>
                </a:solidFill>
              </a:rPr>
              <a:t>Net sales</a:t>
            </a:r>
            <a:r>
              <a:rPr lang="en-US" sz="2000" dirty="0" smtClean="0">
                <a:solidFill>
                  <a:schemeClr val="accent3"/>
                </a:solidFill>
              </a:rPr>
              <a:t> </a:t>
            </a:r>
            <a:r>
              <a:rPr lang="en-US" sz="2000" dirty="0" smtClean="0"/>
              <a:t>minus </a:t>
            </a:r>
            <a:r>
              <a:rPr lang="en-US" sz="2000" b="1" dirty="0" smtClean="0">
                <a:solidFill>
                  <a:schemeClr val="accent3"/>
                </a:solidFill>
              </a:rPr>
              <a:t>cost of goods sold</a:t>
            </a:r>
            <a:r>
              <a:rPr lang="en-US" sz="2000" dirty="0" smtClean="0">
                <a:solidFill>
                  <a:schemeClr val="accent3"/>
                </a:solidFill>
              </a:rPr>
              <a:t> = </a:t>
            </a:r>
            <a:r>
              <a:rPr lang="en-US" sz="2000" b="1" dirty="0" smtClean="0">
                <a:solidFill>
                  <a:schemeClr val="accent3"/>
                </a:solidFill>
              </a:rPr>
              <a:t>gross </a:t>
            </a:r>
            <a:r>
              <a:rPr lang="en-US" sz="2000" b="1" dirty="0" smtClean="0">
                <a:solidFill>
                  <a:schemeClr val="accent3"/>
                </a:solidFill>
              </a:rPr>
              <a:t>margin</a:t>
            </a:r>
            <a:r>
              <a:rPr lang="en-US" sz="2000" dirty="0" smtClean="0">
                <a:solidFill>
                  <a:schemeClr val="accent3"/>
                </a:solidFill>
              </a:rPr>
              <a:t>  </a:t>
            </a:r>
            <a:endParaRPr lang="en-US" sz="2000" dirty="0" smtClean="0">
              <a:solidFill>
                <a:schemeClr val="accent3"/>
              </a:solidFill>
            </a:endParaRPr>
          </a:p>
          <a:p>
            <a:r>
              <a:rPr lang="en-US" sz="2000" dirty="0" smtClean="0"/>
              <a:t>The </a:t>
            </a:r>
            <a:r>
              <a:rPr lang="en-US" sz="2000" dirty="0" smtClean="0"/>
              <a:t>value of revenue margin as a metric/measurement is that it integrates the effects of changes in sales, pricing and the costs associated with generating sales on overall company operating profits.</a:t>
            </a:r>
          </a:p>
          <a:p>
            <a:pPr>
              <a:buNone/>
            </a:pPr>
            <a:endParaRPr lang="en-US" sz="20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a:buNone/>
            </a:pPr>
            <a:r>
              <a:rPr lang="en-US" sz="2800" dirty="0" smtClean="0"/>
              <a:t>Accountants have to continually refine and improve performance measures/reports.  In order to do this, accountants must develop a better understanding of business processes.</a:t>
            </a:r>
            <a:endParaRPr lang="en-US" sz="28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37</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Cycle Objective</a:t>
            </a:r>
            <a:endParaRPr lang="en-US" dirty="0"/>
          </a:p>
        </p:txBody>
      </p:sp>
      <p:sp>
        <p:nvSpPr>
          <p:cNvPr id="3" name="Content Placeholder 2"/>
          <p:cNvSpPr>
            <a:spLocks noGrp="1"/>
          </p:cNvSpPr>
          <p:nvPr>
            <p:ph idx="1"/>
          </p:nvPr>
        </p:nvSpPr>
        <p:spPr/>
        <p:txBody>
          <a:bodyPr/>
          <a:lstStyle/>
          <a:p>
            <a:pPr>
              <a:buNone/>
            </a:pPr>
            <a:r>
              <a:rPr lang="en-US" dirty="0" smtClean="0"/>
              <a:t>The revenue cycle’s </a:t>
            </a:r>
            <a:r>
              <a:rPr lang="en-US" dirty="0" smtClean="0">
                <a:solidFill>
                  <a:schemeClr val="accent3"/>
                </a:solidFill>
              </a:rPr>
              <a:t>primary objective </a:t>
            </a:r>
            <a:r>
              <a:rPr lang="en-US" dirty="0" smtClean="0"/>
              <a:t>is to provide the </a:t>
            </a:r>
            <a:r>
              <a:rPr lang="en-US" dirty="0" smtClean="0">
                <a:solidFill>
                  <a:schemeClr val="accent3"/>
                </a:solidFill>
              </a:rPr>
              <a:t>right</a:t>
            </a:r>
            <a:r>
              <a:rPr lang="en-US" dirty="0" smtClean="0"/>
              <a:t> product in the </a:t>
            </a:r>
            <a:r>
              <a:rPr lang="en-US" dirty="0" smtClean="0">
                <a:solidFill>
                  <a:schemeClr val="accent3"/>
                </a:solidFill>
              </a:rPr>
              <a:t>right</a:t>
            </a:r>
            <a:r>
              <a:rPr lang="en-US" dirty="0" smtClean="0"/>
              <a:t> place at the </a:t>
            </a:r>
            <a:r>
              <a:rPr lang="en-US" dirty="0" smtClean="0">
                <a:solidFill>
                  <a:schemeClr val="accent3"/>
                </a:solidFill>
              </a:rPr>
              <a:t>right</a:t>
            </a:r>
            <a:r>
              <a:rPr lang="en-US" dirty="0" smtClean="0"/>
              <a:t> time for the </a:t>
            </a:r>
            <a:r>
              <a:rPr lang="en-US" dirty="0" smtClean="0">
                <a:solidFill>
                  <a:schemeClr val="accent3"/>
                </a:solidFill>
              </a:rPr>
              <a:t>right</a:t>
            </a:r>
            <a:r>
              <a:rPr lang="en-US" dirty="0" smtClean="0"/>
              <a:t> price</a:t>
            </a:r>
            <a:r>
              <a:rPr lang="en-US" dirty="0" smtClean="0"/>
              <a:t>.</a:t>
            </a:r>
            <a:r>
              <a:rPr lang="en-US" sz="1200" dirty="0" smtClean="0"/>
              <a:t> (no lefts here!)</a:t>
            </a:r>
            <a:endParaRPr lang="en-US" dirty="0" smtClean="0"/>
          </a:p>
          <a:p>
            <a:pPr>
              <a:buNone/>
            </a:pPr>
            <a:endParaRPr lang="en-US" sz="1000" dirty="0" smtClean="0"/>
          </a:p>
          <a:p>
            <a:pPr>
              <a:buNone/>
            </a:pPr>
            <a:r>
              <a:rPr lang="en-US" dirty="0" smtClean="0"/>
              <a:t>To accomplish that objective, management must make </a:t>
            </a:r>
            <a:r>
              <a:rPr lang="en-US" dirty="0" smtClean="0"/>
              <a:t>many </a:t>
            </a:r>
            <a:r>
              <a:rPr lang="en-US" dirty="0" smtClean="0">
                <a:solidFill>
                  <a:schemeClr val="accent3"/>
                </a:solidFill>
              </a:rPr>
              <a:t>key </a:t>
            </a:r>
            <a:r>
              <a:rPr lang="en-US" dirty="0" smtClean="0">
                <a:solidFill>
                  <a:schemeClr val="accent3"/>
                </a:solidFill>
              </a:rPr>
              <a:t>decisions:</a:t>
            </a:r>
          </a:p>
          <a:p>
            <a:pPr>
              <a:buNone/>
            </a:pPr>
            <a:endParaRPr lang="en-US"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Decisions: Revenue Cycle</a:t>
            </a:r>
            <a:endParaRPr lang="en-US" dirty="0"/>
          </a:p>
        </p:txBody>
      </p:sp>
      <p:sp>
        <p:nvSpPr>
          <p:cNvPr id="3" name="Content Placeholder 2"/>
          <p:cNvSpPr>
            <a:spLocks noGrp="1"/>
          </p:cNvSpPr>
          <p:nvPr>
            <p:ph idx="1"/>
          </p:nvPr>
        </p:nvSpPr>
        <p:spPr>
          <a:xfrm>
            <a:off x="1435608" y="1295400"/>
            <a:ext cx="7498080" cy="5105400"/>
          </a:xfrm>
        </p:spPr>
        <p:txBody>
          <a:bodyPr>
            <a:normAutofit fontScale="92500" lnSpcReduction="10000"/>
          </a:bodyPr>
          <a:lstStyle/>
          <a:p>
            <a:pPr lvl="0"/>
            <a:r>
              <a:rPr lang="en-US" sz="1900" dirty="0" smtClean="0"/>
              <a:t>To what extent can and should products be customized to individual customers’ needs and desires</a:t>
            </a:r>
            <a:r>
              <a:rPr lang="en-US" sz="1900" dirty="0" smtClean="0"/>
              <a:t>?</a:t>
            </a:r>
          </a:p>
          <a:p>
            <a:pPr lvl="0">
              <a:buNone/>
            </a:pPr>
            <a:r>
              <a:rPr lang="en-US" sz="1100" dirty="0" smtClean="0"/>
              <a:t> </a:t>
            </a:r>
          </a:p>
          <a:p>
            <a:pPr lvl="0"/>
            <a:r>
              <a:rPr lang="en-US" sz="1900" dirty="0" smtClean="0"/>
              <a:t>How much inventory should be carried, and where should that inventory be located</a:t>
            </a:r>
            <a:r>
              <a:rPr lang="en-US" sz="1900" dirty="0" smtClean="0"/>
              <a:t>?</a:t>
            </a:r>
          </a:p>
          <a:p>
            <a:pPr lvl="0">
              <a:buNone/>
            </a:pPr>
            <a:r>
              <a:rPr lang="en-US" sz="1100" dirty="0" smtClean="0"/>
              <a:t> </a:t>
            </a:r>
            <a:endParaRPr lang="en-US" sz="900" dirty="0" smtClean="0"/>
          </a:p>
          <a:p>
            <a:pPr lvl="0"/>
            <a:r>
              <a:rPr lang="en-US" sz="1900" dirty="0" smtClean="0"/>
              <a:t>How should merchandise be delivered to customers? Should the company perform the shipping function itself or outsource it to a third party that specializes in logistics?</a:t>
            </a:r>
          </a:p>
          <a:p>
            <a:pPr>
              <a:buNone/>
            </a:pPr>
            <a:endParaRPr lang="en-US" sz="900" dirty="0" smtClean="0"/>
          </a:p>
          <a:p>
            <a:pPr lvl="0"/>
            <a:r>
              <a:rPr lang="en-US" sz="1900" dirty="0" smtClean="0"/>
              <a:t>What are the optimal prices for each product or service?</a:t>
            </a:r>
          </a:p>
          <a:p>
            <a:pPr>
              <a:buNone/>
            </a:pPr>
            <a:endParaRPr lang="en-US" sz="900" dirty="0" smtClean="0"/>
          </a:p>
          <a:p>
            <a:pPr lvl="0"/>
            <a:r>
              <a:rPr lang="en-US" sz="1900" dirty="0" smtClean="0"/>
              <a:t>Should credit be extended to customers?</a:t>
            </a:r>
          </a:p>
          <a:p>
            <a:pPr>
              <a:buNone/>
            </a:pPr>
            <a:endParaRPr lang="en-US" sz="900" dirty="0" smtClean="0"/>
          </a:p>
          <a:p>
            <a:pPr lvl="0"/>
            <a:r>
              <a:rPr lang="en-US" sz="1900" dirty="0" smtClean="0"/>
              <a:t>How much credit should be given to individual customers?</a:t>
            </a:r>
          </a:p>
          <a:p>
            <a:pPr>
              <a:buNone/>
            </a:pPr>
            <a:endParaRPr lang="en-US" sz="900" dirty="0" smtClean="0"/>
          </a:p>
          <a:p>
            <a:pPr lvl="0"/>
            <a:r>
              <a:rPr lang="en-US" sz="1900" dirty="0" smtClean="0"/>
              <a:t>What credit terms should be offered?</a:t>
            </a:r>
          </a:p>
          <a:p>
            <a:pPr>
              <a:buNone/>
            </a:pPr>
            <a:endParaRPr lang="en-US" sz="900" dirty="0" smtClean="0"/>
          </a:p>
          <a:p>
            <a:pPr lvl="0"/>
            <a:r>
              <a:rPr lang="en-US" sz="1900" dirty="0" smtClean="0"/>
              <a:t>How can customer payments be processed to maximize cash flow</a:t>
            </a:r>
            <a:r>
              <a:rPr lang="en-US" sz="1900" dirty="0" smtClean="0"/>
              <a:t>?</a:t>
            </a:r>
            <a:endParaRPr lang="en-US" sz="1900" dirty="0" smtClean="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AIS basic functions</a:t>
            </a:r>
            <a:endParaRPr lang="en-US" dirty="0"/>
          </a:p>
        </p:txBody>
      </p:sp>
      <p:sp>
        <p:nvSpPr>
          <p:cNvPr id="3" name="Content Placeholder 2"/>
          <p:cNvSpPr>
            <a:spLocks noGrp="1"/>
          </p:cNvSpPr>
          <p:nvPr>
            <p:ph idx="1"/>
          </p:nvPr>
        </p:nvSpPr>
        <p:spPr/>
        <p:txBody>
          <a:bodyPr/>
          <a:lstStyle/>
          <a:p>
            <a:pPr>
              <a:buNone/>
            </a:pPr>
            <a:r>
              <a:rPr lang="en-US" dirty="0" smtClean="0"/>
              <a:t>There are 3 basic functions of the AIS in the revenue cycle:</a:t>
            </a:r>
          </a:p>
          <a:p>
            <a:pPr marL="1139825" indent="-677863">
              <a:buNone/>
            </a:pPr>
            <a:r>
              <a:rPr lang="en-US" sz="2800" dirty="0" smtClean="0"/>
              <a:t>(1) capturing and processing data about business activities,</a:t>
            </a:r>
          </a:p>
          <a:p>
            <a:pPr marL="1139825" indent="-677863">
              <a:buNone/>
            </a:pPr>
            <a:r>
              <a:rPr lang="en-US" sz="2800" dirty="0" smtClean="0"/>
              <a:t>(2) storing and organizing that data to support decision making,</a:t>
            </a:r>
          </a:p>
          <a:p>
            <a:pPr marL="1139825" indent="-677863">
              <a:buNone/>
            </a:pPr>
            <a:r>
              <a:rPr lang="en-US" sz="2800" dirty="0" smtClean="0"/>
              <a:t>(3) providing controls: ensure reliability of data &amp; safeguard resources.</a:t>
            </a:r>
            <a:endParaRPr lang="en-US" sz="28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Revenue Cycle Business </a:t>
            </a:r>
            <a:r>
              <a:rPr lang="en-US" b="1" dirty="0" smtClean="0"/>
              <a:t>Activities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Four basic </a:t>
            </a:r>
            <a:r>
              <a:rPr lang="en-US" dirty="0" smtClean="0"/>
              <a:t>business activities performed in the revenue </a:t>
            </a:r>
            <a:r>
              <a:rPr lang="en-US" dirty="0" smtClean="0"/>
              <a:t>cycle:</a:t>
            </a:r>
            <a:endParaRPr lang="en-US" dirty="0" smtClean="0"/>
          </a:p>
          <a:p>
            <a:pPr>
              <a:buNone/>
            </a:pPr>
            <a:endParaRPr lang="en-US" sz="1100" dirty="0" smtClean="0"/>
          </a:p>
          <a:p>
            <a:pPr lvl="0"/>
            <a:r>
              <a:rPr lang="en-US" sz="3000" dirty="0" smtClean="0"/>
              <a:t>Sales </a:t>
            </a:r>
            <a:r>
              <a:rPr lang="en-US" sz="3000" dirty="0" smtClean="0"/>
              <a:t>order entry</a:t>
            </a:r>
          </a:p>
          <a:p>
            <a:pPr>
              <a:buNone/>
            </a:pPr>
            <a:endParaRPr lang="en-US" sz="3000" dirty="0" smtClean="0"/>
          </a:p>
          <a:p>
            <a:pPr lvl="0"/>
            <a:r>
              <a:rPr lang="en-US" sz="3000" dirty="0" smtClean="0"/>
              <a:t>Shipping</a:t>
            </a:r>
          </a:p>
          <a:p>
            <a:pPr>
              <a:buNone/>
            </a:pPr>
            <a:endParaRPr lang="en-US" sz="3000" dirty="0" smtClean="0"/>
          </a:p>
          <a:p>
            <a:pPr lvl="0"/>
            <a:r>
              <a:rPr lang="en-US" sz="3000" dirty="0" smtClean="0"/>
              <a:t>Billing</a:t>
            </a:r>
          </a:p>
          <a:p>
            <a:pPr>
              <a:buNone/>
            </a:pPr>
            <a:endParaRPr lang="en-US" sz="3000" dirty="0" smtClean="0"/>
          </a:p>
          <a:p>
            <a:pPr lvl="0"/>
            <a:r>
              <a:rPr lang="en-US" sz="3000" dirty="0" smtClean="0"/>
              <a:t>Cash </a:t>
            </a:r>
            <a:r>
              <a:rPr lang="en-US" sz="3000" dirty="0" smtClean="0"/>
              <a:t>collections</a:t>
            </a:r>
            <a:endParaRPr lang="en-US" sz="3000" dirty="0" smtClean="0"/>
          </a:p>
          <a:p>
            <a:pPr>
              <a:buNone/>
            </a:pPr>
            <a:endParaRPr lang="en-US"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Order Entry</a:t>
            </a:r>
            <a:endParaRPr lang="en-US" dirty="0"/>
          </a:p>
        </p:txBody>
      </p:sp>
      <p:sp>
        <p:nvSpPr>
          <p:cNvPr id="3" name="Content Placeholder 2"/>
          <p:cNvSpPr>
            <a:spLocks noGrp="1"/>
          </p:cNvSpPr>
          <p:nvPr>
            <p:ph idx="1"/>
          </p:nvPr>
        </p:nvSpPr>
        <p:spPr/>
        <p:txBody>
          <a:bodyPr/>
          <a:lstStyle/>
          <a:p>
            <a:pPr>
              <a:buNone/>
            </a:pPr>
            <a:r>
              <a:rPr lang="en-US" dirty="0" smtClean="0"/>
              <a:t>Sales </a:t>
            </a:r>
            <a:r>
              <a:rPr lang="en-US" dirty="0" smtClean="0"/>
              <a:t>order entry process entails </a:t>
            </a:r>
            <a:r>
              <a:rPr lang="en-US" dirty="0" smtClean="0">
                <a:solidFill>
                  <a:schemeClr val="accent3"/>
                </a:solidFill>
              </a:rPr>
              <a:t>four steps:</a:t>
            </a:r>
          </a:p>
          <a:p>
            <a:pPr>
              <a:buNone/>
            </a:pPr>
            <a:endParaRPr lang="en-US" sz="1000" dirty="0" smtClean="0"/>
          </a:p>
          <a:p>
            <a:pPr marL="596646" lvl="0" indent="-514350">
              <a:lnSpc>
                <a:spcPct val="150000"/>
              </a:lnSpc>
              <a:buFont typeface="+mj-lt"/>
              <a:buAutoNum type="arabicPeriod"/>
            </a:pPr>
            <a:r>
              <a:rPr lang="en-US" sz="2800" dirty="0" smtClean="0"/>
              <a:t>taking the customer’s order</a:t>
            </a:r>
            <a:r>
              <a:rPr lang="en-US" sz="2800" dirty="0" smtClean="0"/>
              <a:t>,</a:t>
            </a:r>
            <a:endParaRPr lang="en-US" sz="1000" dirty="0" smtClean="0"/>
          </a:p>
          <a:p>
            <a:pPr marL="596646" lvl="0" indent="-514350">
              <a:lnSpc>
                <a:spcPct val="150000"/>
              </a:lnSpc>
              <a:buFont typeface="+mj-lt"/>
              <a:buAutoNum type="arabicPeriod"/>
            </a:pPr>
            <a:r>
              <a:rPr lang="en-US" sz="2800" dirty="0" smtClean="0"/>
              <a:t>checking and approving customer credit, </a:t>
            </a:r>
            <a:endParaRPr lang="en-US" sz="1100" dirty="0" smtClean="0"/>
          </a:p>
          <a:p>
            <a:pPr marL="596646" indent="-514350">
              <a:lnSpc>
                <a:spcPct val="150000"/>
              </a:lnSpc>
              <a:buFont typeface="+mj-lt"/>
              <a:buAutoNum type="arabicPeriod"/>
            </a:pPr>
            <a:r>
              <a:rPr lang="en-US" sz="2800" dirty="0" smtClean="0"/>
              <a:t>checking inventory </a:t>
            </a:r>
            <a:r>
              <a:rPr lang="en-US" sz="2800" dirty="0" smtClean="0"/>
              <a:t>availability, and</a:t>
            </a:r>
          </a:p>
          <a:p>
            <a:pPr marL="596646" indent="-514350">
              <a:lnSpc>
                <a:spcPct val="150000"/>
              </a:lnSpc>
              <a:buFont typeface="+mj-lt"/>
              <a:buAutoNum type="arabicPeriod"/>
            </a:pPr>
            <a:r>
              <a:rPr lang="en-US" sz="2800" dirty="0" smtClean="0"/>
              <a:t>Responding </a:t>
            </a:r>
            <a:r>
              <a:rPr lang="en-US" sz="2800" dirty="0" smtClean="0"/>
              <a:t>to </a:t>
            </a:r>
            <a:r>
              <a:rPr lang="en-US" sz="2800" dirty="0" smtClean="0"/>
              <a:t>Customer Inquiries</a:t>
            </a:r>
            <a:endParaRPr lang="en-US" sz="28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Customer Orders</a:t>
            </a:r>
            <a:endParaRPr lang="en-US" dirty="0"/>
          </a:p>
        </p:txBody>
      </p:sp>
      <p:sp>
        <p:nvSpPr>
          <p:cNvPr id="3" name="Content Placeholder 2"/>
          <p:cNvSpPr>
            <a:spLocks noGrp="1"/>
          </p:cNvSpPr>
          <p:nvPr>
            <p:ph idx="1"/>
          </p:nvPr>
        </p:nvSpPr>
        <p:spPr>
          <a:xfrm>
            <a:off x="1435608" y="1295400"/>
            <a:ext cx="7498080" cy="5105400"/>
          </a:xfrm>
        </p:spPr>
        <p:txBody>
          <a:bodyPr>
            <a:normAutofit/>
          </a:bodyPr>
          <a:lstStyle/>
          <a:p>
            <a:pPr>
              <a:buNone/>
            </a:pPr>
            <a:r>
              <a:rPr lang="en-US" sz="2800" dirty="0" smtClean="0"/>
              <a:t>Many different ways: phone, store, field rep., mail, web…etc.  Optical scanners can convert hardcopy to electronic data or customers enter data.</a:t>
            </a:r>
          </a:p>
          <a:p>
            <a:pPr>
              <a:buNone/>
            </a:pPr>
            <a:r>
              <a:rPr lang="en-US" sz="2800" dirty="0" err="1" smtClean="0">
                <a:solidFill>
                  <a:schemeClr val="accent3"/>
                </a:solidFill>
              </a:rPr>
              <a:t>Choiceboards</a:t>
            </a:r>
            <a:r>
              <a:rPr lang="en-US" sz="2800" dirty="0" smtClean="0"/>
              <a:t> allow customers to customize products to their needs (e.g., Dell).</a:t>
            </a:r>
          </a:p>
          <a:p>
            <a:pPr>
              <a:buNone/>
            </a:pPr>
            <a:r>
              <a:rPr lang="en-US" sz="2800" dirty="0" smtClean="0"/>
              <a:t>Use </a:t>
            </a:r>
            <a:r>
              <a:rPr lang="en-US" sz="2800" dirty="0" smtClean="0">
                <a:solidFill>
                  <a:schemeClr val="accent3"/>
                </a:solidFill>
              </a:rPr>
              <a:t>EDI</a:t>
            </a:r>
            <a:r>
              <a:rPr lang="en-US" sz="2800" dirty="0" smtClean="0"/>
              <a:t> (EDINT) for orders or to allow vendors to manage inventory (vendor managed inventory (</a:t>
            </a:r>
            <a:r>
              <a:rPr lang="en-US" sz="2800" dirty="0" smtClean="0">
                <a:solidFill>
                  <a:schemeClr val="accent3"/>
                </a:solidFill>
              </a:rPr>
              <a:t>VMI</a:t>
            </a:r>
            <a:r>
              <a:rPr lang="en-US" sz="2800" dirty="0" smtClean="0"/>
              <a:t>).  </a:t>
            </a:r>
          </a:p>
          <a:p>
            <a:pPr>
              <a:buNone/>
            </a:pPr>
            <a:r>
              <a:rPr lang="en-US" sz="2800" dirty="0" smtClean="0"/>
              <a:t>Software can be used to optimize selling prices!</a:t>
            </a:r>
            <a:endParaRPr lang="en-US" sz="28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a:p>
        </p:txBody>
      </p:sp>
      <p:sp>
        <p:nvSpPr>
          <p:cNvPr id="5" name="Slide Number Placeholder 4"/>
          <p:cNvSpPr>
            <a:spLocks noGrp="1"/>
          </p:cNvSpPr>
          <p:nvPr>
            <p:ph type="sldNum" sz="quarter" idx="12"/>
          </p:nvPr>
        </p:nvSpPr>
        <p:spPr/>
        <p:txBody>
          <a:bodyPr/>
          <a:lstStyle/>
          <a:p>
            <a:fld id="{9F0EEBF1-9C98-4308-8DFB-1186832D92D9}" type="slidenum">
              <a:rPr lang="en-US" smtClean="0"/>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206</TotalTime>
  <Words>2520</Words>
  <Application>Microsoft Office PowerPoint</Application>
  <PresentationFormat>On-screen Show (4:3)</PresentationFormat>
  <Paragraphs>309</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Solstice</vt:lpstr>
      <vt:lpstr>The Revenue Cycle:  Sales to Cash Collections</vt:lpstr>
      <vt:lpstr> Questions Addressed </vt:lpstr>
      <vt:lpstr>Introduction</vt:lpstr>
      <vt:lpstr>Revenue Cycle Objective</vt:lpstr>
      <vt:lpstr>Key Decisions: Revenue Cycle</vt:lpstr>
      <vt:lpstr>AIS basic functions</vt:lpstr>
      <vt:lpstr>Revenue Cycle Business Activities</vt:lpstr>
      <vt:lpstr>Sales Order Entry</vt:lpstr>
      <vt:lpstr>Taking Customer Orders</vt:lpstr>
      <vt:lpstr>Credit Approval</vt:lpstr>
      <vt:lpstr>Checking Inventory Availability</vt:lpstr>
      <vt:lpstr>Responding to Customer Inquiries</vt:lpstr>
      <vt:lpstr>Responding to Customer Inquiries</vt:lpstr>
      <vt:lpstr>Shipping</vt:lpstr>
      <vt:lpstr>Pick and Pack the Order</vt:lpstr>
      <vt:lpstr>Ship the Order</vt:lpstr>
      <vt:lpstr>Ship the Order</vt:lpstr>
      <vt:lpstr>Billing</vt:lpstr>
      <vt:lpstr>Billing</vt:lpstr>
      <vt:lpstr>Billing</vt:lpstr>
      <vt:lpstr>Exceptions: Account Adjustments and Write-offs</vt:lpstr>
      <vt:lpstr>Cash Collections</vt:lpstr>
      <vt:lpstr>Cash Collections</vt:lpstr>
      <vt:lpstr>Cash Collections</vt:lpstr>
      <vt:lpstr>Information Processing Procedures</vt:lpstr>
      <vt:lpstr>ERP key improvements (cont.)</vt:lpstr>
      <vt:lpstr>Control Objectives, Threats and Procedures</vt:lpstr>
      <vt:lpstr>Control Objectives, Threats and Procedures</vt:lpstr>
      <vt:lpstr>Control Objectives, Threats and Procedures</vt:lpstr>
      <vt:lpstr>Sales Order Entry Threats:</vt:lpstr>
      <vt:lpstr>Shipping Threats</vt:lpstr>
      <vt:lpstr>Billing &amp; A/R Threats</vt:lpstr>
      <vt:lpstr>Cash Collections Threats</vt:lpstr>
      <vt:lpstr>General Control Issues</vt:lpstr>
      <vt:lpstr>Revenue Cycle Information Needs</vt:lpstr>
      <vt:lpstr>New Metric: Revenue Margin</vt:lpstr>
      <vt:lpstr>Conclusion</vt:lpstr>
    </vt:vector>
  </TitlesOfParts>
  <Company>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Revenue Cycle:  Sales to Cash Collections</dc:title>
  <dc:creator>Foster School of Business</dc:creator>
  <cp:lastModifiedBy>Foster School of Business</cp:lastModifiedBy>
  <cp:revision>26</cp:revision>
  <dcterms:created xsi:type="dcterms:W3CDTF">2010-11-24T23:20:57Z</dcterms:created>
  <dcterms:modified xsi:type="dcterms:W3CDTF">2010-11-25T02:47:43Z</dcterms:modified>
</cp:coreProperties>
</file>