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8" r:id="rId4"/>
  </p:sldMasterIdLst>
  <p:notesMasterIdLst>
    <p:notesMasterId r:id="rId46"/>
  </p:notesMasterIdLst>
  <p:sldIdLst>
    <p:sldId id="256"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25" r:id="rId41"/>
    <p:sldId id="338" r:id="rId42"/>
    <p:sldId id="339" r:id="rId43"/>
    <p:sldId id="340" r:id="rId44"/>
    <p:sldId id="34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2" autoAdjust="0"/>
  </p:normalViewPr>
  <p:slideViewPr>
    <p:cSldViewPr>
      <p:cViewPr varScale="1">
        <p:scale>
          <a:sx n="79" d="100"/>
          <a:sy n="79" d="100"/>
        </p:scale>
        <p:origin x="-5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898AD-FD84-426C-BBC7-D5CDFE721E7E}" type="datetimeFigureOut">
              <a:rPr lang="en-US" smtClean="0"/>
              <a:pPr/>
              <a:t>11/22/2010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B92A6-3F30-4E4B-B79E-C6E199DAFB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3581400" y="6305550"/>
            <a:ext cx="4038600" cy="476250"/>
          </a:xfrm>
        </p:spPr>
        <p:txBody>
          <a:bodyPr/>
          <a:lstStyle>
            <a:extLst/>
          </a:lstStyle>
          <a:p>
            <a:r>
              <a:rPr lang="en-US" dirty="0" smtClean="0"/>
              <a:t>FOSTER School of Business       </a:t>
            </a:r>
            <a:r>
              <a:rPr lang="en-US" dirty="0" err="1" smtClean="0"/>
              <a:t>Acctg</a:t>
            </a:r>
            <a:r>
              <a:rPr lang="en-US" dirty="0" smtClean="0"/>
              <a:t> 320 </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extLst/>
          </a:lstStyle>
          <a:p>
            <a:fld id="{DB3EBDE7-6702-4266-BD0A-95DB17FE931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FOSTER School of Business</a:t>
            </a:r>
            <a:endParaRPr lang="en-US"/>
          </a:p>
        </p:txBody>
      </p:sp>
      <p:sp>
        <p:nvSpPr>
          <p:cNvPr id="6" name="Footer Placeholder 5"/>
          <p:cNvSpPr>
            <a:spLocks noGrp="1"/>
          </p:cNvSpPr>
          <p:nvPr>
            <p:ph type="ftr" sz="quarter" idx="11"/>
          </p:nvPr>
        </p:nvSpPr>
        <p:spPr/>
        <p:txBody>
          <a:bodyPr/>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FOSTER School of Business</a:t>
            </a:r>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FOSTER School of Business</a:t>
            </a:r>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FOSTER School of Business</a:t>
            </a:r>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FOSTER School of Business</a:t>
            </a:r>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FOSTER School of Business</a:t>
            </a:r>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FOSTER School of Business</a:t>
            </a:r>
            <a:endParaRPr lang="en-US"/>
          </a:p>
        </p:txBody>
      </p:sp>
      <p:sp>
        <p:nvSpPr>
          <p:cNvPr id="6" name="Footer Placeholder 5"/>
          <p:cNvSpPr>
            <a:spLocks noGrp="1"/>
          </p:cNvSpPr>
          <p:nvPr>
            <p:ph type="ftr" sz="quarter" idx="11"/>
          </p:nvPr>
        </p:nvSpPr>
        <p:spPr/>
        <p:txBody>
          <a:bodyPr/>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FOSTER School of Business</a:t>
            </a:r>
            <a:endParaRPr lang="en-US"/>
          </a:p>
        </p:txBody>
      </p:sp>
      <p:sp>
        <p:nvSpPr>
          <p:cNvPr id="8" name="Footer Placeholder 7"/>
          <p:cNvSpPr>
            <a:spLocks noGrp="1"/>
          </p:cNvSpPr>
          <p:nvPr>
            <p:ph type="ftr" sz="quarter" idx="11"/>
          </p:nvPr>
        </p:nvSpPr>
        <p:spPr/>
        <p:txBody>
          <a:bodyPr/>
          <a:lstStyle/>
          <a:p>
            <a:r>
              <a:rPr lang="en-US" smtClean="0"/>
              <a:t>FOSTER School of Business    Acctg 320</a:t>
            </a:r>
            <a:endParaRPr lang="en-US"/>
          </a:p>
        </p:txBody>
      </p:sp>
      <p:sp>
        <p:nvSpPr>
          <p:cNvPr id="9" name="Slide Number Placeholder 8"/>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FOSTER School of Business</a:t>
            </a:r>
            <a:endParaRPr lang="en-US"/>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FOSTER School of Business</a:t>
            </a:r>
            <a:endParaRPr lang="en-US"/>
          </a:p>
        </p:txBody>
      </p:sp>
      <p:sp>
        <p:nvSpPr>
          <p:cNvPr id="3" name="Footer Placeholder 2"/>
          <p:cNvSpPr>
            <a:spLocks noGrp="1"/>
          </p:cNvSpPr>
          <p:nvPr>
            <p:ph type="ftr" sz="quarter" idx="11"/>
          </p:nvPr>
        </p:nvSpPr>
        <p:spPr/>
        <p:txBody>
          <a:bodyPr/>
          <a:lstStyle/>
          <a:p>
            <a:r>
              <a:rPr lang="en-US" smtClean="0"/>
              <a:t>FOSTER School of Business    Acctg 320</a:t>
            </a:r>
            <a:endParaRPr lang="en-US"/>
          </a:p>
        </p:txBody>
      </p:sp>
      <p:sp>
        <p:nvSpPr>
          <p:cNvPr id="4" name="Slide Number Placeholder 3"/>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FOSTER School of Business</a:t>
            </a:r>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FOSTER School of Business</a:t>
            </a:r>
            <a:endParaRPr lang="en-US"/>
          </a:p>
        </p:txBody>
      </p:sp>
      <p:sp>
        <p:nvSpPr>
          <p:cNvPr id="6" name="Footer Placeholder 5"/>
          <p:cNvSpPr>
            <a:spLocks noGrp="1"/>
          </p:cNvSpPr>
          <p:nvPr>
            <p:ph type="ftr" sz="quarter" idx="11"/>
          </p:nvPr>
        </p:nvSpPr>
        <p:spPr/>
        <p:txBody>
          <a:bodyPr/>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FOSTER School of Business</a:t>
            </a:r>
            <a:endParaRPr lang="en-US"/>
          </a:p>
        </p:txBody>
      </p:sp>
      <p:sp>
        <p:nvSpPr>
          <p:cNvPr id="6" name="Footer Placeholder 5"/>
          <p:cNvSpPr>
            <a:spLocks noGrp="1"/>
          </p:cNvSpPr>
          <p:nvPr>
            <p:ph type="ftr" sz="quarter" idx="11"/>
          </p:nvPr>
        </p:nvSpPr>
        <p:spPr/>
        <p:txBody>
          <a:bodyPr/>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FOSTER School of Business</a:t>
            </a:r>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FOSTER School of Business</a:t>
            </a:r>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p>
            <a:fld id="{7929F426-C23D-4C85-975C-B9A7BAD2CF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r>
              <a:rPr lang="en-US" smtClean="0"/>
              <a:t>FOSTER School of Business</a:t>
            </a:r>
            <a:endParaRPr lang="en-US" dirty="0"/>
          </a:p>
        </p:txBody>
      </p:sp>
      <p:sp>
        <p:nvSpPr>
          <p:cNvPr id="20" name="Footer Placeholder 19"/>
          <p:cNvSpPr>
            <a:spLocks noGrp="1"/>
          </p:cNvSpPr>
          <p:nvPr>
            <p:ph type="ftr" sz="quarter" idx="11"/>
          </p:nvPr>
        </p:nvSpPr>
        <p:spPr/>
        <p:txBody>
          <a:bodyPr/>
          <a:lstStyle>
            <a:extLst/>
          </a:lstStyle>
          <a:p>
            <a:r>
              <a:rPr lang="en-US" smtClean="0"/>
              <a:t>FOSTER School of Business    Acctg 320</a:t>
            </a:r>
            <a:endParaRPr lang="en-US" dirty="0"/>
          </a:p>
        </p:txBody>
      </p:sp>
      <p:sp>
        <p:nvSpPr>
          <p:cNvPr id="10" name="Slide Number Placeholder 9"/>
          <p:cNvSpPr>
            <a:spLocks noGrp="1"/>
          </p:cNvSpPr>
          <p:nvPr>
            <p:ph type="sldNum" sz="quarter" idx="12"/>
          </p:nvPr>
        </p:nvSpPr>
        <p:spPr/>
        <p:txBody>
          <a:bodyPr/>
          <a:lstStyle>
            <a:extLst/>
          </a:lstStyle>
          <a:p>
            <a:fld id="{DB3EBDE7-6702-4266-BD0A-95DB17FE931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FOSTER School of Business</a:t>
            </a:r>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extLst/>
          </a:lstStyle>
          <a:p>
            <a:fld id="{DB3EBDE7-6702-4266-BD0A-95DB17FE931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FOSTER School of Business</a:t>
            </a:r>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extLst/>
          </a:lstStyle>
          <a:p>
            <a:fld id="{DB3EBDE7-6702-4266-BD0A-95DB17FE931A}"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FOSTER School of Business</a:t>
            </a:r>
            <a:endParaRPr lang="en-US"/>
          </a:p>
        </p:txBody>
      </p:sp>
      <p:sp>
        <p:nvSpPr>
          <p:cNvPr id="8" name="Footer Placeholder 7"/>
          <p:cNvSpPr>
            <a:spLocks noGrp="1"/>
          </p:cNvSpPr>
          <p:nvPr>
            <p:ph type="ftr" sz="quarter" idx="11"/>
          </p:nvPr>
        </p:nvSpPr>
        <p:spPr/>
        <p:txBody>
          <a:bodyPr/>
          <a:lstStyle>
            <a:extLst/>
          </a:lstStyle>
          <a:p>
            <a:r>
              <a:rPr lang="en-US" smtClean="0"/>
              <a:t>FOSTER School of Business    Acctg 320</a:t>
            </a:r>
            <a:endParaRPr lang="en-US"/>
          </a:p>
        </p:txBody>
      </p:sp>
      <p:sp>
        <p:nvSpPr>
          <p:cNvPr id="9" name="Slide Number Placeholder 8"/>
          <p:cNvSpPr>
            <a:spLocks noGrp="1"/>
          </p:cNvSpPr>
          <p:nvPr>
            <p:ph type="sldNum" sz="quarter" idx="12"/>
          </p:nvPr>
        </p:nvSpPr>
        <p:spPr/>
        <p:txBody>
          <a:bodyPr/>
          <a:lstStyle>
            <a:extLst/>
          </a:lstStyle>
          <a:p>
            <a:fld id="{DB3EBDE7-6702-4266-BD0A-95DB17FE931A}"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FOSTER School of Business</a:t>
            </a:r>
            <a:endParaRPr lang="en-US"/>
          </a:p>
        </p:txBody>
      </p:sp>
      <p:sp>
        <p:nvSpPr>
          <p:cNvPr id="4" name="Footer Placeholder 3"/>
          <p:cNvSpPr>
            <a:spLocks noGrp="1"/>
          </p:cNvSpPr>
          <p:nvPr>
            <p:ph type="ftr" sz="quarter" idx="11"/>
          </p:nvPr>
        </p:nvSpPr>
        <p:spPr/>
        <p:txBody>
          <a:bodyPr/>
          <a:lstStyle>
            <a:extLst/>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extLst/>
          </a:lstStyle>
          <a:p>
            <a:fld id="{DB3EBDE7-6702-4266-BD0A-95DB17FE931A}"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r>
              <a:rPr lang="en-US" smtClean="0"/>
              <a:t>FOSTER School of Business</a:t>
            </a:r>
            <a:endParaRPr lang="en-US"/>
          </a:p>
        </p:txBody>
      </p:sp>
      <p:sp>
        <p:nvSpPr>
          <p:cNvPr id="3" name="Footer Placeholder 2"/>
          <p:cNvSpPr>
            <a:spLocks noGrp="1"/>
          </p:cNvSpPr>
          <p:nvPr>
            <p:ph type="ftr" sz="quarter" idx="11"/>
          </p:nvPr>
        </p:nvSpPr>
        <p:spPr/>
        <p:txBody>
          <a:bodyPr/>
          <a:lstStyle>
            <a:extLst/>
          </a:lstStyle>
          <a:p>
            <a:r>
              <a:rPr lang="en-US" smtClean="0"/>
              <a:t>FOSTER School of Business    Acctg 320</a:t>
            </a:r>
            <a:endParaRPr lang="en-US"/>
          </a:p>
        </p:txBody>
      </p:sp>
      <p:sp>
        <p:nvSpPr>
          <p:cNvPr id="4" name="Slide Number Placeholder 3"/>
          <p:cNvSpPr>
            <a:spLocks noGrp="1"/>
          </p:cNvSpPr>
          <p:nvPr>
            <p:ph type="sldNum" sz="quarter" idx="12"/>
          </p:nvPr>
        </p:nvSpPr>
        <p:spPr/>
        <p:txBody>
          <a:bodyPr/>
          <a:lstStyle>
            <a:extLst/>
          </a:lstStyle>
          <a:p>
            <a:fld id="{DB3EBDE7-6702-4266-BD0A-95DB17FE931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FOSTER School of Business</a:t>
            </a:r>
            <a:endParaRPr lang="en-US" dirty="0"/>
          </a:p>
        </p:txBody>
      </p:sp>
      <p:sp>
        <p:nvSpPr>
          <p:cNvPr id="5" name="Footer Placeholder 4"/>
          <p:cNvSpPr>
            <a:spLocks noGrp="1"/>
          </p:cNvSpPr>
          <p:nvPr>
            <p:ph type="ftr" sz="quarter" idx="11"/>
          </p:nvPr>
        </p:nvSpPr>
        <p:spPr/>
        <p:txBody>
          <a:bodyPr/>
          <a:lstStyle/>
          <a:p>
            <a:r>
              <a:rPr lang="en-US" smtClean="0"/>
              <a:t>FOSTER School of Business    Acctg 320</a:t>
            </a:r>
            <a:endParaRPr lang="en-US" dirty="0"/>
          </a:p>
        </p:txBody>
      </p:sp>
      <p:sp>
        <p:nvSpPr>
          <p:cNvPr id="6" name="Slide Number Placeholder 5"/>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FOSTER School of Business</a:t>
            </a:r>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extLst/>
          </a:lstStyle>
          <a:p>
            <a:fld id="{DB3EBDE7-6702-4266-BD0A-95DB17FE931A}"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r>
              <a:rPr lang="en-US" smtClean="0"/>
              <a:t>FOSTER School of Business</a:t>
            </a:r>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extLst/>
          </a:lstStyle>
          <a:p>
            <a:fld id="{DB3EBDE7-6702-4266-BD0A-95DB17FE931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FOSTER School of Business</a:t>
            </a:r>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extLst/>
          </a:lstStyle>
          <a:p>
            <a:fld id="{DB3EBDE7-6702-4266-BD0A-95DB17FE931A}"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FOSTER School of Business</a:t>
            </a:r>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extLst/>
          </a:lstStyle>
          <a:p>
            <a:fld id="{DB3EBDE7-6702-4266-BD0A-95DB17FE931A}"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r>
              <a:rPr lang="en-US" smtClean="0"/>
              <a:t>FOSTER School of Business</a:t>
            </a:r>
            <a:endParaRPr lang="en-US"/>
          </a:p>
        </p:txBody>
      </p:sp>
      <p:sp>
        <p:nvSpPr>
          <p:cNvPr id="20" name="Footer Placeholder 19"/>
          <p:cNvSpPr>
            <a:spLocks noGrp="1"/>
          </p:cNvSpPr>
          <p:nvPr>
            <p:ph type="ftr" sz="quarter" idx="11"/>
          </p:nvPr>
        </p:nvSpPr>
        <p:spPr/>
        <p:txBody>
          <a:bodyPr/>
          <a:lstStyle>
            <a:extLst/>
          </a:lstStyle>
          <a:p>
            <a:r>
              <a:rPr lang="en-US" smtClean="0"/>
              <a:t>FOSTER School of Business    Acctg 320</a:t>
            </a:r>
            <a:endParaRPr lang="en-US"/>
          </a:p>
        </p:txBody>
      </p:sp>
      <p:sp>
        <p:nvSpPr>
          <p:cNvPr id="10" name="Slide Number Placeholder 9"/>
          <p:cNvSpPr>
            <a:spLocks noGrp="1"/>
          </p:cNvSpPr>
          <p:nvPr>
            <p:ph type="sldNum" sz="quarter" idx="12"/>
          </p:nvPr>
        </p:nvSpPr>
        <p:spPr/>
        <p:txBody>
          <a:bodyPr/>
          <a:lstStyle>
            <a:extLst/>
          </a:lstStyle>
          <a:p>
            <a:fld id="{A7752E3B-F85A-4F0D-8229-9D7F0920937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effectLst/>
                <a:latin typeface="Arial" pitchFamily="34" charset="0"/>
                <a:cs typeface="Arial"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Footer Placeholder 4"/>
          <p:cNvSpPr>
            <a:spLocks noGrp="1"/>
          </p:cNvSpPr>
          <p:nvPr>
            <p:ph type="ftr" sz="quarter" idx="11"/>
          </p:nvPr>
        </p:nvSpPr>
        <p:spPr>
          <a:xfrm>
            <a:off x="4038600" y="6381750"/>
            <a:ext cx="3276600" cy="476250"/>
          </a:xfrm>
        </p:spPr>
        <p:txBody>
          <a:bodyPr/>
          <a:lstStyle>
            <a:extLst/>
          </a:lstStyle>
          <a:p>
            <a:r>
              <a:rPr lang="en-US" dirty="0" smtClean="0"/>
              <a:t>FOSTER School of Business    </a:t>
            </a:r>
            <a:r>
              <a:rPr lang="en-US" dirty="0" err="1" smtClean="0"/>
              <a:t>Acctg</a:t>
            </a:r>
            <a:r>
              <a:rPr lang="en-US" dirty="0" smtClean="0"/>
              <a:t> 320</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extLst/>
          </a:lstStyle>
          <a:p>
            <a:fld id="{A7752E3B-F85A-4F0D-8229-9D7F092093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FOSTER School of Business</a:t>
            </a:r>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extLst/>
          </a:lstStyle>
          <a:p>
            <a:fld id="{A7752E3B-F85A-4F0D-8229-9D7F0920937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FOSTER School of Business</a:t>
            </a:r>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extLst/>
          </a:lstStyle>
          <a:p>
            <a:fld id="{A7752E3B-F85A-4F0D-8229-9D7F0920937E}"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FOSTER School of Business</a:t>
            </a:r>
            <a:endParaRPr lang="en-US"/>
          </a:p>
        </p:txBody>
      </p:sp>
      <p:sp>
        <p:nvSpPr>
          <p:cNvPr id="8" name="Footer Placeholder 7"/>
          <p:cNvSpPr>
            <a:spLocks noGrp="1"/>
          </p:cNvSpPr>
          <p:nvPr>
            <p:ph type="ftr" sz="quarter" idx="11"/>
          </p:nvPr>
        </p:nvSpPr>
        <p:spPr/>
        <p:txBody>
          <a:bodyPr/>
          <a:lstStyle>
            <a:extLst/>
          </a:lstStyle>
          <a:p>
            <a:r>
              <a:rPr lang="en-US" smtClean="0"/>
              <a:t>FOSTER School of Business    Acctg 320</a:t>
            </a:r>
            <a:endParaRPr lang="en-US"/>
          </a:p>
        </p:txBody>
      </p:sp>
      <p:sp>
        <p:nvSpPr>
          <p:cNvPr id="9" name="Slide Number Placeholder 8"/>
          <p:cNvSpPr>
            <a:spLocks noGrp="1"/>
          </p:cNvSpPr>
          <p:nvPr>
            <p:ph type="sldNum" sz="quarter" idx="12"/>
          </p:nvPr>
        </p:nvSpPr>
        <p:spPr/>
        <p:txBody>
          <a:bodyPr/>
          <a:lstStyle>
            <a:extLst/>
          </a:lstStyle>
          <a:p>
            <a:fld id="{A7752E3B-F85A-4F0D-8229-9D7F0920937E}"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FOSTER School of Business</a:t>
            </a:r>
            <a:endParaRPr lang="en-US"/>
          </a:p>
        </p:txBody>
      </p:sp>
      <p:sp>
        <p:nvSpPr>
          <p:cNvPr id="4" name="Footer Placeholder 3"/>
          <p:cNvSpPr>
            <a:spLocks noGrp="1"/>
          </p:cNvSpPr>
          <p:nvPr>
            <p:ph type="ftr" sz="quarter" idx="11"/>
          </p:nvPr>
        </p:nvSpPr>
        <p:spPr/>
        <p:txBody>
          <a:bodyPr/>
          <a:lstStyle>
            <a:extLst/>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extLst/>
          </a:lstStyle>
          <a:p>
            <a:fld id="{A7752E3B-F85A-4F0D-8229-9D7F092093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FOSTER School of Business</a:t>
            </a:r>
            <a:endParaRPr lang="en-US"/>
          </a:p>
        </p:txBody>
      </p:sp>
      <p:sp>
        <p:nvSpPr>
          <p:cNvPr id="5" name="Footer Placeholder 4"/>
          <p:cNvSpPr>
            <a:spLocks noGrp="1"/>
          </p:cNvSpPr>
          <p:nvPr>
            <p:ph type="ftr" sz="quarter" idx="11"/>
          </p:nvPr>
        </p:nvSpPr>
        <p:spPr/>
        <p:txBody>
          <a:bodyPr/>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r>
              <a:rPr lang="en-US" smtClean="0"/>
              <a:t>FOSTER School of Business</a:t>
            </a:r>
            <a:endParaRPr lang="en-US"/>
          </a:p>
        </p:txBody>
      </p:sp>
      <p:sp>
        <p:nvSpPr>
          <p:cNvPr id="3" name="Footer Placeholder 2"/>
          <p:cNvSpPr>
            <a:spLocks noGrp="1"/>
          </p:cNvSpPr>
          <p:nvPr>
            <p:ph type="ftr" sz="quarter" idx="11"/>
          </p:nvPr>
        </p:nvSpPr>
        <p:spPr/>
        <p:txBody>
          <a:bodyPr/>
          <a:lstStyle>
            <a:extLst/>
          </a:lstStyle>
          <a:p>
            <a:r>
              <a:rPr lang="en-US" smtClean="0"/>
              <a:t>FOSTER School of Business    Acctg 320</a:t>
            </a:r>
            <a:endParaRPr lang="en-US"/>
          </a:p>
        </p:txBody>
      </p:sp>
      <p:sp>
        <p:nvSpPr>
          <p:cNvPr id="4" name="Slide Number Placeholder 3"/>
          <p:cNvSpPr>
            <a:spLocks noGrp="1"/>
          </p:cNvSpPr>
          <p:nvPr>
            <p:ph type="sldNum" sz="quarter" idx="12"/>
          </p:nvPr>
        </p:nvSpPr>
        <p:spPr/>
        <p:txBody>
          <a:bodyPr/>
          <a:lstStyle>
            <a:extLst/>
          </a:lstStyle>
          <a:p>
            <a:fld id="{A7752E3B-F85A-4F0D-8229-9D7F0920937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FOSTER School of Business</a:t>
            </a:r>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extLst/>
          </a:lstStyle>
          <a:p>
            <a:fld id="{A7752E3B-F85A-4F0D-8229-9D7F0920937E}"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r>
              <a:rPr lang="en-US" smtClean="0"/>
              <a:t>FOSTER School of Business</a:t>
            </a:r>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extLst/>
          </a:lstStyle>
          <a:p>
            <a:fld id="{A7752E3B-F85A-4F0D-8229-9D7F0920937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FOSTER School of Business</a:t>
            </a:r>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extLst/>
          </a:lstStyle>
          <a:p>
            <a:fld id="{A7752E3B-F85A-4F0D-8229-9D7F0920937E}"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FOSTER School of Business</a:t>
            </a:r>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 320</a:t>
            </a:r>
            <a:endParaRPr lang="en-US"/>
          </a:p>
        </p:txBody>
      </p:sp>
      <p:sp>
        <p:nvSpPr>
          <p:cNvPr id="6" name="Slide Number Placeholder 5"/>
          <p:cNvSpPr>
            <a:spLocks noGrp="1"/>
          </p:cNvSpPr>
          <p:nvPr>
            <p:ph type="sldNum" sz="quarter" idx="12"/>
          </p:nvPr>
        </p:nvSpPr>
        <p:spPr/>
        <p:txBody>
          <a:bodyPr/>
          <a:lstStyle>
            <a:extLst/>
          </a:lstStyle>
          <a:p>
            <a:fld id="{A7752E3B-F85A-4F0D-8229-9D7F092093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FOSTER School of Business</a:t>
            </a:r>
            <a:endParaRPr lang="en-US"/>
          </a:p>
        </p:txBody>
      </p:sp>
      <p:sp>
        <p:nvSpPr>
          <p:cNvPr id="6" name="Footer Placeholder 5"/>
          <p:cNvSpPr>
            <a:spLocks noGrp="1"/>
          </p:cNvSpPr>
          <p:nvPr>
            <p:ph type="ftr" sz="quarter" idx="11"/>
          </p:nvPr>
        </p:nvSpPr>
        <p:spPr/>
        <p:txBody>
          <a:bodyPr/>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FOSTER School of Business</a:t>
            </a:r>
            <a:endParaRPr lang="en-US"/>
          </a:p>
        </p:txBody>
      </p:sp>
      <p:sp>
        <p:nvSpPr>
          <p:cNvPr id="8" name="Footer Placeholder 7"/>
          <p:cNvSpPr>
            <a:spLocks noGrp="1"/>
          </p:cNvSpPr>
          <p:nvPr>
            <p:ph type="ftr" sz="quarter" idx="11"/>
          </p:nvPr>
        </p:nvSpPr>
        <p:spPr/>
        <p:txBody>
          <a:bodyPr/>
          <a:lstStyle/>
          <a:p>
            <a:r>
              <a:rPr lang="en-US" smtClean="0"/>
              <a:t>FOSTER School of Business    Acctg 320</a:t>
            </a:r>
            <a:endParaRPr lang="en-US"/>
          </a:p>
        </p:txBody>
      </p:sp>
      <p:sp>
        <p:nvSpPr>
          <p:cNvPr id="9" name="Slide Number Placeholder 8"/>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FOSTER School of Business</a:t>
            </a:r>
            <a:endParaRPr lang="en-US"/>
          </a:p>
        </p:txBody>
      </p:sp>
      <p:sp>
        <p:nvSpPr>
          <p:cNvPr id="4" name="Footer Placeholder 3"/>
          <p:cNvSpPr>
            <a:spLocks noGrp="1"/>
          </p:cNvSpPr>
          <p:nvPr>
            <p:ph type="ftr" sz="quarter" idx="11"/>
          </p:nvPr>
        </p:nvSpPr>
        <p:spPr/>
        <p:txBody>
          <a:bodyPr/>
          <a:lstStyle/>
          <a:p>
            <a:r>
              <a:rPr lang="en-US" smtClean="0"/>
              <a:t>FOSTER School of Business    Acctg 320</a:t>
            </a:r>
            <a:endParaRPr lang="en-US"/>
          </a:p>
        </p:txBody>
      </p:sp>
      <p:sp>
        <p:nvSpPr>
          <p:cNvPr id="5" name="Slide Number Placeholder 4"/>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FOSTER School of Business</a:t>
            </a:r>
            <a:endParaRPr lang="en-US"/>
          </a:p>
        </p:txBody>
      </p:sp>
      <p:sp>
        <p:nvSpPr>
          <p:cNvPr id="3" name="Footer Placeholder 2"/>
          <p:cNvSpPr>
            <a:spLocks noGrp="1"/>
          </p:cNvSpPr>
          <p:nvPr>
            <p:ph type="ftr" sz="quarter" idx="11"/>
          </p:nvPr>
        </p:nvSpPr>
        <p:spPr/>
        <p:txBody>
          <a:bodyPr/>
          <a:lstStyle/>
          <a:p>
            <a:r>
              <a:rPr lang="en-US" smtClean="0"/>
              <a:t>FOSTER School of Business    Acctg 320</a:t>
            </a:r>
            <a:endParaRPr lang="en-US"/>
          </a:p>
        </p:txBody>
      </p:sp>
      <p:sp>
        <p:nvSpPr>
          <p:cNvPr id="4" name="Slide Number Placeholder 3"/>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FOSTER School of Business</a:t>
            </a:r>
            <a:endParaRPr lang="en-US"/>
          </a:p>
        </p:txBody>
      </p:sp>
      <p:sp>
        <p:nvSpPr>
          <p:cNvPr id="6" name="Footer Placeholder 5"/>
          <p:cNvSpPr>
            <a:spLocks noGrp="1"/>
          </p:cNvSpPr>
          <p:nvPr>
            <p:ph type="ftr" sz="quarter" idx="11"/>
          </p:nvPr>
        </p:nvSpPr>
        <p:spPr/>
        <p:txBody>
          <a:bodyPr/>
          <a:lstStyle/>
          <a:p>
            <a:r>
              <a:rPr lang="en-US" smtClean="0"/>
              <a:t>FOSTER School of Business    Acctg 320</a:t>
            </a:r>
            <a:endParaRPr lang="en-US"/>
          </a:p>
        </p:txBody>
      </p:sp>
      <p:sp>
        <p:nvSpPr>
          <p:cNvPr id="7" name="Slide Number Placeholder 6"/>
          <p:cNvSpPr>
            <a:spLocks noGrp="1"/>
          </p:cNvSpPr>
          <p:nvPr>
            <p:ph type="sldNum" sz="quarter" idx="12"/>
          </p:nvPr>
        </p:nvSpPr>
        <p:spPr/>
        <p:txBody>
          <a:bodyPr/>
          <a:lstStyle/>
          <a:p>
            <a:fld id="{A7752E3B-F85A-4F0D-8229-9D7F092093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3.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FOSTER School of Business</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FOSTER School of Business    Acctg 320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52E3B-F85A-4F0D-8229-9D7F092093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FOSTER School of Business</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FOSTER School of Business    Acctg 320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9F426-C23D-4C85-975C-B9A7BAD2CF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smtClean="0"/>
              <a:t>FOSTER School of Business</a:t>
            </a: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FOSTER School of Business    Acctg 320</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B3EBDE7-6702-4266-BD0A-95DB17FE931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smtClean="0"/>
              <a:t>FOSTER School of Business</a:t>
            </a: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FOSTER School of Business    Acctg 320</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7752E3B-F85A-4F0D-8229-9D7F0920937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828800"/>
            <a:ext cx="2971800" cy="860425"/>
          </a:xfrm>
        </p:spPr>
        <p:txBody>
          <a:bodyPr>
            <a:normAutofit/>
          </a:bodyPr>
          <a:lstStyle/>
          <a:p>
            <a:r>
              <a:rPr lang="en-US" sz="4400" dirty="0" smtClean="0">
                <a:effectLst/>
                <a:latin typeface="Arial" pitchFamily="34" charset="0"/>
                <a:cs typeface="Arial" pitchFamily="34" charset="0"/>
              </a:rPr>
              <a:t>Chapter 9</a:t>
            </a:r>
            <a:endParaRPr lang="en-US" sz="4400" dirty="0">
              <a:effectLst/>
              <a:latin typeface="Arial" pitchFamily="34" charset="0"/>
              <a:cs typeface="Arial" pitchFamily="34" charset="0"/>
            </a:endParaRPr>
          </a:p>
        </p:txBody>
      </p:sp>
      <p:sp>
        <p:nvSpPr>
          <p:cNvPr id="3" name="Subtitle 2"/>
          <p:cNvSpPr>
            <a:spLocks noGrp="1"/>
          </p:cNvSpPr>
          <p:nvPr>
            <p:ph type="subTitle" idx="1"/>
          </p:nvPr>
        </p:nvSpPr>
        <p:spPr>
          <a:xfrm>
            <a:off x="1447800" y="4572000"/>
            <a:ext cx="7315200" cy="1752600"/>
          </a:xfrm>
        </p:spPr>
        <p:txBody>
          <a:bodyPr>
            <a:noAutofit/>
          </a:bodyPr>
          <a:lstStyle/>
          <a:p>
            <a:r>
              <a:rPr lang="en-US" sz="3600" b="1" dirty="0" smtClean="0">
                <a:latin typeface="Arial" pitchFamily="34" charset="0"/>
                <a:cs typeface="Arial" pitchFamily="34" charset="0"/>
              </a:rPr>
              <a:t>AUDITING COMPUTER-BASED INFORMATION SYSTEMS</a:t>
            </a:r>
            <a:endParaRPr lang="en-US" sz="3600" b="1" dirty="0">
              <a:latin typeface="Arial" pitchFamily="34" charset="0"/>
              <a:cs typeface="Arial" pitchFamily="34" charset="0"/>
            </a:endParaRPr>
          </a:p>
        </p:txBody>
      </p:sp>
      <p:sp>
        <p:nvSpPr>
          <p:cNvPr id="7" name="Footer Placeholder 6"/>
          <p:cNvSpPr>
            <a:spLocks noGrp="1"/>
          </p:cNvSpPr>
          <p:nvPr>
            <p:ph type="ftr" sz="quarter" idx="11"/>
          </p:nvPr>
        </p:nvSpPr>
        <p:spPr/>
        <p:txBody>
          <a:bodyPr/>
          <a:lstStyle/>
          <a:p>
            <a:r>
              <a:rPr lang="en-US" smtClean="0"/>
              <a:t>FOSTER School of Business    Acctg 320</a:t>
            </a:r>
            <a:endParaRPr lang="en-US" dirty="0"/>
          </a:p>
        </p:txBody>
      </p:sp>
      <p:sp>
        <p:nvSpPr>
          <p:cNvPr id="6" name="Slide Number Placeholder 5"/>
          <p:cNvSpPr>
            <a:spLocks noGrp="1"/>
          </p:cNvSpPr>
          <p:nvPr>
            <p:ph type="sldNum" sz="quarter" idx="12"/>
          </p:nvPr>
        </p:nvSpPr>
        <p:spPr/>
        <p:txBody>
          <a:bodyPr/>
          <a:lstStyle/>
          <a:p>
            <a:fld id="{DB3EBDE7-6702-4266-BD0A-95DB17FE931A}" type="slidenum">
              <a:rPr lang="en-US" smtClean="0"/>
              <a:pPr/>
              <a:t>1</a:t>
            </a:fld>
            <a:endParaRPr lang="en-US"/>
          </a:p>
        </p:txBody>
      </p:sp>
      <p:pic>
        <p:nvPicPr>
          <p:cNvPr id="8" name="Picture 3" descr="FG09_003_0136015182"/>
          <p:cNvPicPr>
            <a:picLocks noChangeAspect="1" noChangeArrowheads="1"/>
          </p:cNvPicPr>
          <p:nvPr/>
        </p:nvPicPr>
        <p:blipFill>
          <a:blip r:embed="rId2" cstate="print"/>
          <a:srcRect/>
          <a:stretch>
            <a:fillRect/>
          </a:stretch>
        </p:blipFill>
        <p:spPr bwMode="auto">
          <a:xfrm>
            <a:off x="4999038" y="185738"/>
            <a:ext cx="3975100" cy="42481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fontScale="90000"/>
          </a:bodyPr>
          <a:lstStyle/>
          <a:p>
            <a:r>
              <a:rPr lang="en-US" sz="4400" b="1" dirty="0" smtClean="0"/>
              <a:t/>
            </a:r>
            <a:br>
              <a:rPr lang="en-US" sz="4400" b="1" dirty="0" smtClean="0"/>
            </a:br>
            <a:r>
              <a:rPr lang="en-US" sz="4400" dirty="0" smtClean="0">
                <a:effectLst/>
                <a:latin typeface="Arial" pitchFamily="34" charset="0"/>
                <a:cs typeface="Arial" pitchFamily="34" charset="0"/>
              </a:rPr>
              <a:t>Types of internal auditing work</a:t>
            </a:r>
            <a:r>
              <a:rPr lang="en-US" sz="4000" dirty="0" smtClean="0"/>
              <a:t/>
            </a:r>
            <a:br>
              <a:rPr lang="en-US" sz="4000" dirty="0" smtClean="0"/>
            </a:br>
            <a:endParaRPr lang="en-US" sz="4000" dirty="0">
              <a:effectLst/>
              <a:latin typeface="Arial" pitchFamily="34" charset="0"/>
              <a:cs typeface="Arial" pitchFamily="34" charset="0"/>
            </a:endParaRPr>
          </a:p>
        </p:txBody>
      </p:sp>
      <p:sp>
        <p:nvSpPr>
          <p:cNvPr id="3" name="Content Placeholder 2"/>
          <p:cNvSpPr>
            <a:spLocks noGrp="1"/>
          </p:cNvSpPr>
          <p:nvPr>
            <p:ph idx="1"/>
          </p:nvPr>
        </p:nvSpPr>
        <p:spPr/>
        <p:txBody>
          <a:bodyPr>
            <a:normAutofit fontScale="55000" lnSpcReduction="20000"/>
          </a:bodyPr>
          <a:lstStyle/>
          <a:p>
            <a:pPr lvl="1">
              <a:lnSpc>
                <a:spcPct val="90000"/>
              </a:lnSpc>
              <a:buNone/>
            </a:pPr>
            <a:r>
              <a:rPr lang="en-US" sz="5100" dirty="0" smtClean="0">
                <a:latin typeface="Arial" pitchFamily="34" charset="0"/>
                <a:cs typeface="Arial" pitchFamily="34" charset="0"/>
              </a:rPr>
              <a:t>Three different types of audits are commonly performed:</a:t>
            </a:r>
          </a:p>
          <a:p>
            <a:pPr marL="596646" indent="-514350">
              <a:buFont typeface="+mj-lt"/>
              <a:buAutoNum type="arabicPeriod"/>
            </a:pPr>
            <a:r>
              <a:rPr lang="en-US" sz="4400" dirty="0" smtClean="0">
                <a:solidFill>
                  <a:schemeClr val="accent3"/>
                </a:solidFill>
                <a:latin typeface="Arial" pitchFamily="34" charset="0"/>
                <a:cs typeface="Arial" pitchFamily="34" charset="0"/>
              </a:rPr>
              <a:t>FINANCIAL AUDIT </a:t>
            </a:r>
            <a:r>
              <a:rPr lang="en-US" sz="4400" dirty="0" smtClean="0">
                <a:latin typeface="Arial" pitchFamily="34" charset="0"/>
                <a:cs typeface="Arial" pitchFamily="34" charset="0"/>
              </a:rPr>
              <a:t>--  Examine the reliability and integrity of financial records. (#1 of standards)</a:t>
            </a:r>
            <a:r>
              <a:rPr lang="en-US" sz="3800" dirty="0" smtClean="0">
                <a:latin typeface="Arial" pitchFamily="34" charset="0"/>
                <a:cs typeface="Arial" pitchFamily="34" charset="0"/>
              </a:rPr>
              <a:t>.</a:t>
            </a:r>
          </a:p>
          <a:p>
            <a:pPr marL="596646" indent="-514350">
              <a:buFont typeface="+mj-lt"/>
              <a:buAutoNum type="arabicPeriod"/>
            </a:pPr>
            <a:endParaRPr lang="en-US" sz="1400" dirty="0" smtClean="0">
              <a:latin typeface="Arial" pitchFamily="34" charset="0"/>
              <a:cs typeface="Arial" pitchFamily="34" charset="0"/>
            </a:endParaRPr>
          </a:p>
          <a:p>
            <a:pPr marL="596646" indent="-514350">
              <a:buFont typeface="+mj-lt"/>
              <a:buAutoNum type="arabicPeriod"/>
            </a:pPr>
            <a:r>
              <a:rPr lang="en-US" sz="4400" dirty="0" smtClean="0">
                <a:solidFill>
                  <a:schemeClr val="accent3"/>
                </a:solidFill>
                <a:latin typeface="Arial" pitchFamily="34" charset="0"/>
                <a:cs typeface="Arial" pitchFamily="34" charset="0"/>
              </a:rPr>
              <a:t>INFORMATION SYSTEMS (INTERNAL CONTROL) AUDIT </a:t>
            </a:r>
            <a:r>
              <a:rPr lang="en-US" sz="4400" dirty="0" smtClean="0">
                <a:latin typeface="Arial" pitchFamily="34" charset="0"/>
                <a:cs typeface="Arial" pitchFamily="34" charset="0"/>
              </a:rPr>
              <a:t>-- This audit reviews the control of an AIS to assess compliance with internal control policies and procedures and the effectiveness of safeguarding assets.  (#2, #3 of standards).</a:t>
            </a:r>
          </a:p>
          <a:p>
            <a:pPr marL="596646" indent="-514350">
              <a:buFont typeface="+mj-lt"/>
              <a:buAutoNum type="arabicPeriod"/>
            </a:pPr>
            <a:endParaRPr lang="en-US" sz="1600" dirty="0" smtClean="0">
              <a:latin typeface="Arial" pitchFamily="34" charset="0"/>
              <a:cs typeface="Arial" pitchFamily="34" charset="0"/>
            </a:endParaRPr>
          </a:p>
          <a:p>
            <a:pPr marL="596646" indent="-514350">
              <a:buFont typeface="+mj-lt"/>
              <a:buAutoNum type="arabicPeriod"/>
            </a:pPr>
            <a:r>
              <a:rPr lang="en-US" sz="4400" dirty="0" smtClean="0">
                <a:solidFill>
                  <a:schemeClr val="accent3"/>
                </a:solidFill>
                <a:latin typeface="Arial" pitchFamily="34" charset="0"/>
                <a:cs typeface="Arial" pitchFamily="34" charset="0"/>
              </a:rPr>
              <a:t>OPERATIONAL (MANAGEMENT) AUDIT </a:t>
            </a:r>
            <a:r>
              <a:rPr lang="en-US" sz="4400" dirty="0" smtClean="0">
                <a:latin typeface="Arial" pitchFamily="34" charset="0"/>
                <a:cs typeface="Arial" pitchFamily="34" charset="0"/>
              </a:rPr>
              <a:t>--                                 Concerned with the economical or efficient use of resources and the accomplishment of established goals and standards (#4, #5 of standards).</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latin typeface="Arial" pitchFamily="34" charset="0"/>
                <a:cs typeface="Arial" pitchFamily="34" charset="0"/>
              </a:rPr>
              <a:t>The Audit Process</a:t>
            </a:r>
            <a:endParaRPr lang="en-US" sz="4000" dirty="0">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11</a:t>
            </a:fld>
            <a:endParaRPr lang="en-US"/>
          </a:p>
        </p:txBody>
      </p:sp>
      <p:sp>
        <p:nvSpPr>
          <p:cNvPr id="6" name="Rectangle 7"/>
          <p:cNvSpPr>
            <a:spLocks noChangeArrowheads="1"/>
          </p:cNvSpPr>
          <p:nvPr/>
        </p:nvSpPr>
        <p:spPr bwMode="auto">
          <a:xfrm>
            <a:off x="1308100" y="5529262"/>
            <a:ext cx="2522537" cy="625475"/>
          </a:xfrm>
          <a:prstGeom prst="rect">
            <a:avLst/>
          </a:prstGeom>
          <a:solidFill>
            <a:srgbClr val="009999"/>
          </a:solidFill>
          <a:ln w="9525">
            <a:solidFill>
              <a:schemeClr val="tx1"/>
            </a:solidFill>
            <a:miter lim="800000"/>
            <a:headEnd/>
            <a:tailEnd/>
          </a:ln>
          <a:effectLst/>
        </p:spPr>
        <p:txBody>
          <a:bodyPr anchor="ctr"/>
          <a:lstStyle/>
          <a:p>
            <a:pPr algn="ctr"/>
            <a:r>
              <a:rPr lang="en-US" sz="2000" dirty="0">
                <a:solidFill>
                  <a:schemeClr val="bg1"/>
                </a:solidFill>
              </a:rPr>
              <a:t>Communicating Audit Results</a:t>
            </a:r>
          </a:p>
        </p:txBody>
      </p:sp>
      <p:sp>
        <p:nvSpPr>
          <p:cNvPr id="7" name="Line 8"/>
          <p:cNvSpPr>
            <a:spLocks noChangeShapeType="1"/>
          </p:cNvSpPr>
          <p:nvPr/>
        </p:nvSpPr>
        <p:spPr bwMode="auto">
          <a:xfrm>
            <a:off x="2616200" y="2073275"/>
            <a:ext cx="15875" cy="695325"/>
          </a:xfrm>
          <a:prstGeom prst="line">
            <a:avLst/>
          </a:prstGeom>
          <a:noFill/>
          <a:ln w="57150">
            <a:solidFill>
              <a:srgbClr val="009999"/>
            </a:solidFill>
            <a:round/>
            <a:headEnd/>
            <a:tailEnd type="triangle" w="med" len="med"/>
          </a:ln>
          <a:effectLst/>
        </p:spPr>
        <p:txBody>
          <a:bodyPr/>
          <a:lstStyle/>
          <a:p>
            <a:endParaRPr lang="en-US"/>
          </a:p>
        </p:txBody>
      </p:sp>
      <p:sp>
        <p:nvSpPr>
          <p:cNvPr id="8" name="Line 9"/>
          <p:cNvSpPr>
            <a:spLocks noChangeShapeType="1"/>
          </p:cNvSpPr>
          <p:nvPr/>
        </p:nvSpPr>
        <p:spPr bwMode="auto">
          <a:xfrm>
            <a:off x="2611437" y="3448050"/>
            <a:ext cx="15875" cy="695325"/>
          </a:xfrm>
          <a:prstGeom prst="line">
            <a:avLst/>
          </a:prstGeom>
          <a:noFill/>
          <a:ln w="57150">
            <a:solidFill>
              <a:srgbClr val="009999"/>
            </a:solidFill>
            <a:round/>
            <a:headEnd/>
            <a:tailEnd type="triangle" w="med" len="med"/>
          </a:ln>
          <a:effectLst/>
        </p:spPr>
        <p:txBody>
          <a:bodyPr/>
          <a:lstStyle/>
          <a:p>
            <a:endParaRPr lang="en-US"/>
          </a:p>
        </p:txBody>
      </p:sp>
      <p:sp>
        <p:nvSpPr>
          <p:cNvPr id="9" name="Line 10"/>
          <p:cNvSpPr>
            <a:spLocks noChangeShapeType="1"/>
          </p:cNvSpPr>
          <p:nvPr/>
        </p:nvSpPr>
        <p:spPr bwMode="auto">
          <a:xfrm>
            <a:off x="2606675" y="4840287"/>
            <a:ext cx="15875" cy="695325"/>
          </a:xfrm>
          <a:prstGeom prst="line">
            <a:avLst/>
          </a:prstGeom>
          <a:noFill/>
          <a:ln w="57150">
            <a:solidFill>
              <a:srgbClr val="009999"/>
            </a:solidFill>
            <a:round/>
            <a:headEnd/>
            <a:tailEnd type="triangle" w="med" len="med"/>
          </a:ln>
          <a:effectLst/>
        </p:spPr>
        <p:txBody>
          <a:bodyPr/>
          <a:lstStyle/>
          <a:p>
            <a:endParaRPr lang="en-US"/>
          </a:p>
        </p:txBody>
      </p:sp>
      <p:sp>
        <p:nvSpPr>
          <p:cNvPr id="10" name="Rectangle 11"/>
          <p:cNvSpPr>
            <a:spLocks noChangeArrowheads="1"/>
          </p:cNvSpPr>
          <p:nvPr/>
        </p:nvSpPr>
        <p:spPr bwMode="auto">
          <a:xfrm>
            <a:off x="1308100" y="4219575"/>
            <a:ext cx="2522537" cy="625475"/>
          </a:xfrm>
          <a:prstGeom prst="rect">
            <a:avLst/>
          </a:prstGeom>
          <a:solidFill>
            <a:srgbClr val="009999"/>
          </a:solidFill>
          <a:ln w="9525">
            <a:solidFill>
              <a:schemeClr val="tx1"/>
            </a:solidFill>
            <a:miter lim="800000"/>
            <a:headEnd/>
            <a:tailEnd/>
          </a:ln>
          <a:effectLst/>
        </p:spPr>
        <p:txBody>
          <a:bodyPr anchor="ctr"/>
          <a:lstStyle/>
          <a:p>
            <a:pPr algn="ctr"/>
            <a:r>
              <a:rPr lang="en-US" sz="2000" dirty="0">
                <a:solidFill>
                  <a:schemeClr val="bg1"/>
                </a:solidFill>
              </a:rPr>
              <a:t>Evaluating Evidence</a:t>
            </a:r>
          </a:p>
        </p:txBody>
      </p:sp>
      <p:sp>
        <p:nvSpPr>
          <p:cNvPr id="11" name="Rectangle 12"/>
          <p:cNvSpPr>
            <a:spLocks noChangeArrowheads="1"/>
          </p:cNvSpPr>
          <p:nvPr/>
        </p:nvSpPr>
        <p:spPr bwMode="auto">
          <a:xfrm>
            <a:off x="1279525" y="2851150"/>
            <a:ext cx="2522537" cy="625475"/>
          </a:xfrm>
          <a:prstGeom prst="rect">
            <a:avLst/>
          </a:prstGeom>
          <a:solidFill>
            <a:srgbClr val="009999"/>
          </a:solidFill>
          <a:ln w="9525">
            <a:solidFill>
              <a:schemeClr val="tx1"/>
            </a:solidFill>
            <a:miter lim="800000"/>
            <a:headEnd/>
            <a:tailEnd/>
          </a:ln>
          <a:effectLst/>
        </p:spPr>
        <p:txBody>
          <a:bodyPr anchor="ctr"/>
          <a:lstStyle/>
          <a:p>
            <a:pPr algn="ctr"/>
            <a:r>
              <a:rPr lang="en-US" sz="2000" dirty="0">
                <a:solidFill>
                  <a:schemeClr val="bg1"/>
                </a:solidFill>
              </a:rPr>
              <a:t>Collecting Evidence</a:t>
            </a:r>
          </a:p>
        </p:txBody>
      </p:sp>
      <p:sp>
        <p:nvSpPr>
          <p:cNvPr id="12" name="Rectangle 13"/>
          <p:cNvSpPr>
            <a:spLocks noChangeArrowheads="1"/>
          </p:cNvSpPr>
          <p:nvPr/>
        </p:nvSpPr>
        <p:spPr bwMode="auto">
          <a:xfrm>
            <a:off x="1295400" y="1447800"/>
            <a:ext cx="2522537" cy="625475"/>
          </a:xfrm>
          <a:prstGeom prst="rect">
            <a:avLst/>
          </a:prstGeom>
          <a:solidFill>
            <a:srgbClr val="009999"/>
          </a:solidFill>
          <a:ln w="9525">
            <a:solidFill>
              <a:schemeClr val="tx1"/>
            </a:solidFill>
            <a:miter lim="800000"/>
            <a:headEnd/>
            <a:tailEnd/>
          </a:ln>
          <a:effectLst/>
        </p:spPr>
        <p:txBody>
          <a:bodyPr wrap="none" anchor="ctr"/>
          <a:lstStyle/>
          <a:p>
            <a:pPr algn="ctr"/>
            <a:r>
              <a:rPr lang="en-US" sz="2000">
                <a:solidFill>
                  <a:schemeClr val="bg1"/>
                </a:solidFill>
              </a:rPr>
              <a:t>Planning</a:t>
            </a:r>
          </a:p>
        </p:txBody>
      </p:sp>
      <p:sp>
        <p:nvSpPr>
          <p:cNvPr id="13" name="Rectangle 3"/>
          <p:cNvSpPr txBox="1">
            <a:spLocks noChangeArrowheads="1"/>
          </p:cNvSpPr>
          <p:nvPr/>
        </p:nvSpPr>
        <p:spPr>
          <a:xfrm>
            <a:off x="4267200" y="1371600"/>
            <a:ext cx="4495800" cy="4968875"/>
          </a:xfrm>
          <a:prstGeom prst="rect">
            <a:avLst/>
          </a:prstGeom>
          <a:solidFill>
            <a:schemeClr val="accent1">
              <a:lumMod val="20000"/>
              <a:lumOff val="80000"/>
            </a:schemeClr>
          </a:solidFill>
          <a:ln>
            <a:solidFill>
              <a:srgbClr val="1672CE"/>
            </a:solidFill>
          </a:ln>
        </p:spPr>
        <p:txBody>
          <a:bodyPr>
            <a:normAutofit lnSpcReduction="1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cs typeface="Arial" pitchFamily="34" charset="0"/>
              </a:rPr>
              <a:t>An overview of the auditing process</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All audits follow a similar sequence of activities and may be divided into four stages:</a:t>
            </a:r>
          </a:p>
          <a:p>
            <a:pPr marL="886968" marR="0" lvl="2" indent="-228600" algn="l" defTabSz="914400" rtl="0" eaLnBrk="1" fontAlgn="auto" latinLnBrk="0" hangingPunct="1">
              <a:lnSpc>
                <a:spcPct val="100000"/>
              </a:lnSpc>
              <a:spcBef>
                <a:spcPct val="20000"/>
              </a:spcBef>
              <a:spcAft>
                <a:spcPts val="0"/>
              </a:spcAft>
              <a:buClr>
                <a:schemeClr val="accent2"/>
              </a:buClr>
              <a:buSzTx/>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Planning</a:t>
            </a:r>
          </a:p>
          <a:p>
            <a:pPr marL="886968" marR="0" lvl="2" indent="-228600" algn="l" defTabSz="914400" rtl="0" eaLnBrk="1" fontAlgn="auto" latinLnBrk="0" hangingPunct="1">
              <a:lnSpc>
                <a:spcPct val="100000"/>
              </a:lnSpc>
              <a:spcBef>
                <a:spcPct val="20000"/>
              </a:spcBef>
              <a:spcAft>
                <a:spcPts val="0"/>
              </a:spcAft>
              <a:buClr>
                <a:schemeClr val="accent2"/>
              </a:buClr>
              <a:buSzTx/>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Collecting evidence</a:t>
            </a:r>
          </a:p>
          <a:p>
            <a:pPr marL="886968" marR="0" lvl="2" indent="-228600" algn="l" defTabSz="914400" rtl="0" eaLnBrk="1" fontAlgn="auto" latinLnBrk="0" hangingPunct="1">
              <a:lnSpc>
                <a:spcPct val="100000"/>
              </a:lnSpc>
              <a:spcBef>
                <a:spcPct val="20000"/>
              </a:spcBef>
              <a:spcAft>
                <a:spcPts val="0"/>
              </a:spcAft>
              <a:buClr>
                <a:schemeClr val="accent2"/>
              </a:buClr>
              <a:buSzTx/>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Evaluating evidence</a:t>
            </a:r>
          </a:p>
          <a:p>
            <a:pPr marL="886968" marR="0" lvl="2" indent="-228600" algn="l" defTabSz="914400" rtl="0" eaLnBrk="1" fontAlgn="auto" latinLnBrk="0" hangingPunct="1">
              <a:lnSpc>
                <a:spcPct val="100000"/>
              </a:lnSpc>
              <a:spcBef>
                <a:spcPct val="20000"/>
              </a:spcBef>
              <a:spcAft>
                <a:spcPts val="0"/>
              </a:spcAft>
              <a:buClr>
                <a:schemeClr val="accent2"/>
              </a:buClr>
              <a:buSzTx/>
              <a:buFont typeface="Wingdings 2"/>
              <a:buChar char=""/>
              <a:tabLst/>
              <a:defRPr/>
            </a:pPr>
            <a:r>
              <a:rPr kumimoji="0" lang="en-US" sz="2400" i="0" u="none" strike="noStrike" kern="1200" cap="none" spc="0" normalizeH="0" baseline="0" noProof="0" dirty="0" smtClean="0">
                <a:ln>
                  <a:noFill/>
                </a:ln>
                <a:effectLst/>
                <a:uLnTx/>
                <a:uFillTx/>
                <a:latin typeface="Arial" pitchFamily="34" charset="0"/>
                <a:cs typeface="Arial" pitchFamily="34" charset="0"/>
              </a:rPr>
              <a:t>Communicating audit results</a:t>
            </a:r>
            <a:endParaRPr kumimoji="0" lang="en-US" sz="2400" i="0" u="none"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Planning</a:t>
            </a:r>
            <a:endParaRPr lang="en-US" dirty="0"/>
          </a:p>
        </p:txBody>
      </p:sp>
      <p:sp>
        <p:nvSpPr>
          <p:cNvPr id="3" name="Content Placeholder 2"/>
          <p:cNvSpPr>
            <a:spLocks noGrp="1"/>
          </p:cNvSpPr>
          <p:nvPr>
            <p:ph idx="1"/>
          </p:nvPr>
        </p:nvSpPr>
        <p:spPr/>
        <p:txBody>
          <a:bodyPr/>
          <a:lstStyle/>
          <a:p>
            <a:r>
              <a:rPr lang="en-US" sz="2800" dirty="0" smtClean="0"/>
              <a:t>When?  By whom will the audit be performed?  </a:t>
            </a:r>
          </a:p>
          <a:p>
            <a:r>
              <a:rPr lang="en-US" sz="2800" dirty="0" smtClean="0"/>
              <a:t>Purpose?</a:t>
            </a:r>
          </a:p>
          <a:p>
            <a:r>
              <a:rPr lang="en-US" sz="2800" dirty="0" smtClean="0"/>
              <a:t>Scope and objectives of the audit.  </a:t>
            </a:r>
          </a:p>
          <a:p>
            <a:r>
              <a:rPr lang="en-US" sz="2800" dirty="0" smtClean="0"/>
              <a:t>Internal audits may be broader in scope, more detailed and extensive than an external audit.  They may also focus on company objectives, not just whether the financials are stated properly.</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Planning: Risk</a:t>
            </a:r>
            <a:endParaRPr lang="en-US" dirty="0"/>
          </a:p>
        </p:txBody>
      </p:sp>
      <p:sp>
        <p:nvSpPr>
          <p:cNvPr id="3" name="Content Placeholder 2"/>
          <p:cNvSpPr>
            <a:spLocks noGrp="1"/>
          </p:cNvSpPr>
          <p:nvPr>
            <p:ph idx="1"/>
          </p:nvPr>
        </p:nvSpPr>
        <p:spPr>
          <a:xfrm>
            <a:off x="1295400" y="1447800"/>
            <a:ext cx="7498080" cy="4800600"/>
          </a:xfrm>
        </p:spPr>
        <p:txBody>
          <a:bodyPr>
            <a:normAutofit fontScale="77500" lnSpcReduction="20000"/>
          </a:bodyPr>
          <a:lstStyle/>
          <a:p>
            <a:pPr>
              <a:buNone/>
            </a:pPr>
            <a:r>
              <a:rPr lang="en-US" sz="3600" b="1" dirty="0" smtClean="0">
                <a:solidFill>
                  <a:schemeClr val="accent3"/>
                </a:solidFill>
              </a:rPr>
              <a:t>Three types</a:t>
            </a:r>
            <a:r>
              <a:rPr lang="en-US" sz="3600" dirty="0" smtClean="0">
                <a:solidFill>
                  <a:schemeClr val="accent3"/>
                </a:solidFill>
              </a:rPr>
              <a:t> </a:t>
            </a:r>
            <a:r>
              <a:rPr lang="en-US" sz="3600" dirty="0" smtClean="0"/>
              <a:t>of </a:t>
            </a:r>
            <a:r>
              <a:rPr lang="en-US" sz="3600" b="1" dirty="0" smtClean="0">
                <a:solidFill>
                  <a:schemeClr val="accent3"/>
                </a:solidFill>
              </a:rPr>
              <a:t>risk</a:t>
            </a:r>
            <a:r>
              <a:rPr lang="en-US" sz="3600" dirty="0" smtClean="0"/>
              <a:t> when conducting an </a:t>
            </a:r>
            <a:r>
              <a:rPr lang="en-US" sz="3600" b="1" dirty="0" smtClean="0">
                <a:solidFill>
                  <a:schemeClr val="accent3"/>
                </a:solidFill>
              </a:rPr>
              <a:t>audit</a:t>
            </a:r>
            <a:r>
              <a:rPr lang="en-US" sz="3600" dirty="0" smtClean="0"/>
              <a:t>.  Focus on areas with the most risk.</a:t>
            </a:r>
            <a:endParaRPr lang="en-US" sz="2400" dirty="0" smtClean="0"/>
          </a:p>
          <a:p>
            <a:pPr>
              <a:buNone/>
            </a:pPr>
            <a:r>
              <a:rPr lang="en-US" sz="3600" dirty="0" smtClean="0"/>
              <a:t> </a:t>
            </a:r>
          </a:p>
          <a:p>
            <a:pPr lvl="0"/>
            <a:r>
              <a:rPr lang="en-US" b="1" dirty="0" smtClean="0">
                <a:solidFill>
                  <a:schemeClr val="accent3"/>
                </a:solidFill>
              </a:rPr>
              <a:t>Inherent Risk</a:t>
            </a:r>
            <a:r>
              <a:rPr lang="en-US" dirty="0" smtClean="0"/>
              <a:t>. This is the susceptibility to material risk in the absence of controls.</a:t>
            </a:r>
          </a:p>
          <a:p>
            <a:pPr>
              <a:buNone/>
            </a:pPr>
            <a:endParaRPr lang="en-US" sz="2600" dirty="0" smtClean="0"/>
          </a:p>
          <a:p>
            <a:pPr lvl="0"/>
            <a:r>
              <a:rPr lang="en-US" b="1" dirty="0" smtClean="0">
                <a:solidFill>
                  <a:schemeClr val="accent3"/>
                </a:solidFill>
              </a:rPr>
              <a:t>Control Risk</a:t>
            </a:r>
            <a:r>
              <a:rPr lang="en-US" dirty="0" smtClean="0"/>
              <a:t>. This is the risk that a material misstatement will get through the internal control structure and into the financial statements.</a:t>
            </a:r>
          </a:p>
          <a:p>
            <a:pPr>
              <a:buNone/>
            </a:pPr>
            <a:endParaRPr lang="en-US" sz="2600" dirty="0" smtClean="0"/>
          </a:p>
          <a:p>
            <a:pPr lvl="0"/>
            <a:r>
              <a:rPr lang="en-US" b="1" dirty="0" smtClean="0">
                <a:solidFill>
                  <a:schemeClr val="accent3"/>
                </a:solidFill>
              </a:rPr>
              <a:t>Detection Risk</a:t>
            </a:r>
            <a:r>
              <a:rPr lang="en-US" dirty="0" smtClean="0"/>
              <a:t>. This is the risk that auditors and their audit procedures will not detect a material error or misstatement.</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of Audit Evidence</a:t>
            </a:r>
            <a:endParaRPr lang="en-US" dirty="0"/>
          </a:p>
        </p:txBody>
      </p:sp>
      <p:sp>
        <p:nvSpPr>
          <p:cNvPr id="3" name="Content Placeholder 2"/>
          <p:cNvSpPr>
            <a:spLocks noGrp="1"/>
          </p:cNvSpPr>
          <p:nvPr>
            <p:ph idx="1"/>
          </p:nvPr>
        </p:nvSpPr>
        <p:spPr>
          <a:xfrm>
            <a:off x="1447800" y="1371600"/>
            <a:ext cx="7498080" cy="5105400"/>
          </a:xfrm>
        </p:spPr>
        <p:txBody>
          <a:bodyPr>
            <a:normAutofit fontScale="62500" lnSpcReduction="20000"/>
          </a:bodyPr>
          <a:lstStyle/>
          <a:p>
            <a:pPr lvl="1">
              <a:buNone/>
            </a:pPr>
            <a:r>
              <a:rPr lang="en-US" b="1" dirty="0" smtClean="0">
                <a:solidFill>
                  <a:schemeClr val="accent3"/>
                </a:solidFill>
              </a:rPr>
              <a:t>Much audit effort spent here.  Most common methods:</a:t>
            </a:r>
          </a:p>
          <a:p>
            <a:pPr lvl="1"/>
            <a:r>
              <a:rPr lang="en-US" b="1" dirty="0" smtClean="0">
                <a:solidFill>
                  <a:schemeClr val="accent3"/>
                </a:solidFill>
              </a:rPr>
              <a:t>Observation</a:t>
            </a:r>
            <a:r>
              <a:rPr lang="en-US" dirty="0" smtClean="0"/>
              <a:t> of the activities being audited.</a:t>
            </a:r>
            <a:endParaRPr lang="en-US" sz="4400" dirty="0" smtClean="0"/>
          </a:p>
          <a:p>
            <a:pPr lvl="1"/>
            <a:r>
              <a:rPr lang="en-US" b="1" dirty="0" smtClean="0">
                <a:solidFill>
                  <a:schemeClr val="accent3"/>
                </a:solidFill>
              </a:rPr>
              <a:t>Review of documentation</a:t>
            </a:r>
            <a:r>
              <a:rPr lang="en-US" dirty="0" smtClean="0">
                <a:solidFill>
                  <a:schemeClr val="accent3"/>
                </a:solidFill>
              </a:rPr>
              <a:t> </a:t>
            </a:r>
            <a:r>
              <a:rPr lang="en-US" dirty="0" smtClean="0"/>
              <a:t>to understand how a particular accounting information system or internal control system is supposed to function .</a:t>
            </a:r>
            <a:endParaRPr lang="en-US" sz="4400" dirty="0" smtClean="0"/>
          </a:p>
          <a:p>
            <a:pPr lvl="1"/>
            <a:r>
              <a:rPr lang="en-US" b="1" dirty="0" smtClean="0">
                <a:solidFill>
                  <a:schemeClr val="accent3"/>
                </a:solidFill>
              </a:rPr>
              <a:t>Discussions</a:t>
            </a:r>
            <a:r>
              <a:rPr lang="en-US" dirty="0" smtClean="0"/>
              <a:t> with employees about their jobs and how they carry out certain procedures .</a:t>
            </a:r>
            <a:endParaRPr lang="en-US" sz="4400" dirty="0" smtClean="0"/>
          </a:p>
          <a:p>
            <a:pPr lvl="1"/>
            <a:r>
              <a:rPr lang="en-US" b="1" dirty="0" smtClean="0">
                <a:solidFill>
                  <a:schemeClr val="accent3"/>
                </a:solidFill>
              </a:rPr>
              <a:t>Questionnaires</a:t>
            </a:r>
            <a:r>
              <a:rPr lang="en-US" dirty="0" smtClean="0"/>
              <a:t> that gather data about the system.</a:t>
            </a:r>
            <a:endParaRPr lang="en-US" sz="4400" dirty="0" smtClean="0"/>
          </a:p>
          <a:p>
            <a:pPr lvl="1"/>
            <a:r>
              <a:rPr lang="en-US" b="1" dirty="0" smtClean="0">
                <a:solidFill>
                  <a:schemeClr val="accent3"/>
                </a:solidFill>
              </a:rPr>
              <a:t>Physical examination</a:t>
            </a:r>
            <a:r>
              <a:rPr lang="en-US" dirty="0" smtClean="0">
                <a:solidFill>
                  <a:schemeClr val="accent3"/>
                </a:solidFill>
              </a:rPr>
              <a:t> </a:t>
            </a:r>
            <a:r>
              <a:rPr lang="en-US" dirty="0" smtClean="0"/>
              <a:t>of the quantity and/or condition of tangible assets such as equipment, inventory or cash .</a:t>
            </a:r>
            <a:endParaRPr lang="en-US" sz="4400" dirty="0" smtClean="0"/>
          </a:p>
          <a:p>
            <a:pPr lvl="1"/>
            <a:r>
              <a:rPr lang="en-US" b="1" dirty="0" smtClean="0">
                <a:solidFill>
                  <a:schemeClr val="accent3"/>
                </a:solidFill>
              </a:rPr>
              <a:t>Confirmation</a:t>
            </a:r>
            <a:r>
              <a:rPr lang="en-US" dirty="0" smtClean="0"/>
              <a:t> of the accuracy of certain information, such as customer account balances, through communication with independent third parties (banks, attorneys..).</a:t>
            </a:r>
            <a:endParaRPr lang="en-US" sz="4400" dirty="0" smtClean="0"/>
          </a:p>
          <a:p>
            <a:pPr lvl="1"/>
            <a:r>
              <a:rPr lang="en-US" b="1" dirty="0" err="1" smtClean="0">
                <a:solidFill>
                  <a:schemeClr val="accent3"/>
                </a:solidFill>
              </a:rPr>
              <a:t>Reperformance</a:t>
            </a:r>
            <a:r>
              <a:rPr lang="en-US" dirty="0" smtClean="0"/>
              <a:t> of selected calculations to verify quantitative information on records and reports.</a:t>
            </a:r>
            <a:endParaRPr lang="en-US" sz="4400" dirty="0" smtClean="0"/>
          </a:p>
          <a:p>
            <a:pPr lvl="1"/>
            <a:r>
              <a:rPr lang="en-US" b="1" dirty="0" smtClean="0">
                <a:solidFill>
                  <a:schemeClr val="accent3"/>
                </a:solidFill>
              </a:rPr>
              <a:t>Vouching</a:t>
            </a:r>
            <a:r>
              <a:rPr lang="en-US" dirty="0" smtClean="0"/>
              <a:t> for the validity of a transaction by examining all supporting documents.</a:t>
            </a:r>
            <a:endParaRPr lang="en-US" sz="4400" dirty="0" smtClean="0"/>
          </a:p>
          <a:p>
            <a:pPr lvl="1"/>
            <a:r>
              <a:rPr lang="en-US" b="1" dirty="0" smtClean="0">
                <a:solidFill>
                  <a:schemeClr val="accent3"/>
                </a:solidFill>
              </a:rPr>
              <a:t>Analytical review</a:t>
            </a:r>
            <a:r>
              <a:rPr lang="en-US" dirty="0" smtClean="0">
                <a:solidFill>
                  <a:schemeClr val="accent3"/>
                </a:solidFill>
              </a:rPr>
              <a:t> </a:t>
            </a:r>
            <a:r>
              <a:rPr lang="en-US" dirty="0" smtClean="0"/>
              <a:t>of relationships and trends among information to detect items that should be further investigated.</a:t>
            </a:r>
            <a:endParaRPr lang="en-US" sz="40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sz="4400" b="1" dirty="0" smtClean="0"/>
              <a:t>Evaluation of Audit Evidence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r>
              <a:rPr lang="en-US" b="1" dirty="0" smtClean="0">
                <a:solidFill>
                  <a:schemeClr val="accent3"/>
                </a:solidFill>
              </a:rPr>
              <a:t>Materiality</a:t>
            </a:r>
            <a:r>
              <a:rPr lang="en-US" dirty="0" smtClean="0"/>
              <a:t> and </a:t>
            </a:r>
            <a:r>
              <a:rPr lang="en-US" b="1" dirty="0" smtClean="0">
                <a:solidFill>
                  <a:schemeClr val="accent3"/>
                </a:solidFill>
              </a:rPr>
              <a:t>reasonable assurance</a:t>
            </a:r>
            <a:r>
              <a:rPr lang="en-US" dirty="0" smtClean="0">
                <a:solidFill>
                  <a:schemeClr val="accent3"/>
                </a:solidFill>
              </a:rPr>
              <a:t> </a:t>
            </a:r>
            <a:r>
              <a:rPr lang="en-US" dirty="0" smtClean="0"/>
              <a:t>are important when deciding how much audit work is necessary and when to evaluate the evidence.</a:t>
            </a:r>
          </a:p>
          <a:p>
            <a:pPr>
              <a:buNone/>
            </a:pPr>
            <a:endParaRPr lang="en-US" sz="1700" dirty="0" smtClean="0"/>
          </a:p>
          <a:p>
            <a:r>
              <a:rPr lang="en-US" dirty="0" smtClean="0"/>
              <a:t>Determining </a:t>
            </a:r>
            <a:r>
              <a:rPr lang="en-US" b="1" dirty="0" smtClean="0">
                <a:solidFill>
                  <a:schemeClr val="accent3"/>
                </a:solidFill>
              </a:rPr>
              <a:t>materiality</a:t>
            </a:r>
            <a:r>
              <a:rPr lang="en-US" dirty="0" smtClean="0"/>
              <a:t>, what is and is not important in a given set of circumstances, is primarily a matter of judgment.</a:t>
            </a:r>
          </a:p>
          <a:p>
            <a:pPr>
              <a:buNone/>
            </a:pPr>
            <a:endParaRPr lang="en-US" sz="1500" dirty="0" smtClean="0"/>
          </a:p>
          <a:p>
            <a:r>
              <a:rPr lang="en-US" dirty="0" smtClean="0"/>
              <a:t>The auditor seeks </a:t>
            </a:r>
            <a:r>
              <a:rPr lang="en-US" b="1" dirty="0" smtClean="0">
                <a:solidFill>
                  <a:schemeClr val="accent3"/>
                </a:solidFill>
              </a:rPr>
              <a:t>reasonable assurance</a:t>
            </a:r>
            <a:r>
              <a:rPr lang="en-US" dirty="0" smtClean="0">
                <a:solidFill>
                  <a:schemeClr val="accent3"/>
                </a:solidFill>
              </a:rPr>
              <a:t> </a:t>
            </a:r>
            <a:r>
              <a:rPr lang="en-US" dirty="0" smtClean="0"/>
              <a:t>that no material error exists in the information or process audited.</a:t>
            </a:r>
          </a:p>
          <a:p>
            <a:pPr>
              <a:buNone/>
            </a:pPr>
            <a:endParaRPr lang="en-US" sz="1500" dirty="0" smtClean="0"/>
          </a:p>
          <a:p>
            <a:r>
              <a:rPr lang="en-US" dirty="0" smtClean="0"/>
              <a:t>   </a:t>
            </a:r>
            <a:r>
              <a:rPr lang="en-US" dirty="0" smtClean="0">
                <a:solidFill>
                  <a:schemeClr val="accent3"/>
                </a:solidFill>
              </a:rPr>
              <a:t>R</a:t>
            </a:r>
            <a:r>
              <a:rPr lang="en-US" b="1" dirty="0" smtClean="0">
                <a:solidFill>
                  <a:schemeClr val="accent3"/>
                </a:solidFill>
              </a:rPr>
              <a:t>easonable assurance</a:t>
            </a:r>
            <a:r>
              <a:rPr lang="en-US" dirty="0" smtClean="0">
                <a:solidFill>
                  <a:schemeClr val="accent3"/>
                </a:solidFill>
              </a:rPr>
              <a:t> </a:t>
            </a:r>
            <a:r>
              <a:rPr lang="en-US" dirty="0" smtClean="0"/>
              <a:t>is not a </a:t>
            </a:r>
            <a:r>
              <a:rPr lang="en-US" b="1" dirty="0" smtClean="0">
                <a:solidFill>
                  <a:schemeClr val="accent3"/>
                </a:solidFill>
              </a:rPr>
              <a:t>guarantee</a:t>
            </a:r>
            <a:endParaRPr lang="en-US" dirty="0" smtClean="0">
              <a:solidFill>
                <a:schemeClr val="accent3"/>
              </a:solidFill>
            </a:endParaRP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498080" cy="1143000"/>
          </a:xfrm>
        </p:spPr>
        <p:txBody>
          <a:bodyPr>
            <a:normAutofit fontScale="90000"/>
          </a:bodyPr>
          <a:lstStyle/>
          <a:p>
            <a:pPr lvl="0"/>
            <a:r>
              <a:rPr lang="en-US" b="1" dirty="0" smtClean="0"/>
              <a:t/>
            </a:r>
            <a:br>
              <a:rPr lang="en-US" b="1" dirty="0" smtClean="0"/>
            </a:br>
            <a:r>
              <a:rPr lang="en-US" b="1" dirty="0" smtClean="0"/>
              <a:t>Communication of Audit Results</a:t>
            </a:r>
            <a:r>
              <a:rPr lang="en-US" dirty="0" smtClean="0"/>
              <a:t> (the audit report)</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The auditor prepares a written (and sometimes oral) report summarizing the audit findings and recommendations.</a:t>
            </a:r>
          </a:p>
          <a:p>
            <a:pPr>
              <a:buNone/>
            </a:pPr>
            <a:endParaRPr lang="en-US" dirty="0" smtClean="0"/>
          </a:p>
          <a:p>
            <a:pPr>
              <a:buNone/>
            </a:pPr>
            <a:r>
              <a:rPr lang="en-US" dirty="0" smtClean="0"/>
              <a:t>Then, Follow-up study to see if implemented.</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Risk-Based Audit Approach</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sz="2900" b="1" dirty="0" smtClean="0">
                <a:solidFill>
                  <a:schemeClr val="accent3"/>
                </a:solidFill>
              </a:rPr>
              <a:t>Determine the threats</a:t>
            </a:r>
            <a:r>
              <a:rPr lang="en-US" sz="2900" dirty="0" smtClean="0">
                <a:solidFill>
                  <a:schemeClr val="accent3"/>
                </a:solidFill>
              </a:rPr>
              <a:t> </a:t>
            </a:r>
            <a:r>
              <a:rPr lang="en-US" sz="2900" dirty="0" smtClean="0"/>
              <a:t>(fraud and errors) facing the accounting information system.</a:t>
            </a:r>
          </a:p>
          <a:p>
            <a:pPr>
              <a:buNone/>
            </a:pPr>
            <a:endParaRPr lang="en-US" sz="1300" dirty="0" smtClean="0"/>
          </a:p>
          <a:p>
            <a:pPr lvl="0"/>
            <a:r>
              <a:rPr lang="en-US" sz="2800" b="1" dirty="0" smtClean="0">
                <a:solidFill>
                  <a:schemeClr val="accent3"/>
                </a:solidFill>
              </a:rPr>
              <a:t>Identify the control procedures</a:t>
            </a:r>
            <a:r>
              <a:rPr lang="en-US" sz="2800" dirty="0" smtClean="0">
                <a:solidFill>
                  <a:schemeClr val="accent3"/>
                </a:solidFill>
              </a:rPr>
              <a:t> </a:t>
            </a:r>
            <a:r>
              <a:rPr lang="en-US" sz="2800" dirty="0" smtClean="0"/>
              <a:t>implemented to minimize each threat by preventing or detecting the fraud and errors</a:t>
            </a:r>
            <a:r>
              <a:rPr lang="en-US" sz="2400" dirty="0" smtClean="0"/>
              <a:t>.</a:t>
            </a:r>
          </a:p>
          <a:p>
            <a:pPr>
              <a:buNone/>
            </a:pPr>
            <a:endParaRPr lang="en-US" sz="1300" dirty="0" smtClean="0"/>
          </a:p>
          <a:p>
            <a:pPr lvl="0"/>
            <a:r>
              <a:rPr lang="en-US" sz="2800" b="1" dirty="0" smtClean="0">
                <a:solidFill>
                  <a:schemeClr val="accent3"/>
                </a:solidFill>
              </a:rPr>
              <a:t>Evaluate internal control procedures</a:t>
            </a:r>
            <a:r>
              <a:rPr lang="en-US" sz="2800" dirty="0" smtClean="0"/>
              <a:t>. Reviewing system documentation and interviewing appropriate personnel to determine if the necessary procedures are in place is called a </a:t>
            </a:r>
            <a:r>
              <a:rPr lang="en-US" sz="2800" b="1" dirty="0" smtClean="0">
                <a:solidFill>
                  <a:schemeClr val="accent3"/>
                </a:solidFill>
              </a:rPr>
              <a:t>systems review</a:t>
            </a:r>
            <a:r>
              <a:rPr lang="en-US" sz="2800" dirty="0" smtClean="0"/>
              <a:t>. Then </a:t>
            </a:r>
            <a:r>
              <a:rPr lang="en-US" sz="2800" b="1" dirty="0" smtClean="0">
                <a:solidFill>
                  <a:schemeClr val="accent3"/>
                </a:solidFill>
              </a:rPr>
              <a:t>tests of controls</a:t>
            </a:r>
            <a:r>
              <a:rPr lang="en-US" sz="2800" dirty="0" smtClean="0">
                <a:solidFill>
                  <a:schemeClr val="accent3"/>
                </a:solidFill>
              </a:rPr>
              <a:t> </a:t>
            </a:r>
            <a:r>
              <a:rPr lang="en-US" sz="2800" dirty="0" smtClean="0"/>
              <a:t>are conducted to determine if these procedures are satisfactorily followed.</a:t>
            </a:r>
          </a:p>
          <a:p>
            <a:pPr>
              <a:buNone/>
            </a:pPr>
            <a:endParaRPr lang="en-US" sz="1300" dirty="0" smtClean="0"/>
          </a:p>
          <a:p>
            <a:pPr lvl="0"/>
            <a:r>
              <a:rPr lang="en-US" sz="2900" b="1" dirty="0" smtClean="0">
                <a:solidFill>
                  <a:schemeClr val="accent3"/>
                </a:solidFill>
              </a:rPr>
              <a:t>Evaluate weaknesses </a:t>
            </a:r>
            <a:r>
              <a:rPr lang="en-US" sz="2900" dirty="0" smtClean="0"/>
              <a:t>to determine their effect on the nature, timing, or extent of auditing procedures and client suggestions. If control weaknesses, then check for </a:t>
            </a:r>
            <a:r>
              <a:rPr lang="en-US" sz="2900" b="1" dirty="0" smtClean="0">
                <a:solidFill>
                  <a:schemeClr val="accent3"/>
                </a:solidFill>
              </a:rPr>
              <a:t>Compensating controls</a:t>
            </a:r>
            <a:r>
              <a:rPr lang="en-US" sz="2900" dirty="0" smtClean="0">
                <a:solidFill>
                  <a:schemeClr val="accent3"/>
                </a:solidFill>
              </a:rPr>
              <a:t> </a:t>
            </a:r>
            <a:r>
              <a:rPr lang="en-US" sz="2900" dirty="0" smtClean="0"/>
              <a:t>that compensate for the internal control weakness deficiency.</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Systems Audit </a:t>
            </a:r>
            <a:endParaRPr lang="en-US" dirty="0"/>
          </a:p>
        </p:txBody>
      </p:sp>
      <p:sp>
        <p:nvSpPr>
          <p:cNvPr id="3" name="Content Placeholder 2"/>
          <p:cNvSpPr>
            <a:spLocks noGrp="1"/>
          </p:cNvSpPr>
          <p:nvPr>
            <p:ph idx="1"/>
          </p:nvPr>
        </p:nvSpPr>
        <p:spPr>
          <a:xfrm>
            <a:off x="1219200" y="1295400"/>
            <a:ext cx="7498080" cy="4800600"/>
          </a:xfrm>
        </p:spPr>
        <p:txBody>
          <a:bodyPr>
            <a:normAutofit fontScale="32500" lnSpcReduction="20000"/>
          </a:bodyPr>
          <a:lstStyle/>
          <a:p>
            <a:pPr lvl="0">
              <a:buNone/>
            </a:pPr>
            <a:r>
              <a:rPr lang="en-US" sz="7400" dirty="0" smtClean="0">
                <a:solidFill>
                  <a:schemeClr val="accent3"/>
                </a:solidFill>
              </a:rPr>
              <a:t>Auditors have to make sure that the following 6 objectives are meet:</a:t>
            </a:r>
          </a:p>
          <a:p>
            <a:pPr lvl="0">
              <a:buNone/>
            </a:pPr>
            <a:endParaRPr lang="en-US" sz="1700" dirty="0" smtClean="0">
              <a:solidFill>
                <a:schemeClr val="accent3"/>
              </a:solidFill>
            </a:endParaRPr>
          </a:p>
          <a:p>
            <a:pPr marL="996696" indent="-914400">
              <a:buNone/>
            </a:pPr>
            <a:r>
              <a:rPr lang="en-US" sz="5500" b="1" dirty="0" smtClean="0">
                <a:solidFill>
                  <a:schemeClr val="accent3"/>
                </a:solidFill>
              </a:rPr>
              <a:t>Security provisions</a:t>
            </a:r>
            <a:r>
              <a:rPr lang="en-US" sz="5500" dirty="0" smtClean="0">
                <a:solidFill>
                  <a:schemeClr val="accent3"/>
                </a:solidFill>
              </a:rPr>
              <a:t> </a:t>
            </a:r>
            <a:r>
              <a:rPr lang="en-US" sz="5500" dirty="0" smtClean="0"/>
              <a:t>protect computer equipment, programs, communications, and data from unauthorized access, modification or destruction.</a:t>
            </a:r>
          </a:p>
          <a:p>
            <a:pPr marL="596646" indent="-514350">
              <a:buNone/>
            </a:pPr>
            <a:endParaRPr lang="en-US" sz="3100" dirty="0" smtClean="0"/>
          </a:p>
          <a:p>
            <a:pPr marL="996696" indent="-914400">
              <a:buNone/>
            </a:pPr>
            <a:r>
              <a:rPr lang="en-US" sz="5500" b="1" dirty="0" smtClean="0">
                <a:solidFill>
                  <a:schemeClr val="accent3"/>
                </a:solidFill>
              </a:rPr>
              <a:t>Program development and acquisition</a:t>
            </a:r>
            <a:r>
              <a:rPr lang="en-US" sz="5500" dirty="0" smtClean="0">
                <a:solidFill>
                  <a:schemeClr val="accent3"/>
                </a:solidFill>
              </a:rPr>
              <a:t> </a:t>
            </a:r>
            <a:r>
              <a:rPr lang="en-US" sz="5500" dirty="0" smtClean="0"/>
              <a:t>are performed in accordance with management’s general and specific authorization. </a:t>
            </a:r>
          </a:p>
          <a:p>
            <a:pPr marL="596646" indent="-514350">
              <a:buNone/>
            </a:pPr>
            <a:endParaRPr lang="en-US" sz="3100" dirty="0" smtClean="0"/>
          </a:p>
          <a:p>
            <a:pPr marL="996696" indent="-914400">
              <a:buNone/>
            </a:pPr>
            <a:r>
              <a:rPr lang="en-US" sz="5500" b="1" dirty="0" smtClean="0">
                <a:solidFill>
                  <a:schemeClr val="accent3"/>
                </a:solidFill>
              </a:rPr>
              <a:t>Program modifications</a:t>
            </a:r>
            <a:r>
              <a:rPr lang="en-US" sz="5500" dirty="0" smtClean="0">
                <a:solidFill>
                  <a:schemeClr val="accent3"/>
                </a:solidFill>
              </a:rPr>
              <a:t> </a:t>
            </a:r>
            <a:r>
              <a:rPr lang="en-US" sz="5500" dirty="0" smtClean="0"/>
              <a:t>have management’s authorization and approval.</a:t>
            </a:r>
          </a:p>
          <a:p>
            <a:pPr marL="596646" indent="-514350">
              <a:buNone/>
            </a:pPr>
            <a:endParaRPr lang="en-US" sz="3100" dirty="0" smtClean="0"/>
          </a:p>
          <a:p>
            <a:pPr marL="996696" indent="-914400">
              <a:buNone/>
            </a:pPr>
            <a:r>
              <a:rPr lang="en-US" sz="5500" b="1" dirty="0" smtClean="0">
                <a:solidFill>
                  <a:schemeClr val="accent3"/>
                </a:solidFill>
              </a:rPr>
              <a:t>Processing of transactions</a:t>
            </a:r>
            <a:r>
              <a:rPr lang="en-US" sz="5500" dirty="0" smtClean="0"/>
              <a:t>, files, reports and other computer records is accurate and complete.</a:t>
            </a:r>
          </a:p>
          <a:p>
            <a:pPr marL="539496" indent="-457200">
              <a:buNone/>
            </a:pPr>
            <a:endParaRPr lang="en-US" sz="2500" dirty="0" smtClean="0"/>
          </a:p>
          <a:p>
            <a:pPr marL="996696" indent="-914400">
              <a:buNone/>
            </a:pPr>
            <a:r>
              <a:rPr lang="en-US" sz="5500" b="1" dirty="0" smtClean="0">
                <a:solidFill>
                  <a:schemeClr val="accent3"/>
                </a:solidFill>
              </a:rPr>
              <a:t>Source data</a:t>
            </a:r>
            <a:r>
              <a:rPr lang="en-US" sz="5500" dirty="0" smtClean="0">
                <a:solidFill>
                  <a:schemeClr val="accent3"/>
                </a:solidFill>
              </a:rPr>
              <a:t> </a:t>
            </a:r>
            <a:r>
              <a:rPr lang="en-US" sz="5500" dirty="0" smtClean="0"/>
              <a:t>that are inaccurate or improperly authorized are identified and handled according to prescribed managerial policies.</a:t>
            </a:r>
          </a:p>
          <a:p>
            <a:pPr marL="539496" indent="-457200">
              <a:buNone/>
            </a:pPr>
            <a:endParaRPr lang="en-US" sz="2500" dirty="0" smtClean="0"/>
          </a:p>
          <a:p>
            <a:pPr marL="996696" indent="-914400">
              <a:buNone/>
            </a:pPr>
            <a:r>
              <a:rPr lang="en-US" sz="5500" b="1" dirty="0" smtClean="0">
                <a:solidFill>
                  <a:schemeClr val="accent3"/>
                </a:solidFill>
              </a:rPr>
              <a:t>Computer data files</a:t>
            </a:r>
            <a:r>
              <a:rPr lang="en-US" sz="5500" dirty="0" smtClean="0">
                <a:solidFill>
                  <a:schemeClr val="accent3"/>
                </a:solidFill>
              </a:rPr>
              <a:t> </a:t>
            </a:r>
            <a:r>
              <a:rPr lang="en-US" sz="5500" dirty="0" smtClean="0"/>
              <a:t>are accurate, complete and confidential.</a:t>
            </a:r>
          </a:p>
          <a:p>
            <a:pPr>
              <a:buNone/>
            </a:pPr>
            <a:endParaRPr lang="en-US" dirty="0"/>
          </a:p>
        </p:txBody>
      </p:sp>
      <p:sp>
        <p:nvSpPr>
          <p:cNvPr id="4" name="Footer Placeholder 3"/>
          <p:cNvSpPr>
            <a:spLocks noGrp="1"/>
          </p:cNvSpPr>
          <p:nvPr>
            <p:ph type="ftr" sz="quarter" idx="11"/>
          </p:nvPr>
        </p:nvSpPr>
        <p:spPr/>
        <p:txBody>
          <a:bodyPr/>
          <a:lstStyle/>
          <a:p>
            <a:r>
              <a:rPr lang="en-US" dirty="0" smtClean="0"/>
              <a:t>FOSTER School of Business    </a:t>
            </a:r>
            <a:r>
              <a:rPr lang="en-US" dirty="0" err="1" smtClean="0"/>
              <a:t>Acctg</a:t>
            </a:r>
            <a:r>
              <a:rPr lang="en-US" dirty="0" smtClean="0"/>
              <a:t>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Objective 1: Overall Security</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sz="2000" b="1" dirty="0" smtClean="0"/>
              <a:t>Table 9-1</a:t>
            </a:r>
            <a:r>
              <a:rPr lang="en-US" sz="2000" dirty="0" smtClean="0"/>
              <a:t> on </a:t>
            </a:r>
            <a:r>
              <a:rPr lang="en-US" sz="2000" b="1" dirty="0" smtClean="0"/>
              <a:t>Page 336</a:t>
            </a:r>
            <a:r>
              <a:rPr lang="en-US" sz="2000" dirty="0" smtClean="0"/>
              <a:t> contains a </a:t>
            </a:r>
            <a:r>
              <a:rPr lang="en-US" sz="2000" dirty="0" smtClean="0">
                <a:solidFill>
                  <a:schemeClr val="accent3"/>
                </a:solidFill>
              </a:rPr>
              <a:t>framework</a:t>
            </a:r>
            <a:r>
              <a:rPr lang="en-US" sz="2000" dirty="0" smtClean="0"/>
              <a:t> for auditing computer security; showing the following:</a:t>
            </a:r>
          </a:p>
          <a:p>
            <a:pPr>
              <a:buNone/>
            </a:pPr>
            <a:endParaRPr lang="en-US" sz="1000" dirty="0" smtClean="0"/>
          </a:p>
          <a:p>
            <a:pPr lvl="0"/>
            <a:r>
              <a:rPr lang="en-US" sz="2400" b="1" dirty="0" smtClean="0"/>
              <a:t>Types of security errors and fraud found by the companies:</a:t>
            </a:r>
            <a:r>
              <a:rPr lang="en-US" sz="2400" dirty="0" smtClean="0"/>
              <a:t>  hardware or software damage, theft, loss or unauthorized information disclosure, interruption of crucial business activities.</a:t>
            </a:r>
          </a:p>
          <a:p>
            <a:pPr lvl="0"/>
            <a:r>
              <a:rPr lang="en-US" sz="2400" b="1" dirty="0" smtClean="0"/>
              <a:t>Control procedures to minimize security errors and fraud:</a:t>
            </a:r>
            <a:r>
              <a:rPr lang="en-US" sz="2400" dirty="0" smtClean="0"/>
              <a:t> security protection plan, restrictions on physical and logical access, password protection, antivirus software, disaster recovery plan, backup and recovery, fault tolerant design.</a:t>
            </a:r>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latin typeface="Arial" pitchFamily="34" charset="0"/>
                <a:cs typeface="Arial" pitchFamily="34" charset="0"/>
              </a:rPr>
              <a:t>Questions to be addressed</a:t>
            </a:r>
            <a:endParaRPr lang="en-US" sz="4000" dirty="0">
              <a:effectLst/>
              <a:latin typeface="Arial" pitchFamily="34" charset="0"/>
              <a:cs typeface="Arial" pitchFamily="34" charset="0"/>
            </a:endParaRPr>
          </a:p>
        </p:txBody>
      </p:sp>
      <p:sp>
        <p:nvSpPr>
          <p:cNvPr id="3" name="Content Placeholder 2"/>
          <p:cNvSpPr>
            <a:spLocks noGrp="1"/>
          </p:cNvSpPr>
          <p:nvPr>
            <p:ph idx="1"/>
          </p:nvPr>
        </p:nvSpPr>
        <p:spPr/>
        <p:txBody>
          <a:bodyPr/>
          <a:lstStyle/>
          <a:p>
            <a:pPr lvl="1">
              <a:lnSpc>
                <a:spcPct val="90000"/>
              </a:lnSpc>
            </a:pPr>
            <a:r>
              <a:rPr lang="en-US" sz="2400" dirty="0" smtClean="0">
                <a:latin typeface="Arial" pitchFamily="34" charset="0"/>
                <a:cs typeface="Arial" pitchFamily="34" charset="0"/>
              </a:rPr>
              <a:t>What are the </a:t>
            </a:r>
            <a:r>
              <a:rPr lang="en-US" sz="2400" dirty="0" smtClean="0">
                <a:solidFill>
                  <a:schemeClr val="accent3"/>
                </a:solidFill>
                <a:latin typeface="Arial" pitchFamily="34" charset="0"/>
                <a:cs typeface="Arial" pitchFamily="34" charset="0"/>
              </a:rPr>
              <a:t>scope</a:t>
            </a:r>
            <a:r>
              <a:rPr lang="en-US" sz="2400" dirty="0" smtClean="0">
                <a:latin typeface="Arial" pitchFamily="34" charset="0"/>
                <a:cs typeface="Arial" pitchFamily="34" charset="0"/>
              </a:rPr>
              <a:t> and </a:t>
            </a:r>
            <a:r>
              <a:rPr lang="en-US" sz="2400" dirty="0" smtClean="0">
                <a:solidFill>
                  <a:schemeClr val="accent3"/>
                </a:solidFill>
                <a:latin typeface="Arial" pitchFamily="34" charset="0"/>
                <a:cs typeface="Arial" pitchFamily="34" charset="0"/>
              </a:rPr>
              <a:t>objectives</a:t>
            </a:r>
            <a:r>
              <a:rPr lang="en-US" sz="2400" dirty="0" smtClean="0">
                <a:latin typeface="Arial" pitchFamily="34" charset="0"/>
                <a:cs typeface="Arial" pitchFamily="34" charset="0"/>
              </a:rPr>
              <a:t> of audit work, and what major steps take place in the audit process?</a:t>
            </a:r>
          </a:p>
          <a:p>
            <a:pPr lvl="1">
              <a:lnSpc>
                <a:spcPct val="90000"/>
              </a:lnSpc>
            </a:pPr>
            <a:r>
              <a:rPr lang="en-US" sz="2400" dirty="0" smtClean="0">
                <a:latin typeface="Arial" pitchFamily="34" charset="0"/>
                <a:cs typeface="Arial" pitchFamily="34" charset="0"/>
              </a:rPr>
              <a:t>What are the objectives of an </a:t>
            </a:r>
            <a:r>
              <a:rPr lang="en-US" sz="2400" dirty="0" smtClean="0">
                <a:solidFill>
                  <a:schemeClr val="accent3"/>
                </a:solidFill>
                <a:latin typeface="Arial" pitchFamily="34" charset="0"/>
                <a:cs typeface="Arial" pitchFamily="34" charset="0"/>
              </a:rPr>
              <a:t>information</a:t>
            </a:r>
            <a:r>
              <a:rPr lang="en-US" sz="2400" dirty="0" smtClean="0">
                <a:latin typeface="Arial" pitchFamily="34" charset="0"/>
                <a:cs typeface="Arial" pitchFamily="34" charset="0"/>
              </a:rPr>
              <a:t> </a:t>
            </a:r>
            <a:r>
              <a:rPr lang="en-US" sz="2400" dirty="0" smtClean="0">
                <a:solidFill>
                  <a:schemeClr val="accent3"/>
                </a:solidFill>
                <a:latin typeface="Arial" pitchFamily="34" charset="0"/>
                <a:cs typeface="Arial" pitchFamily="34" charset="0"/>
              </a:rPr>
              <a:t>systems</a:t>
            </a:r>
            <a:r>
              <a:rPr lang="en-US" sz="2400" dirty="0" smtClean="0">
                <a:latin typeface="Arial" pitchFamily="34" charset="0"/>
                <a:cs typeface="Arial" pitchFamily="34" charset="0"/>
              </a:rPr>
              <a:t> </a:t>
            </a:r>
            <a:r>
              <a:rPr lang="en-US" sz="2400" dirty="0" smtClean="0">
                <a:solidFill>
                  <a:schemeClr val="accent3"/>
                </a:solidFill>
                <a:latin typeface="Arial" pitchFamily="34" charset="0"/>
                <a:cs typeface="Arial" pitchFamily="34" charset="0"/>
              </a:rPr>
              <a:t>audit</a:t>
            </a:r>
            <a:r>
              <a:rPr lang="en-US" sz="2400" dirty="0" smtClean="0">
                <a:latin typeface="Arial" pitchFamily="34" charset="0"/>
                <a:cs typeface="Arial" pitchFamily="34" charset="0"/>
              </a:rPr>
              <a:t>, and what is the four-step approach for meeting those objectives?</a:t>
            </a:r>
          </a:p>
          <a:p>
            <a:pPr lvl="1">
              <a:lnSpc>
                <a:spcPct val="90000"/>
              </a:lnSpc>
            </a:pPr>
            <a:r>
              <a:rPr lang="en-US" sz="2400" dirty="0" smtClean="0">
                <a:latin typeface="Arial" pitchFamily="34" charset="0"/>
                <a:cs typeface="Arial" pitchFamily="34" charset="0"/>
              </a:rPr>
              <a:t>How can a plan be designed to study and evaluate </a:t>
            </a:r>
            <a:r>
              <a:rPr lang="en-US" sz="2400" dirty="0" smtClean="0">
                <a:solidFill>
                  <a:schemeClr val="accent3"/>
                </a:solidFill>
                <a:latin typeface="Arial" pitchFamily="34" charset="0"/>
                <a:cs typeface="Arial" pitchFamily="34" charset="0"/>
              </a:rPr>
              <a:t>internal</a:t>
            </a:r>
            <a:r>
              <a:rPr lang="en-US" sz="2400" dirty="0" smtClean="0">
                <a:latin typeface="Arial" pitchFamily="34" charset="0"/>
                <a:cs typeface="Arial" pitchFamily="34" charset="0"/>
              </a:rPr>
              <a:t> </a:t>
            </a:r>
            <a:r>
              <a:rPr lang="en-US" sz="2400" dirty="0" smtClean="0">
                <a:solidFill>
                  <a:schemeClr val="accent3"/>
                </a:solidFill>
                <a:latin typeface="Arial" pitchFamily="34" charset="0"/>
                <a:cs typeface="Arial" pitchFamily="34" charset="0"/>
              </a:rPr>
              <a:t>controls</a:t>
            </a:r>
            <a:r>
              <a:rPr lang="en-US" sz="2400" dirty="0" smtClean="0">
                <a:latin typeface="Arial" pitchFamily="34" charset="0"/>
                <a:cs typeface="Arial" pitchFamily="34" charset="0"/>
              </a:rPr>
              <a:t> in an AIS?</a:t>
            </a:r>
          </a:p>
          <a:p>
            <a:pPr lvl="1">
              <a:lnSpc>
                <a:spcPct val="90000"/>
              </a:lnSpc>
            </a:pPr>
            <a:r>
              <a:rPr lang="en-US" sz="2400" dirty="0" smtClean="0">
                <a:latin typeface="Arial" pitchFamily="34" charset="0"/>
                <a:cs typeface="Arial" pitchFamily="34" charset="0"/>
              </a:rPr>
              <a:t>How can </a:t>
            </a:r>
            <a:r>
              <a:rPr lang="en-US" sz="2400" dirty="0" smtClean="0">
                <a:solidFill>
                  <a:schemeClr val="accent3"/>
                </a:solidFill>
                <a:latin typeface="Arial" pitchFamily="34" charset="0"/>
                <a:cs typeface="Arial" pitchFamily="34" charset="0"/>
              </a:rPr>
              <a:t>computer</a:t>
            </a:r>
            <a:r>
              <a:rPr lang="en-US" sz="2400" dirty="0" smtClean="0">
                <a:latin typeface="Arial" pitchFamily="34" charset="0"/>
                <a:cs typeface="Arial" pitchFamily="34" charset="0"/>
              </a:rPr>
              <a:t> </a:t>
            </a:r>
            <a:r>
              <a:rPr lang="en-US" sz="2400" dirty="0" smtClean="0">
                <a:solidFill>
                  <a:schemeClr val="accent3"/>
                </a:solidFill>
                <a:latin typeface="Arial" pitchFamily="34" charset="0"/>
                <a:cs typeface="Arial" pitchFamily="34" charset="0"/>
              </a:rPr>
              <a:t>audit</a:t>
            </a:r>
            <a:r>
              <a:rPr lang="en-US" sz="2400" dirty="0" smtClean="0">
                <a:latin typeface="Arial" pitchFamily="34" charset="0"/>
                <a:cs typeface="Arial" pitchFamily="34" charset="0"/>
              </a:rPr>
              <a:t> </a:t>
            </a:r>
            <a:r>
              <a:rPr lang="en-US" sz="2400" dirty="0" smtClean="0">
                <a:solidFill>
                  <a:schemeClr val="accent3"/>
                </a:solidFill>
                <a:latin typeface="Arial" pitchFamily="34" charset="0"/>
                <a:cs typeface="Arial" pitchFamily="34" charset="0"/>
              </a:rPr>
              <a:t>software</a:t>
            </a:r>
            <a:r>
              <a:rPr lang="en-US" sz="2400" dirty="0" smtClean="0">
                <a:latin typeface="Arial" pitchFamily="34" charset="0"/>
                <a:cs typeface="Arial" pitchFamily="34" charset="0"/>
              </a:rPr>
              <a:t> be useful in the audit of an AIS?</a:t>
            </a:r>
          </a:p>
          <a:p>
            <a:pPr lvl="1">
              <a:lnSpc>
                <a:spcPct val="90000"/>
              </a:lnSpc>
            </a:pPr>
            <a:r>
              <a:rPr lang="en-US" sz="2400" dirty="0" smtClean="0">
                <a:latin typeface="Arial" pitchFamily="34" charset="0"/>
                <a:cs typeface="Arial" pitchFamily="34" charset="0"/>
              </a:rPr>
              <a:t>What is the nature and scope of an </a:t>
            </a:r>
            <a:r>
              <a:rPr lang="en-US" sz="2400" dirty="0" smtClean="0">
                <a:solidFill>
                  <a:schemeClr val="accent3"/>
                </a:solidFill>
                <a:latin typeface="Arial" pitchFamily="34" charset="0"/>
                <a:cs typeface="Arial" pitchFamily="34" charset="0"/>
              </a:rPr>
              <a:t>operational</a:t>
            </a:r>
            <a:r>
              <a:rPr lang="en-US" sz="2400" dirty="0" smtClean="0">
                <a:latin typeface="Arial" pitchFamily="34" charset="0"/>
                <a:cs typeface="Arial" pitchFamily="34" charset="0"/>
              </a:rPr>
              <a:t> </a:t>
            </a:r>
            <a:r>
              <a:rPr lang="en-US" sz="2400" dirty="0" smtClean="0">
                <a:solidFill>
                  <a:schemeClr val="accent3"/>
                </a:solidFill>
                <a:latin typeface="Arial" pitchFamily="34" charset="0"/>
                <a:cs typeface="Arial" pitchFamily="34" charset="0"/>
              </a:rPr>
              <a:t>audit</a:t>
            </a:r>
            <a:r>
              <a:rPr lang="en-US" sz="2400" dirty="0" smtClean="0">
                <a:latin typeface="Arial" pitchFamily="34" charset="0"/>
                <a:cs typeface="Arial" pitchFamily="34" charset="0"/>
              </a:rPr>
              <a:t>?</a:t>
            </a:r>
          </a:p>
          <a:p>
            <a:endParaRPr lang="en-US" dirty="0"/>
          </a:p>
        </p:txBody>
      </p:sp>
      <p:sp>
        <p:nvSpPr>
          <p:cNvPr id="4" name="Footer Placeholder 3"/>
          <p:cNvSpPr>
            <a:spLocks noGrp="1"/>
          </p:cNvSpPr>
          <p:nvPr>
            <p:ph type="ftr" sz="quarter" idx="11"/>
          </p:nvPr>
        </p:nvSpPr>
        <p:spPr>
          <a:xfrm>
            <a:off x="5105400" y="6381750"/>
            <a:ext cx="2895600" cy="476250"/>
          </a:xfrm>
        </p:spPr>
        <p:txBody>
          <a:bodyPr/>
          <a:lstStyle/>
          <a:p>
            <a:r>
              <a:rPr lang="en-US" dirty="0" smtClean="0"/>
              <a:t>FOSTER School of Business    </a:t>
            </a:r>
            <a:r>
              <a:rPr lang="en-US" dirty="0" err="1" smtClean="0"/>
              <a:t>Acctg</a:t>
            </a:r>
            <a:r>
              <a:rPr lang="en-US" dirty="0" smtClean="0"/>
              <a:t> 320</a:t>
            </a:r>
            <a:endParaRPr lang="en-US" dirty="0"/>
          </a:p>
        </p:txBody>
      </p:sp>
      <p:sp>
        <p:nvSpPr>
          <p:cNvPr id="5" name="Slide Number Placeholder 4"/>
          <p:cNvSpPr>
            <a:spLocks noGrp="1"/>
          </p:cNvSpPr>
          <p:nvPr>
            <p:ph type="sldNum" sz="quarter" idx="12"/>
          </p:nvPr>
        </p:nvSpPr>
        <p:spPr/>
        <p:txBody>
          <a:bodyPr/>
          <a:lstStyle/>
          <a:p>
            <a:fld id="{DB3EBDE7-6702-4266-BD0A-95DB17FE931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 1: Overall Security</a:t>
            </a:r>
            <a:r>
              <a:rPr lang="en-US" sz="3600" b="1" dirty="0" smtClean="0"/>
              <a:t> (continued)</a:t>
            </a:r>
            <a:endParaRPr lang="en-US" dirty="0"/>
          </a:p>
        </p:txBody>
      </p:sp>
      <p:sp>
        <p:nvSpPr>
          <p:cNvPr id="3" name="Content Placeholder 2"/>
          <p:cNvSpPr>
            <a:spLocks noGrp="1"/>
          </p:cNvSpPr>
          <p:nvPr>
            <p:ph idx="1"/>
          </p:nvPr>
        </p:nvSpPr>
        <p:spPr/>
        <p:txBody>
          <a:bodyPr>
            <a:normAutofit/>
          </a:bodyPr>
          <a:lstStyle/>
          <a:p>
            <a:pPr lvl="0"/>
            <a:r>
              <a:rPr lang="en-US" sz="2400" b="1" dirty="0" smtClean="0"/>
              <a:t>Systems Review audit procedures</a:t>
            </a:r>
            <a:r>
              <a:rPr lang="en-US" sz="2400" dirty="0" smtClean="0"/>
              <a:t>: these include inspecting sites, interviewing people, reviewing policies and procedures, examining access logs, disaster recovery plans.</a:t>
            </a:r>
          </a:p>
          <a:p>
            <a:pPr lvl="0"/>
            <a:r>
              <a:rPr lang="en-US" sz="2400" b="1" dirty="0" smtClean="0"/>
              <a:t>Test of Controls</a:t>
            </a:r>
            <a:r>
              <a:rPr lang="en-US" sz="2400" dirty="0" smtClean="0"/>
              <a:t>—audit procedures, testing the controls:  observe site access procedures, process for backing up files, password process, firewalls, uninterruptible power supplies, preventative maintenance, data transmission controls</a:t>
            </a:r>
          </a:p>
          <a:p>
            <a:r>
              <a:rPr lang="en-US" sz="2400" b="1" dirty="0" smtClean="0"/>
              <a:t>Compensating controls</a:t>
            </a:r>
            <a:r>
              <a:rPr lang="en-US" sz="2400" dirty="0" smtClean="0"/>
              <a:t>—do these exist if the controls are weak?  Do you have sound personnel policies?  Effective user controls?  Segregation of incompatible duties?</a:t>
            </a:r>
          </a:p>
          <a:p>
            <a:endParaRPr lang="en-US" sz="2400" dirty="0"/>
          </a:p>
        </p:txBody>
      </p:sp>
      <p:sp>
        <p:nvSpPr>
          <p:cNvPr id="4" name="Footer Placeholder 3"/>
          <p:cNvSpPr>
            <a:spLocks noGrp="1"/>
          </p:cNvSpPr>
          <p:nvPr>
            <p:ph type="ftr" sz="quarter" idx="11"/>
          </p:nvPr>
        </p:nvSpPr>
        <p:spPr/>
        <p:txBody>
          <a:bodyPr/>
          <a:lstStyle/>
          <a:p>
            <a:r>
              <a:rPr lang="en-US" dirty="0" smtClean="0"/>
              <a:t>FOSTER School of Business    </a:t>
            </a:r>
            <a:r>
              <a:rPr lang="en-US" dirty="0" err="1" smtClean="0"/>
              <a:t>Acctg</a:t>
            </a:r>
            <a:r>
              <a:rPr lang="en-US" dirty="0" smtClean="0"/>
              <a:t>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 2:  Program Development and Acquisition</a:t>
            </a:r>
            <a:endParaRPr lang="en-US" dirty="0"/>
          </a:p>
        </p:txBody>
      </p:sp>
      <p:sp>
        <p:nvSpPr>
          <p:cNvPr id="3" name="Content Placeholder 2"/>
          <p:cNvSpPr>
            <a:spLocks noGrp="1"/>
          </p:cNvSpPr>
          <p:nvPr>
            <p:ph idx="1"/>
          </p:nvPr>
        </p:nvSpPr>
        <p:spPr/>
        <p:txBody>
          <a:bodyPr>
            <a:normAutofit/>
          </a:bodyPr>
          <a:lstStyle/>
          <a:p>
            <a:endParaRPr lang="en-US" sz="2400" dirty="0" smtClean="0"/>
          </a:p>
          <a:p>
            <a:pPr>
              <a:buNone/>
            </a:pPr>
            <a:r>
              <a:rPr lang="en-US" sz="2400" dirty="0" smtClean="0"/>
              <a:t>The auditor’s role in systems development should be limited to an independent review of systems development activities.</a:t>
            </a:r>
          </a:p>
          <a:p>
            <a:pPr>
              <a:buNone/>
            </a:pPr>
            <a:endParaRPr lang="en-US" sz="1000" dirty="0" smtClean="0"/>
          </a:p>
          <a:p>
            <a:pPr>
              <a:buNone/>
            </a:pPr>
            <a:r>
              <a:rPr lang="en-US" sz="2400" dirty="0" smtClean="0"/>
              <a:t>Auditors should also review the policies, procedures, standards and documentation (listed in Table 9-2 on Page 338)</a:t>
            </a:r>
          </a:p>
          <a:p>
            <a:pPr>
              <a:buNone/>
            </a:pPr>
            <a:endParaRPr lang="en-US" sz="1000" dirty="0" smtClean="0"/>
          </a:p>
          <a:p>
            <a:pPr>
              <a:buNone/>
            </a:pPr>
            <a:r>
              <a:rPr lang="en-US" sz="2400" dirty="0" smtClean="0"/>
              <a:t>Audited on the process by which software is selected.  Did management approve of it?  Do they have a strategic IT plan?</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 3: </a:t>
            </a:r>
            <a:br>
              <a:rPr lang="en-US" b="1" dirty="0" smtClean="0"/>
            </a:br>
            <a:r>
              <a:rPr lang="en-US" b="1" dirty="0" smtClean="0"/>
              <a:t>Program Modification</a:t>
            </a:r>
            <a:endParaRPr lang="en-US" dirty="0"/>
          </a:p>
        </p:txBody>
      </p:sp>
      <p:sp>
        <p:nvSpPr>
          <p:cNvPr id="3" name="Content Placeholder 2"/>
          <p:cNvSpPr>
            <a:spLocks noGrp="1"/>
          </p:cNvSpPr>
          <p:nvPr>
            <p:ph idx="1"/>
          </p:nvPr>
        </p:nvSpPr>
        <p:spPr>
          <a:xfrm>
            <a:off x="1219200" y="1447800"/>
            <a:ext cx="7714488" cy="4800600"/>
          </a:xfrm>
        </p:spPr>
        <p:txBody>
          <a:bodyPr>
            <a:normAutofit/>
          </a:bodyPr>
          <a:lstStyle/>
          <a:p>
            <a:pPr>
              <a:buNone/>
            </a:pPr>
            <a:r>
              <a:rPr lang="en-US" sz="2800" dirty="0" smtClean="0"/>
              <a:t>Auditing application program and system software changes:</a:t>
            </a:r>
          </a:p>
          <a:p>
            <a:r>
              <a:rPr lang="en-US" sz="2000" dirty="0" smtClean="0"/>
              <a:t>When a program change is submitted for approval, a list of all required updates should be compiled and approved by management and program users.</a:t>
            </a:r>
          </a:p>
          <a:p>
            <a:pPr>
              <a:buNone/>
            </a:pPr>
            <a:endParaRPr lang="en-US" sz="800" dirty="0" smtClean="0"/>
          </a:p>
          <a:p>
            <a:r>
              <a:rPr lang="en-US" sz="2000" dirty="0" smtClean="0"/>
              <a:t>During systems review, auditors should gain an understanding of the change process by discussing it with management and user personnel.</a:t>
            </a:r>
          </a:p>
          <a:p>
            <a:pPr>
              <a:buNone/>
            </a:pPr>
            <a:endParaRPr lang="en-US" sz="800" dirty="0" smtClean="0"/>
          </a:p>
          <a:p>
            <a:r>
              <a:rPr lang="en-US" sz="2000" dirty="0" smtClean="0"/>
              <a:t>An important part of an auditor’s tests of controls is to verify that program changes were identified, listed, approved, tested and documented.</a:t>
            </a:r>
          </a:p>
          <a:p>
            <a:pPr>
              <a:buNone/>
            </a:pPr>
            <a:endParaRPr lang="en-US" sz="800" dirty="0" smtClean="0"/>
          </a:p>
          <a:p>
            <a:r>
              <a:rPr lang="en-US" sz="2000" dirty="0" smtClean="0"/>
              <a:t>To test for unauthorized program changes, auditors can use a source code comparison program.</a:t>
            </a:r>
          </a:p>
          <a:p>
            <a:pPr>
              <a:buNone/>
            </a:pPr>
            <a:endParaRPr lang="en-US" sz="2000" dirty="0"/>
          </a:p>
        </p:txBody>
      </p:sp>
      <p:sp>
        <p:nvSpPr>
          <p:cNvPr id="4" name="Footer Placeholder 3"/>
          <p:cNvSpPr>
            <a:spLocks noGrp="1"/>
          </p:cNvSpPr>
          <p:nvPr>
            <p:ph type="ftr" sz="quarter" idx="11"/>
          </p:nvPr>
        </p:nvSpPr>
        <p:spPr/>
        <p:txBody>
          <a:bodyPr/>
          <a:lstStyle/>
          <a:p>
            <a:r>
              <a:rPr lang="en-US" dirty="0" smtClean="0"/>
              <a:t>FOSTER School of Business    </a:t>
            </a:r>
            <a:r>
              <a:rPr lang="en-US" dirty="0" err="1" smtClean="0"/>
              <a:t>Acctg</a:t>
            </a:r>
            <a:r>
              <a:rPr lang="en-US" dirty="0" smtClean="0"/>
              <a:t>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 3: </a:t>
            </a:r>
            <a:br>
              <a:rPr lang="en-US" b="1" dirty="0" smtClean="0"/>
            </a:br>
            <a:r>
              <a:rPr lang="en-US" b="1" dirty="0" smtClean="0"/>
              <a:t>Program Modification (cont.)</a:t>
            </a:r>
            <a:endParaRPr lang="en-US" dirty="0"/>
          </a:p>
        </p:txBody>
      </p:sp>
      <p:sp>
        <p:nvSpPr>
          <p:cNvPr id="3" name="Content Placeholder 2"/>
          <p:cNvSpPr>
            <a:spLocks noGrp="1"/>
          </p:cNvSpPr>
          <p:nvPr>
            <p:ph idx="1"/>
          </p:nvPr>
        </p:nvSpPr>
        <p:spPr>
          <a:xfrm>
            <a:off x="1295400" y="1447800"/>
            <a:ext cx="7638288" cy="4800600"/>
          </a:xfrm>
        </p:spPr>
        <p:txBody>
          <a:bodyPr>
            <a:normAutofit/>
          </a:bodyPr>
          <a:lstStyle/>
          <a:p>
            <a:pPr>
              <a:buNone/>
            </a:pPr>
            <a:r>
              <a:rPr lang="en-US" sz="2800" dirty="0" smtClean="0"/>
              <a:t>Two additional techniques to detect unauthorized program changes:</a:t>
            </a:r>
          </a:p>
          <a:p>
            <a:pPr>
              <a:buNone/>
            </a:pPr>
            <a:endParaRPr lang="en-US" sz="800" dirty="0" smtClean="0"/>
          </a:p>
          <a:p>
            <a:pPr marL="539496" indent="-457200">
              <a:buFont typeface="+mj-lt"/>
              <a:buAutoNum type="arabicPeriod"/>
            </a:pPr>
            <a:r>
              <a:rPr lang="en-US" sz="2400" dirty="0" smtClean="0"/>
              <a:t>The </a:t>
            </a:r>
            <a:r>
              <a:rPr lang="en-US" sz="2400" b="1" dirty="0" smtClean="0">
                <a:solidFill>
                  <a:schemeClr val="accent3"/>
                </a:solidFill>
              </a:rPr>
              <a:t>reprocessing</a:t>
            </a:r>
            <a:r>
              <a:rPr lang="en-US" sz="2400" dirty="0" smtClean="0"/>
              <a:t> technique also uses a verified copy of the source code. On a surprise basis, the auditor uses the program to reprocess data and compare that output with the company’s data.</a:t>
            </a:r>
          </a:p>
          <a:p>
            <a:pPr>
              <a:buFont typeface="+mj-lt"/>
              <a:buAutoNum type="arabicPeriod"/>
            </a:pPr>
            <a:endParaRPr lang="en-US" sz="1000" dirty="0" smtClean="0"/>
          </a:p>
          <a:p>
            <a:pPr marL="539496" indent="-457200">
              <a:buFont typeface="+mj-lt"/>
              <a:buAutoNum type="arabicPeriod"/>
            </a:pPr>
            <a:r>
              <a:rPr lang="en-US" sz="2400" b="1" dirty="0" smtClean="0">
                <a:solidFill>
                  <a:schemeClr val="accent3"/>
                </a:solidFill>
              </a:rPr>
              <a:t>Parallel simulation</a:t>
            </a:r>
            <a:r>
              <a:rPr lang="en-US" sz="2400" dirty="0" smtClean="0">
                <a:solidFill>
                  <a:schemeClr val="accent3"/>
                </a:solidFill>
              </a:rPr>
              <a:t> </a:t>
            </a:r>
            <a:r>
              <a:rPr lang="en-US" sz="2400" dirty="0" smtClean="0"/>
              <a:t>is similar to reprocessing except that the auditor writes a program instead of saving a verified copy of the source code. The auditor’s results are compared with the company’s results and any differences are investigated.</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 4: </a:t>
            </a:r>
            <a:br>
              <a:rPr lang="en-US" b="1" dirty="0" smtClean="0"/>
            </a:br>
            <a:r>
              <a:rPr lang="en-US" b="1" dirty="0" smtClean="0"/>
              <a:t>Computer Processing</a:t>
            </a:r>
            <a:endParaRPr lang="en-US" dirty="0"/>
          </a:p>
        </p:txBody>
      </p:sp>
      <p:sp>
        <p:nvSpPr>
          <p:cNvPr id="3" name="Content Placeholder 2"/>
          <p:cNvSpPr>
            <a:spLocks noGrp="1"/>
          </p:cNvSpPr>
          <p:nvPr>
            <p:ph idx="1"/>
          </p:nvPr>
        </p:nvSpPr>
        <p:spPr/>
        <p:txBody>
          <a:bodyPr>
            <a:normAutofit/>
          </a:bodyPr>
          <a:lstStyle/>
          <a:p>
            <a:r>
              <a:rPr lang="en-US" sz="2400" dirty="0" smtClean="0"/>
              <a:t>The focus is the processing of transactions, files and related computer records to update files and databases and to generate reports.</a:t>
            </a:r>
          </a:p>
          <a:p>
            <a:r>
              <a:rPr lang="en-US" sz="2400" dirty="0" smtClean="0"/>
              <a:t>Does the system detect erroneous input?  </a:t>
            </a:r>
          </a:p>
          <a:p>
            <a:r>
              <a:rPr lang="en-US" sz="2400" dirty="0" smtClean="0"/>
              <a:t>Does it properly correct input errors?  </a:t>
            </a:r>
          </a:p>
          <a:p>
            <a:r>
              <a:rPr lang="en-US" sz="2400" dirty="0" smtClean="0"/>
              <a:t>Are there examples of improper distribution or disclosure of output?</a:t>
            </a:r>
          </a:p>
          <a:p>
            <a:pPr>
              <a:buNone/>
            </a:pPr>
            <a:endParaRPr lang="en-US" sz="1000" dirty="0" smtClean="0"/>
          </a:p>
          <a:p>
            <a:pPr>
              <a:buNone/>
            </a:pPr>
            <a:r>
              <a:rPr lang="en-US" sz="2400" dirty="0" smtClean="0"/>
              <a:t>Options to test processing controls:</a:t>
            </a:r>
          </a:p>
          <a:p>
            <a:pPr>
              <a:buNone/>
            </a:pPr>
            <a:r>
              <a:rPr lang="en-US" sz="2400" dirty="0" smtClean="0"/>
              <a:t>	a)  Processing test data</a:t>
            </a:r>
          </a:p>
          <a:p>
            <a:pPr>
              <a:buNone/>
            </a:pPr>
            <a:r>
              <a:rPr lang="en-US" sz="2400" dirty="0" smtClean="0"/>
              <a:t>	b)  Concurrent audit techniques</a:t>
            </a:r>
          </a:p>
          <a:p>
            <a:pPr>
              <a:buNone/>
            </a:pPr>
            <a:r>
              <a:rPr lang="en-US" sz="2400" dirty="0" smtClean="0"/>
              <a:t>	c)  Analyzing program logic</a:t>
            </a:r>
          </a:p>
          <a:p>
            <a:endParaRPr lang="en-US" sz="2400" dirty="0" smtClean="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Test Data</a:t>
            </a:r>
            <a:endParaRPr lang="en-US" dirty="0"/>
          </a:p>
        </p:txBody>
      </p:sp>
      <p:sp>
        <p:nvSpPr>
          <p:cNvPr id="3" name="Content Placeholder 2"/>
          <p:cNvSpPr>
            <a:spLocks noGrp="1"/>
          </p:cNvSpPr>
          <p:nvPr>
            <p:ph idx="1"/>
          </p:nvPr>
        </p:nvSpPr>
        <p:spPr/>
        <p:txBody>
          <a:bodyPr>
            <a:normAutofit/>
          </a:bodyPr>
          <a:lstStyle/>
          <a:p>
            <a:r>
              <a:rPr lang="en-US" sz="2400" dirty="0" smtClean="0"/>
              <a:t>One way to test a program is to process a hypothetical series of </a:t>
            </a:r>
            <a:r>
              <a:rPr lang="en-US" sz="2400" u="sng" dirty="0" smtClean="0"/>
              <a:t>valid and invalid </a:t>
            </a:r>
            <a:r>
              <a:rPr lang="en-US" sz="2400" dirty="0" smtClean="0"/>
              <a:t>transactions</a:t>
            </a:r>
          </a:p>
          <a:p>
            <a:pPr>
              <a:buNone/>
            </a:pPr>
            <a:endParaRPr lang="en-US" sz="1000" dirty="0" smtClean="0"/>
          </a:p>
          <a:p>
            <a:r>
              <a:rPr lang="en-US" sz="2400" dirty="0" smtClean="0"/>
              <a:t>The following resources are helpful when preparing test data:</a:t>
            </a:r>
          </a:p>
          <a:p>
            <a:pPr>
              <a:buNone/>
            </a:pPr>
            <a:endParaRPr lang="en-US" sz="1000" dirty="0" smtClean="0"/>
          </a:p>
          <a:p>
            <a:pPr lvl="1"/>
            <a:r>
              <a:rPr lang="en-US" sz="2000" dirty="0" smtClean="0"/>
              <a:t>A listing of actual transactions.</a:t>
            </a:r>
          </a:p>
          <a:p>
            <a:pPr>
              <a:buNone/>
            </a:pPr>
            <a:endParaRPr lang="en-US" sz="800" dirty="0" smtClean="0"/>
          </a:p>
          <a:p>
            <a:pPr lvl="1"/>
            <a:r>
              <a:rPr lang="en-US" sz="2000" dirty="0" smtClean="0"/>
              <a:t>The test transactions the programmer used to test the program.</a:t>
            </a:r>
          </a:p>
          <a:p>
            <a:pPr>
              <a:buNone/>
            </a:pPr>
            <a:endParaRPr lang="en-US" sz="800" dirty="0" smtClean="0"/>
          </a:p>
          <a:p>
            <a:pPr lvl="1"/>
            <a:r>
              <a:rPr lang="en-US" sz="2000" dirty="0" smtClean="0"/>
              <a:t>A </a:t>
            </a:r>
            <a:r>
              <a:rPr lang="en-US" sz="2000" b="1" dirty="0" smtClean="0">
                <a:solidFill>
                  <a:schemeClr val="accent3"/>
                </a:solidFill>
              </a:rPr>
              <a:t>test data generator program</a:t>
            </a:r>
            <a:r>
              <a:rPr lang="en-US" sz="2000" dirty="0" smtClean="0"/>
              <a:t>, which automatically prepares test data based on program specifications.</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Test Data  (</a:t>
            </a:r>
            <a:r>
              <a:rPr lang="en-US" dirty="0" err="1" smtClean="0"/>
              <a:t>contin</a:t>
            </a:r>
            <a:r>
              <a:rPr lang="en-US" dirty="0" smtClean="0"/>
              <a:t>.)</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solidFill>
                  <a:schemeClr val="accent3"/>
                </a:solidFill>
              </a:rPr>
              <a:t>Disadvantages</a:t>
            </a:r>
            <a:r>
              <a:rPr lang="en-US" sz="2400" dirty="0" smtClean="0"/>
              <a:t> of processing test transactions:</a:t>
            </a:r>
          </a:p>
          <a:p>
            <a:pPr>
              <a:buNone/>
            </a:pPr>
            <a:endParaRPr lang="en-US" sz="2400" dirty="0" smtClean="0"/>
          </a:p>
          <a:p>
            <a:pPr lvl="0"/>
            <a:r>
              <a:rPr lang="en-US" sz="2400" dirty="0" smtClean="0"/>
              <a:t>The auditor must spend </a:t>
            </a:r>
            <a:r>
              <a:rPr lang="en-US" sz="2400" dirty="0" smtClean="0">
                <a:solidFill>
                  <a:schemeClr val="accent3"/>
                </a:solidFill>
              </a:rPr>
              <a:t>considerable time </a:t>
            </a:r>
            <a:r>
              <a:rPr lang="en-US" sz="2400" dirty="0" smtClean="0"/>
              <a:t>developing an understanding of the system and preparing an adequate set of test transactions.</a:t>
            </a:r>
          </a:p>
          <a:p>
            <a:pPr>
              <a:buNone/>
            </a:pPr>
            <a:endParaRPr lang="en-US" sz="2400" dirty="0" smtClean="0"/>
          </a:p>
          <a:p>
            <a:r>
              <a:rPr lang="en-US" sz="2400" dirty="0" smtClean="0"/>
              <a:t>Care must be taken to ensure that test data do not corrupt (affect) the company’s files and databases.</a:t>
            </a:r>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Concurrent Audit Techniques</a:t>
            </a:r>
            <a:endParaRPr lang="en-US" dirty="0"/>
          </a:p>
        </p:txBody>
      </p:sp>
      <p:sp>
        <p:nvSpPr>
          <p:cNvPr id="3" name="Content Placeholder 2"/>
          <p:cNvSpPr>
            <a:spLocks noGrp="1"/>
          </p:cNvSpPr>
          <p:nvPr>
            <p:ph idx="1"/>
          </p:nvPr>
        </p:nvSpPr>
        <p:spPr/>
        <p:txBody>
          <a:bodyPr>
            <a:normAutofit/>
          </a:bodyPr>
          <a:lstStyle/>
          <a:p>
            <a:r>
              <a:rPr lang="en-US" sz="2400" dirty="0" smtClean="0"/>
              <a:t>The auditor uses </a:t>
            </a:r>
            <a:r>
              <a:rPr lang="en-US" sz="2400" b="1" dirty="0" smtClean="0"/>
              <a:t>concurrent audit techniques</a:t>
            </a:r>
            <a:r>
              <a:rPr lang="en-US" sz="2400" dirty="0" smtClean="0"/>
              <a:t> to continually monitor the system and collect audit evidence while live data are processed during regular operating hours.</a:t>
            </a:r>
          </a:p>
          <a:p>
            <a:pPr>
              <a:buNone/>
            </a:pPr>
            <a:endParaRPr lang="en-US" sz="1000" dirty="0" smtClean="0"/>
          </a:p>
          <a:p>
            <a:r>
              <a:rPr lang="en-US" sz="2400" dirty="0" smtClean="0"/>
              <a:t>Concurrent audit techniques use </a:t>
            </a:r>
            <a:r>
              <a:rPr lang="en-US" sz="2400" b="1" dirty="0" smtClean="0">
                <a:solidFill>
                  <a:schemeClr val="accent3"/>
                </a:solidFill>
              </a:rPr>
              <a:t>embedded audit modules</a:t>
            </a:r>
            <a:r>
              <a:rPr lang="en-US" sz="2400" dirty="0" smtClean="0"/>
              <a:t>, which are segments of program code that perform audit functions.  These report results to the auditors.</a:t>
            </a:r>
          </a:p>
          <a:p>
            <a:pPr>
              <a:buNone/>
            </a:pPr>
            <a:endParaRPr lang="en-US" sz="1000" dirty="0" smtClean="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Concurrent Audit Techniques</a:t>
            </a:r>
            <a:r>
              <a:rPr lang="en-US" sz="3200" b="1" dirty="0" smtClean="0"/>
              <a:t> (</a:t>
            </a:r>
            <a:r>
              <a:rPr lang="en-US" sz="3200" b="1" dirty="0" err="1" smtClean="0"/>
              <a:t>contin</a:t>
            </a:r>
            <a:r>
              <a:rPr lang="en-US" sz="3200" b="1" dirty="0" smtClean="0"/>
              <a:t>.)</a:t>
            </a:r>
            <a:endParaRPr lang="en-US" dirty="0"/>
          </a:p>
        </p:txBody>
      </p:sp>
      <p:sp>
        <p:nvSpPr>
          <p:cNvPr id="3" name="Content Placeholder 2"/>
          <p:cNvSpPr>
            <a:spLocks noGrp="1"/>
          </p:cNvSpPr>
          <p:nvPr>
            <p:ph idx="1"/>
          </p:nvPr>
        </p:nvSpPr>
        <p:spPr/>
        <p:txBody>
          <a:bodyPr>
            <a:normAutofit/>
          </a:bodyPr>
          <a:lstStyle/>
          <a:p>
            <a:pPr>
              <a:buNone/>
            </a:pPr>
            <a:r>
              <a:rPr lang="en-US" sz="2800" dirty="0" smtClean="0"/>
              <a:t>Auditors normally use </a:t>
            </a:r>
            <a:r>
              <a:rPr lang="en-US" sz="2800" b="1" dirty="0" smtClean="0">
                <a:solidFill>
                  <a:schemeClr val="accent3"/>
                </a:solidFill>
              </a:rPr>
              <a:t>five concurrent audit techniques</a:t>
            </a:r>
            <a:r>
              <a:rPr lang="en-US" sz="2800" dirty="0" smtClean="0">
                <a:solidFill>
                  <a:schemeClr val="accent3"/>
                </a:solidFill>
              </a:rPr>
              <a:t>: </a:t>
            </a:r>
          </a:p>
          <a:p>
            <a:pPr>
              <a:lnSpc>
                <a:spcPct val="150000"/>
              </a:lnSpc>
              <a:buNone/>
            </a:pPr>
            <a:r>
              <a:rPr lang="en-US" sz="2400" dirty="0" smtClean="0">
                <a:solidFill>
                  <a:schemeClr val="accent3"/>
                </a:solidFill>
              </a:rPr>
              <a:t>(1) Integrated test facility [ITF], </a:t>
            </a:r>
          </a:p>
          <a:p>
            <a:pPr>
              <a:lnSpc>
                <a:spcPct val="150000"/>
              </a:lnSpc>
              <a:buNone/>
            </a:pPr>
            <a:r>
              <a:rPr lang="en-US" sz="2400" dirty="0" smtClean="0">
                <a:solidFill>
                  <a:schemeClr val="accent3"/>
                </a:solidFill>
              </a:rPr>
              <a:t>(2) Snapshot technique, </a:t>
            </a:r>
          </a:p>
          <a:p>
            <a:pPr>
              <a:lnSpc>
                <a:spcPct val="150000"/>
              </a:lnSpc>
              <a:buNone/>
            </a:pPr>
            <a:r>
              <a:rPr lang="en-US" sz="2400" dirty="0" smtClean="0">
                <a:solidFill>
                  <a:schemeClr val="accent3"/>
                </a:solidFill>
              </a:rPr>
              <a:t>(3) System control audit review file [SCARF], </a:t>
            </a:r>
          </a:p>
          <a:p>
            <a:pPr>
              <a:lnSpc>
                <a:spcPct val="150000"/>
              </a:lnSpc>
              <a:buNone/>
            </a:pPr>
            <a:r>
              <a:rPr lang="en-US" sz="2400" dirty="0" smtClean="0">
                <a:solidFill>
                  <a:schemeClr val="accent3"/>
                </a:solidFill>
              </a:rPr>
              <a:t>(4) Audit Hooks, </a:t>
            </a:r>
          </a:p>
          <a:p>
            <a:pPr>
              <a:lnSpc>
                <a:spcPct val="150000"/>
              </a:lnSpc>
              <a:buNone/>
            </a:pPr>
            <a:r>
              <a:rPr lang="en-US" sz="2400" dirty="0" smtClean="0">
                <a:solidFill>
                  <a:schemeClr val="accent3"/>
                </a:solidFill>
              </a:rPr>
              <a:t>(5) Continuous and Intermittent Simulation (CIS)</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Test Facility (ITF)</a:t>
            </a:r>
            <a:endParaRPr lang="en-US" dirty="0"/>
          </a:p>
        </p:txBody>
      </p:sp>
      <p:sp>
        <p:nvSpPr>
          <p:cNvPr id="3" name="Content Placeholder 2"/>
          <p:cNvSpPr>
            <a:spLocks noGrp="1"/>
          </p:cNvSpPr>
          <p:nvPr>
            <p:ph idx="1"/>
          </p:nvPr>
        </p:nvSpPr>
        <p:spPr/>
        <p:txBody>
          <a:bodyPr>
            <a:normAutofit/>
          </a:bodyPr>
          <a:lstStyle/>
          <a:p>
            <a:pPr lvl="0"/>
            <a:r>
              <a:rPr lang="en-US" sz="2800" dirty="0" smtClean="0"/>
              <a:t>An </a:t>
            </a:r>
            <a:r>
              <a:rPr lang="en-US" sz="2800" b="1" dirty="0" smtClean="0"/>
              <a:t>integrated test facility (ITF)</a:t>
            </a:r>
            <a:r>
              <a:rPr lang="en-US" sz="2800" dirty="0" smtClean="0"/>
              <a:t> technique places a small set of fictitious records in the master files.</a:t>
            </a:r>
          </a:p>
          <a:p>
            <a:pPr>
              <a:buNone/>
            </a:pPr>
            <a:endParaRPr lang="en-US" sz="2800" dirty="0" smtClean="0"/>
          </a:p>
          <a:p>
            <a:r>
              <a:rPr lang="en-US" sz="2800" dirty="0" smtClean="0"/>
              <a:t>The auditor compares processing with expected results to verify that the system and its controls are operating correctly.</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latin typeface="Arial" pitchFamily="34" charset="0"/>
                <a:cs typeface="Arial" pitchFamily="34" charset="0"/>
              </a:rPr>
              <a:t>Introduction</a:t>
            </a:r>
            <a:endParaRPr lang="en-US" sz="4000" dirty="0">
              <a:effectLst/>
              <a:latin typeface="Arial" pitchFamily="34" charset="0"/>
              <a:cs typeface="Arial" pitchFamily="34" charset="0"/>
            </a:endParaRPr>
          </a:p>
        </p:txBody>
      </p:sp>
      <p:sp>
        <p:nvSpPr>
          <p:cNvPr id="3" name="Content Placeholder 2"/>
          <p:cNvSpPr>
            <a:spLocks noGrp="1"/>
          </p:cNvSpPr>
          <p:nvPr>
            <p:ph idx="1"/>
          </p:nvPr>
        </p:nvSpPr>
        <p:spPr/>
        <p:txBody>
          <a:bodyPr/>
          <a:lstStyle/>
          <a:p>
            <a:pPr>
              <a:lnSpc>
                <a:spcPct val="80000"/>
              </a:lnSpc>
            </a:pPr>
            <a:r>
              <a:rPr lang="en-US" sz="2800" dirty="0" smtClean="0">
                <a:latin typeface="Arial" pitchFamily="34" charset="0"/>
                <a:cs typeface="Arial" pitchFamily="34" charset="0"/>
              </a:rPr>
              <a:t>We focus on the concepts and techniques used in auditing an AIS.</a:t>
            </a:r>
          </a:p>
          <a:p>
            <a:pPr>
              <a:lnSpc>
                <a:spcPct val="80000"/>
              </a:lnSpc>
            </a:pPr>
            <a:r>
              <a:rPr lang="en-US" sz="2800" dirty="0" smtClean="0">
                <a:latin typeface="Arial" pitchFamily="34" charset="0"/>
                <a:cs typeface="Arial" pitchFamily="34" charset="0"/>
              </a:rPr>
              <a:t>Auditors are employed for a wide range of tasks and responsibilities:</a:t>
            </a:r>
          </a:p>
          <a:p>
            <a:pPr lvl="1">
              <a:lnSpc>
                <a:spcPct val="80000"/>
              </a:lnSpc>
            </a:pPr>
            <a:r>
              <a:rPr lang="en-US" sz="2400" dirty="0" smtClean="0">
                <a:latin typeface="Arial" pitchFamily="34" charset="0"/>
                <a:cs typeface="Arial" pitchFamily="34" charset="0"/>
              </a:rPr>
              <a:t>Organizations employ internal auditors to evaluate company operations.</a:t>
            </a:r>
          </a:p>
          <a:p>
            <a:pPr lvl="1">
              <a:lnSpc>
                <a:spcPct val="80000"/>
              </a:lnSpc>
            </a:pPr>
            <a:r>
              <a:rPr lang="en-US" sz="2400" dirty="0" smtClean="0">
                <a:latin typeface="Arial" pitchFamily="34" charset="0"/>
                <a:cs typeface="Arial" pitchFamily="34" charset="0"/>
              </a:rPr>
              <a:t>The GAO and state governments employ auditors to evaluate management performance and compliance with legislative intent.</a:t>
            </a:r>
          </a:p>
          <a:p>
            <a:pPr lvl="1">
              <a:lnSpc>
                <a:spcPct val="80000"/>
              </a:lnSpc>
            </a:pPr>
            <a:r>
              <a:rPr lang="en-US" sz="2400" dirty="0" smtClean="0">
                <a:latin typeface="Arial" pitchFamily="34" charset="0"/>
                <a:cs typeface="Arial" pitchFamily="34" charset="0"/>
              </a:rPr>
              <a:t>The Defense Department employs auditors to review financial records of defense contractors.</a:t>
            </a:r>
          </a:p>
          <a:p>
            <a:pPr lvl="1">
              <a:lnSpc>
                <a:spcPct val="80000"/>
              </a:lnSpc>
            </a:pPr>
            <a:r>
              <a:rPr lang="en-US" sz="2400" dirty="0" smtClean="0">
                <a:latin typeface="Arial" pitchFamily="34" charset="0"/>
                <a:cs typeface="Arial" pitchFamily="34" charset="0"/>
              </a:rPr>
              <a:t>Publicly-held corporations hire external auditors to provide an independent review of their financial statements.</a:t>
            </a:r>
          </a:p>
          <a:p>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Snapshot Technique</a:t>
            </a:r>
            <a:endParaRPr lang="en-US" dirty="0"/>
          </a:p>
        </p:txBody>
      </p:sp>
      <p:sp>
        <p:nvSpPr>
          <p:cNvPr id="3" name="Content Placeholder 2"/>
          <p:cNvSpPr>
            <a:spLocks noGrp="1"/>
          </p:cNvSpPr>
          <p:nvPr>
            <p:ph idx="1"/>
          </p:nvPr>
        </p:nvSpPr>
        <p:spPr/>
        <p:txBody>
          <a:bodyPr/>
          <a:lstStyle/>
          <a:p>
            <a:pPr lvl="0"/>
            <a:r>
              <a:rPr lang="en-US" dirty="0" smtClean="0"/>
              <a:t>The </a:t>
            </a:r>
            <a:r>
              <a:rPr lang="en-US" b="1" dirty="0" smtClean="0"/>
              <a:t>snapshot technique</a:t>
            </a:r>
            <a:r>
              <a:rPr lang="en-US" dirty="0" smtClean="0"/>
              <a:t> examines the way transactions are processed. Selected transactions are marked with a special code that triggers the snapshot process.</a:t>
            </a:r>
          </a:p>
          <a:p>
            <a:r>
              <a:rPr lang="en-US" dirty="0" smtClean="0"/>
              <a:t>Focus is on correct processing.</a:t>
            </a:r>
          </a:p>
          <a:p>
            <a:pPr lvl="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SCARF</a:t>
            </a:r>
            <a:endParaRPr lang="en-US" dirty="0"/>
          </a:p>
        </p:txBody>
      </p:sp>
      <p:sp>
        <p:nvSpPr>
          <p:cNvPr id="3" name="Content Placeholder 2"/>
          <p:cNvSpPr>
            <a:spLocks noGrp="1"/>
          </p:cNvSpPr>
          <p:nvPr>
            <p:ph idx="1"/>
          </p:nvPr>
        </p:nvSpPr>
        <p:spPr/>
        <p:txBody>
          <a:bodyPr>
            <a:normAutofit/>
          </a:bodyPr>
          <a:lstStyle/>
          <a:p>
            <a:pPr lvl="0">
              <a:buNone/>
            </a:pPr>
            <a:r>
              <a:rPr lang="en-US" sz="2800" b="1" dirty="0" smtClean="0">
                <a:solidFill>
                  <a:schemeClr val="accent3"/>
                </a:solidFill>
              </a:rPr>
              <a:t>System control audit review file </a:t>
            </a:r>
            <a:r>
              <a:rPr lang="en-US" sz="2800" b="1" dirty="0" smtClean="0"/>
              <a:t>(SCARF)</a:t>
            </a:r>
            <a:r>
              <a:rPr lang="en-US" sz="2800" dirty="0" smtClean="0"/>
              <a:t> uses embedded audit modules to continuously monitor transaction activity and collect data on transactions with special audit significance (e.g., high $ transactions).</a:t>
            </a:r>
          </a:p>
          <a:p>
            <a:pPr>
              <a:buNone/>
            </a:pPr>
            <a:endParaRPr lang="en-US" sz="28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Hooks</a:t>
            </a:r>
            <a:endParaRPr lang="en-US" dirty="0"/>
          </a:p>
        </p:txBody>
      </p:sp>
      <p:sp>
        <p:nvSpPr>
          <p:cNvPr id="3" name="Content Placeholder 2"/>
          <p:cNvSpPr>
            <a:spLocks noGrp="1"/>
          </p:cNvSpPr>
          <p:nvPr>
            <p:ph idx="1"/>
          </p:nvPr>
        </p:nvSpPr>
        <p:spPr/>
        <p:txBody>
          <a:bodyPr>
            <a:normAutofit/>
          </a:bodyPr>
          <a:lstStyle/>
          <a:p>
            <a:pPr lvl="0"/>
            <a:r>
              <a:rPr lang="en-US" sz="2800" b="1" dirty="0" smtClean="0"/>
              <a:t>Audit hooks</a:t>
            </a:r>
            <a:r>
              <a:rPr lang="en-US" sz="2800" dirty="0" smtClean="0"/>
              <a:t> are audit routines that </a:t>
            </a:r>
            <a:r>
              <a:rPr lang="en-US" sz="2800" dirty="0" smtClean="0">
                <a:solidFill>
                  <a:schemeClr val="accent3"/>
                </a:solidFill>
              </a:rPr>
              <a:t>flag</a:t>
            </a:r>
            <a:r>
              <a:rPr lang="en-US" sz="2800" dirty="0" smtClean="0"/>
              <a:t> suspicious transactions.</a:t>
            </a:r>
          </a:p>
          <a:p>
            <a:pPr>
              <a:buNone/>
            </a:pPr>
            <a:endParaRPr lang="en-US" sz="2800" dirty="0" smtClean="0"/>
          </a:p>
          <a:p>
            <a:r>
              <a:rPr lang="en-US" sz="2800" dirty="0" smtClean="0"/>
              <a:t>This approach is known as </a:t>
            </a:r>
            <a:r>
              <a:rPr lang="en-US" sz="2800" b="1" dirty="0" smtClean="0">
                <a:solidFill>
                  <a:schemeClr val="accent3"/>
                </a:solidFill>
              </a:rPr>
              <a:t>real-time notification</a:t>
            </a:r>
            <a:r>
              <a:rPr lang="en-US" sz="2800" dirty="0" smtClean="0"/>
              <a:t>, which displays a message on the auditor’s terminal as these questionable transactions occur.</a:t>
            </a:r>
          </a:p>
          <a:p>
            <a:endParaRPr lang="en-US" sz="2800" dirty="0" smtClean="0"/>
          </a:p>
          <a:p>
            <a:r>
              <a:rPr lang="en-US" sz="2800" dirty="0" smtClean="0"/>
              <a:t>Good example in text re: State Farm Life.</a:t>
            </a:r>
            <a:endParaRPr lang="en-US" sz="28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CIS</a:t>
            </a:r>
            <a:endParaRPr lang="en-US" dirty="0"/>
          </a:p>
        </p:txBody>
      </p:sp>
      <p:sp>
        <p:nvSpPr>
          <p:cNvPr id="3" name="Content Placeholder 2"/>
          <p:cNvSpPr>
            <a:spLocks noGrp="1"/>
          </p:cNvSpPr>
          <p:nvPr>
            <p:ph idx="1"/>
          </p:nvPr>
        </p:nvSpPr>
        <p:spPr/>
        <p:txBody>
          <a:bodyPr>
            <a:normAutofit/>
          </a:bodyPr>
          <a:lstStyle/>
          <a:p>
            <a:pPr lvl="0"/>
            <a:r>
              <a:rPr lang="en-US" sz="2800" b="1" dirty="0" smtClean="0">
                <a:solidFill>
                  <a:schemeClr val="accent3"/>
                </a:solidFill>
              </a:rPr>
              <a:t>Continuous and intermittent simulation</a:t>
            </a:r>
            <a:r>
              <a:rPr lang="en-US" sz="2800" b="1" i="1" dirty="0" smtClean="0">
                <a:solidFill>
                  <a:schemeClr val="accent3"/>
                </a:solidFill>
              </a:rPr>
              <a:t> </a:t>
            </a:r>
            <a:r>
              <a:rPr lang="en-US" sz="2800" b="1" dirty="0" smtClean="0"/>
              <a:t>(CIS)</a:t>
            </a:r>
            <a:r>
              <a:rPr lang="en-US" sz="2800" dirty="0" smtClean="0"/>
              <a:t> embeds an audit module in a </a:t>
            </a:r>
            <a:r>
              <a:rPr lang="en-US" sz="2800" b="1" dirty="0" smtClean="0"/>
              <a:t>database management system (DBMS)</a:t>
            </a:r>
            <a:r>
              <a:rPr lang="en-US" sz="2800" dirty="0" smtClean="0"/>
              <a:t>. The CIS module examines all transactions that update the database using criteria similar to those of SCARF.</a:t>
            </a:r>
          </a:p>
          <a:p>
            <a:pPr>
              <a:buNone/>
            </a:pPr>
            <a:endParaRPr lang="en-US" sz="28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Analysis of Program Logic</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If an auditor suspects that a particular application program contains unauthorized code or serious errors, then a detailed analysis of the program logic may be necessary.</a:t>
            </a:r>
          </a:p>
          <a:p>
            <a:pPr lvl="0"/>
            <a:r>
              <a:rPr lang="en-US" sz="2400" dirty="0" smtClean="0"/>
              <a:t>There are software that:</a:t>
            </a:r>
          </a:p>
          <a:p>
            <a:pPr lvl="1"/>
            <a:r>
              <a:rPr lang="en-US" sz="2000" dirty="0" smtClean="0"/>
              <a:t> </a:t>
            </a:r>
            <a:r>
              <a:rPr lang="en-US" sz="2400" dirty="0" smtClean="0"/>
              <a:t>create automatic flowcharts,</a:t>
            </a:r>
          </a:p>
          <a:p>
            <a:pPr lvl="1"/>
            <a:r>
              <a:rPr lang="en-US" sz="2400" dirty="0" smtClean="0"/>
              <a:t>create automated decision tables, </a:t>
            </a:r>
          </a:p>
          <a:p>
            <a:pPr lvl="1"/>
            <a:r>
              <a:rPr lang="en-US" sz="2400" dirty="0" smtClean="0"/>
              <a:t>scan for occurrences of variables or characters,</a:t>
            </a:r>
          </a:p>
          <a:p>
            <a:pPr lvl="1"/>
            <a:r>
              <a:rPr lang="en-US" sz="2400" dirty="0" smtClean="0"/>
              <a:t>map for unexecuted code.</a:t>
            </a:r>
          </a:p>
          <a:p>
            <a:pPr lvl="1"/>
            <a:r>
              <a:rPr lang="en-US" sz="2400" dirty="0" smtClean="0"/>
              <a:t>trace program steps</a:t>
            </a:r>
          </a:p>
          <a:p>
            <a:pPr lvl="0">
              <a:buNone/>
            </a:pPr>
            <a:r>
              <a:rPr lang="en-US" sz="2400" dirty="0" smtClean="0">
                <a:solidFill>
                  <a:schemeClr val="accent3"/>
                </a:solidFill>
              </a:rPr>
              <a:t>Key: there is a lot of software to help auditors.</a:t>
            </a:r>
          </a:p>
          <a:p>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 5: Source Data</a:t>
            </a:r>
            <a:endParaRPr lang="en-US" dirty="0"/>
          </a:p>
        </p:txBody>
      </p:sp>
      <p:sp>
        <p:nvSpPr>
          <p:cNvPr id="3" name="Content Placeholder 2"/>
          <p:cNvSpPr>
            <a:spLocks noGrp="1"/>
          </p:cNvSpPr>
          <p:nvPr>
            <p:ph idx="1"/>
          </p:nvPr>
        </p:nvSpPr>
        <p:spPr/>
        <p:txBody>
          <a:bodyPr>
            <a:normAutofit/>
          </a:bodyPr>
          <a:lstStyle/>
          <a:p>
            <a:r>
              <a:rPr lang="en-US" sz="2400" dirty="0" smtClean="0"/>
              <a:t>Auditors use an </a:t>
            </a:r>
            <a:r>
              <a:rPr lang="en-US" sz="2400" b="1" dirty="0" smtClean="0">
                <a:solidFill>
                  <a:schemeClr val="accent3"/>
                </a:solidFill>
              </a:rPr>
              <a:t>input controls matrix</a:t>
            </a:r>
            <a:r>
              <a:rPr lang="en-US" sz="2400" dirty="0" smtClean="0"/>
              <a:t>, such as the one shown in </a:t>
            </a:r>
            <a:r>
              <a:rPr lang="en-US" sz="2400" b="1" dirty="0" smtClean="0"/>
              <a:t>Figure 9-3</a:t>
            </a:r>
            <a:r>
              <a:rPr lang="en-US" sz="2400" dirty="0" smtClean="0"/>
              <a:t> on </a:t>
            </a:r>
            <a:r>
              <a:rPr lang="en-US" sz="2400" b="1" dirty="0" smtClean="0"/>
              <a:t>Page 344.</a:t>
            </a:r>
            <a:endParaRPr lang="en-US" sz="2400" dirty="0" smtClean="0"/>
          </a:p>
          <a:p>
            <a:pPr>
              <a:buNone/>
            </a:pPr>
            <a:r>
              <a:rPr lang="en-US" sz="2400" dirty="0" smtClean="0"/>
              <a:t>The matrix shows the control procedures applied to each field of an input record.</a:t>
            </a:r>
          </a:p>
          <a:p>
            <a:pPr>
              <a:buNone/>
            </a:pPr>
            <a:endParaRPr lang="en-US" sz="800" dirty="0" smtClean="0"/>
          </a:p>
          <a:p>
            <a:r>
              <a:rPr lang="en-US" sz="2400" b="1" dirty="0" smtClean="0"/>
              <a:t>Table 9-5</a:t>
            </a:r>
            <a:r>
              <a:rPr lang="en-US" sz="2400" dirty="0" smtClean="0"/>
              <a:t> on </a:t>
            </a:r>
            <a:r>
              <a:rPr lang="en-US" sz="2400" b="1" dirty="0" smtClean="0"/>
              <a:t>Page </a:t>
            </a:r>
            <a:r>
              <a:rPr lang="en-US" sz="2400" b="1" dirty="0" smtClean="0"/>
              <a:t>345</a:t>
            </a:r>
            <a:r>
              <a:rPr lang="en-US" sz="2400" dirty="0" smtClean="0"/>
              <a:t> </a:t>
            </a:r>
            <a:r>
              <a:rPr lang="en-US" sz="2400" dirty="0" smtClean="0"/>
              <a:t>shows the internal controls that prevent, detect and correct inaccurate or unauthorized source data.</a:t>
            </a:r>
          </a:p>
          <a:p>
            <a:pPr lvl="0"/>
            <a:r>
              <a:rPr lang="en-US" sz="2000" dirty="0" smtClean="0"/>
              <a:t>Need to understand control on entry of source data.</a:t>
            </a:r>
          </a:p>
          <a:p>
            <a:pPr lvl="0"/>
            <a:r>
              <a:rPr lang="en-US" sz="2000" dirty="0" smtClean="0"/>
              <a:t>Authorization:  Are there tests to prevent, detect and correct flawed information?  Are the transactions complete?</a:t>
            </a:r>
          </a:p>
          <a:p>
            <a:pPr lvl="0"/>
            <a:r>
              <a:rPr lang="en-US" sz="2000" dirty="0" smtClean="0"/>
              <a:t>Do other controls compensate?</a:t>
            </a:r>
          </a:p>
          <a:p>
            <a:endParaRPr lang="en-US" sz="20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Objective 6: Data Files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The sixth objective concerns the accuracy, integrity and security of data stored in machine-readable files. </a:t>
            </a:r>
          </a:p>
          <a:p>
            <a:r>
              <a:rPr lang="en-US" sz="2400" b="1" dirty="0" smtClean="0"/>
              <a:t>Table 9-6 </a:t>
            </a:r>
            <a:r>
              <a:rPr lang="en-US" sz="2400" dirty="0" smtClean="0"/>
              <a:t>on </a:t>
            </a:r>
            <a:r>
              <a:rPr lang="en-US" sz="2400" b="1" dirty="0" smtClean="0"/>
              <a:t>page 347</a:t>
            </a:r>
            <a:r>
              <a:rPr lang="en-US" sz="2400" dirty="0" smtClean="0"/>
              <a:t> summarizes the errors, controls and audit procedures for this objective.</a:t>
            </a:r>
          </a:p>
          <a:p>
            <a:endParaRPr lang="en-US" sz="2400" dirty="0" smtClean="0"/>
          </a:p>
          <a:p>
            <a:pPr lvl="0"/>
            <a:r>
              <a:rPr lang="en-US" sz="2400" dirty="0" smtClean="0"/>
              <a:t>Accuracy, integrity and security of data.</a:t>
            </a:r>
          </a:p>
          <a:p>
            <a:pPr lvl="0"/>
            <a:r>
              <a:rPr lang="en-US" sz="2400" dirty="0" smtClean="0"/>
              <a:t>Are they protected against unauthorized modification, destruction or disclosure of data?</a:t>
            </a:r>
          </a:p>
          <a:p>
            <a:pPr>
              <a:buNone/>
            </a:pPr>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Software: Audit</a:t>
            </a:r>
            <a:endParaRPr lang="en-US" dirty="0"/>
          </a:p>
        </p:txBody>
      </p:sp>
      <p:sp>
        <p:nvSpPr>
          <p:cNvPr id="3" name="Content Placeholder 2"/>
          <p:cNvSpPr>
            <a:spLocks noGrp="1"/>
          </p:cNvSpPr>
          <p:nvPr>
            <p:ph idx="1"/>
          </p:nvPr>
        </p:nvSpPr>
        <p:spPr/>
        <p:txBody>
          <a:bodyPr>
            <a:normAutofit/>
          </a:bodyPr>
          <a:lstStyle/>
          <a:p>
            <a:r>
              <a:rPr lang="en-US" sz="2400" dirty="0" smtClean="0"/>
              <a:t>A number of computer programs, called </a:t>
            </a:r>
            <a:r>
              <a:rPr lang="en-US" sz="2400" b="1" dirty="0" smtClean="0">
                <a:solidFill>
                  <a:schemeClr val="accent3"/>
                </a:solidFill>
              </a:rPr>
              <a:t>computer audit software</a:t>
            </a:r>
            <a:r>
              <a:rPr lang="en-US" sz="2400" b="1" dirty="0" smtClean="0"/>
              <a:t> (CAS) </a:t>
            </a:r>
            <a:r>
              <a:rPr lang="en-US" sz="2400" dirty="0" smtClean="0"/>
              <a:t>or</a:t>
            </a:r>
            <a:r>
              <a:rPr lang="en-US" sz="2400" b="1" dirty="0" smtClean="0"/>
              <a:t> </a:t>
            </a:r>
            <a:r>
              <a:rPr lang="en-US" sz="2400" b="1" dirty="0" smtClean="0">
                <a:solidFill>
                  <a:schemeClr val="accent3"/>
                </a:solidFill>
              </a:rPr>
              <a:t>generalized audit software</a:t>
            </a:r>
            <a:r>
              <a:rPr lang="en-US" sz="2400" b="1" dirty="0" smtClean="0"/>
              <a:t> (GAS)</a:t>
            </a:r>
            <a:r>
              <a:rPr lang="en-US" sz="2400" dirty="0" smtClean="0"/>
              <a:t>, have been written especially for auditors.</a:t>
            </a:r>
          </a:p>
          <a:p>
            <a:pPr>
              <a:buNone/>
            </a:pPr>
            <a:endParaRPr lang="en-US" sz="800" dirty="0" smtClean="0"/>
          </a:p>
          <a:p>
            <a:r>
              <a:rPr lang="en-US" sz="2400" b="1" dirty="0" smtClean="0"/>
              <a:t>General Audit Software </a:t>
            </a:r>
            <a:r>
              <a:rPr lang="en-US" sz="2400" dirty="0" smtClean="0"/>
              <a:t>is software designed to read, process and write data with the help of functions performing specific audit routines and with self-made macros. It is a tool in applying Computer Assisted Auditing Techniques Functions of generalized audit software include importing computerized data; thereafter other functions can be applied.</a:t>
            </a:r>
          </a:p>
          <a:p>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Software: Audit</a:t>
            </a:r>
            <a:endParaRPr lang="en-US" dirty="0"/>
          </a:p>
        </p:txBody>
      </p:sp>
      <p:sp>
        <p:nvSpPr>
          <p:cNvPr id="3" name="Content Placeholder 2"/>
          <p:cNvSpPr>
            <a:spLocks noGrp="1"/>
          </p:cNvSpPr>
          <p:nvPr>
            <p:ph idx="1"/>
          </p:nvPr>
        </p:nvSpPr>
        <p:spPr/>
        <p:txBody>
          <a:bodyPr>
            <a:normAutofit/>
          </a:bodyPr>
          <a:lstStyle/>
          <a:p>
            <a:r>
              <a:rPr lang="en-US" sz="2400" dirty="0" smtClean="0"/>
              <a:t>Two of the most popular software are </a:t>
            </a:r>
            <a:r>
              <a:rPr lang="en-US" sz="2400" b="1" dirty="0" smtClean="0"/>
              <a:t>Audit Control Language (ACL)</a:t>
            </a:r>
            <a:r>
              <a:rPr lang="en-US" sz="2400" dirty="0" smtClean="0"/>
              <a:t> and </a:t>
            </a:r>
            <a:r>
              <a:rPr lang="en-US" sz="2400" b="1" dirty="0" smtClean="0"/>
              <a:t>IDEA</a:t>
            </a:r>
            <a:r>
              <a:rPr lang="en-US" sz="2400" dirty="0" smtClean="0"/>
              <a:t>.</a:t>
            </a:r>
          </a:p>
          <a:p>
            <a:r>
              <a:rPr lang="en-US" sz="2400" b="1" dirty="0" smtClean="0">
                <a:solidFill>
                  <a:schemeClr val="accent3"/>
                </a:solidFill>
              </a:rPr>
              <a:t>Audit Control Language</a:t>
            </a:r>
            <a:r>
              <a:rPr lang="en-US" sz="2400" dirty="0" smtClean="0">
                <a:solidFill>
                  <a:schemeClr val="accent3"/>
                </a:solidFill>
              </a:rPr>
              <a:t> </a:t>
            </a:r>
            <a:r>
              <a:rPr lang="en-US" sz="2400" dirty="0" smtClean="0"/>
              <a:t>is a data interrogation tool used by auditors to view, explore and analyze data efficiently and cost effectively. ACL enables auditors to access data in diverse formats and on various types of storage devices.</a:t>
            </a:r>
          </a:p>
          <a:p>
            <a:r>
              <a:rPr lang="en-US" sz="2400" b="1" dirty="0" smtClean="0">
                <a:solidFill>
                  <a:schemeClr val="accent3"/>
                </a:solidFill>
              </a:rPr>
              <a:t>IDEA (Interactive Data Extraction and Analysis)</a:t>
            </a:r>
            <a:r>
              <a:rPr lang="en-US" sz="2400" dirty="0" smtClean="0">
                <a:solidFill>
                  <a:schemeClr val="accent3"/>
                </a:solidFill>
              </a:rPr>
              <a:t> </a:t>
            </a:r>
            <a:r>
              <a:rPr lang="en-US" sz="2400" dirty="0" smtClean="0"/>
              <a:t>is a Generalized Audit Software. It is able to import a wide range of different types of data files. During the import an IDEA file and its field statistics are created. </a:t>
            </a:r>
          </a:p>
          <a:p>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Software: Audit</a:t>
            </a:r>
            <a:endParaRPr lang="en-US" dirty="0"/>
          </a:p>
        </p:txBody>
      </p:sp>
      <p:sp>
        <p:nvSpPr>
          <p:cNvPr id="3" name="Content Placeholder 2"/>
          <p:cNvSpPr>
            <a:spLocks noGrp="1"/>
          </p:cNvSpPr>
          <p:nvPr>
            <p:ph idx="1"/>
          </p:nvPr>
        </p:nvSpPr>
        <p:spPr/>
        <p:txBody>
          <a:bodyPr>
            <a:normAutofit/>
          </a:bodyPr>
          <a:lstStyle/>
          <a:p>
            <a:r>
              <a:rPr lang="en-US" sz="2800" dirty="0" smtClean="0"/>
              <a:t>The primary purpose of CAS is to assist the auditor in reviewing and retrieving information in computer files.</a:t>
            </a:r>
          </a:p>
          <a:p>
            <a:pPr>
              <a:buNone/>
            </a:pPr>
            <a:endParaRPr lang="en-US" sz="2800" dirty="0" smtClean="0"/>
          </a:p>
          <a:p>
            <a:r>
              <a:rPr lang="en-US" sz="2800" dirty="0" smtClean="0"/>
              <a:t>CAS cannot replace the auditor’s judgment or free the auditor from other phases of the audit.</a:t>
            </a:r>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latin typeface="Arial" pitchFamily="34" charset="0"/>
                <a:cs typeface="Arial" pitchFamily="34" charset="0"/>
              </a:rPr>
              <a:t>Introduction</a:t>
            </a:r>
            <a:endParaRPr lang="en-US" sz="4000" dirty="0">
              <a:effectLst/>
              <a:latin typeface="Arial" pitchFamily="34" charset="0"/>
              <a:cs typeface="Arial" pitchFamily="34" charset="0"/>
            </a:endParaRPr>
          </a:p>
        </p:txBody>
      </p:sp>
      <p:sp>
        <p:nvSpPr>
          <p:cNvPr id="3" name="Content Placeholder 2"/>
          <p:cNvSpPr>
            <a:spLocks noGrp="1"/>
          </p:cNvSpPr>
          <p:nvPr>
            <p:ph idx="1"/>
          </p:nvPr>
        </p:nvSpPr>
        <p:spPr/>
        <p:txBody>
          <a:bodyPr/>
          <a:lstStyle/>
          <a:p>
            <a:pPr>
              <a:lnSpc>
                <a:spcPct val="90000"/>
              </a:lnSpc>
            </a:pPr>
            <a:r>
              <a:rPr lang="en-US" sz="2800" dirty="0" smtClean="0">
                <a:latin typeface="Arial" pitchFamily="34" charset="0"/>
                <a:cs typeface="Arial" pitchFamily="34" charset="0"/>
              </a:rPr>
              <a:t>This chapter is written primarily from the perspective of an internal auditor.</a:t>
            </a:r>
          </a:p>
          <a:p>
            <a:pPr lvl="1">
              <a:lnSpc>
                <a:spcPct val="90000"/>
              </a:lnSpc>
            </a:pPr>
            <a:r>
              <a:rPr lang="en-US" sz="2400" dirty="0" smtClean="0">
                <a:latin typeface="Arial" pitchFamily="34" charset="0"/>
                <a:cs typeface="Arial" pitchFamily="34" charset="0"/>
              </a:rPr>
              <a:t>They are directly responsible for helping management improve organizational efficiency and effectiveness.</a:t>
            </a:r>
          </a:p>
          <a:p>
            <a:pPr lvl="1">
              <a:lnSpc>
                <a:spcPct val="90000"/>
              </a:lnSpc>
            </a:pPr>
            <a:r>
              <a:rPr lang="en-US" sz="2400" dirty="0" smtClean="0">
                <a:latin typeface="Arial" pitchFamily="34" charset="0"/>
                <a:cs typeface="Arial" pitchFamily="34" charset="0"/>
              </a:rPr>
              <a:t>They assist in designing and implementing an AIS that contributes to the entity’s goals.</a:t>
            </a:r>
          </a:p>
          <a:p>
            <a:pPr>
              <a:lnSpc>
                <a:spcPct val="90000"/>
              </a:lnSpc>
            </a:pPr>
            <a:r>
              <a:rPr lang="en-US" sz="2800" dirty="0" smtClean="0">
                <a:latin typeface="Arial" pitchFamily="34" charset="0"/>
                <a:cs typeface="Arial" pitchFamily="34" charset="0"/>
              </a:rPr>
              <a:t>External auditors are primarily responsible to shareholders and investors.</a:t>
            </a:r>
          </a:p>
          <a:p>
            <a:pPr lvl="1">
              <a:lnSpc>
                <a:spcPct val="90000"/>
              </a:lnSpc>
            </a:pPr>
            <a:r>
              <a:rPr lang="en-US" sz="2400" dirty="0" smtClean="0">
                <a:latin typeface="Arial" pitchFamily="34" charset="0"/>
                <a:cs typeface="Arial" pitchFamily="34" charset="0"/>
              </a:rPr>
              <a:t>Only indirectly concerned with AIS effectiveness.</a:t>
            </a:r>
          </a:p>
          <a:p>
            <a:pPr lvl="1">
              <a:lnSpc>
                <a:spcPct val="90000"/>
              </a:lnSpc>
            </a:pPr>
            <a:r>
              <a:rPr lang="en-US" sz="2400" dirty="0" smtClean="0">
                <a:latin typeface="Arial" pitchFamily="34" charset="0"/>
                <a:cs typeface="Arial" pitchFamily="34" charset="0"/>
              </a:rPr>
              <a:t>But most internal audit concepts apply to external audits.</a:t>
            </a:r>
          </a:p>
          <a:p>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sz="3600" b="1" dirty="0" smtClean="0"/>
              <a:t>Operational Audits of an Accounting Information System</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The techniques and procedures used in operational audits are similar to audits of information systems and financial statements.</a:t>
            </a:r>
          </a:p>
          <a:p>
            <a:pPr>
              <a:buNone/>
            </a:pPr>
            <a:endParaRPr lang="en-US" sz="1000" dirty="0" smtClean="0"/>
          </a:p>
          <a:p>
            <a:r>
              <a:rPr lang="en-US" sz="2400" dirty="0" smtClean="0"/>
              <a:t>The basic difference is that the scope of the information systems audit is confined to internal controls, whereas the scope of the financial audit is limited to systems output. In contrast, the scope of the operational audit is much </a:t>
            </a:r>
            <a:r>
              <a:rPr lang="en-US" sz="2400" dirty="0" smtClean="0">
                <a:solidFill>
                  <a:schemeClr val="accent3"/>
                </a:solidFill>
              </a:rPr>
              <a:t>broader</a:t>
            </a:r>
            <a:r>
              <a:rPr lang="en-US" sz="2400" dirty="0" smtClean="0"/>
              <a:t>, encompassing all aspects of information systems management. Operational audit objectives include evaluating such factors as: effectiveness, efficiency and goal achievement.</a:t>
            </a:r>
          </a:p>
          <a:p>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
            </a:r>
            <a:br>
              <a:rPr lang="en-US" sz="3600" b="1" dirty="0" smtClean="0"/>
            </a:br>
            <a:r>
              <a:rPr lang="en-US" sz="3600" b="1" dirty="0" smtClean="0"/>
              <a:t>Operational Audits of an Accounting Information System</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2800" dirty="0" smtClean="0"/>
              <a:t>Evidence collection includes:</a:t>
            </a:r>
          </a:p>
          <a:p>
            <a:pPr lvl="0">
              <a:buFont typeface="Wingdings" pitchFamily="2" charset="2"/>
              <a:buChar char="Ø"/>
            </a:pPr>
            <a:r>
              <a:rPr lang="en-US" sz="2400" dirty="0" smtClean="0"/>
              <a:t>Reviewing operating policies and documentation</a:t>
            </a:r>
          </a:p>
          <a:p>
            <a:pPr lvl="0">
              <a:buFont typeface="Wingdings" pitchFamily="2" charset="2"/>
              <a:buChar char="Ø"/>
            </a:pPr>
            <a:r>
              <a:rPr lang="en-US" sz="2400" dirty="0" smtClean="0"/>
              <a:t>Confirming procedures with management and operating personnel</a:t>
            </a:r>
          </a:p>
          <a:p>
            <a:pPr lvl="0">
              <a:buFont typeface="Wingdings" pitchFamily="2" charset="2"/>
              <a:buChar char="Ø"/>
            </a:pPr>
            <a:r>
              <a:rPr lang="en-US" sz="2400" dirty="0" smtClean="0"/>
              <a:t>Observing operating functions and activities</a:t>
            </a:r>
          </a:p>
          <a:p>
            <a:pPr lvl="0">
              <a:buFont typeface="Wingdings" pitchFamily="2" charset="2"/>
              <a:buChar char="Ø"/>
            </a:pPr>
            <a:r>
              <a:rPr lang="en-US" sz="2400" dirty="0" smtClean="0"/>
              <a:t>Examining financial and operating plans and reports</a:t>
            </a:r>
          </a:p>
          <a:p>
            <a:pPr lvl="0">
              <a:buFont typeface="Wingdings" pitchFamily="2" charset="2"/>
              <a:buChar char="Ø"/>
            </a:pPr>
            <a:r>
              <a:rPr lang="en-US" sz="2400" dirty="0" smtClean="0"/>
              <a:t>Testing the accuracy of operating activities</a:t>
            </a:r>
          </a:p>
          <a:p>
            <a:pPr lvl="0">
              <a:buFont typeface="Wingdings" pitchFamily="2" charset="2"/>
              <a:buChar char="Ø"/>
            </a:pPr>
            <a:r>
              <a:rPr lang="en-US" sz="2400" dirty="0" smtClean="0"/>
              <a:t>Testing controls</a:t>
            </a:r>
            <a:endParaRPr lang="en-US" sz="800" dirty="0" smtClean="0"/>
          </a:p>
          <a:p>
            <a:pPr lvl="0">
              <a:buNone/>
            </a:pPr>
            <a:endParaRPr lang="en-US" sz="800" dirty="0" smtClean="0"/>
          </a:p>
          <a:p>
            <a:pPr>
              <a:buNone/>
            </a:pPr>
            <a:r>
              <a:rPr lang="en-US" sz="2000" dirty="0" smtClean="0"/>
              <a:t>Ideal operational auditor has audit experience and several years’ experience as a manager.</a:t>
            </a:r>
            <a:endParaRPr lang="en-US" sz="2000"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41</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latin typeface="Arial" pitchFamily="34" charset="0"/>
                <a:cs typeface="Arial" pitchFamily="34" charset="0"/>
              </a:rPr>
              <a:t>Nature of Auditing</a:t>
            </a:r>
            <a:endParaRPr lang="en-US" sz="4000" dirty="0">
              <a:effectLst/>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en-US" sz="3000" dirty="0" smtClean="0">
                <a:latin typeface="Arial" pitchFamily="34" charset="0"/>
                <a:cs typeface="Arial" pitchFamily="34" charset="0"/>
              </a:rPr>
              <a:t>The American Accounting Association (AAA) defines auditing as:</a:t>
            </a:r>
          </a:p>
          <a:p>
            <a:pPr lvl="1">
              <a:buFont typeface="Wingdings" pitchFamily="2" charset="2"/>
              <a:buChar char="Ø"/>
            </a:pPr>
            <a:r>
              <a:rPr lang="en-US" sz="2600" dirty="0" smtClean="0">
                <a:latin typeface="Arial" pitchFamily="34" charset="0"/>
                <a:cs typeface="Arial" pitchFamily="34" charset="0"/>
              </a:rPr>
              <a:t>A systematic process of objectively obtaining and evaluating evidence.</a:t>
            </a:r>
          </a:p>
          <a:p>
            <a:pPr lvl="1">
              <a:buFont typeface="Wingdings" pitchFamily="2" charset="2"/>
              <a:buChar char="Ø"/>
            </a:pPr>
            <a:r>
              <a:rPr lang="en-US" sz="2600" dirty="0" smtClean="0">
                <a:latin typeface="Arial" pitchFamily="34" charset="0"/>
                <a:cs typeface="Arial" pitchFamily="34" charset="0"/>
              </a:rPr>
              <a:t>Regarding assertions about economic actions and events.</a:t>
            </a:r>
          </a:p>
          <a:p>
            <a:pPr lvl="1">
              <a:buFont typeface="Wingdings" pitchFamily="2" charset="2"/>
              <a:buChar char="Ø"/>
            </a:pPr>
            <a:r>
              <a:rPr lang="en-US" sz="2600" dirty="0" smtClean="0">
                <a:latin typeface="Arial" pitchFamily="34" charset="0"/>
                <a:cs typeface="Arial" pitchFamily="34" charset="0"/>
              </a:rPr>
              <a:t>To ascertain the degree of correspondence between those assertions and established criteria.</a:t>
            </a:r>
          </a:p>
          <a:p>
            <a:pPr lvl="1">
              <a:buFont typeface="Wingdings" pitchFamily="2" charset="2"/>
              <a:buChar char="Ø"/>
            </a:pPr>
            <a:r>
              <a:rPr lang="en-US" sz="2600" dirty="0" smtClean="0">
                <a:latin typeface="Arial" pitchFamily="34" charset="0"/>
                <a:cs typeface="Arial" pitchFamily="34" charset="0"/>
              </a:rPr>
              <a:t>And communicating the results to interested users.</a:t>
            </a:r>
          </a:p>
          <a:p>
            <a:pPr>
              <a:buNone/>
            </a:pPr>
            <a:r>
              <a:rPr lang="en-US" sz="1900" dirty="0" smtClean="0">
                <a:latin typeface="Arial" pitchFamily="34" charset="0"/>
                <a:cs typeface="Arial" pitchFamily="34" charset="0"/>
              </a:rPr>
              <a:t>Committee on Basic Auditing Concepts, </a:t>
            </a:r>
            <a:r>
              <a:rPr lang="en-US" sz="1900" i="1" dirty="0" smtClean="0">
                <a:latin typeface="Arial" pitchFamily="34" charset="0"/>
                <a:cs typeface="Arial" pitchFamily="34" charset="0"/>
              </a:rPr>
              <a:t>A Statement of Basic Auditing Concepts </a:t>
            </a:r>
            <a:r>
              <a:rPr lang="en-US" sz="1900" dirty="0" smtClean="0">
                <a:latin typeface="Arial" pitchFamily="34" charset="0"/>
                <a:cs typeface="Arial" pitchFamily="34" charset="0"/>
              </a:rPr>
              <a:t>(Sarasota, FL.: American Accounting Association, 1973), 2. </a:t>
            </a:r>
          </a:p>
          <a:p>
            <a:pPr lvl="2"/>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latin typeface="Arial" pitchFamily="34" charset="0"/>
                <a:cs typeface="Arial" pitchFamily="34" charset="0"/>
              </a:rPr>
              <a:t>Nature of Auditing</a:t>
            </a:r>
            <a:endParaRPr lang="en-US" sz="4000" dirty="0">
              <a:effectLst/>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itchFamily="34" charset="0"/>
                <a:cs typeface="Arial" pitchFamily="34" charset="0"/>
              </a:rPr>
              <a:t>Auditing requires a step-by-step approach.</a:t>
            </a:r>
          </a:p>
          <a:p>
            <a:pPr lvl="1"/>
            <a:r>
              <a:rPr lang="en-US" dirty="0" smtClean="0">
                <a:latin typeface="Arial" pitchFamily="34" charset="0"/>
                <a:cs typeface="Arial" pitchFamily="34" charset="0"/>
              </a:rPr>
              <a:t>Should be carefully planned and techniques should be judiciously selected and executed.</a:t>
            </a:r>
          </a:p>
          <a:p>
            <a:pPr lvl="1"/>
            <a:r>
              <a:rPr lang="en-US" dirty="0" smtClean="0">
                <a:latin typeface="Arial" pitchFamily="34" charset="0"/>
                <a:cs typeface="Arial" pitchFamily="34" charset="0"/>
              </a:rPr>
              <a:t>Auditing involves collecting, reviewing, and documenting audit evidence.</a:t>
            </a:r>
          </a:p>
          <a:p>
            <a:pPr lvl="1"/>
            <a:r>
              <a:rPr lang="en-US" dirty="0" smtClean="0">
                <a:latin typeface="Arial" pitchFamily="34" charset="0"/>
                <a:cs typeface="Arial" pitchFamily="34" charset="0"/>
              </a:rPr>
              <a:t>The auditor uses criteria such as the principles of management control discussed in previous chapters to develop recommendations.</a:t>
            </a:r>
          </a:p>
          <a:p>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latin typeface="Arial" pitchFamily="34" charset="0"/>
                <a:cs typeface="Arial" pitchFamily="34" charset="0"/>
              </a:rPr>
              <a:t>Nature of Auditing</a:t>
            </a:r>
            <a:endParaRPr lang="en-US" sz="4000" dirty="0">
              <a:effectLst/>
              <a:latin typeface="Arial" pitchFamily="34" charset="0"/>
              <a:cs typeface="Arial" pitchFamily="34" charset="0"/>
            </a:endParaRPr>
          </a:p>
        </p:txBody>
      </p:sp>
      <p:sp>
        <p:nvSpPr>
          <p:cNvPr id="3" name="Content Placeholder 2"/>
          <p:cNvSpPr>
            <a:spLocks noGrp="1"/>
          </p:cNvSpPr>
          <p:nvPr>
            <p:ph idx="1"/>
          </p:nvPr>
        </p:nvSpPr>
        <p:spPr/>
        <p:txBody>
          <a:bodyPr/>
          <a:lstStyle/>
          <a:p>
            <a:pPr>
              <a:lnSpc>
                <a:spcPct val="90000"/>
              </a:lnSpc>
            </a:pPr>
            <a:r>
              <a:rPr lang="en-US" sz="2400" dirty="0" smtClean="0">
                <a:latin typeface="Arial" pitchFamily="34" charset="0"/>
                <a:cs typeface="Arial" pitchFamily="34" charset="0"/>
              </a:rPr>
              <a:t>Auditors used to </a:t>
            </a:r>
            <a:r>
              <a:rPr lang="en-US" sz="2400" dirty="0" smtClean="0">
                <a:solidFill>
                  <a:schemeClr val="accent3"/>
                </a:solidFill>
                <a:latin typeface="Arial" pitchFamily="34" charset="0"/>
                <a:cs typeface="Arial" pitchFamily="34" charset="0"/>
              </a:rPr>
              <a:t>audit around the computer </a:t>
            </a:r>
            <a:r>
              <a:rPr lang="en-US" sz="2400" dirty="0" smtClean="0">
                <a:latin typeface="Arial" pitchFamily="34" charset="0"/>
                <a:cs typeface="Arial" pitchFamily="34" charset="0"/>
              </a:rPr>
              <a:t>and ignore the computer and programs.</a:t>
            </a:r>
          </a:p>
          <a:p>
            <a:pPr lvl="1">
              <a:lnSpc>
                <a:spcPct val="90000"/>
              </a:lnSpc>
            </a:pPr>
            <a:r>
              <a:rPr lang="en-US" sz="2000" dirty="0" smtClean="0">
                <a:latin typeface="Arial" pitchFamily="34" charset="0"/>
                <a:cs typeface="Arial" pitchFamily="34" charset="0"/>
              </a:rPr>
              <a:t>Assumption: If output was correctly obtained from system input, then processing must be reliable. (</a:t>
            </a:r>
            <a:r>
              <a:rPr lang="en-US" sz="2000" dirty="0" err="1" smtClean="0">
                <a:latin typeface="Arial" pitchFamily="34" charset="0"/>
                <a:cs typeface="Arial" pitchFamily="34" charset="0"/>
              </a:rPr>
              <a:t>Blackbox</a:t>
            </a:r>
            <a:r>
              <a:rPr lang="en-US" sz="2000" dirty="0" smtClean="0">
                <a:latin typeface="Arial" pitchFamily="34" charset="0"/>
                <a:cs typeface="Arial" pitchFamily="34" charset="0"/>
              </a:rPr>
              <a:t>)</a:t>
            </a:r>
          </a:p>
          <a:p>
            <a:pPr>
              <a:lnSpc>
                <a:spcPct val="90000"/>
              </a:lnSpc>
            </a:pPr>
            <a:r>
              <a:rPr lang="en-US" sz="2400" dirty="0" smtClean="0">
                <a:latin typeface="Arial" pitchFamily="34" charset="0"/>
                <a:cs typeface="Arial" pitchFamily="34" charset="0"/>
              </a:rPr>
              <a:t>Current approach: </a:t>
            </a:r>
            <a:r>
              <a:rPr lang="en-US" sz="2400" dirty="0" smtClean="0">
                <a:solidFill>
                  <a:schemeClr val="accent3"/>
                </a:solidFill>
                <a:latin typeface="Arial" pitchFamily="34" charset="0"/>
                <a:cs typeface="Arial" pitchFamily="34" charset="0"/>
              </a:rPr>
              <a:t>Audit through the computer</a:t>
            </a:r>
            <a:r>
              <a:rPr lang="en-US" sz="2400" dirty="0" smtClean="0">
                <a:latin typeface="Arial" pitchFamily="34" charset="0"/>
                <a:cs typeface="Arial" pitchFamily="34" charset="0"/>
              </a:rPr>
              <a:t>.</a:t>
            </a:r>
          </a:p>
          <a:p>
            <a:pPr lvl="1">
              <a:lnSpc>
                <a:spcPct val="90000"/>
              </a:lnSpc>
            </a:pPr>
            <a:r>
              <a:rPr lang="en-US" sz="2000" dirty="0" smtClean="0">
                <a:latin typeface="Arial" pitchFamily="34" charset="0"/>
                <a:cs typeface="Arial" pitchFamily="34" charset="0"/>
              </a:rPr>
              <a:t>Uses the computer to check adequacy of system controls, data, and output.</a:t>
            </a:r>
          </a:p>
          <a:p>
            <a:pPr lvl="1">
              <a:lnSpc>
                <a:spcPct val="90000"/>
              </a:lnSpc>
            </a:pPr>
            <a:r>
              <a:rPr lang="en-US" sz="2000" dirty="0" smtClean="0">
                <a:latin typeface="Arial" pitchFamily="34" charset="0"/>
                <a:cs typeface="Arial" pitchFamily="34" charset="0"/>
              </a:rPr>
              <a:t>SAS-94 requires that external auditors evaluate how audit strategy is affected by an organization’s use of IT.</a:t>
            </a:r>
          </a:p>
          <a:p>
            <a:pPr lvl="1">
              <a:lnSpc>
                <a:spcPct val="90000"/>
              </a:lnSpc>
            </a:pPr>
            <a:r>
              <a:rPr lang="en-US" sz="2000" dirty="0" smtClean="0">
                <a:latin typeface="Arial" pitchFamily="34" charset="0"/>
                <a:cs typeface="Arial" pitchFamily="34" charset="0"/>
              </a:rPr>
              <a:t>Also states that auditors may need specialized skills to:</a:t>
            </a:r>
          </a:p>
          <a:p>
            <a:pPr lvl="2">
              <a:lnSpc>
                <a:spcPct val="90000"/>
              </a:lnSpc>
            </a:pPr>
            <a:r>
              <a:rPr lang="en-US" sz="2000" dirty="0" smtClean="0">
                <a:latin typeface="Arial" pitchFamily="34" charset="0"/>
                <a:cs typeface="Arial" pitchFamily="34" charset="0"/>
              </a:rPr>
              <a:t>Determine how the audit will be affected by IT.</a:t>
            </a:r>
          </a:p>
          <a:p>
            <a:pPr lvl="2">
              <a:lnSpc>
                <a:spcPct val="90000"/>
              </a:lnSpc>
            </a:pPr>
            <a:r>
              <a:rPr lang="en-US" sz="2000" dirty="0" smtClean="0">
                <a:latin typeface="Arial" pitchFamily="34" charset="0"/>
                <a:cs typeface="Arial" pitchFamily="34" charset="0"/>
              </a:rPr>
              <a:t>Assess and evaluate IT controls.</a:t>
            </a:r>
          </a:p>
          <a:p>
            <a:pPr lvl="2">
              <a:lnSpc>
                <a:spcPct val="90000"/>
              </a:lnSpc>
            </a:pPr>
            <a:r>
              <a:rPr lang="en-US" sz="2000" dirty="0" smtClean="0">
                <a:latin typeface="Arial" pitchFamily="34" charset="0"/>
                <a:cs typeface="Arial" pitchFamily="34" charset="0"/>
              </a:rPr>
              <a:t>Design and perform both tests of IT controls and substantive tests.</a:t>
            </a:r>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Internal Audit Standards</a:t>
            </a:r>
            <a:endParaRPr lang="en-US" dirty="0">
              <a:effectLst/>
            </a:endParaRPr>
          </a:p>
        </p:txBody>
      </p:sp>
      <p:sp>
        <p:nvSpPr>
          <p:cNvPr id="3" name="Content Placeholder 2"/>
          <p:cNvSpPr>
            <a:spLocks noGrp="1"/>
          </p:cNvSpPr>
          <p:nvPr>
            <p:ph idx="1"/>
          </p:nvPr>
        </p:nvSpPr>
        <p:spPr/>
        <p:txBody>
          <a:bodyPr>
            <a:normAutofit fontScale="92500" lnSpcReduction="10000"/>
          </a:bodyPr>
          <a:lstStyle/>
          <a:p>
            <a:pPr lvl="1">
              <a:buNone/>
            </a:pPr>
            <a:r>
              <a:rPr lang="en-US" dirty="0" smtClean="0">
                <a:latin typeface="Arial" pitchFamily="34" charset="0"/>
                <a:cs typeface="Arial" pitchFamily="34" charset="0"/>
              </a:rPr>
              <a:t>According to the IIA, the </a:t>
            </a:r>
            <a:r>
              <a:rPr lang="en-US" dirty="0" smtClean="0">
                <a:solidFill>
                  <a:schemeClr val="accent3"/>
                </a:solidFill>
                <a:latin typeface="Arial" pitchFamily="34" charset="0"/>
                <a:cs typeface="Arial" pitchFamily="34" charset="0"/>
              </a:rPr>
              <a:t>purpose</a:t>
            </a:r>
            <a:r>
              <a:rPr lang="en-US" dirty="0" smtClean="0">
                <a:latin typeface="Arial" pitchFamily="34" charset="0"/>
                <a:cs typeface="Arial" pitchFamily="34" charset="0"/>
              </a:rPr>
              <a:t> of an internal audit is to:</a:t>
            </a:r>
          </a:p>
          <a:p>
            <a:pPr lvl="2"/>
            <a:r>
              <a:rPr lang="en-US" dirty="0" smtClean="0">
                <a:latin typeface="Arial" pitchFamily="34" charset="0"/>
                <a:cs typeface="Arial" pitchFamily="34" charset="0"/>
              </a:rPr>
              <a:t>Evaluate the adequacy and effectiveness of a company’s internal control system; and</a:t>
            </a:r>
          </a:p>
          <a:p>
            <a:pPr lvl="2"/>
            <a:r>
              <a:rPr lang="en-US" dirty="0" smtClean="0">
                <a:latin typeface="Arial" pitchFamily="34" charset="0"/>
                <a:cs typeface="Arial" pitchFamily="34" charset="0"/>
              </a:rPr>
              <a:t>Determine the extent to which assigned responsibilities are carried out.</a:t>
            </a:r>
          </a:p>
          <a:p>
            <a:pPr>
              <a:lnSpc>
                <a:spcPct val="90000"/>
              </a:lnSpc>
              <a:buNone/>
            </a:pPr>
            <a:r>
              <a:rPr lang="en-US" sz="2800" dirty="0" smtClean="0"/>
              <a:t>Today’s organizations use a computerized AIS to process, store, and control company information.</a:t>
            </a:r>
          </a:p>
          <a:p>
            <a:pPr lvl="1">
              <a:lnSpc>
                <a:spcPct val="90000"/>
              </a:lnSpc>
            </a:pPr>
            <a:r>
              <a:rPr lang="en-US" sz="2400" dirty="0" smtClean="0"/>
              <a:t>To achieve the five objectives, an internal auditor must be qualified to examine all elements of the computerized AIS and use the computer as a tool to accomplish these auditing objectives.</a:t>
            </a:r>
          </a:p>
          <a:p>
            <a:pPr lvl="1">
              <a:lnSpc>
                <a:spcPct val="90000"/>
              </a:lnSpc>
            </a:pPr>
            <a:r>
              <a:rPr lang="en-US" sz="2400" dirty="0" smtClean="0"/>
              <a:t>Computer expertise is essential to these tasks.</a:t>
            </a:r>
          </a:p>
          <a:p>
            <a:pPr>
              <a:buNone/>
            </a:pPr>
            <a:endParaRPr lang="en-US" sz="2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latin typeface="Arial" pitchFamily="34" charset="0"/>
                <a:cs typeface="Arial" pitchFamily="34" charset="0"/>
              </a:rPr>
              <a:t>Internal Audit Scope Standards</a:t>
            </a:r>
            <a:endParaRPr lang="en-US" sz="4000" dirty="0">
              <a:effectLst/>
              <a:latin typeface="Arial" pitchFamily="34" charset="0"/>
              <a:cs typeface="Arial" pitchFamily="34" charset="0"/>
            </a:endParaRPr>
          </a:p>
        </p:txBody>
      </p:sp>
      <p:sp>
        <p:nvSpPr>
          <p:cNvPr id="3" name="Content Placeholder 2"/>
          <p:cNvSpPr>
            <a:spLocks noGrp="1"/>
          </p:cNvSpPr>
          <p:nvPr>
            <p:ph idx="1"/>
          </p:nvPr>
        </p:nvSpPr>
        <p:spPr/>
        <p:txBody>
          <a:bodyPr/>
          <a:lstStyle/>
          <a:p>
            <a:pPr>
              <a:lnSpc>
                <a:spcPct val="90000"/>
              </a:lnSpc>
            </a:pPr>
            <a:r>
              <a:rPr lang="en-US" sz="2400" dirty="0" smtClean="0">
                <a:latin typeface="Arial" pitchFamily="34" charset="0"/>
                <a:cs typeface="Arial" pitchFamily="34" charset="0"/>
              </a:rPr>
              <a:t>The IIA’s </a:t>
            </a:r>
            <a:r>
              <a:rPr lang="en-US" sz="2400" u="sng" dirty="0" smtClean="0">
                <a:latin typeface="Arial" pitchFamily="34" charset="0"/>
                <a:cs typeface="Arial" pitchFamily="34" charset="0"/>
              </a:rPr>
              <a:t>five</a:t>
            </a:r>
            <a:r>
              <a:rPr lang="en-US" sz="2400" dirty="0" smtClean="0">
                <a:latin typeface="Arial" pitchFamily="34" charset="0"/>
                <a:cs typeface="Arial" pitchFamily="34" charset="0"/>
              </a:rPr>
              <a:t> audit scope standards outline the internal auditor’s responsibilities:</a:t>
            </a:r>
          </a:p>
          <a:p>
            <a:pPr marL="859536" lvl="1" indent="-457200">
              <a:lnSpc>
                <a:spcPct val="90000"/>
              </a:lnSpc>
              <a:buFont typeface="+mj-lt"/>
              <a:buAutoNum type="arabicPeriod"/>
            </a:pPr>
            <a:r>
              <a:rPr lang="en-US" sz="2000" dirty="0" smtClean="0">
                <a:latin typeface="Arial" pitchFamily="34" charset="0"/>
                <a:cs typeface="Arial" pitchFamily="34" charset="0"/>
              </a:rPr>
              <a:t>Review the reliability and integrity of operating and financial information and how it is identified, measured, classified, and reported.</a:t>
            </a:r>
          </a:p>
          <a:p>
            <a:pPr marL="859536" lvl="1" indent="-457200">
              <a:lnSpc>
                <a:spcPct val="90000"/>
              </a:lnSpc>
              <a:buFont typeface="+mj-lt"/>
              <a:buAutoNum type="arabicPeriod"/>
            </a:pPr>
            <a:r>
              <a:rPr lang="en-US" sz="2000" dirty="0" smtClean="0">
                <a:latin typeface="Arial" pitchFamily="34" charset="0"/>
                <a:cs typeface="Arial" pitchFamily="34" charset="0"/>
              </a:rPr>
              <a:t>Determine if the systems designed to comply with these policies, plans, procedures, laws, and regulations are being followed.</a:t>
            </a:r>
          </a:p>
          <a:p>
            <a:pPr marL="859536" lvl="1" indent="-457200">
              <a:lnSpc>
                <a:spcPct val="90000"/>
              </a:lnSpc>
              <a:buFont typeface="+mj-lt"/>
              <a:buAutoNum type="arabicPeriod"/>
            </a:pPr>
            <a:r>
              <a:rPr lang="en-US" sz="2000" dirty="0" smtClean="0">
                <a:latin typeface="Arial" pitchFamily="34" charset="0"/>
                <a:cs typeface="Arial" pitchFamily="34" charset="0"/>
              </a:rPr>
              <a:t>Review how assets are safeguarded, and verify their existence.</a:t>
            </a:r>
          </a:p>
          <a:p>
            <a:pPr marL="859536" lvl="1" indent="-457200">
              <a:lnSpc>
                <a:spcPct val="90000"/>
              </a:lnSpc>
              <a:buFont typeface="+mj-lt"/>
              <a:buAutoNum type="arabicPeriod"/>
            </a:pPr>
            <a:r>
              <a:rPr lang="en-US" sz="2000" dirty="0" smtClean="0">
                <a:latin typeface="Arial" pitchFamily="34" charset="0"/>
                <a:cs typeface="Arial" pitchFamily="34" charset="0"/>
              </a:rPr>
              <a:t>Examine company resources to determine how effectively and efficiently they are used.</a:t>
            </a:r>
          </a:p>
          <a:p>
            <a:pPr marL="859536" lvl="1" indent="-457200">
              <a:lnSpc>
                <a:spcPct val="90000"/>
              </a:lnSpc>
              <a:buFont typeface="+mj-lt"/>
              <a:buAutoNum type="arabicPeriod"/>
            </a:pPr>
            <a:r>
              <a:rPr lang="en-US" sz="2000" dirty="0" smtClean="0">
                <a:latin typeface="Arial" pitchFamily="34" charset="0"/>
                <a:cs typeface="Arial" pitchFamily="34" charset="0"/>
              </a:rPr>
              <a:t>Review company operations and programs to determine if they are being carried out as planned and if they are meeting their objectives.</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 320</a:t>
            </a:r>
            <a:endParaRPr lang="en-US" dirty="0"/>
          </a:p>
        </p:txBody>
      </p:sp>
      <p:sp>
        <p:nvSpPr>
          <p:cNvPr id="5" name="Slide Number Placeholder 4"/>
          <p:cNvSpPr>
            <a:spLocks noGrp="1"/>
          </p:cNvSpPr>
          <p:nvPr>
            <p:ph type="sldNum" sz="quarter" idx="12"/>
          </p:nvPr>
        </p:nvSpPr>
        <p:spPr/>
        <p:txBody>
          <a:bodyPr/>
          <a:lstStyle/>
          <a:p>
            <a:fld id="{A7752E3B-F85A-4F0D-8229-9D7F0920937E}" type="slidenum">
              <a:rPr lang="en-US" smtClean="0"/>
              <a:pPr/>
              <a:t>9</a:t>
            </a:fld>
            <a:endParaRPr lang="en-US"/>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CN20</Template>
  <TotalTime>366</TotalTime>
  <Words>2956</Words>
  <Application>Microsoft Office PowerPoint</Application>
  <PresentationFormat>On-screen Show (4:3)</PresentationFormat>
  <Paragraphs>352</Paragraphs>
  <Slides>41</Slides>
  <Notes>0</Notes>
  <HiddenSlides>0</HiddenSlides>
  <MMClips>0</MMClips>
  <ScaleCrop>false</ScaleCrop>
  <HeadingPairs>
    <vt:vector size="4" baseType="variant">
      <vt:variant>
        <vt:lpstr>Theme</vt:lpstr>
      </vt:variant>
      <vt:variant>
        <vt:i4>4</vt:i4>
      </vt:variant>
      <vt:variant>
        <vt:lpstr>Slide Titles</vt:lpstr>
      </vt:variant>
      <vt:variant>
        <vt:i4>41</vt:i4>
      </vt:variant>
    </vt:vector>
  </HeadingPairs>
  <TitlesOfParts>
    <vt:vector size="45" baseType="lpstr">
      <vt:lpstr>Custom Design</vt:lpstr>
      <vt:lpstr>1_Custom Design</vt:lpstr>
      <vt:lpstr>Solstice</vt:lpstr>
      <vt:lpstr>1_Solstice</vt:lpstr>
      <vt:lpstr>Chapter 9</vt:lpstr>
      <vt:lpstr>Questions to be addressed</vt:lpstr>
      <vt:lpstr>Introduction</vt:lpstr>
      <vt:lpstr>Introduction</vt:lpstr>
      <vt:lpstr>Nature of Auditing</vt:lpstr>
      <vt:lpstr>Nature of Auditing</vt:lpstr>
      <vt:lpstr>Nature of Auditing</vt:lpstr>
      <vt:lpstr>Internal Audit Standards</vt:lpstr>
      <vt:lpstr>Internal Audit Scope Standards</vt:lpstr>
      <vt:lpstr> Types of internal auditing work </vt:lpstr>
      <vt:lpstr>The Audit Process</vt:lpstr>
      <vt:lpstr>Audit Planning</vt:lpstr>
      <vt:lpstr>Audit Planning: Risk</vt:lpstr>
      <vt:lpstr>Collection of Audit Evidence</vt:lpstr>
      <vt:lpstr> Evaluation of Audit Evidence </vt:lpstr>
      <vt:lpstr> Communication of Audit Results (the audit report) </vt:lpstr>
      <vt:lpstr> The Risk-Based Audit Approach </vt:lpstr>
      <vt:lpstr>Information Systems Audit </vt:lpstr>
      <vt:lpstr> Objective 1: Overall Security </vt:lpstr>
      <vt:lpstr>Objective 1: Overall Security (continued)</vt:lpstr>
      <vt:lpstr>Objective 2:  Program Development and Acquisition</vt:lpstr>
      <vt:lpstr>Objective 3:  Program Modification</vt:lpstr>
      <vt:lpstr>Objective 3:  Program Modification (cont.)</vt:lpstr>
      <vt:lpstr>Objective 4:  Computer Processing</vt:lpstr>
      <vt:lpstr>Process Test Data</vt:lpstr>
      <vt:lpstr>Process Test Data  (contin.)</vt:lpstr>
      <vt:lpstr>Concurrent Audit Techniques</vt:lpstr>
      <vt:lpstr>Concurrent Audit Techniques (contin.)</vt:lpstr>
      <vt:lpstr>Integrated Test Facility (ITF)</vt:lpstr>
      <vt:lpstr>Snapshot Technique</vt:lpstr>
      <vt:lpstr>SCARF</vt:lpstr>
      <vt:lpstr>Audit Hooks</vt:lpstr>
      <vt:lpstr>CIS</vt:lpstr>
      <vt:lpstr> Analysis of Program Logic </vt:lpstr>
      <vt:lpstr>Objective 5: Source Data</vt:lpstr>
      <vt:lpstr> Objective 6: Data Files </vt:lpstr>
      <vt:lpstr>Computer Software: Audit</vt:lpstr>
      <vt:lpstr>Computer Software: Audit</vt:lpstr>
      <vt:lpstr>Computer Software: Audit</vt:lpstr>
      <vt:lpstr> Operational Audits of an Accounting Information System </vt:lpstr>
      <vt:lpstr> Operational Audits of an Accounting Information System </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Larry DuCharme</dc:creator>
  <cp:lastModifiedBy>Larry DuCharme</cp:lastModifiedBy>
  <cp:revision>27</cp:revision>
  <dcterms:created xsi:type="dcterms:W3CDTF">2010-11-19T19:04:37Z</dcterms:created>
  <dcterms:modified xsi:type="dcterms:W3CDTF">2010-11-22T21:26:14Z</dcterms:modified>
</cp:coreProperties>
</file>