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0"/>
  </p:notesMasterIdLst>
  <p:handoutMasterIdLst>
    <p:handoutMasterId r:id="rId41"/>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2" autoAdjust="0"/>
  </p:normalViewPr>
  <p:slideViewPr>
    <p:cSldViewPr>
      <p:cViewPr>
        <p:scale>
          <a:sx n="75" d="100"/>
          <a:sy n="75" d="100"/>
        </p:scale>
        <p:origin x="-690"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4" d="100"/>
          <a:sy n="64" d="100"/>
        </p:scale>
        <p:origin x="-2082"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Chapter 8</a:t>
            </a: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C0AACE1-0104-4097-9234-6FDB3CDE9999}" type="datetimeFigureOut">
              <a:rPr lang="en-US" smtClean="0"/>
              <a:pPr/>
              <a:t>11/15/2010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FOSTER School of Business</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r>
              <a:rPr lang="en-US" dirty="0" err="1" smtClean="0"/>
              <a:t>Acctg</a:t>
            </a:r>
            <a:r>
              <a:rPr lang="en-US" dirty="0" smtClean="0"/>
              <a:t>. 320</a:t>
            </a:r>
            <a:fld id="{EE4DB8BF-4DA8-4013-AAA3-38E1B5323AF9}"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26C916-C05B-4FED-BF5D-8A44D1FCC91C}" type="datetimeFigureOut">
              <a:rPr lang="en-US" smtClean="0"/>
              <a:pPr/>
              <a:t>11/15/2010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D0E046-28D1-4470-8AE5-A55DEA3B4C0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9211BF6-BF6C-44DD-957B-0B4D8CC23CBA}" type="datetime1">
              <a:rPr lang="en-US" smtClean="0"/>
              <a:pPr/>
              <a:t>11/15/2010</a:t>
            </a:fld>
            <a:endParaRPr lang="en-US" dirty="0"/>
          </a:p>
        </p:txBody>
      </p:sp>
      <p:sp>
        <p:nvSpPr>
          <p:cNvPr id="20" name="Footer Placeholder 19"/>
          <p:cNvSpPr>
            <a:spLocks noGrp="1"/>
          </p:cNvSpPr>
          <p:nvPr>
            <p:ph type="ftr" sz="quarter" idx="11"/>
          </p:nvPr>
        </p:nvSpPr>
        <p:spPr/>
        <p:txBody>
          <a:bodyPr/>
          <a:lstStyle>
            <a:extLst/>
          </a:lstStyle>
          <a:p>
            <a:r>
              <a:rPr lang="en-US" smtClean="0"/>
              <a:t>FOSTER School of Business    Acctg. 320</a:t>
            </a:r>
            <a:endParaRPr lang="en-US" dirty="0"/>
          </a:p>
        </p:txBody>
      </p:sp>
      <p:sp>
        <p:nvSpPr>
          <p:cNvPr id="10" name="Slide Number Placeholder 9"/>
          <p:cNvSpPr>
            <a:spLocks noGrp="1"/>
          </p:cNvSpPr>
          <p:nvPr>
            <p:ph type="sldNum" sz="quarter" idx="12"/>
          </p:nvPr>
        </p:nvSpPr>
        <p:spPr/>
        <p:txBody>
          <a:bodyPr/>
          <a:lstStyle>
            <a:extLst/>
          </a:lstStyle>
          <a:p>
            <a:fld id="{A3D9A263-F5F5-4927-A274-B654D4728C9C}"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A29409-EF10-4C11-8119-67C79D17B52B}" type="datetime1">
              <a:rPr lang="en-US" smtClean="0"/>
              <a:pPr/>
              <a:t>11/15/2010</a:t>
            </a:fld>
            <a:endParaRPr lang="en-US"/>
          </a:p>
        </p:txBody>
      </p:sp>
      <p:sp>
        <p:nvSpPr>
          <p:cNvPr id="5" name="Footer Placeholder 4"/>
          <p:cNvSpPr>
            <a:spLocks noGrp="1"/>
          </p:cNvSpPr>
          <p:nvPr>
            <p:ph type="ftr" sz="quarter" idx="11"/>
          </p:nvPr>
        </p:nvSpPr>
        <p:spPr/>
        <p:txBody>
          <a:bodyPr/>
          <a:lstStyle>
            <a:extLst/>
          </a:lstStyle>
          <a:p>
            <a:r>
              <a:rPr lang="en-US" smtClean="0"/>
              <a:t>FOSTER School of Business    Acctg. 320</a:t>
            </a:r>
            <a:endParaRPr lang="en-US"/>
          </a:p>
        </p:txBody>
      </p:sp>
      <p:sp>
        <p:nvSpPr>
          <p:cNvPr id="6" name="Slide Number Placeholder 5"/>
          <p:cNvSpPr>
            <a:spLocks noGrp="1"/>
          </p:cNvSpPr>
          <p:nvPr>
            <p:ph type="sldNum" sz="quarter" idx="12"/>
          </p:nvPr>
        </p:nvSpPr>
        <p:spPr/>
        <p:txBody>
          <a:bodyPr/>
          <a:lstStyle>
            <a:extLst/>
          </a:lstStyle>
          <a:p>
            <a:fld id="{A3D9A263-F5F5-4927-A274-B654D4728C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D61FEC-5220-408F-B276-F792740B1FA7}" type="datetime1">
              <a:rPr lang="en-US" smtClean="0"/>
              <a:pPr/>
              <a:t>11/15/2010</a:t>
            </a:fld>
            <a:endParaRPr lang="en-US"/>
          </a:p>
        </p:txBody>
      </p:sp>
      <p:sp>
        <p:nvSpPr>
          <p:cNvPr id="5" name="Footer Placeholder 4"/>
          <p:cNvSpPr>
            <a:spLocks noGrp="1"/>
          </p:cNvSpPr>
          <p:nvPr>
            <p:ph type="ftr" sz="quarter" idx="11"/>
          </p:nvPr>
        </p:nvSpPr>
        <p:spPr/>
        <p:txBody>
          <a:bodyPr/>
          <a:lstStyle>
            <a:extLst/>
          </a:lstStyle>
          <a:p>
            <a:r>
              <a:rPr lang="en-US" smtClean="0"/>
              <a:t>FOSTER School of Business    Acctg. 320</a:t>
            </a:r>
            <a:endParaRPr lang="en-US"/>
          </a:p>
        </p:txBody>
      </p:sp>
      <p:sp>
        <p:nvSpPr>
          <p:cNvPr id="6" name="Slide Number Placeholder 5"/>
          <p:cNvSpPr>
            <a:spLocks noGrp="1"/>
          </p:cNvSpPr>
          <p:nvPr>
            <p:ph type="sldNum" sz="quarter" idx="12"/>
          </p:nvPr>
        </p:nvSpPr>
        <p:spPr/>
        <p:txBody>
          <a:bodyPr/>
          <a:lstStyle>
            <a:extLst/>
          </a:lstStyle>
          <a:p>
            <a:fld id="{A3D9A263-F5F5-4927-A274-B654D4728C9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F76705-8537-4C6A-8169-E9ACEC78AA98}" type="datetimeFigureOut">
              <a:rPr lang="en-US" smtClean="0"/>
              <a:pPr/>
              <a:t>11/15/2010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4F371-614B-4EC9-BAE8-0AB828D52749}"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F76705-8537-4C6A-8169-E9ACEC78AA98}" type="datetimeFigureOut">
              <a:rPr lang="en-US" smtClean="0"/>
              <a:pPr/>
              <a:t>11/15/2010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4F371-614B-4EC9-BAE8-0AB828D52749}"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F76705-8537-4C6A-8169-E9ACEC78AA98}" type="datetimeFigureOut">
              <a:rPr lang="en-US" smtClean="0"/>
              <a:pPr/>
              <a:t>11/15/2010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4F371-614B-4EC9-BAE8-0AB828D52749}"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F76705-8537-4C6A-8169-E9ACEC78AA98}" type="datetimeFigureOut">
              <a:rPr lang="en-US" smtClean="0"/>
              <a:pPr/>
              <a:t>11/15/2010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64F371-614B-4EC9-BAE8-0AB828D52749}"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F76705-8537-4C6A-8169-E9ACEC78AA98}" type="datetimeFigureOut">
              <a:rPr lang="en-US" smtClean="0"/>
              <a:pPr/>
              <a:t>11/15/2010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64F371-614B-4EC9-BAE8-0AB828D52749}"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F76705-8537-4C6A-8169-E9ACEC78AA98}" type="datetimeFigureOut">
              <a:rPr lang="en-US" smtClean="0"/>
              <a:pPr/>
              <a:t>11/15/2010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64F371-614B-4EC9-BAE8-0AB828D52749}"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F76705-8537-4C6A-8169-E9ACEC78AA98}" type="datetimeFigureOut">
              <a:rPr lang="en-US" smtClean="0"/>
              <a:pPr/>
              <a:t>11/15/2010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64F371-614B-4EC9-BAE8-0AB828D527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r>
              <a:rPr lang="en-US" smtClean="0"/>
              <a:t>FOSTER School of Business    Acctg. 320</a:t>
            </a: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extLst/>
          </a:lstStyle>
          <a:p>
            <a:fld id="{A3D9A263-F5F5-4927-A274-B654D4728C9C}"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F76705-8537-4C6A-8169-E9ACEC78AA98}" type="datetimeFigureOut">
              <a:rPr lang="en-US" smtClean="0"/>
              <a:pPr/>
              <a:t>11/15/2010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64F371-614B-4EC9-BAE8-0AB828D52749}"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F76705-8537-4C6A-8169-E9ACEC78AA98}" type="datetimeFigureOut">
              <a:rPr lang="en-US" smtClean="0"/>
              <a:pPr/>
              <a:t>11/15/2010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64F371-614B-4EC9-BAE8-0AB828D52749}"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F76705-8537-4C6A-8169-E9ACEC78AA98}" type="datetimeFigureOut">
              <a:rPr lang="en-US" smtClean="0"/>
              <a:pPr/>
              <a:t>11/15/2010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4F371-614B-4EC9-BAE8-0AB828D52749}"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F76705-8537-4C6A-8169-E9ACEC78AA98}" type="datetimeFigureOut">
              <a:rPr lang="en-US" smtClean="0"/>
              <a:pPr/>
              <a:t>11/15/2010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4F371-614B-4EC9-BAE8-0AB828D527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6B06662-3A3B-4D14-A120-43E88EDF31BC}" type="datetime1">
              <a:rPr lang="en-US" smtClean="0"/>
              <a:pPr/>
              <a:t>11/15/2010</a:t>
            </a:fld>
            <a:endParaRPr lang="en-US"/>
          </a:p>
        </p:txBody>
      </p:sp>
      <p:sp>
        <p:nvSpPr>
          <p:cNvPr id="5" name="Footer Placeholder 4"/>
          <p:cNvSpPr>
            <a:spLocks noGrp="1"/>
          </p:cNvSpPr>
          <p:nvPr>
            <p:ph type="ftr" sz="quarter" idx="11"/>
          </p:nvPr>
        </p:nvSpPr>
        <p:spPr/>
        <p:txBody>
          <a:bodyPr/>
          <a:lstStyle>
            <a:extLst/>
          </a:lstStyle>
          <a:p>
            <a:r>
              <a:rPr lang="en-US" smtClean="0"/>
              <a:t>FOSTER School of Business    Acctg. 320</a:t>
            </a:r>
            <a:endParaRPr lang="en-US"/>
          </a:p>
        </p:txBody>
      </p:sp>
      <p:sp>
        <p:nvSpPr>
          <p:cNvPr id="6" name="Slide Number Placeholder 5"/>
          <p:cNvSpPr>
            <a:spLocks noGrp="1"/>
          </p:cNvSpPr>
          <p:nvPr>
            <p:ph type="sldNum" sz="quarter" idx="12"/>
          </p:nvPr>
        </p:nvSpPr>
        <p:spPr/>
        <p:txBody>
          <a:bodyPr/>
          <a:lstStyle>
            <a:extLst/>
          </a:lstStyle>
          <a:p>
            <a:fld id="{A3D9A263-F5F5-4927-A274-B654D4728C9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FEEB855-8CFA-4D40-8C1D-6D45AB5489CD}" type="datetime1">
              <a:rPr lang="en-US" smtClean="0"/>
              <a:pPr/>
              <a:t>11/15/2010</a:t>
            </a:fld>
            <a:endParaRPr lang="en-US"/>
          </a:p>
        </p:txBody>
      </p:sp>
      <p:sp>
        <p:nvSpPr>
          <p:cNvPr id="6" name="Footer Placeholder 5"/>
          <p:cNvSpPr>
            <a:spLocks noGrp="1"/>
          </p:cNvSpPr>
          <p:nvPr>
            <p:ph type="ftr" sz="quarter" idx="11"/>
          </p:nvPr>
        </p:nvSpPr>
        <p:spPr/>
        <p:txBody>
          <a:bodyPr/>
          <a:lstStyle>
            <a:extLst/>
          </a:lstStyle>
          <a:p>
            <a:r>
              <a:rPr lang="en-US" smtClean="0"/>
              <a:t>FOSTER School of Business    Acctg. 320</a:t>
            </a:r>
            <a:endParaRPr lang="en-US"/>
          </a:p>
        </p:txBody>
      </p:sp>
      <p:sp>
        <p:nvSpPr>
          <p:cNvPr id="7" name="Slide Number Placeholder 6"/>
          <p:cNvSpPr>
            <a:spLocks noGrp="1"/>
          </p:cNvSpPr>
          <p:nvPr>
            <p:ph type="sldNum" sz="quarter" idx="12"/>
          </p:nvPr>
        </p:nvSpPr>
        <p:spPr/>
        <p:txBody>
          <a:bodyPr/>
          <a:lstStyle>
            <a:extLst/>
          </a:lstStyle>
          <a:p>
            <a:fld id="{A3D9A263-F5F5-4927-A274-B654D4728C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6509153-FBB3-4AA5-9E4D-78949F50172F}" type="datetime1">
              <a:rPr lang="en-US" smtClean="0"/>
              <a:pPr/>
              <a:t>11/15/2010</a:t>
            </a:fld>
            <a:endParaRPr lang="en-US"/>
          </a:p>
        </p:txBody>
      </p:sp>
      <p:sp>
        <p:nvSpPr>
          <p:cNvPr id="8" name="Footer Placeholder 7"/>
          <p:cNvSpPr>
            <a:spLocks noGrp="1"/>
          </p:cNvSpPr>
          <p:nvPr>
            <p:ph type="ftr" sz="quarter" idx="11"/>
          </p:nvPr>
        </p:nvSpPr>
        <p:spPr/>
        <p:txBody>
          <a:bodyPr/>
          <a:lstStyle>
            <a:extLst/>
          </a:lstStyle>
          <a:p>
            <a:r>
              <a:rPr lang="en-US" smtClean="0"/>
              <a:t>FOSTER School of Business    Acctg. 320</a:t>
            </a:r>
            <a:endParaRPr lang="en-US"/>
          </a:p>
        </p:txBody>
      </p:sp>
      <p:sp>
        <p:nvSpPr>
          <p:cNvPr id="9" name="Slide Number Placeholder 8"/>
          <p:cNvSpPr>
            <a:spLocks noGrp="1"/>
          </p:cNvSpPr>
          <p:nvPr>
            <p:ph type="sldNum" sz="quarter" idx="12"/>
          </p:nvPr>
        </p:nvSpPr>
        <p:spPr/>
        <p:txBody>
          <a:bodyPr/>
          <a:lstStyle>
            <a:extLst/>
          </a:lstStyle>
          <a:p>
            <a:fld id="{A3D9A263-F5F5-4927-A274-B654D4728C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5224570-9309-4A53-A8AF-B2E3FF79F70E}" type="datetime1">
              <a:rPr lang="en-US" smtClean="0"/>
              <a:pPr/>
              <a:t>11/15/2010</a:t>
            </a:fld>
            <a:endParaRPr lang="en-US"/>
          </a:p>
        </p:txBody>
      </p:sp>
      <p:sp>
        <p:nvSpPr>
          <p:cNvPr id="4" name="Footer Placeholder 3"/>
          <p:cNvSpPr>
            <a:spLocks noGrp="1"/>
          </p:cNvSpPr>
          <p:nvPr>
            <p:ph type="ftr" sz="quarter" idx="11"/>
          </p:nvPr>
        </p:nvSpPr>
        <p:spPr/>
        <p:txBody>
          <a:bodyPr/>
          <a:lstStyle>
            <a:extLst/>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extLst/>
          </a:lstStyle>
          <a:p>
            <a:fld id="{A3D9A263-F5F5-4927-A274-B654D4728C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E1F9CBB-84B2-4607-86E1-5D76B212134D}" type="datetime1">
              <a:rPr lang="en-US" smtClean="0"/>
              <a:pPr/>
              <a:t>11/15/2010</a:t>
            </a:fld>
            <a:endParaRPr lang="en-US"/>
          </a:p>
        </p:txBody>
      </p:sp>
      <p:sp>
        <p:nvSpPr>
          <p:cNvPr id="3" name="Footer Placeholder 2"/>
          <p:cNvSpPr>
            <a:spLocks noGrp="1"/>
          </p:cNvSpPr>
          <p:nvPr>
            <p:ph type="ftr" sz="quarter" idx="11"/>
          </p:nvPr>
        </p:nvSpPr>
        <p:spPr/>
        <p:txBody>
          <a:bodyPr/>
          <a:lstStyle>
            <a:extLst/>
          </a:lstStyle>
          <a:p>
            <a:r>
              <a:rPr lang="en-US" smtClean="0"/>
              <a:t>FOSTER School of Business    Acctg. 320</a:t>
            </a:r>
            <a:endParaRPr lang="en-US"/>
          </a:p>
        </p:txBody>
      </p:sp>
      <p:sp>
        <p:nvSpPr>
          <p:cNvPr id="4" name="Slide Number Placeholder 3"/>
          <p:cNvSpPr>
            <a:spLocks noGrp="1"/>
          </p:cNvSpPr>
          <p:nvPr>
            <p:ph type="sldNum" sz="quarter" idx="12"/>
          </p:nvPr>
        </p:nvSpPr>
        <p:spPr/>
        <p:txBody>
          <a:bodyPr/>
          <a:lstStyle>
            <a:extLst/>
          </a:lstStyle>
          <a:p>
            <a:fld id="{A3D9A263-F5F5-4927-A274-B654D4728C9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4A577CA-8D13-42F6-9C19-38C4C00B9D6E}" type="datetime1">
              <a:rPr lang="en-US" smtClean="0"/>
              <a:pPr/>
              <a:t>11/15/2010</a:t>
            </a:fld>
            <a:endParaRPr lang="en-US"/>
          </a:p>
        </p:txBody>
      </p:sp>
      <p:sp>
        <p:nvSpPr>
          <p:cNvPr id="6" name="Footer Placeholder 5"/>
          <p:cNvSpPr>
            <a:spLocks noGrp="1"/>
          </p:cNvSpPr>
          <p:nvPr>
            <p:ph type="ftr" sz="quarter" idx="11"/>
          </p:nvPr>
        </p:nvSpPr>
        <p:spPr/>
        <p:txBody>
          <a:bodyPr/>
          <a:lstStyle>
            <a:extLst/>
          </a:lstStyle>
          <a:p>
            <a:r>
              <a:rPr lang="en-US" smtClean="0"/>
              <a:t>FOSTER School of Business    Acctg. 320</a:t>
            </a:r>
            <a:endParaRPr lang="en-US"/>
          </a:p>
        </p:txBody>
      </p:sp>
      <p:sp>
        <p:nvSpPr>
          <p:cNvPr id="7" name="Slide Number Placeholder 6"/>
          <p:cNvSpPr>
            <a:spLocks noGrp="1"/>
          </p:cNvSpPr>
          <p:nvPr>
            <p:ph type="sldNum" sz="quarter" idx="12"/>
          </p:nvPr>
        </p:nvSpPr>
        <p:spPr/>
        <p:txBody>
          <a:bodyPr/>
          <a:lstStyle>
            <a:extLst/>
          </a:lstStyle>
          <a:p>
            <a:fld id="{A3D9A263-F5F5-4927-A274-B654D4728C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EF3DE89-DE6B-4427-BA55-57905B10E218}" type="datetime1">
              <a:rPr lang="en-US" smtClean="0"/>
              <a:pPr/>
              <a:t>11/15/2010</a:t>
            </a:fld>
            <a:endParaRPr lang="en-US"/>
          </a:p>
        </p:txBody>
      </p:sp>
      <p:sp>
        <p:nvSpPr>
          <p:cNvPr id="6" name="Footer Placeholder 5"/>
          <p:cNvSpPr>
            <a:spLocks noGrp="1"/>
          </p:cNvSpPr>
          <p:nvPr>
            <p:ph type="ftr" sz="quarter" idx="11"/>
          </p:nvPr>
        </p:nvSpPr>
        <p:spPr/>
        <p:txBody>
          <a:bodyPr/>
          <a:lstStyle>
            <a:extLst/>
          </a:lstStyle>
          <a:p>
            <a:r>
              <a:rPr lang="en-US" smtClean="0"/>
              <a:t>FOSTER School of Business    Acctg. 320</a:t>
            </a:r>
            <a:endParaRPr lang="en-US"/>
          </a:p>
        </p:txBody>
      </p:sp>
      <p:sp>
        <p:nvSpPr>
          <p:cNvPr id="7" name="Slide Number Placeholder 6"/>
          <p:cNvSpPr>
            <a:spLocks noGrp="1"/>
          </p:cNvSpPr>
          <p:nvPr>
            <p:ph type="sldNum" sz="quarter" idx="12"/>
          </p:nvPr>
        </p:nvSpPr>
        <p:spPr/>
        <p:txBody>
          <a:bodyPr/>
          <a:lstStyle>
            <a:extLst/>
          </a:lstStyle>
          <a:p>
            <a:fld id="{A3D9A263-F5F5-4927-A274-B654D4728C9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FOSTER School of Business    Acctg. 320</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tx1"/>
                </a:solidFill>
                <a:effectLst/>
              </a:defRPr>
            </a:lvl1pPr>
            <a:extLst/>
          </a:lstStyle>
          <a:p>
            <a:fld id="{A3D9A263-F5F5-4927-A274-B654D4728C9C}"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4" r:id="rId12"/>
  </p:sldLayoutIdLst>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F76705-8537-4C6A-8169-E9ACEC78AA98}" type="datetimeFigureOut">
              <a:rPr lang="en-US" smtClean="0"/>
              <a:pPr/>
              <a:t>11/15/2010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64F371-614B-4EC9-BAE8-0AB828D527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457200"/>
            <a:ext cx="3352800" cy="4953000"/>
          </a:xfrm>
        </p:spPr>
        <p:txBody>
          <a:bodyPr>
            <a:normAutofit fontScale="90000"/>
          </a:bodyPr>
          <a:lstStyle/>
          <a:p>
            <a:pPr>
              <a:lnSpc>
                <a:spcPct val="80000"/>
              </a:lnSpc>
            </a:pPr>
            <a:r>
              <a:rPr lang="en-US" sz="4000" dirty="0" smtClean="0"/>
              <a:t>Information Systems Controls for System Reliability</a:t>
            </a:r>
            <a:br>
              <a:rPr lang="en-US" sz="4000" dirty="0" smtClean="0"/>
            </a:br>
            <a:r>
              <a:rPr lang="en-US" sz="4000" dirty="0" smtClean="0"/>
              <a:t>Part 2: Confidentiality, Privacy, Processing Integrity, and Availability</a:t>
            </a:r>
            <a:endParaRPr lang="en-US" sz="4000" dirty="0"/>
          </a:p>
        </p:txBody>
      </p:sp>
      <p:sp>
        <p:nvSpPr>
          <p:cNvPr id="3" name="Subtitle 2"/>
          <p:cNvSpPr>
            <a:spLocks noGrp="1"/>
          </p:cNvSpPr>
          <p:nvPr>
            <p:ph type="subTitle" idx="1"/>
          </p:nvPr>
        </p:nvSpPr>
        <p:spPr>
          <a:xfrm>
            <a:off x="1447800" y="5486400"/>
            <a:ext cx="2819400" cy="914400"/>
          </a:xfrm>
        </p:spPr>
        <p:txBody>
          <a:bodyPr>
            <a:normAutofit/>
          </a:bodyPr>
          <a:lstStyle/>
          <a:p>
            <a:r>
              <a:rPr lang="en-US" sz="3600" dirty="0" smtClean="0"/>
              <a:t>Chapter 8</a:t>
            </a:r>
            <a:endParaRPr lang="en-US" sz="3600" dirty="0"/>
          </a:p>
        </p:txBody>
      </p:sp>
      <p:sp>
        <p:nvSpPr>
          <p:cNvPr id="4" name="Rectangle 4"/>
          <p:cNvSpPr>
            <a:spLocks noChangeArrowheads="1"/>
          </p:cNvSpPr>
          <p:nvPr/>
        </p:nvSpPr>
        <p:spPr bwMode="auto">
          <a:xfrm>
            <a:off x="4916489" y="5886333"/>
            <a:ext cx="3217862" cy="514468"/>
          </a:xfrm>
          <a:prstGeom prst="rect">
            <a:avLst/>
          </a:prstGeom>
          <a:solidFill>
            <a:srgbClr val="FFC000"/>
          </a:solidFill>
          <a:ln w="9525">
            <a:solidFill>
              <a:schemeClr val="tx1"/>
            </a:solidFill>
            <a:miter lim="800000"/>
            <a:headEnd/>
            <a:tailEnd/>
          </a:ln>
          <a:effectLst/>
        </p:spPr>
        <p:txBody>
          <a:bodyPr wrap="none" anchor="ctr"/>
          <a:lstStyle/>
          <a:p>
            <a:pPr algn="ctr"/>
            <a:r>
              <a:rPr lang="en-US" sz="1800" dirty="0"/>
              <a:t>SECURITY</a:t>
            </a:r>
          </a:p>
        </p:txBody>
      </p:sp>
      <p:sp>
        <p:nvSpPr>
          <p:cNvPr id="5" name="Rectangle 5"/>
          <p:cNvSpPr>
            <a:spLocks noChangeArrowheads="1"/>
          </p:cNvSpPr>
          <p:nvPr/>
        </p:nvSpPr>
        <p:spPr bwMode="auto">
          <a:xfrm rot="16200000">
            <a:off x="3591272" y="4100803"/>
            <a:ext cx="3106046" cy="439738"/>
          </a:xfrm>
          <a:prstGeom prst="rect">
            <a:avLst/>
          </a:prstGeom>
          <a:solidFill>
            <a:srgbClr val="99FF99"/>
          </a:solidFill>
          <a:ln w="9525">
            <a:solidFill>
              <a:schemeClr val="tx1"/>
            </a:solidFill>
            <a:miter lim="800000"/>
            <a:headEnd/>
            <a:tailEnd/>
          </a:ln>
          <a:effectLst/>
        </p:spPr>
        <p:txBody>
          <a:bodyPr wrap="none" anchor="ctr"/>
          <a:lstStyle/>
          <a:p>
            <a:pPr algn="ctr"/>
            <a:r>
              <a:rPr lang="en-US" sz="1800"/>
              <a:t>CONFIDENTIALITY</a:t>
            </a:r>
          </a:p>
        </p:txBody>
      </p:sp>
      <p:sp>
        <p:nvSpPr>
          <p:cNvPr id="6" name="Rectangle 6"/>
          <p:cNvSpPr>
            <a:spLocks noChangeArrowheads="1"/>
          </p:cNvSpPr>
          <p:nvPr/>
        </p:nvSpPr>
        <p:spPr bwMode="auto">
          <a:xfrm rot="16200000">
            <a:off x="4546947" y="4113503"/>
            <a:ext cx="3106046" cy="439738"/>
          </a:xfrm>
          <a:prstGeom prst="rect">
            <a:avLst/>
          </a:prstGeom>
          <a:solidFill>
            <a:srgbClr val="99FF99"/>
          </a:solidFill>
          <a:ln w="9525">
            <a:solidFill>
              <a:schemeClr val="tx1"/>
            </a:solidFill>
            <a:miter lim="800000"/>
            <a:headEnd/>
            <a:tailEnd/>
          </a:ln>
          <a:effectLst/>
        </p:spPr>
        <p:txBody>
          <a:bodyPr wrap="none" anchor="ctr"/>
          <a:lstStyle/>
          <a:p>
            <a:pPr algn="ctr"/>
            <a:r>
              <a:rPr lang="en-US" sz="1800"/>
              <a:t>PRIVACY</a:t>
            </a:r>
          </a:p>
        </p:txBody>
      </p:sp>
      <p:sp>
        <p:nvSpPr>
          <p:cNvPr id="7" name="Rectangle 7"/>
          <p:cNvSpPr>
            <a:spLocks noChangeArrowheads="1"/>
          </p:cNvSpPr>
          <p:nvPr/>
        </p:nvSpPr>
        <p:spPr bwMode="auto">
          <a:xfrm rot="16200000">
            <a:off x="5451822" y="4111915"/>
            <a:ext cx="3106046" cy="439738"/>
          </a:xfrm>
          <a:prstGeom prst="rect">
            <a:avLst/>
          </a:prstGeom>
          <a:solidFill>
            <a:srgbClr val="99FF99"/>
          </a:solidFill>
          <a:ln w="9525">
            <a:solidFill>
              <a:schemeClr val="tx1"/>
            </a:solidFill>
            <a:miter lim="800000"/>
            <a:headEnd/>
            <a:tailEnd/>
          </a:ln>
          <a:effectLst/>
        </p:spPr>
        <p:txBody>
          <a:bodyPr wrap="none" anchor="ctr"/>
          <a:lstStyle/>
          <a:p>
            <a:pPr algn="ctr"/>
            <a:r>
              <a:rPr lang="en-US" sz="1800"/>
              <a:t>PROCESSING INTEGRITY</a:t>
            </a:r>
          </a:p>
        </p:txBody>
      </p:sp>
      <p:sp>
        <p:nvSpPr>
          <p:cNvPr id="8" name="Rectangle 8"/>
          <p:cNvSpPr>
            <a:spLocks noChangeArrowheads="1"/>
          </p:cNvSpPr>
          <p:nvPr/>
        </p:nvSpPr>
        <p:spPr bwMode="auto">
          <a:xfrm rot="16200000">
            <a:off x="6363047" y="4113503"/>
            <a:ext cx="3106046" cy="439738"/>
          </a:xfrm>
          <a:prstGeom prst="rect">
            <a:avLst/>
          </a:prstGeom>
          <a:solidFill>
            <a:srgbClr val="99FF99"/>
          </a:solidFill>
          <a:ln w="9525">
            <a:solidFill>
              <a:schemeClr val="tx1"/>
            </a:solidFill>
            <a:miter lim="800000"/>
            <a:headEnd/>
            <a:tailEnd/>
          </a:ln>
          <a:effectLst/>
        </p:spPr>
        <p:txBody>
          <a:bodyPr wrap="none" anchor="ctr"/>
          <a:lstStyle/>
          <a:p>
            <a:pPr algn="ctr"/>
            <a:r>
              <a:rPr lang="en-US" sz="1800"/>
              <a:t>AVAILABILITY</a:t>
            </a:r>
          </a:p>
        </p:txBody>
      </p:sp>
      <p:sp>
        <p:nvSpPr>
          <p:cNvPr id="9" name="AutoShape 9"/>
          <p:cNvSpPr>
            <a:spLocks noChangeArrowheads="1"/>
          </p:cNvSpPr>
          <p:nvPr/>
        </p:nvSpPr>
        <p:spPr bwMode="auto">
          <a:xfrm>
            <a:off x="4933951" y="1676401"/>
            <a:ext cx="3217863" cy="1136320"/>
          </a:xfrm>
          <a:prstGeom prst="triangle">
            <a:avLst>
              <a:gd name="adj" fmla="val 50000"/>
            </a:avLst>
          </a:prstGeom>
          <a:solidFill>
            <a:srgbClr val="1672CC"/>
          </a:solidFill>
          <a:ln w="9525">
            <a:solidFill>
              <a:schemeClr val="tx1"/>
            </a:solidFill>
            <a:miter lim="800000"/>
            <a:headEnd/>
            <a:tailEnd/>
          </a:ln>
          <a:effectLst/>
        </p:spPr>
        <p:txBody>
          <a:bodyPr wrap="none" anchor="ctr"/>
          <a:lstStyle/>
          <a:p>
            <a:pPr algn="ctr"/>
            <a:r>
              <a:rPr lang="en-US" sz="1800" dirty="0">
                <a:solidFill>
                  <a:schemeClr val="bg1"/>
                </a:solidFill>
              </a:rPr>
              <a:t>SYSTEMS</a:t>
            </a:r>
          </a:p>
          <a:p>
            <a:pPr algn="ctr"/>
            <a:r>
              <a:rPr lang="en-US" sz="1800" dirty="0">
                <a:solidFill>
                  <a:schemeClr val="bg1"/>
                </a:solidFill>
              </a:rPr>
              <a:t>RELIABILITY</a:t>
            </a:r>
          </a:p>
        </p:txBody>
      </p:sp>
      <p:sp>
        <p:nvSpPr>
          <p:cNvPr id="10" name="Slide Number Placeholder 9"/>
          <p:cNvSpPr>
            <a:spLocks noGrp="1"/>
          </p:cNvSpPr>
          <p:nvPr>
            <p:ph type="sldNum" sz="quarter" idx="12"/>
          </p:nvPr>
        </p:nvSpPr>
        <p:spPr/>
        <p:txBody>
          <a:bodyPr/>
          <a:lstStyle/>
          <a:p>
            <a:fld id="{A3D9A263-F5F5-4927-A274-B654D4728C9C}" type="slidenum">
              <a:rPr lang="en-US" smtClean="0"/>
              <a:pPr/>
              <a:t>1</a:t>
            </a:fld>
            <a:endParaRPr lang="en-US" dirty="0"/>
          </a:p>
        </p:txBody>
      </p:sp>
      <p:sp>
        <p:nvSpPr>
          <p:cNvPr id="11" name="Footer Placeholder 10"/>
          <p:cNvSpPr>
            <a:spLocks noGrp="1"/>
          </p:cNvSpPr>
          <p:nvPr>
            <p:ph type="ftr" sz="quarter" idx="11"/>
          </p:nvPr>
        </p:nvSpPr>
        <p:spPr/>
        <p:txBody>
          <a:bodyPr/>
          <a:lstStyle/>
          <a:p>
            <a:r>
              <a:rPr lang="en-US" smtClean="0"/>
              <a:t>FOSTER School of Business    Acctg. 320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Privacy: Legal</a:t>
            </a:r>
            <a:endParaRPr lang="en-US" dirty="0"/>
          </a:p>
        </p:txBody>
      </p:sp>
      <p:sp>
        <p:nvSpPr>
          <p:cNvPr id="3" name="Content Placeholder 2"/>
          <p:cNvSpPr>
            <a:spLocks noGrp="1"/>
          </p:cNvSpPr>
          <p:nvPr>
            <p:ph idx="1"/>
          </p:nvPr>
        </p:nvSpPr>
        <p:spPr/>
        <p:txBody>
          <a:bodyPr>
            <a:normAutofit fontScale="92500"/>
          </a:bodyPr>
          <a:lstStyle/>
          <a:p>
            <a:r>
              <a:rPr lang="en-US" dirty="0" smtClean="0"/>
              <a:t>C</a:t>
            </a:r>
            <a:r>
              <a:rPr lang="en-US" sz="2800" dirty="0" smtClean="0"/>
              <a:t>OBI</a:t>
            </a:r>
            <a:r>
              <a:rPr lang="en-US" dirty="0" smtClean="0"/>
              <a:t>T section DS 11 addresses the management of data and specifies the need to comply with regulatory requirements. </a:t>
            </a:r>
          </a:p>
          <a:p>
            <a:r>
              <a:rPr lang="en-US" dirty="0" smtClean="0"/>
              <a:t>A number of regulations, including the Health Insurance Portability and Accountability Act (HIPAA) and the Financial Services Modernization Act (aka, Gramm-Leach-</a:t>
            </a:r>
            <a:r>
              <a:rPr lang="en-US" dirty="0" err="1" smtClean="0"/>
              <a:t>Billey</a:t>
            </a:r>
            <a:r>
              <a:rPr lang="en-US" dirty="0" smtClean="0"/>
              <a:t> Act) require organizations to protect the privacy of customer information.</a:t>
            </a:r>
          </a:p>
          <a:p>
            <a:pPr>
              <a:buNone/>
            </a:pPr>
            <a:endParaRPr lang="en-US" dirty="0"/>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Privacy: Best Practices</a:t>
            </a:r>
            <a:endParaRPr lang="en-US" dirty="0"/>
          </a:p>
        </p:txBody>
      </p:sp>
      <p:sp>
        <p:nvSpPr>
          <p:cNvPr id="3" name="Content Placeholder 2"/>
          <p:cNvSpPr>
            <a:spLocks noGrp="1"/>
          </p:cNvSpPr>
          <p:nvPr>
            <p:ph idx="1"/>
          </p:nvPr>
        </p:nvSpPr>
        <p:spPr>
          <a:xfrm>
            <a:off x="1447800" y="1524000"/>
            <a:ext cx="7498080" cy="4800600"/>
          </a:xfrm>
        </p:spPr>
        <p:txBody>
          <a:bodyPr>
            <a:normAutofit fontScale="85000" lnSpcReduction="20000"/>
          </a:bodyPr>
          <a:lstStyle/>
          <a:p>
            <a:pPr>
              <a:buNone/>
            </a:pPr>
            <a:r>
              <a:rPr lang="en-US" sz="2800" dirty="0" smtClean="0">
                <a:latin typeface="Arial" pitchFamily="34" charset="0"/>
                <a:cs typeface="Arial" pitchFamily="34" charset="0"/>
              </a:rPr>
              <a:t>The Trust Services privacy framework of the AICPA and CICA lists ten internationally recognized best practices for protecting the privacy of customers’ personal information:</a:t>
            </a:r>
          </a:p>
          <a:p>
            <a:pPr marL="859536" lvl="1" indent="-457200">
              <a:buFont typeface="+mj-lt"/>
              <a:buAutoNum type="arabicPeriod"/>
            </a:pPr>
            <a:r>
              <a:rPr lang="en-US" sz="2600" dirty="0" smtClean="0">
                <a:solidFill>
                  <a:schemeClr val="accent3"/>
                </a:solidFill>
                <a:latin typeface="Arial" pitchFamily="34" charset="0"/>
                <a:cs typeface="Arial" pitchFamily="34" charset="0"/>
              </a:rPr>
              <a:t>Management:</a:t>
            </a:r>
            <a:r>
              <a:rPr lang="en-US" sz="2600" dirty="0" smtClean="0">
                <a:latin typeface="Arial" pitchFamily="34" charset="0"/>
                <a:cs typeface="Arial" pitchFamily="34" charset="0"/>
              </a:rPr>
              <a:t> policies and procedures to protect privacy of information.  Also assign responsibility and accountability.</a:t>
            </a:r>
          </a:p>
          <a:p>
            <a:pPr marL="859536" lvl="1" indent="-457200">
              <a:buFont typeface="+mj-lt"/>
              <a:buAutoNum type="arabicPeriod"/>
            </a:pPr>
            <a:r>
              <a:rPr lang="en-US" sz="2600" dirty="0" smtClean="0">
                <a:solidFill>
                  <a:schemeClr val="accent3"/>
                </a:solidFill>
                <a:latin typeface="Arial" pitchFamily="34" charset="0"/>
                <a:cs typeface="Arial" pitchFamily="34" charset="0"/>
              </a:rPr>
              <a:t>Notice:</a:t>
            </a:r>
            <a:r>
              <a:rPr lang="en-US" sz="2600" dirty="0" smtClean="0">
                <a:latin typeface="Arial" pitchFamily="34" charset="0"/>
                <a:cs typeface="Arial" pitchFamily="34" charset="0"/>
              </a:rPr>
              <a:t> before collecting info. tell customers about your Privacy Policies.</a:t>
            </a:r>
          </a:p>
          <a:p>
            <a:pPr marL="859536" lvl="1" indent="-457200">
              <a:buFont typeface="+mj-lt"/>
              <a:buAutoNum type="arabicPeriod"/>
            </a:pPr>
            <a:r>
              <a:rPr lang="en-US" sz="2600" dirty="0" smtClean="0">
                <a:solidFill>
                  <a:schemeClr val="accent3"/>
                </a:solidFill>
                <a:latin typeface="Arial" pitchFamily="34" charset="0"/>
                <a:cs typeface="Arial" pitchFamily="34" charset="0"/>
              </a:rPr>
              <a:t>Choice and consent</a:t>
            </a:r>
            <a:r>
              <a:rPr lang="en-US" sz="2600" dirty="0" smtClean="0">
                <a:latin typeface="Arial" pitchFamily="34" charset="0"/>
                <a:cs typeface="Arial" pitchFamily="34" charset="0"/>
              </a:rPr>
              <a:t>:  Give consumers the right to “opt-out (opt-in).</a:t>
            </a:r>
          </a:p>
          <a:p>
            <a:pPr marL="859536" lvl="1" indent="-457200">
              <a:buFont typeface="+mj-lt"/>
              <a:buAutoNum type="arabicPeriod"/>
            </a:pPr>
            <a:r>
              <a:rPr lang="en-US" sz="2600" dirty="0" smtClean="0">
                <a:solidFill>
                  <a:schemeClr val="accent3"/>
                </a:solidFill>
                <a:latin typeface="Arial" pitchFamily="34" charset="0"/>
                <a:cs typeface="Arial" pitchFamily="34" charset="0"/>
              </a:rPr>
              <a:t>Collection:</a:t>
            </a:r>
            <a:r>
              <a:rPr lang="en-US" sz="2600" dirty="0" smtClean="0">
                <a:latin typeface="Arial" pitchFamily="34" charset="0"/>
                <a:cs typeface="Arial" pitchFamily="34" charset="0"/>
              </a:rPr>
              <a:t>  Collect only information if needed to fulfill purposes stated in privacy policies.</a:t>
            </a:r>
          </a:p>
          <a:p>
            <a:pPr marL="859536" lvl="1" indent="-457200">
              <a:buFont typeface="+mj-lt"/>
              <a:buAutoNum type="arabicPeriod"/>
            </a:pPr>
            <a:r>
              <a:rPr lang="en-US" sz="2600" dirty="0" smtClean="0">
                <a:solidFill>
                  <a:schemeClr val="accent3"/>
                </a:solidFill>
                <a:latin typeface="Arial" pitchFamily="34" charset="0"/>
                <a:cs typeface="Arial" pitchFamily="34" charset="0"/>
              </a:rPr>
              <a:t>Use and retention</a:t>
            </a:r>
            <a:r>
              <a:rPr lang="en-US" sz="2600" dirty="0" smtClean="0">
                <a:latin typeface="Arial" pitchFamily="34" charset="0"/>
                <a:cs typeface="Arial" pitchFamily="34" charset="0"/>
              </a:rPr>
              <a:t>:  use only as promised and keep information only as long as needed. </a:t>
            </a:r>
          </a:p>
          <a:p>
            <a:pPr marL="859536" lvl="1" indent="-457200">
              <a:buFont typeface="+mj-lt"/>
              <a:buAutoNum type="arabicPeriod"/>
            </a:pPr>
            <a:endParaRPr lang="en-US" sz="2200" dirty="0" smtClean="0">
              <a:latin typeface="Arial" pitchFamily="34" charset="0"/>
              <a:cs typeface="Arial" pitchFamily="34" charset="0"/>
            </a:endParaRPr>
          </a:p>
          <a:p>
            <a:pPr>
              <a:buNone/>
            </a:pPr>
            <a:endParaRPr lang="en-US"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Privacy: Best Practices (</a:t>
            </a:r>
            <a:r>
              <a:rPr lang="en-US" dirty="0" err="1" smtClean="0"/>
              <a:t>contin</a:t>
            </a:r>
            <a:r>
              <a:rPr lang="en-US" dirty="0" smtClean="0"/>
              <a:t>.)</a:t>
            </a:r>
            <a:endParaRPr lang="en-US" dirty="0"/>
          </a:p>
        </p:txBody>
      </p:sp>
      <p:sp>
        <p:nvSpPr>
          <p:cNvPr id="3" name="Content Placeholder 2"/>
          <p:cNvSpPr>
            <a:spLocks noGrp="1"/>
          </p:cNvSpPr>
          <p:nvPr>
            <p:ph idx="1"/>
          </p:nvPr>
        </p:nvSpPr>
        <p:spPr/>
        <p:txBody>
          <a:bodyPr>
            <a:normAutofit fontScale="92500"/>
          </a:bodyPr>
          <a:lstStyle/>
          <a:p>
            <a:pPr marL="859536" lvl="1" indent="-457200">
              <a:buNone/>
            </a:pPr>
            <a:r>
              <a:rPr lang="en-US" sz="2400" dirty="0" smtClean="0">
                <a:latin typeface="Arial" pitchFamily="34" charset="0"/>
                <a:cs typeface="Arial" pitchFamily="34" charset="0"/>
              </a:rPr>
              <a:t>6. </a:t>
            </a:r>
            <a:r>
              <a:rPr lang="en-US" sz="2400" dirty="0" smtClean="0">
                <a:solidFill>
                  <a:schemeClr val="accent3"/>
                </a:solidFill>
                <a:latin typeface="Arial" pitchFamily="34" charset="0"/>
                <a:cs typeface="Arial" pitchFamily="34" charset="0"/>
              </a:rPr>
              <a:t>Access:</a:t>
            </a:r>
            <a:r>
              <a:rPr lang="en-US" sz="2400" dirty="0" smtClean="0">
                <a:latin typeface="Arial" pitchFamily="34" charset="0"/>
                <a:cs typeface="Arial" pitchFamily="34" charset="0"/>
              </a:rPr>
              <a:t>  Organizations should provide individuals with the right and ability to access, review, correct and delete personal information.</a:t>
            </a:r>
          </a:p>
          <a:p>
            <a:pPr marL="859536" lvl="1" indent="-457200">
              <a:buNone/>
            </a:pPr>
            <a:r>
              <a:rPr lang="en-US" sz="2400" dirty="0" smtClean="0">
                <a:latin typeface="Arial" pitchFamily="34" charset="0"/>
                <a:cs typeface="Arial" pitchFamily="34" charset="0"/>
              </a:rPr>
              <a:t>7. </a:t>
            </a:r>
            <a:r>
              <a:rPr lang="en-US" sz="2400" dirty="0" smtClean="0">
                <a:solidFill>
                  <a:schemeClr val="accent3"/>
                </a:solidFill>
                <a:latin typeface="Arial" pitchFamily="34" charset="0"/>
                <a:cs typeface="Arial" pitchFamily="34" charset="0"/>
              </a:rPr>
              <a:t>Disclosure to Third Parties</a:t>
            </a:r>
            <a:r>
              <a:rPr lang="en-US" sz="2400" dirty="0" smtClean="0">
                <a:latin typeface="Arial" pitchFamily="34" charset="0"/>
                <a:cs typeface="Arial" pitchFamily="34" charset="0"/>
              </a:rPr>
              <a:t>:  Provide information only as described in privacy policies, and only to parties that have comparable privacy policies.</a:t>
            </a:r>
          </a:p>
          <a:p>
            <a:pPr marL="859536" lvl="1" indent="-457200">
              <a:buNone/>
            </a:pPr>
            <a:r>
              <a:rPr lang="en-US" sz="2400" dirty="0" smtClean="0">
                <a:latin typeface="Arial" pitchFamily="34" charset="0"/>
                <a:cs typeface="Arial" pitchFamily="34" charset="0"/>
              </a:rPr>
              <a:t>8. </a:t>
            </a:r>
            <a:r>
              <a:rPr lang="en-US" sz="2400" dirty="0" smtClean="0">
                <a:solidFill>
                  <a:schemeClr val="accent3"/>
                </a:solidFill>
                <a:latin typeface="Arial" pitchFamily="34" charset="0"/>
                <a:cs typeface="Arial" pitchFamily="34" charset="0"/>
              </a:rPr>
              <a:t>Security</a:t>
            </a:r>
            <a:r>
              <a:rPr lang="en-US" sz="2400" dirty="0" smtClean="0">
                <a:latin typeface="Arial" pitchFamily="34" charset="0"/>
                <a:cs typeface="Arial" pitchFamily="34" charset="0"/>
              </a:rPr>
              <a:t>:  take reasonable steps to protect loss or unauthorized disclosure.  </a:t>
            </a:r>
          </a:p>
          <a:p>
            <a:pPr marL="859536" lvl="1" indent="-457200">
              <a:buNone/>
            </a:pPr>
            <a:r>
              <a:rPr lang="en-US" sz="2400" dirty="0" smtClean="0">
                <a:latin typeface="Arial" pitchFamily="34" charset="0"/>
                <a:cs typeface="Arial" pitchFamily="34" charset="0"/>
              </a:rPr>
              <a:t>9. </a:t>
            </a:r>
            <a:r>
              <a:rPr lang="en-US" sz="2400" dirty="0" smtClean="0">
                <a:solidFill>
                  <a:schemeClr val="accent3"/>
                </a:solidFill>
                <a:latin typeface="Arial" pitchFamily="34" charset="0"/>
                <a:cs typeface="Arial" pitchFamily="34" charset="0"/>
              </a:rPr>
              <a:t>Quality</a:t>
            </a:r>
            <a:r>
              <a:rPr lang="en-US" sz="2400" dirty="0" smtClean="0">
                <a:latin typeface="Arial" pitchFamily="34" charset="0"/>
                <a:cs typeface="Arial" pitchFamily="34" charset="0"/>
              </a:rPr>
              <a:t>:  maintain integrity of personal information.  There should be a low error rate.</a:t>
            </a:r>
          </a:p>
          <a:p>
            <a:pPr marL="859536" lvl="1" indent="-457200">
              <a:buNone/>
            </a:pPr>
            <a:r>
              <a:rPr lang="en-US" sz="2400" dirty="0" smtClean="0">
                <a:latin typeface="Arial" pitchFamily="34" charset="0"/>
                <a:cs typeface="Arial" pitchFamily="34" charset="0"/>
              </a:rPr>
              <a:t>10. </a:t>
            </a:r>
            <a:r>
              <a:rPr lang="en-US" sz="2400" dirty="0" smtClean="0">
                <a:solidFill>
                  <a:schemeClr val="accent3"/>
                </a:solidFill>
                <a:latin typeface="Arial" pitchFamily="34" charset="0"/>
                <a:cs typeface="Arial" pitchFamily="34" charset="0"/>
              </a:rPr>
              <a:t>Monitoring and enforcement</a:t>
            </a:r>
            <a:r>
              <a:rPr lang="en-US" sz="2400" dirty="0" smtClean="0">
                <a:latin typeface="Arial" pitchFamily="34" charset="0"/>
                <a:cs typeface="Arial" pitchFamily="34" charset="0"/>
              </a:rPr>
              <a:t>:  employees assigned to assure compliance with policies.  Make sure you have procedures to respond to problems.</a:t>
            </a:r>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Privacy: Cookies</a:t>
            </a:r>
            <a:endParaRPr lang="en-US" dirty="0"/>
          </a:p>
        </p:txBody>
      </p:sp>
      <p:sp>
        <p:nvSpPr>
          <p:cNvPr id="3" name="Content Placeholder 2"/>
          <p:cNvSpPr>
            <a:spLocks noGrp="1"/>
          </p:cNvSpPr>
          <p:nvPr>
            <p:ph idx="1"/>
          </p:nvPr>
        </p:nvSpPr>
        <p:spPr/>
        <p:txBody>
          <a:bodyPr/>
          <a:lstStyle/>
          <a:p>
            <a:pPr>
              <a:lnSpc>
                <a:spcPct val="90000"/>
              </a:lnSpc>
            </a:pPr>
            <a:r>
              <a:rPr lang="en-US" sz="2800" dirty="0" smtClean="0">
                <a:latin typeface="Arial" pitchFamily="34" charset="0"/>
                <a:cs typeface="Arial" pitchFamily="34" charset="0"/>
              </a:rPr>
              <a:t>One topic of concern is </a:t>
            </a:r>
            <a:r>
              <a:rPr lang="en-US" sz="2800" dirty="0" smtClean="0">
                <a:solidFill>
                  <a:schemeClr val="accent3"/>
                </a:solidFill>
                <a:latin typeface="Arial" pitchFamily="34" charset="0"/>
                <a:cs typeface="Arial" pitchFamily="34" charset="0"/>
              </a:rPr>
              <a:t>cookies</a:t>
            </a:r>
            <a:r>
              <a:rPr lang="en-US" sz="2800" dirty="0" smtClean="0">
                <a:latin typeface="Arial" pitchFamily="34" charset="0"/>
                <a:cs typeface="Arial" pitchFamily="34" charset="0"/>
              </a:rPr>
              <a:t> used on Web sites.</a:t>
            </a:r>
          </a:p>
          <a:p>
            <a:pPr lvl="1">
              <a:lnSpc>
                <a:spcPct val="90000"/>
              </a:lnSpc>
            </a:pPr>
            <a:r>
              <a:rPr lang="en-US" sz="2400" dirty="0" smtClean="0">
                <a:latin typeface="Arial" pitchFamily="34" charset="0"/>
                <a:cs typeface="Arial" pitchFamily="34" charset="0"/>
              </a:rPr>
              <a:t>A cookie is a text file created by a Website and stored on a visitor’s hard drive. It records what the visitor has done on the site.</a:t>
            </a:r>
          </a:p>
          <a:p>
            <a:pPr lvl="1">
              <a:lnSpc>
                <a:spcPct val="90000"/>
              </a:lnSpc>
            </a:pPr>
            <a:r>
              <a:rPr lang="en-US" sz="2400" dirty="0" smtClean="0">
                <a:latin typeface="Arial" pitchFamily="34" charset="0"/>
                <a:cs typeface="Arial" pitchFamily="34" charset="0"/>
              </a:rPr>
              <a:t>Most Websites create multiple cookies per visit to make it easier for visitors to navigate the site.</a:t>
            </a:r>
          </a:p>
          <a:p>
            <a:pPr lvl="1">
              <a:lnSpc>
                <a:spcPct val="90000"/>
              </a:lnSpc>
            </a:pPr>
            <a:r>
              <a:rPr lang="en-US" sz="2400" dirty="0" smtClean="0">
                <a:latin typeface="Arial" pitchFamily="34" charset="0"/>
                <a:cs typeface="Arial" pitchFamily="34" charset="0"/>
              </a:rPr>
              <a:t>Browsers can be configured to refuse cookies, but it may make the Website inaccessible.</a:t>
            </a:r>
          </a:p>
          <a:p>
            <a:pPr lvl="1">
              <a:lnSpc>
                <a:spcPct val="90000"/>
              </a:lnSpc>
            </a:pPr>
            <a:r>
              <a:rPr lang="en-US" sz="2400" dirty="0" smtClean="0">
                <a:latin typeface="Arial" pitchFamily="34" charset="0"/>
                <a:cs typeface="Arial" pitchFamily="34" charset="0"/>
              </a:rPr>
              <a:t>Cookies are text files and cannot “do” anything other </a:t>
            </a:r>
            <a:r>
              <a:rPr lang="en-US" sz="2400" dirty="0" smtClean="0">
                <a:latin typeface="Arial" pitchFamily="34" charset="0"/>
                <a:cs typeface="Arial" pitchFamily="34" charset="0"/>
              </a:rPr>
              <a:t>than store </a:t>
            </a:r>
            <a:r>
              <a:rPr lang="en-US" sz="2400" dirty="0" smtClean="0">
                <a:latin typeface="Arial" pitchFamily="34" charset="0"/>
                <a:cs typeface="Arial" pitchFamily="34" charset="0"/>
              </a:rPr>
              <a:t>information, but many people worry that they violate privacy rights.</a:t>
            </a:r>
            <a:endParaRPr lang="en-US"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Privacy:  Identity Theft</a:t>
            </a:r>
            <a:endParaRPr lang="en-US" dirty="0"/>
          </a:p>
        </p:txBody>
      </p:sp>
      <p:sp>
        <p:nvSpPr>
          <p:cNvPr id="3" name="Content Placeholder 2"/>
          <p:cNvSpPr>
            <a:spLocks noGrp="1"/>
          </p:cNvSpPr>
          <p:nvPr>
            <p:ph idx="1"/>
          </p:nvPr>
        </p:nvSpPr>
        <p:spPr/>
        <p:txBody>
          <a:bodyPr>
            <a:normAutofit/>
          </a:bodyPr>
          <a:lstStyle/>
          <a:p>
            <a:pPr>
              <a:buNone/>
            </a:pPr>
            <a:r>
              <a:rPr lang="en-US" sz="2400" dirty="0" smtClean="0">
                <a:latin typeface="Arial" pitchFamily="34" charset="0"/>
                <a:cs typeface="Arial" pitchFamily="34" charset="0"/>
              </a:rPr>
              <a:t>Another privacy-related issue that is of growing concern is identity theft.</a:t>
            </a:r>
          </a:p>
          <a:p>
            <a:pPr lvl="1"/>
            <a:r>
              <a:rPr lang="en-US" sz="2400" dirty="0" smtClean="0">
                <a:latin typeface="Arial" pitchFamily="34" charset="0"/>
                <a:cs typeface="Arial" pitchFamily="34" charset="0"/>
              </a:rPr>
              <a:t>Organizations have an ethical and moral obligation to implement controls to protect databases that contain their customers’ personal information.</a:t>
            </a:r>
          </a:p>
          <a:p>
            <a:pPr lvl="1"/>
            <a:r>
              <a:rPr lang="en-US" sz="2400" dirty="0" smtClean="0">
                <a:latin typeface="Arial" pitchFamily="34" charset="0"/>
                <a:cs typeface="Arial" pitchFamily="34" charset="0"/>
              </a:rPr>
              <a:t>Individuals have to be proactive in this growing threat.  See 8-1 Focus pg. 299 in your text.</a:t>
            </a:r>
            <a:endParaRPr lang="en-US" sz="24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Privacy: SPAM</a:t>
            </a:r>
            <a:endParaRPr lang="en-US" dirty="0"/>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A related concern involves the overwhelming volume of spam.</a:t>
            </a:r>
          </a:p>
          <a:p>
            <a:pPr lvl="1"/>
            <a:r>
              <a:rPr lang="en-US" dirty="0" smtClean="0">
                <a:latin typeface="Arial" pitchFamily="34" charset="0"/>
                <a:cs typeface="Arial" pitchFamily="34" charset="0"/>
              </a:rPr>
              <a:t>Spam is unsolicited email that contains either advertising or offensive content.</a:t>
            </a:r>
          </a:p>
          <a:p>
            <a:pPr lvl="2"/>
            <a:r>
              <a:rPr lang="en-US" dirty="0" smtClean="0">
                <a:latin typeface="Arial" pitchFamily="34" charset="0"/>
                <a:cs typeface="Arial" pitchFamily="34" charset="0"/>
              </a:rPr>
              <a:t>Reduces the efficiency benefits of email.</a:t>
            </a:r>
          </a:p>
          <a:p>
            <a:pPr lvl="2"/>
            <a:r>
              <a:rPr lang="en-US" dirty="0" smtClean="0">
                <a:latin typeface="Arial" pitchFamily="34" charset="0"/>
                <a:cs typeface="Arial" pitchFamily="34" charset="0"/>
              </a:rPr>
              <a:t>Is a source of many viruses, worms, spyware, and other malicious content.</a:t>
            </a:r>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Privacy:  SPAM</a:t>
            </a:r>
            <a:endParaRPr lang="en-US" dirty="0"/>
          </a:p>
        </p:txBody>
      </p:sp>
      <p:sp>
        <p:nvSpPr>
          <p:cNvPr id="3" name="Content Placeholder 2"/>
          <p:cNvSpPr>
            <a:spLocks noGrp="1"/>
          </p:cNvSpPr>
          <p:nvPr>
            <p:ph idx="1"/>
          </p:nvPr>
        </p:nvSpPr>
        <p:spPr/>
        <p:txBody>
          <a:bodyPr>
            <a:normAutofit lnSpcReduction="10000"/>
          </a:bodyPr>
          <a:lstStyle/>
          <a:p>
            <a:r>
              <a:rPr lang="en-US" sz="2800" dirty="0" smtClean="0">
                <a:latin typeface="Arial" pitchFamily="34" charset="0"/>
                <a:cs typeface="Arial" pitchFamily="34" charset="0"/>
              </a:rPr>
              <a:t>In 2003, the U.S. Congress passed the </a:t>
            </a:r>
            <a:r>
              <a:rPr lang="en-US" sz="2800" b="1" i="1" dirty="0" smtClean="0">
                <a:solidFill>
                  <a:srgbClr val="CC0000"/>
                </a:solidFill>
                <a:latin typeface="Arial" pitchFamily="34" charset="0"/>
                <a:cs typeface="Arial" pitchFamily="34" charset="0"/>
              </a:rPr>
              <a:t>Controlling the Assault of Non-Solicited Pornography and Marketing  (CAN-SPAM) Act</a:t>
            </a:r>
            <a:r>
              <a:rPr lang="en-US" sz="2800" dirty="0" smtClean="0">
                <a:latin typeface="Arial" pitchFamily="34" charset="0"/>
                <a:cs typeface="Arial" pitchFamily="34" charset="0"/>
              </a:rPr>
              <a:t>.</a:t>
            </a:r>
          </a:p>
          <a:p>
            <a:pPr lvl="1"/>
            <a:r>
              <a:rPr lang="en-US" sz="2400" dirty="0" smtClean="0">
                <a:latin typeface="Arial" pitchFamily="34" charset="0"/>
                <a:cs typeface="Arial" pitchFamily="34" charset="0"/>
              </a:rPr>
              <a:t>Provides criminal and civil penalties for violation of the law.</a:t>
            </a:r>
          </a:p>
          <a:p>
            <a:pPr lvl="1"/>
            <a:r>
              <a:rPr lang="en-US" sz="2400" dirty="0" smtClean="0">
                <a:latin typeface="Arial" pitchFamily="34" charset="0"/>
                <a:cs typeface="Arial" pitchFamily="34" charset="0"/>
              </a:rPr>
              <a:t>Applies to commercial email, which is any email with a primary purpose of advertising or promotion.</a:t>
            </a:r>
          </a:p>
          <a:p>
            <a:pPr lvl="1"/>
            <a:r>
              <a:rPr lang="en-US" sz="2400" dirty="0" smtClean="0">
                <a:latin typeface="Arial" pitchFamily="34" charset="0"/>
                <a:cs typeface="Arial" pitchFamily="34" charset="0"/>
              </a:rPr>
              <a:t>Covers most legitimate email sent by organizations to customers, suppliers, or donors to non-profits.</a:t>
            </a:r>
          </a:p>
          <a:p>
            <a:pPr>
              <a:buNone/>
            </a:pPr>
            <a:endParaRPr lang="en-US"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Privacy:  SPAM</a:t>
            </a:r>
            <a:endParaRPr lang="en-US" dirty="0"/>
          </a:p>
        </p:txBody>
      </p:sp>
      <p:sp>
        <p:nvSpPr>
          <p:cNvPr id="3" name="Content Placeholder 2"/>
          <p:cNvSpPr>
            <a:spLocks noGrp="1"/>
          </p:cNvSpPr>
          <p:nvPr>
            <p:ph idx="1"/>
          </p:nvPr>
        </p:nvSpPr>
        <p:spPr/>
        <p:txBody>
          <a:bodyPr/>
          <a:lstStyle/>
          <a:p>
            <a:r>
              <a:rPr lang="en-US" sz="2400" dirty="0" smtClean="0">
                <a:latin typeface="Arial" pitchFamily="34" charset="0"/>
                <a:cs typeface="Arial" pitchFamily="34" charset="0"/>
              </a:rPr>
              <a:t>Organizations must carefully follow the CAN-SPAM guidelines. Key provisions are:</a:t>
            </a:r>
          </a:p>
          <a:p>
            <a:pPr lvl="1"/>
            <a:r>
              <a:rPr lang="en-US" sz="2000" dirty="0" smtClean="0">
                <a:latin typeface="Arial" pitchFamily="34" charset="0"/>
                <a:cs typeface="Arial" pitchFamily="34" charset="0"/>
              </a:rPr>
              <a:t>The sender’s identity must be clearly displayed in the message header.</a:t>
            </a:r>
          </a:p>
          <a:p>
            <a:pPr lvl="1"/>
            <a:r>
              <a:rPr lang="en-US" sz="2000" dirty="0" smtClean="0">
                <a:latin typeface="Arial" pitchFamily="34" charset="0"/>
                <a:cs typeface="Arial" pitchFamily="34" charset="0"/>
              </a:rPr>
              <a:t>The subject field in the header must clearly identify the message as an advertisement or solicitation.</a:t>
            </a:r>
          </a:p>
          <a:p>
            <a:pPr lvl="1"/>
            <a:r>
              <a:rPr lang="en-US" sz="2000" dirty="0" smtClean="0">
                <a:latin typeface="Arial" pitchFamily="34" charset="0"/>
                <a:cs typeface="Arial" pitchFamily="34" charset="0"/>
              </a:rPr>
              <a:t>The body must provide recipients with a working link that can be used to “opt out” of future email.</a:t>
            </a:r>
          </a:p>
          <a:p>
            <a:pPr lvl="1"/>
            <a:r>
              <a:rPr lang="en-US" sz="2000" dirty="0" smtClean="0">
                <a:latin typeface="Arial" pitchFamily="34" charset="0"/>
                <a:cs typeface="Arial" pitchFamily="34" charset="0"/>
              </a:rPr>
              <a:t>The body must include the sender’s valid postal address.</a:t>
            </a:r>
          </a:p>
          <a:p>
            <a:pPr lvl="1"/>
            <a:r>
              <a:rPr lang="en-US" sz="2000" dirty="0" smtClean="0">
                <a:latin typeface="Arial" pitchFamily="34" charset="0"/>
                <a:cs typeface="Arial" pitchFamily="34" charset="0"/>
              </a:rPr>
              <a:t>Organizations should </a:t>
            </a:r>
            <a:r>
              <a:rPr lang="en-US" sz="2000" dirty="0" smtClean="0">
                <a:solidFill>
                  <a:schemeClr val="accent3"/>
                </a:solidFill>
                <a:latin typeface="Arial" pitchFamily="34" charset="0"/>
                <a:cs typeface="Arial" pitchFamily="34" charset="0"/>
              </a:rPr>
              <a:t>not</a:t>
            </a:r>
            <a:r>
              <a:rPr lang="en-US" sz="2000" dirty="0" smtClean="0">
                <a:latin typeface="Arial" pitchFamily="34" charset="0"/>
                <a:cs typeface="Arial" pitchFamily="34" charset="0"/>
              </a:rPr>
              <a:t>:</a:t>
            </a:r>
          </a:p>
          <a:p>
            <a:pPr lvl="2"/>
            <a:r>
              <a:rPr lang="en-US" sz="2000" dirty="0" smtClean="0">
                <a:latin typeface="Arial" pitchFamily="34" charset="0"/>
                <a:cs typeface="Arial" pitchFamily="34" charset="0"/>
              </a:rPr>
              <a:t>Send email to randomly generated addresses.</a:t>
            </a:r>
          </a:p>
          <a:p>
            <a:pPr lvl="2"/>
            <a:r>
              <a:rPr lang="en-US" sz="2000" dirty="0" smtClean="0">
                <a:latin typeface="Arial" pitchFamily="34" charset="0"/>
                <a:cs typeface="Arial" pitchFamily="34" charset="0"/>
              </a:rPr>
              <a:t>Set up Websites designed to harvest email addresses of potential customers.</a:t>
            </a:r>
          </a:p>
          <a:p>
            <a:pPr>
              <a:buNone/>
            </a:pPr>
            <a:endParaRPr lang="en-US" dirty="0"/>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PROCESSING INTEGRITY</a:t>
            </a:r>
            <a:endParaRPr lang="en-US" dirty="0"/>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COBIT control objective DS 11.1 addresses the need for controls over the input, processing, and output of data.</a:t>
            </a:r>
          </a:p>
          <a:p>
            <a:r>
              <a:rPr lang="en-US" dirty="0" smtClean="0">
                <a:latin typeface="Arial" pitchFamily="34" charset="0"/>
                <a:cs typeface="Arial" pitchFamily="34" charset="0"/>
              </a:rPr>
              <a:t>Identifies six categories of controls that can be used to satisfy that objective. </a:t>
            </a:r>
          </a:p>
          <a:p>
            <a:r>
              <a:rPr lang="en-US" dirty="0" smtClean="0">
                <a:latin typeface="Arial" pitchFamily="34" charset="0"/>
                <a:cs typeface="Arial" pitchFamily="34" charset="0"/>
              </a:rPr>
              <a:t>Six categories are grouped into three for discussion.</a:t>
            </a:r>
          </a:p>
          <a:p>
            <a:pPr>
              <a:buNone/>
            </a:pPr>
            <a:endParaRPr lang="en-US" dirty="0"/>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PROCESSING INTEGRITY</a:t>
            </a:r>
            <a:endParaRPr lang="en-US" dirty="0"/>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Three categories/groups of integrity controls are designed to meet the preceding objectives:</a:t>
            </a:r>
          </a:p>
          <a:p>
            <a:pPr lvl="1"/>
            <a:r>
              <a:rPr lang="en-US" dirty="0" smtClean="0">
                <a:latin typeface="Arial" pitchFamily="34" charset="0"/>
                <a:cs typeface="Arial" pitchFamily="34" charset="0"/>
              </a:rPr>
              <a:t>Input controls</a:t>
            </a:r>
          </a:p>
          <a:p>
            <a:pPr lvl="1"/>
            <a:r>
              <a:rPr lang="en-US" dirty="0" smtClean="0">
                <a:latin typeface="Arial" pitchFamily="34" charset="0"/>
                <a:cs typeface="Arial" pitchFamily="34" charset="0"/>
              </a:rPr>
              <a:t>Processing controls</a:t>
            </a:r>
          </a:p>
          <a:p>
            <a:pPr lvl="1"/>
            <a:r>
              <a:rPr lang="en-US" dirty="0" smtClean="0">
                <a:latin typeface="Arial" pitchFamily="34" charset="0"/>
                <a:cs typeface="Arial" pitchFamily="34" charset="0"/>
              </a:rPr>
              <a:t>Output controls</a:t>
            </a:r>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19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sz="2800" dirty="0" smtClean="0"/>
              <a:t>After studying this chapter, you should be able to answer the following questions:</a:t>
            </a:r>
          </a:p>
          <a:p>
            <a:pPr lvl="1"/>
            <a:r>
              <a:rPr lang="en-US" sz="2400" dirty="0" smtClean="0"/>
              <a:t>What controls are used to protect the confidentiality of sensitive information?</a:t>
            </a:r>
          </a:p>
          <a:p>
            <a:pPr lvl="1"/>
            <a:r>
              <a:rPr lang="en-US" sz="2400" dirty="0" smtClean="0"/>
              <a:t>What controls are designed to protect privacy of customers’ personal information?</a:t>
            </a:r>
          </a:p>
          <a:p>
            <a:pPr lvl="1"/>
            <a:r>
              <a:rPr lang="en-US" sz="2400" dirty="0" smtClean="0"/>
              <a:t>What controls ensure processing integrity?</a:t>
            </a:r>
          </a:p>
          <a:p>
            <a:pPr lvl="1"/>
            <a:r>
              <a:rPr lang="en-US" sz="2400" dirty="0" smtClean="0"/>
              <a:t>How are information systems changes controlled to ensure that the new system satisfies all five principles of systems reliability?</a:t>
            </a:r>
            <a:endParaRPr lang="en-US" dirty="0"/>
          </a:p>
        </p:txBody>
      </p:sp>
      <p:sp>
        <p:nvSpPr>
          <p:cNvPr id="4" name="Slide Number Placeholder 3"/>
          <p:cNvSpPr>
            <a:spLocks noGrp="1"/>
          </p:cNvSpPr>
          <p:nvPr>
            <p:ph type="sldNum" sz="quarter" idx="12"/>
          </p:nvPr>
        </p:nvSpPr>
        <p:spPr/>
        <p:txBody>
          <a:bodyPr/>
          <a:lstStyle/>
          <a:p>
            <a:fld id="{A3D9A263-F5F5-4927-A274-B654D4728C9C}"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FOSTER School of Business    Acctg. 320</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PROCESSING INTEGRITY</a:t>
            </a:r>
            <a:endParaRPr lang="en-US" dirty="0"/>
          </a:p>
        </p:txBody>
      </p:sp>
      <p:sp>
        <p:nvSpPr>
          <p:cNvPr id="3" name="Content Placeholder 2"/>
          <p:cNvSpPr>
            <a:spLocks noGrp="1"/>
          </p:cNvSpPr>
          <p:nvPr>
            <p:ph idx="1"/>
          </p:nvPr>
        </p:nvSpPr>
        <p:spPr/>
        <p:txBody>
          <a:bodyPr>
            <a:normAutofit fontScale="85000" lnSpcReduction="20000"/>
          </a:bodyPr>
          <a:lstStyle/>
          <a:p>
            <a:r>
              <a:rPr lang="en-US" sz="2800" dirty="0" smtClean="0">
                <a:latin typeface="Arial" pitchFamily="34" charset="0"/>
                <a:cs typeface="Arial" pitchFamily="34" charset="0"/>
              </a:rPr>
              <a:t>The following input controls regulate integrity of input:</a:t>
            </a:r>
          </a:p>
          <a:p>
            <a:pPr lvl="1"/>
            <a:r>
              <a:rPr lang="en-US" sz="2400" dirty="0" smtClean="0">
                <a:solidFill>
                  <a:schemeClr val="accent3"/>
                </a:solidFill>
                <a:latin typeface="Arial" pitchFamily="34" charset="0"/>
                <a:cs typeface="Arial" pitchFamily="34" charset="0"/>
              </a:rPr>
              <a:t>Forms design</a:t>
            </a:r>
            <a:r>
              <a:rPr lang="en-US" sz="2400" dirty="0" smtClean="0">
                <a:latin typeface="Arial" pitchFamily="34" charset="0"/>
                <a:cs typeface="Arial" pitchFamily="34" charset="0"/>
              </a:rPr>
              <a:t>: design forms to minimize errors.</a:t>
            </a:r>
          </a:p>
          <a:p>
            <a:pPr lvl="1"/>
            <a:r>
              <a:rPr lang="en-US" sz="2400" dirty="0" smtClean="0">
                <a:solidFill>
                  <a:schemeClr val="accent3"/>
                </a:solidFill>
                <a:latin typeface="Arial" pitchFamily="34" charset="0"/>
                <a:cs typeface="Arial" pitchFamily="34" charset="0"/>
              </a:rPr>
              <a:t>Pre-numbered forms sequence test</a:t>
            </a:r>
            <a:r>
              <a:rPr lang="en-US" sz="2400" dirty="0" smtClean="0">
                <a:latin typeface="Arial" pitchFamily="34" charset="0"/>
                <a:cs typeface="Arial" pitchFamily="34" charset="0"/>
              </a:rPr>
              <a:t>: verify that sequence does not include gaps.</a:t>
            </a:r>
          </a:p>
          <a:p>
            <a:pPr lvl="1"/>
            <a:r>
              <a:rPr lang="en-US" sz="2400" dirty="0" smtClean="0">
                <a:solidFill>
                  <a:schemeClr val="accent3"/>
                </a:solidFill>
                <a:latin typeface="Arial" pitchFamily="34" charset="0"/>
                <a:cs typeface="Arial" pitchFamily="34" charset="0"/>
              </a:rPr>
              <a:t>Turnaround documents</a:t>
            </a:r>
            <a:r>
              <a:rPr lang="en-US" sz="2400" dirty="0" smtClean="0">
                <a:latin typeface="Arial" pitchFamily="34" charset="0"/>
                <a:cs typeface="Arial" pitchFamily="34" charset="0"/>
              </a:rPr>
              <a:t>: to pay bills.</a:t>
            </a:r>
          </a:p>
          <a:p>
            <a:pPr lvl="1"/>
            <a:r>
              <a:rPr lang="en-US" sz="2400" dirty="0" smtClean="0">
                <a:solidFill>
                  <a:schemeClr val="accent3"/>
                </a:solidFill>
                <a:latin typeface="Arial" pitchFamily="34" charset="0"/>
                <a:cs typeface="Arial" pitchFamily="34" charset="0"/>
              </a:rPr>
              <a:t>Cancellation and storage of documents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e.g</a:t>
            </a:r>
            <a:r>
              <a:rPr lang="en-US" sz="2400" dirty="0" smtClean="0">
                <a:latin typeface="Arial" pitchFamily="34" charset="0"/>
                <a:cs typeface="Arial" pitchFamily="34" charset="0"/>
              </a:rPr>
              <a:t>, mark as paid.</a:t>
            </a:r>
          </a:p>
          <a:p>
            <a:pPr lvl="1"/>
            <a:r>
              <a:rPr lang="en-US" sz="2400" dirty="0" smtClean="0">
                <a:solidFill>
                  <a:schemeClr val="accent3"/>
                </a:solidFill>
                <a:latin typeface="Arial" pitchFamily="34" charset="0"/>
                <a:cs typeface="Arial" pitchFamily="34" charset="0"/>
              </a:rPr>
              <a:t>Authorization and segregation of duties</a:t>
            </a:r>
            <a:r>
              <a:rPr lang="en-US" sz="2400" dirty="0" smtClean="0">
                <a:latin typeface="Arial" pitchFamily="34" charset="0"/>
                <a:cs typeface="Arial" pitchFamily="34" charset="0"/>
              </a:rPr>
              <a:t>: check who created the form.</a:t>
            </a:r>
          </a:p>
          <a:p>
            <a:pPr lvl="1"/>
            <a:r>
              <a:rPr lang="en-US" sz="2400" dirty="0" smtClean="0">
                <a:solidFill>
                  <a:schemeClr val="accent3"/>
                </a:solidFill>
                <a:latin typeface="Arial" pitchFamily="34" charset="0"/>
                <a:cs typeface="Arial" pitchFamily="34" charset="0"/>
              </a:rPr>
              <a:t>Visual scanning</a:t>
            </a:r>
            <a:r>
              <a:rPr lang="en-US" sz="2400" dirty="0" smtClean="0">
                <a:latin typeface="Arial" pitchFamily="34" charset="0"/>
                <a:cs typeface="Arial" pitchFamily="34" charset="0"/>
              </a:rPr>
              <a:t>: scan for reasonableness before entering the data.  Are the numbers reasonable?  Sniff test.</a:t>
            </a:r>
          </a:p>
          <a:p>
            <a:pPr lvl="1"/>
            <a:r>
              <a:rPr lang="en-US" sz="2400" dirty="0" smtClean="0">
                <a:solidFill>
                  <a:schemeClr val="accent3"/>
                </a:solidFill>
                <a:latin typeface="Arial" pitchFamily="34" charset="0"/>
                <a:cs typeface="Arial" pitchFamily="34" charset="0"/>
              </a:rPr>
              <a:t>Check digit verification</a:t>
            </a:r>
            <a:r>
              <a:rPr lang="en-US" sz="2400" dirty="0" smtClean="0">
                <a:latin typeface="Arial" pitchFamily="34" charset="0"/>
                <a:cs typeface="Arial" pitchFamily="34" charset="0"/>
              </a:rPr>
              <a:t>: an added digit that is computed from other digits.</a:t>
            </a:r>
          </a:p>
          <a:p>
            <a:pPr lvl="1"/>
            <a:r>
              <a:rPr lang="en-US" sz="2400" dirty="0" smtClean="0">
                <a:solidFill>
                  <a:schemeClr val="accent3"/>
                </a:solidFill>
                <a:latin typeface="Arial" pitchFamily="34" charset="0"/>
                <a:cs typeface="Arial" pitchFamily="34" charset="0"/>
              </a:rPr>
              <a:t>RFID security</a:t>
            </a:r>
            <a:r>
              <a:rPr lang="en-US" sz="2400" dirty="0" smtClean="0">
                <a:latin typeface="Arial" pitchFamily="34" charset="0"/>
                <a:cs typeface="Arial" pitchFamily="34" charset="0"/>
              </a:rPr>
              <a:t>: RFID slowly replacing bar codes (although this is debatable).  RFID tags should be write-protected, so customers cannot change information, such as prices.</a:t>
            </a:r>
          </a:p>
          <a:p>
            <a:pPr>
              <a:buNone/>
            </a:pPr>
            <a:endParaRPr lang="en-US" dirty="0"/>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20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PROCESSING INTEGRITY</a:t>
            </a:r>
            <a:endParaRPr lang="en-US" dirty="0"/>
          </a:p>
        </p:txBody>
      </p:sp>
      <p:sp>
        <p:nvSpPr>
          <p:cNvPr id="3" name="Content Placeholder 2"/>
          <p:cNvSpPr>
            <a:spLocks noGrp="1"/>
          </p:cNvSpPr>
          <p:nvPr>
            <p:ph idx="1"/>
          </p:nvPr>
        </p:nvSpPr>
        <p:spPr/>
        <p:txBody>
          <a:bodyPr>
            <a:noAutofit/>
          </a:bodyPr>
          <a:lstStyle/>
          <a:p>
            <a:pPr>
              <a:buNone/>
            </a:pPr>
            <a:r>
              <a:rPr lang="en-US" sz="2800" b="1" dirty="0" smtClean="0">
                <a:latin typeface="Arial" pitchFamily="34" charset="0"/>
                <a:cs typeface="Arial" pitchFamily="34" charset="0"/>
              </a:rPr>
              <a:t>Data Entry Controls:</a:t>
            </a:r>
            <a:endParaRPr lang="en-US" sz="2800" dirty="0" smtClean="0">
              <a:latin typeface="Arial" pitchFamily="34" charset="0"/>
              <a:cs typeface="Arial" pitchFamily="34" charset="0"/>
            </a:endParaRPr>
          </a:p>
          <a:p>
            <a:r>
              <a:rPr lang="en-US" sz="2400" b="1" dirty="0" smtClean="0">
                <a:solidFill>
                  <a:schemeClr val="accent3"/>
                </a:solidFill>
                <a:latin typeface="Arial" pitchFamily="34" charset="0"/>
                <a:cs typeface="Arial" pitchFamily="34" charset="0"/>
              </a:rPr>
              <a:t>Field checks</a:t>
            </a:r>
            <a:r>
              <a:rPr lang="en-US" sz="2400" b="1" dirty="0" smtClean="0">
                <a:latin typeface="Arial" pitchFamily="34" charset="0"/>
                <a:cs typeface="Arial" pitchFamily="34" charset="0"/>
              </a:rPr>
              <a:t>:</a:t>
            </a:r>
            <a:r>
              <a:rPr lang="en-US" sz="2400" dirty="0" smtClean="0">
                <a:latin typeface="Arial" pitchFamily="34" charset="0"/>
                <a:cs typeface="Arial" pitchFamily="34" charset="0"/>
              </a:rPr>
              <a:t>  is the information of the proper type (don’t expect letters in a zip code field).</a:t>
            </a:r>
          </a:p>
          <a:p>
            <a:r>
              <a:rPr lang="en-US" sz="2400" b="1" dirty="0" smtClean="0">
                <a:solidFill>
                  <a:schemeClr val="accent3"/>
                </a:solidFill>
                <a:latin typeface="Arial" pitchFamily="34" charset="0"/>
                <a:cs typeface="Arial" pitchFamily="34" charset="0"/>
              </a:rPr>
              <a:t>Sign checks</a:t>
            </a:r>
            <a:r>
              <a:rPr lang="en-US" sz="2400" b="1" dirty="0" smtClean="0">
                <a:latin typeface="Arial" pitchFamily="34" charset="0"/>
                <a:cs typeface="Arial" pitchFamily="34" charset="0"/>
              </a:rPr>
              <a:t>:</a:t>
            </a:r>
            <a:r>
              <a:rPr lang="en-US" sz="2400" dirty="0" smtClean="0">
                <a:latin typeface="Arial" pitchFamily="34" charset="0"/>
                <a:cs typeface="Arial" pitchFamily="34" charset="0"/>
              </a:rPr>
              <a:t>  +/-, number ordered should only be positive numbers, for example.</a:t>
            </a:r>
          </a:p>
          <a:p>
            <a:r>
              <a:rPr lang="en-US" sz="2400" b="1" dirty="0" smtClean="0">
                <a:solidFill>
                  <a:schemeClr val="accent3"/>
                </a:solidFill>
                <a:latin typeface="Arial" pitchFamily="34" charset="0"/>
                <a:cs typeface="Arial" pitchFamily="34" charset="0"/>
              </a:rPr>
              <a:t>Limit checks</a:t>
            </a:r>
            <a:r>
              <a:rPr lang="en-US" sz="2400" b="1" dirty="0" smtClean="0">
                <a:latin typeface="Arial" pitchFamily="34" charset="0"/>
                <a:cs typeface="Arial" pitchFamily="34" charset="0"/>
              </a:rPr>
              <a:t>:</a:t>
            </a:r>
            <a:r>
              <a:rPr lang="en-US" sz="2400" dirty="0" smtClean="0">
                <a:latin typeface="Arial" pitchFamily="34" charset="0"/>
                <a:cs typeface="Arial" pitchFamily="34" charset="0"/>
              </a:rPr>
              <a:t>  can’t exceed a certain limit, say 40/hours per week.</a:t>
            </a:r>
          </a:p>
          <a:p>
            <a:r>
              <a:rPr lang="en-US" sz="2400" b="1" dirty="0" smtClean="0">
                <a:solidFill>
                  <a:schemeClr val="accent3"/>
                </a:solidFill>
                <a:latin typeface="Arial" pitchFamily="34" charset="0"/>
                <a:cs typeface="Arial" pitchFamily="34" charset="0"/>
              </a:rPr>
              <a:t>Range checks</a:t>
            </a:r>
            <a:r>
              <a:rPr lang="en-US" sz="2400" b="1" dirty="0" smtClean="0">
                <a:latin typeface="Arial" pitchFamily="34" charset="0"/>
                <a:cs typeface="Arial" pitchFamily="34" charset="0"/>
              </a:rPr>
              <a:t>:</a:t>
            </a:r>
            <a:r>
              <a:rPr lang="en-US" sz="2400" dirty="0" smtClean="0">
                <a:latin typeface="Arial" pitchFamily="34" charset="0"/>
                <a:cs typeface="Arial" pitchFamily="34" charset="0"/>
              </a:rPr>
              <a:t>  a lower limit, and an upper limit</a:t>
            </a:r>
          </a:p>
          <a:p>
            <a:r>
              <a:rPr lang="en-US" sz="2400" b="1" dirty="0" smtClean="0">
                <a:solidFill>
                  <a:schemeClr val="accent3"/>
                </a:solidFill>
                <a:latin typeface="Arial" pitchFamily="34" charset="0"/>
                <a:cs typeface="Arial" pitchFamily="34" charset="0"/>
              </a:rPr>
              <a:t>Size check</a:t>
            </a:r>
            <a:r>
              <a:rPr lang="en-US" sz="2400" b="1" dirty="0" smtClean="0">
                <a:latin typeface="Arial" pitchFamily="34" charset="0"/>
                <a:cs typeface="Arial" pitchFamily="34" charset="0"/>
              </a:rPr>
              <a:t>:</a:t>
            </a:r>
            <a:r>
              <a:rPr lang="en-US" sz="2400" dirty="0" smtClean="0">
                <a:latin typeface="Arial" pitchFamily="34" charset="0"/>
                <a:cs typeface="Arial" pitchFamily="34" charset="0"/>
              </a:rPr>
              <a:t>  if eight figures are required, don’t accept nine.  For example, accept a zip code of five digits, or nine digits only.</a:t>
            </a:r>
          </a:p>
          <a:p>
            <a:pPr>
              <a:buNone/>
            </a:pPr>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PROCESSING INTEGRITY</a:t>
            </a:r>
            <a:endParaRPr lang="en-US" dirty="0"/>
          </a:p>
        </p:txBody>
      </p:sp>
      <p:sp>
        <p:nvSpPr>
          <p:cNvPr id="3" name="Content Placeholder 2"/>
          <p:cNvSpPr>
            <a:spLocks noGrp="1"/>
          </p:cNvSpPr>
          <p:nvPr>
            <p:ph idx="1"/>
          </p:nvPr>
        </p:nvSpPr>
        <p:spPr/>
        <p:txBody>
          <a:bodyPr>
            <a:normAutofit/>
          </a:bodyPr>
          <a:lstStyle/>
          <a:p>
            <a:pPr>
              <a:buNone/>
            </a:pPr>
            <a:r>
              <a:rPr lang="en-US" sz="2800" b="1" dirty="0" smtClean="0">
                <a:latin typeface="Arial" pitchFamily="34" charset="0"/>
                <a:cs typeface="Arial" pitchFamily="34" charset="0"/>
              </a:rPr>
              <a:t>Data Entry Controls: (continued)</a:t>
            </a:r>
            <a:endParaRPr lang="en-US" sz="1000" dirty="0" smtClean="0">
              <a:latin typeface="Arial" pitchFamily="34" charset="0"/>
              <a:cs typeface="Arial" pitchFamily="34" charset="0"/>
            </a:endParaRPr>
          </a:p>
          <a:p>
            <a:pPr>
              <a:buNone/>
            </a:pPr>
            <a:endParaRPr lang="en-US" sz="1000" dirty="0" smtClean="0">
              <a:latin typeface="Arial" pitchFamily="34" charset="0"/>
              <a:cs typeface="Arial" pitchFamily="34" charset="0"/>
            </a:endParaRPr>
          </a:p>
          <a:p>
            <a:r>
              <a:rPr lang="en-US" sz="2400" b="1" dirty="0" smtClean="0">
                <a:solidFill>
                  <a:schemeClr val="accent3"/>
                </a:solidFill>
                <a:latin typeface="Arial" pitchFamily="34" charset="0"/>
                <a:cs typeface="Arial" pitchFamily="34" charset="0"/>
              </a:rPr>
              <a:t>Completeness check</a:t>
            </a:r>
            <a:r>
              <a:rPr lang="en-US" sz="2400" b="1" dirty="0" smtClean="0">
                <a:latin typeface="Arial" pitchFamily="34" charset="0"/>
                <a:cs typeface="Arial" pitchFamily="34" charset="0"/>
              </a:rPr>
              <a:t>:  </a:t>
            </a:r>
            <a:r>
              <a:rPr lang="en-US" sz="2400" dirty="0" smtClean="0">
                <a:latin typeface="Arial" pitchFamily="34" charset="0"/>
                <a:cs typeface="Arial" pitchFamily="34" charset="0"/>
              </a:rPr>
              <a:t>all the needed data is entered.</a:t>
            </a:r>
          </a:p>
          <a:p>
            <a:r>
              <a:rPr lang="en-US" sz="2400" b="1" dirty="0" smtClean="0">
                <a:solidFill>
                  <a:schemeClr val="accent3"/>
                </a:solidFill>
                <a:latin typeface="Arial" pitchFamily="34" charset="0"/>
                <a:cs typeface="Arial" pitchFamily="34" charset="0"/>
              </a:rPr>
              <a:t>Validity check</a:t>
            </a:r>
            <a:r>
              <a:rPr lang="en-US" sz="2400" b="1" dirty="0" smtClean="0">
                <a:latin typeface="Arial" pitchFamily="34" charset="0"/>
                <a:cs typeface="Arial" pitchFamily="34" charset="0"/>
              </a:rPr>
              <a:t>:  </a:t>
            </a:r>
            <a:r>
              <a:rPr lang="en-US" sz="2400" dirty="0" smtClean="0">
                <a:latin typeface="Arial" pitchFamily="34" charset="0"/>
                <a:cs typeface="Arial" pitchFamily="34" charset="0"/>
              </a:rPr>
              <a:t>check if it is a valid account number, for example.</a:t>
            </a:r>
          </a:p>
          <a:p>
            <a:r>
              <a:rPr lang="en-US" sz="2400" b="1" dirty="0" smtClean="0">
                <a:solidFill>
                  <a:schemeClr val="accent3"/>
                </a:solidFill>
                <a:latin typeface="Arial" pitchFamily="34" charset="0"/>
                <a:cs typeface="Arial" pitchFamily="34" charset="0"/>
              </a:rPr>
              <a:t>Reasonableness check</a:t>
            </a:r>
            <a:r>
              <a:rPr lang="en-US" sz="2400" b="1" dirty="0" smtClean="0">
                <a:latin typeface="Arial" pitchFamily="34" charset="0"/>
                <a:cs typeface="Arial" pitchFamily="34" charset="0"/>
              </a:rPr>
              <a:t>:  </a:t>
            </a:r>
            <a:r>
              <a:rPr lang="en-US" sz="2400" dirty="0" smtClean="0">
                <a:latin typeface="Arial" pitchFamily="34" charset="0"/>
                <a:cs typeface="Arial" pitchFamily="34" charset="0"/>
              </a:rPr>
              <a:t>tests the logical relationship between two numbers.</a:t>
            </a:r>
          </a:p>
          <a:p>
            <a:pPr>
              <a:buNone/>
            </a:pPr>
            <a:endParaRPr lang="en-US" dirty="0" smtClean="0"/>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PROCESSING INTEGRITY</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3000" b="1" dirty="0" smtClean="0">
                <a:latin typeface="Arial" pitchFamily="34" charset="0"/>
                <a:cs typeface="Arial" pitchFamily="34" charset="0"/>
              </a:rPr>
              <a:t>Processing Controls</a:t>
            </a:r>
            <a:endParaRPr lang="en-US" sz="3000" dirty="0" smtClean="0">
              <a:latin typeface="Arial" pitchFamily="34" charset="0"/>
              <a:cs typeface="Arial" pitchFamily="34" charset="0"/>
            </a:endParaRPr>
          </a:p>
          <a:p>
            <a:pPr lvl="1">
              <a:buNone/>
            </a:pPr>
            <a:r>
              <a:rPr lang="en-US" dirty="0" smtClean="0">
                <a:latin typeface="Arial" pitchFamily="34" charset="0"/>
                <a:cs typeface="Arial" pitchFamily="34" charset="0"/>
              </a:rPr>
              <a:t>Processing controls to ensure that data is processed correctly include:</a:t>
            </a:r>
          </a:p>
          <a:p>
            <a:pPr lvl="2"/>
            <a:r>
              <a:rPr lang="en-US" sz="2600" dirty="0" smtClean="0">
                <a:solidFill>
                  <a:schemeClr val="accent3"/>
                </a:solidFill>
                <a:latin typeface="Arial" pitchFamily="34" charset="0"/>
                <a:cs typeface="Arial" pitchFamily="34" charset="0"/>
              </a:rPr>
              <a:t>Data matching</a:t>
            </a:r>
            <a:r>
              <a:rPr lang="en-US" sz="2600" dirty="0" smtClean="0">
                <a:latin typeface="Arial" pitchFamily="34" charset="0"/>
                <a:cs typeface="Arial" pitchFamily="34" charset="0"/>
              </a:rPr>
              <a:t>: two or more pieces of data that have to be matched (such as vendor invoice and purchase order).  Some companies have programs that automatically match these items so they are not manually matched.</a:t>
            </a:r>
          </a:p>
          <a:p>
            <a:pPr lvl="2"/>
            <a:r>
              <a:rPr lang="en-US" sz="2600" dirty="0" smtClean="0">
                <a:solidFill>
                  <a:schemeClr val="accent3"/>
                </a:solidFill>
                <a:latin typeface="Arial" pitchFamily="34" charset="0"/>
                <a:cs typeface="Arial" pitchFamily="34" charset="0"/>
              </a:rPr>
              <a:t>File labels</a:t>
            </a:r>
            <a:r>
              <a:rPr lang="en-US" sz="2600" dirty="0" smtClean="0">
                <a:latin typeface="Arial" pitchFamily="34" charset="0"/>
                <a:cs typeface="Arial" pitchFamily="34" charset="0"/>
              </a:rPr>
              <a:t>: ensure correct and more recent files are being updated.</a:t>
            </a:r>
          </a:p>
          <a:p>
            <a:pPr lvl="2"/>
            <a:r>
              <a:rPr lang="en-US" sz="2600" dirty="0" smtClean="0">
                <a:solidFill>
                  <a:schemeClr val="accent3"/>
                </a:solidFill>
                <a:latin typeface="Arial" pitchFamily="34" charset="0"/>
                <a:cs typeface="Arial" pitchFamily="34" charset="0"/>
              </a:rPr>
              <a:t>Recalculation of batch totals</a:t>
            </a:r>
            <a:r>
              <a:rPr lang="en-US" sz="2600" dirty="0" smtClean="0">
                <a:latin typeface="Arial" pitchFamily="34" charset="0"/>
                <a:cs typeface="Arial" pitchFamily="34" charset="0"/>
              </a:rPr>
              <a:t>: to make sure all transactions are processed.</a:t>
            </a:r>
          </a:p>
          <a:p>
            <a:pPr>
              <a:buNone/>
            </a:pPr>
            <a:endParaRPr lang="en-US"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PROCESSING INTEGRITY</a:t>
            </a:r>
            <a:endParaRPr lang="en-US" dirty="0"/>
          </a:p>
        </p:txBody>
      </p:sp>
      <p:sp>
        <p:nvSpPr>
          <p:cNvPr id="3" name="Content Placeholder 2"/>
          <p:cNvSpPr>
            <a:spLocks noGrp="1"/>
          </p:cNvSpPr>
          <p:nvPr>
            <p:ph idx="1"/>
          </p:nvPr>
        </p:nvSpPr>
        <p:spPr/>
        <p:txBody>
          <a:bodyPr/>
          <a:lstStyle/>
          <a:p>
            <a:pPr>
              <a:buNone/>
            </a:pPr>
            <a:r>
              <a:rPr lang="en-US" sz="2800" b="1" dirty="0" smtClean="0">
                <a:latin typeface="Arial" pitchFamily="34" charset="0"/>
                <a:cs typeface="Arial" pitchFamily="34" charset="0"/>
              </a:rPr>
              <a:t>Processing Controls (continued)</a:t>
            </a:r>
            <a:endParaRPr lang="en-US" sz="2800" dirty="0" smtClean="0">
              <a:latin typeface="Arial" pitchFamily="34" charset="0"/>
              <a:cs typeface="Arial" pitchFamily="34" charset="0"/>
            </a:endParaRPr>
          </a:p>
          <a:p>
            <a:pPr lvl="2"/>
            <a:r>
              <a:rPr lang="en-US" dirty="0" smtClean="0">
                <a:solidFill>
                  <a:schemeClr val="accent3"/>
                </a:solidFill>
                <a:latin typeface="Arial" pitchFamily="34" charset="0"/>
                <a:cs typeface="Arial" pitchFamily="34" charset="0"/>
              </a:rPr>
              <a:t>Cross-footing balance test</a:t>
            </a:r>
            <a:r>
              <a:rPr lang="en-US" dirty="0" smtClean="0">
                <a:latin typeface="Arial" pitchFamily="34" charset="0"/>
                <a:cs typeface="Arial" pitchFamily="34" charset="0"/>
              </a:rPr>
              <a:t>: making sure that figures add correctly vertically and horizontally.</a:t>
            </a:r>
          </a:p>
          <a:p>
            <a:pPr lvl="2"/>
            <a:r>
              <a:rPr lang="en-US" dirty="0" smtClean="0">
                <a:solidFill>
                  <a:schemeClr val="accent3"/>
                </a:solidFill>
                <a:latin typeface="Arial" pitchFamily="34" charset="0"/>
                <a:cs typeface="Arial" pitchFamily="34" charset="0"/>
              </a:rPr>
              <a:t>Write-protection mechanisms</a:t>
            </a:r>
            <a:r>
              <a:rPr lang="en-US" dirty="0" smtClean="0">
                <a:latin typeface="Arial" pitchFamily="34" charset="0"/>
                <a:cs typeface="Arial" pitchFamily="34" charset="0"/>
              </a:rPr>
              <a:t>: prevents you from overwriting data that should not be changed.</a:t>
            </a:r>
          </a:p>
          <a:p>
            <a:pPr lvl="2"/>
            <a:r>
              <a:rPr lang="en-US" dirty="0" smtClean="0">
                <a:solidFill>
                  <a:schemeClr val="accent3"/>
                </a:solidFill>
                <a:latin typeface="Arial" pitchFamily="34" charset="0"/>
                <a:cs typeface="Arial" pitchFamily="34" charset="0"/>
              </a:rPr>
              <a:t>Database processing integrity procedures</a:t>
            </a:r>
            <a:r>
              <a:rPr lang="en-US" dirty="0" smtClean="0">
                <a:latin typeface="Arial" pitchFamily="34" charset="0"/>
                <a:cs typeface="Arial" pitchFamily="34" charset="0"/>
              </a:rPr>
              <a:t>: database administrators, data dictionaries, concurrent update controls.</a:t>
            </a:r>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PROCESSING INTEGRITY</a:t>
            </a:r>
            <a:endParaRPr lang="en-US" dirty="0"/>
          </a:p>
        </p:txBody>
      </p:sp>
      <p:sp>
        <p:nvSpPr>
          <p:cNvPr id="3" name="Content Placeholder 2"/>
          <p:cNvSpPr>
            <a:spLocks noGrp="1"/>
          </p:cNvSpPr>
          <p:nvPr>
            <p:ph idx="1"/>
          </p:nvPr>
        </p:nvSpPr>
        <p:spPr/>
        <p:txBody>
          <a:bodyPr>
            <a:normAutofit/>
          </a:bodyPr>
          <a:lstStyle/>
          <a:p>
            <a:pPr>
              <a:buNone/>
            </a:pPr>
            <a:r>
              <a:rPr lang="en-US" dirty="0" smtClean="0">
                <a:latin typeface="Arial" pitchFamily="34" charset="0"/>
                <a:cs typeface="Arial" pitchFamily="34" charset="0"/>
              </a:rPr>
              <a:t>Output Controls:</a:t>
            </a:r>
          </a:p>
          <a:p>
            <a:pPr lvl="1">
              <a:buNone/>
            </a:pPr>
            <a:r>
              <a:rPr lang="en-US" sz="2400" dirty="0" smtClean="0">
                <a:latin typeface="Arial" pitchFamily="34" charset="0"/>
                <a:cs typeface="Arial" pitchFamily="34" charset="0"/>
              </a:rPr>
              <a:t>Careful checking of system output provides additional control over processing integrity.</a:t>
            </a:r>
          </a:p>
          <a:p>
            <a:pPr lvl="1"/>
            <a:r>
              <a:rPr lang="en-US" sz="2400" dirty="0" smtClean="0">
                <a:latin typeface="Arial" pitchFamily="34" charset="0"/>
                <a:cs typeface="Arial" pitchFamily="34" charset="0"/>
              </a:rPr>
              <a:t>Output controls include:</a:t>
            </a:r>
          </a:p>
          <a:p>
            <a:pPr lvl="2"/>
            <a:r>
              <a:rPr lang="en-US" dirty="0" smtClean="0">
                <a:solidFill>
                  <a:schemeClr val="accent3"/>
                </a:solidFill>
                <a:latin typeface="Arial" pitchFamily="34" charset="0"/>
                <a:cs typeface="Arial" pitchFamily="34" charset="0"/>
              </a:rPr>
              <a:t>User review of output:</a:t>
            </a:r>
            <a:r>
              <a:rPr lang="en-US" dirty="0" smtClean="0">
                <a:latin typeface="Arial" pitchFamily="34" charset="0"/>
                <a:cs typeface="Arial" pitchFamily="34" charset="0"/>
              </a:rPr>
              <a:t> carefully examine output for reasonableness and completeness.</a:t>
            </a:r>
          </a:p>
          <a:p>
            <a:pPr lvl="2"/>
            <a:r>
              <a:rPr lang="en-US" dirty="0" smtClean="0">
                <a:solidFill>
                  <a:schemeClr val="accent3"/>
                </a:solidFill>
                <a:latin typeface="Arial" pitchFamily="34" charset="0"/>
                <a:cs typeface="Arial" pitchFamily="34" charset="0"/>
              </a:rPr>
              <a:t>Reconciliation procedures: </a:t>
            </a:r>
            <a:r>
              <a:rPr lang="en-US" dirty="0" smtClean="0">
                <a:latin typeface="Arial" pitchFamily="34" charset="0"/>
                <a:cs typeface="Arial" pitchFamily="34" charset="0"/>
              </a:rPr>
              <a:t>e.g., balances in inventory database should equal general ledger inventory acct. bal.</a:t>
            </a:r>
          </a:p>
          <a:p>
            <a:pPr lvl="2"/>
            <a:r>
              <a:rPr lang="en-US" dirty="0" smtClean="0">
                <a:solidFill>
                  <a:schemeClr val="accent3"/>
                </a:solidFill>
                <a:latin typeface="Arial" pitchFamily="34" charset="0"/>
                <a:cs typeface="Arial" pitchFamily="34" charset="0"/>
              </a:rPr>
              <a:t>External data reconciliation: </a:t>
            </a:r>
            <a:r>
              <a:rPr lang="en-US" dirty="0" smtClean="0">
                <a:latin typeface="Arial" pitchFamily="34" charset="0"/>
                <a:cs typeface="Arial" pitchFamily="34" charset="0"/>
              </a:rPr>
              <a:t>e.g., compare payroll files with HR files.</a:t>
            </a:r>
          </a:p>
          <a:p>
            <a:pPr>
              <a:buNone/>
            </a:pPr>
            <a:endParaRPr lang="en-US"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25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PROCESSING INTEGRITY</a:t>
            </a:r>
            <a:endParaRPr lang="en-US" dirty="0"/>
          </a:p>
        </p:txBody>
      </p:sp>
      <p:sp>
        <p:nvSpPr>
          <p:cNvPr id="3" name="Content Placeholder 2"/>
          <p:cNvSpPr>
            <a:spLocks noGrp="1"/>
          </p:cNvSpPr>
          <p:nvPr>
            <p:ph idx="1"/>
          </p:nvPr>
        </p:nvSpPr>
        <p:spPr/>
        <p:txBody>
          <a:bodyPr>
            <a:normAutofit/>
          </a:bodyPr>
          <a:lstStyle/>
          <a:p>
            <a:pPr>
              <a:buNone/>
            </a:pPr>
            <a:r>
              <a:rPr lang="en-US" sz="2400" b="1" dirty="0" smtClean="0">
                <a:latin typeface="Arial" pitchFamily="34" charset="0"/>
                <a:cs typeface="Arial" pitchFamily="34" charset="0"/>
              </a:rPr>
              <a:t>Output Controls:  Protecting transmission of data</a:t>
            </a:r>
            <a:endParaRPr lang="en-US" sz="2400" dirty="0" smtClean="0">
              <a:latin typeface="Arial" pitchFamily="34" charset="0"/>
              <a:cs typeface="Arial" pitchFamily="34" charset="0"/>
            </a:endParaRPr>
          </a:p>
          <a:p>
            <a:pPr lvl="1"/>
            <a:r>
              <a:rPr lang="en-US" sz="2400" dirty="0" smtClean="0">
                <a:latin typeface="Arial" pitchFamily="34" charset="0"/>
                <a:cs typeface="Arial" pitchFamily="34" charset="0"/>
              </a:rPr>
              <a:t>In addition to using </a:t>
            </a:r>
            <a:r>
              <a:rPr lang="en-US" sz="2400" dirty="0" smtClean="0">
                <a:solidFill>
                  <a:schemeClr val="accent3"/>
                </a:solidFill>
                <a:latin typeface="Arial" pitchFamily="34" charset="0"/>
                <a:cs typeface="Arial" pitchFamily="34" charset="0"/>
              </a:rPr>
              <a:t>encryption</a:t>
            </a:r>
            <a:r>
              <a:rPr lang="en-US" sz="2400" dirty="0" smtClean="0">
                <a:latin typeface="Arial" pitchFamily="34" charset="0"/>
                <a:cs typeface="Arial" pitchFamily="34" charset="0"/>
              </a:rPr>
              <a:t> to protect the confidentiality of information being transmitted, organizations need controls to minimize the risk of data transmission errors.</a:t>
            </a:r>
          </a:p>
          <a:p>
            <a:pPr lvl="1"/>
            <a:r>
              <a:rPr lang="en-US" sz="2400" dirty="0" smtClean="0">
                <a:latin typeface="Arial" pitchFamily="34" charset="0"/>
                <a:cs typeface="Arial" pitchFamily="34" charset="0"/>
              </a:rPr>
              <a:t>Two basic types of data transmission controls:</a:t>
            </a:r>
          </a:p>
          <a:p>
            <a:pPr lvl="2"/>
            <a:r>
              <a:rPr lang="en-US" dirty="0" smtClean="0">
                <a:solidFill>
                  <a:schemeClr val="accent3"/>
                </a:solidFill>
                <a:latin typeface="Arial" pitchFamily="34" charset="0"/>
                <a:cs typeface="Arial" pitchFamily="34" charset="0"/>
              </a:rPr>
              <a:t>Parity checking</a:t>
            </a:r>
          </a:p>
          <a:p>
            <a:pPr lvl="2"/>
            <a:r>
              <a:rPr lang="en-US" dirty="0" smtClean="0">
                <a:solidFill>
                  <a:schemeClr val="accent3"/>
                </a:solidFill>
                <a:latin typeface="Arial" pitchFamily="34" charset="0"/>
                <a:cs typeface="Arial" pitchFamily="34" charset="0"/>
              </a:rPr>
              <a:t>Message acknowledgment techniques</a:t>
            </a:r>
          </a:p>
          <a:p>
            <a:pPr>
              <a:buNone/>
            </a:pPr>
            <a:endParaRPr lang="en-US" dirty="0"/>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26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PROCESSING INTEGRITY</a:t>
            </a:r>
            <a:endParaRPr lang="en-US" dirty="0"/>
          </a:p>
        </p:txBody>
      </p:sp>
      <p:sp>
        <p:nvSpPr>
          <p:cNvPr id="3" name="Content Placeholder 2"/>
          <p:cNvSpPr>
            <a:spLocks noGrp="1"/>
          </p:cNvSpPr>
          <p:nvPr>
            <p:ph idx="1"/>
          </p:nvPr>
        </p:nvSpPr>
        <p:spPr/>
        <p:txBody>
          <a:bodyPr/>
          <a:lstStyle/>
          <a:p>
            <a:r>
              <a:rPr lang="en-US" sz="2800" b="1" dirty="0" smtClean="0"/>
              <a:t>Parity checking</a:t>
            </a:r>
            <a:endParaRPr lang="en-US" sz="2800" dirty="0" smtClean="0"/>
          </a:p>
          <a:p>
            <a:pPr lvl="1"/>
            <a:r>
              <a:rPr lang="en-US" sz="2400" dirty="0" smtClean="0"/>
              <a:t>Computers represent characters as a set of binary digits (bits).</a:t>
            </a:r>
          </a:p>
          <a:p>
            <a:pPr lvl="1"/>
            <a:r>
              <a:rPr lang="en-US" sz="2400" dirty="0" smtClean="0"/>
              <a:t>For example, “5” is represented by the seven-bit pattern 0000101.</a:t>
            </a:r>
          </a:p>
          <a:p>
            <a:pPr lvl="1"/>
            <a:r>
              <a:rPr lang="en-US" sz="2400" dirty="0" smtClean="0"/>
              <a:t>When data are transmitted some bits may be lost or received incorrectly.</a:t>
            </a:r>
          </a:p>
          <a:p>
            <a:pPr lvl="1"/>
            <a:r>
              <a:rPr lang="en-US" sz="2400" dirty="0" smtClean="0"/>
              <a:t>Two basic schemes to detect these events are referred to as even parity and odd parity.</a:t>
            </a:r>
          </a:p>
          <a:p>
            <a:pPr lvl="1"/>
            <a:r>
              <a:rPr lang="en-US" sz="2400" dirty="0" smtClean="0"/>
              <a:t>In either case, an additional bit is added to the digit being transmitted.</a:t>
            </a:r>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PROCESSING INTEGRITY</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sz="3000" b="1" dirty="0" smtClean="0">
                <a:latin typeface="Arial" pitchFamily="34" charset="0"/>
                <a:cs typeface="Arial" pitchFamily="34" charset="0"/>
              </a:rPr>
              <a:t>Message Acknowledgment Techniques</a:t>
            </a:r>
            <a:endParaRPr lang="en-US" sz="3000" dirty="0" smtClean="0">
              <a:latin typeface="Arial" pitchFamily="34" charset="0"/>
              <a:cs typeface="Arial" pitchFamily="34" charset="0"/>
            </a:endParaRPr>
          </a:p>
          <a:p>
            <a:pPr lvl="1"/>
            <a:r>
              <a:rPr lang="en-US" dirty="0" smtClean="0">
                <a:latin typeface="Arial" pitchFamily="34" charset="0"/>
                <a:cs typeface="Arial" pitchFamily="34" charset="0"/>
              </a:rPr>
              <a:t>A number of message acknowledgment techniques can be used to let the sender of an electronic message know that a message was received:</a:t>
            </a:r>
          </a:p>
          <a:p>
            <a:pPr lvl="2"/>
            <a:r>
              <a:rPr lang="en-US" sz="2800" dirty="0" smtClean="0">
                <a:solidFill>
                  <a:schemeClr val="accent3"/>
                </a:solidFill>
                <a:latin typeface="Arial" pitchFamily="34" charset="0"/>
                <a:cs typeface="Arial" pitchFamily="34" charset="0"/>
              </a:rPr>
              <a:t>Echo check:  </a:t>
            </a:r>
            <a:r>
              <a:rPr lang="en-US" sz="2800" dirty="0" smtClean="0">
                <a:latin typeface="Arial" pitchFamily="34" charset="0"/>
                <a:cs typeface="Arial" pitchFamily="34" charset="0"/>
              </a:rPr>
              <a:t>the sender and receiver each count the number of bits, to make sure none are lost.</a:t>
            </a:r>
            <a:endParaRPr lang="en-US" sz="2800" dirty="0" smtClean="0">
              <a:solidFill>
                <a:schemeClr val="accent3"/>
              </a:solidFill>
              <a:latin typeface="Arial" pitchFamily="34" charset="0"/>
              <a:cs typeface="Arial" pitchFamily="34" charset="0"/>
            </a:endParaRPr>
          </a:p>
          <a:p>
            <a:pPr lvl="2"/>
            <a:r>
              <a:rPr lang="en-US" sz="2800" dirty="0" smtClean="0">
                <a:solidFill>
                  <a:schemeClr val="accent3"/>
                </a:solidFill>
                <a:latin typeface="Arial" pitchFamily="34" charset="0"/>
                <a:cs typeface="Arial" pitchFamily="34" charset="0"/>
              </a:rPr>
              <a:t>Trailer record:  </a:t>
            </a:r>
            <a:r>
              <a:rPr lang="en-US" sz="2800" dirty="0" smtClean="0">
                <a:latin typeface="Arial" pitchFamily="34" charset="0"/>
                <a:cs typeface="Arial" pitchFamily="34" charset="0"/>
              </a:rPr>
              <a:t>the sending unit includes in a trailer record a total, and the receiver uses the trailer record to verify all are received.</a:t>
            </a:r>
            <a:endParaRPr lang="en-US" sz="2800" dirty="0" smtClean="0">
              <a:solidFill>
                <a:schemeClr val="accent3"/>
              </a:solidFill>
              <a:latin typeface="Arial" pitchFamily="34" charset="0"/>
              <a:cs typeface="Arial" pitchFamily="34" charset="0"/>
            </a:endParaRPr>
          </a:p>
          <a:p>
            <a:pPr lvl="2"/>
            <a:r>
              <a:rPr lang="en-US" sz="2800" dirty="0" smtClean="0">
                <a:solidFill>
                  <a:srgbClr val="CC0000"/>
                </a:solidFill>
                <a:latin typeface="Arial" pitchFamily="34" charset="0"/>
                <a:cs typeface="Arial" pitchFamily="34" charset="0"/>
              </a:rPr>
              <a:t>Numbered batches: </a:t>
            </a:r>
            <a:r>
              <a:rPr lang="en-US" sz="2800" dirty="0" smtClean="0">
                <a:latin typeface="Arial" pitchFamily="34" charset="0"/>
                <a:cs typeface="Arial" pitchFamily="34" charset="0"/>
              </a:rPr>
              <a:t> large messages have to be sent in small packets, each is numbered so that the receiving unit can reassemble the packets.</a:t>
            </a:r>
            <a:endParaRPr lang="en-US" sz="2800" dirty="0" smtClean="0">
              <a:solidFill>
                <a:srgbClr val="CC0000"/>
              </a:solidFill>
              <a:latin typeface="Arial" pitchFamily="34" charset="0"/>
              <a:cs typeface="Arial" pitchFamily="34" charset="0"/>
            </a:endParaRPr>
          </a:p>
          <a:p>
            <a:pPr>
              <a:buNone/>
            </a:pPr>
            <a:endParaRPr lang="en-US" dirty="0"/>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28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AVAILABILITY</a:t>
            </a:r>
            <a:endParaRPr lang="en-US" dirty="0"/>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Reliable systems are available for use whenever needed.</a:t>
            </a:r>
          </a:p>
          <a:p>
            <a:r>
              <a:rPr lang="en-US" sz="2800" dirty="0" smtClean="0">
                <a:latin typeface="Arial" pitchFamily="34" charset="0"/>
                <a:cs typeface="Arial" pitchFamily="34" charset="0"/>
              </a:rPr>
              <a:t>Threats to system availability originate from many sources, including:</a:t>
            </a:r>
          </a:p>
          <a:p>
            <a:pPr lvl="1"/>
            <a:r>
              <a:rPr lang="en-US" sz="2400" dirty="0" smtClean="0">
                <a:latin typeface="Arial" pitchFamily="34" charset="0"/>
                <a:cs typeface="Arial" pitchFamily="34" charset="0"/>
              </a:rPr>
              <a:t>Hardware and software failures</a:t>
            </a:r>
          </a:p>
          <a:p>
            <a:pPr lvl="1"/>
            <a:r>
              <a:rPr lang="en-US" sz="2400" dirty="0" smtClean="0">
                <a:latin typeface="Arial" pitchFamily="34" charset="0"/>
                <a:cs typeface="Arial" pitchFamily="34" charset="0"/>
              </a:rPr>
              <a:t>Natural and man-made disasters</a:t>
            </a:r>
          </a:p>
          <a:p>
            <a:pPr lvl="1"/>
            <a:r>
              <a:rPr lang="en-US" sz="2400" dirty="0" smtClean="0">
                <a:latin typeface="Arial" pitchFamily="34" charset="0"/>
                <a:cs typeface="Arial" pitchFamily="34" charset="0"/>
              </a:rPr>
              <a:t>Human error</a:t>
            </a:r>
          </a:p>
          <a:p>
            <a:pPr lvl="1"/>
            <a:r>
              <a:rPr lang="en-US" sz="2400" dirty="0" smtClean="0">
                <a:latin typeface="Arial" pitchFamily="34" charset="0"/>
                <a:cs typeface="Arial" pitchFamily="34" charset="0"/>
              </a:rPr>
              <a:t>Worms and viruses</a:t>
            </a:r>
          </a:p>
          <a:p>
            <a:pPr lvl="1"/>
            <a:r>
              <a:rPr lang="en-US" sz="2400" dirty="0" smtClean="0">
                <a:latin typeface="Arial" pitchFamily="34" charset="0"/>
                <a:cs typeface="Arial" pitchFamily="34" charset="0"/>
              </a:rPr>
              <a:t>Denial-of-service attacks and other sabotage</a:t>
            </a:r>
          </a:p>
          <a:p>
            <a:pPr lvl="1">
              <a:buNone/>
            </a:pPr>
            <a:r>
              <a:rPr lang="en-US" sz="2000" dirty="0" smtClean="0">
                <a:solidFill>
                  <a:srgbClr val="FF0000"/>
                </a:solidFill>
                <a:latin typeface="Arial" pitchFamily="34" charset="0"/>
                <a:cs typeface="Arial" pitchFamily="34" charset="0"/>
              </a:rPr>
              <a:t>How might you reduce the risk of system downtime?</a:t>
            </a:r>
          </a:p>
          <a:p>
            <a:pPr>
              <a:buNone/>
            </a:pPr>
            <a:endParaRPr lang="en-US" sz="24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29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Reliable Systems</a:t>
            </a:r>
            <a:endParaRPr lang="en-US" dirty="0"/>
          </a:p>
        </p:txBody>
      </p:sp>
      <p:sp>
        <p:nvSpPr>
          <p:cNvPr id="3" name="Content Placeholder 2"/>
          <p:cNvSpPr>
            <a:spLocks noGrp="1"/>
          </p:cNvSpPr>
          <p:nvPr>
            <p:ph idx="1"/>
          </p:nvPr>
        </p:nvSpPr>
        <p:spPr/>
        <p:txBody>
          <a:bodyPr/>
          <a:lstStyle/>
          <a:p>
            <a:r>
              <a:rPr lang="en-US" sz="2800" dirty="0" smtClean="0">
                <a:latin typeface="Arial" pitchFamily="34" charset="0"/>
                <a:cs typeface="Arial" pitchFamily="34" charset="0"/>
              </a:rPr>
              <a:t>Reliable systems satisfy five principles:</a:t>
            </a:r>
          </a:p>
          <a:p>
            <a:pPr lvl="1"/>
            <a:r>
              <a:rPr lang="en-US" sz="2400" dirty="0" smtClean="0">
                <a:latin typeface="Arial" pitchFamily="34" charset="0"/>
                <a:cs typeface="Arial" pitchFamily="34" charset="0"/>
              </a:rPr>
              <a:t>Information Security (discussed in Chapter 7)</a:t>
            </a:r>
          </a:p>
          <a:p>
            <a:pPr lvl="1"/>
            <a:r>
              <a:rPr lang="en-US" sz="2400" dirty="0" smtClean="0">
                <a:latin typeface="Arial" pitchFamily="34" charset="0"/>
                <a:cs typeface="Arial" pitchFamily="34" charset="0"/>
              </a:rPr>
              <a:t>Confidentiality</a:t>
            </a:r>
          </a:p>
          <a:p>
            <a:pPr lvl="1"/>
            <a:r>
              <a:rPr lang="en-US" sz="2400" dirty="0" smtClean="0">
                <a:latin typeface="Arial" pitchFamily="34" charset="0"/>
                <a:cs typeface="Arial" pitchFamily="34" charset="0"/>
              </a:rPr>
              <a:t>Privacy</a:t>
            </a:r>
          </a:p>
          <a:p>
            <a:pPr lvl="1"/>
            <a:r>
              <a:rPr lang="en-US" sz="2400" dirty="0" smtClean="0">
                <a:latin typeface="Arial" pitchFamily="34" charset="0"/>
                <a:cs typeface="Arial" pitchFamily="34" charset="0"/>
              </a:rPr>
              <a:t>Processing integrity</a:t>
            </a:r>
          </a:p>
          <a:p>
            <a:pPr lvl="1"/>
            <a:r>
              <a:rPr lang="en-US" sz="2400" dirty="0" smtClean="0">
                <a:latin typeface="Arial" pitchFamily="34" charset="0"/>
                <a:cs typeface="Arial" pitchFamily="34" charset="0"/>
              </a:rPr>
              <a:t>Availability</a:t>
            </a:r>
          </a:p>
          <a:p>
            <a:pPr lvl="1"/>
            <a:endParaRPr lang="en-US" sz="2400" dirty="0" smtClean="0">
              <a:latin typeface="Arial" pitchFamily="34" charset="0"/>
              <a:cs typeface="Arial" pitchFamily="34" charset="0"/>
            </a:endParaRPr>
          </a:p>
          <a:p>
            <a:pPr>
              <a:buNone/>
            </a:pPr>
            <a:r>
              <a:rPr lang="en-US" sz="2800" dirty="0" smtClean="0">
                <a:latin typeface="Arial" pitchFamily="34" charset="0"/>
                <a:cs typeface="Arial" pitchFamily="34" charset="0"/>
              </a:rPr>
              <a:t>We study the last four principles in chapter 8</a:t>
            </a:r>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AVAILABILITY</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latin typeface="Arial" pitchFamily="34" charset="0"/>
                <a:cs typeface="Arial" pitchFamily="34" charset="0"/>
              </a:rPr>
              <a:t>Disaster Recovery and Business Continuity Planning</a:t>
            </a:r>
          </a:p>
          <a:p>
            <a:pPr>
              <a:lnSpc>
                <a:spcPct val="90000"/>
              </a:lnSpc>
            </a:pPr>
            <a:r>
              <a:rPr lang="en-US" dirty="0" smtClean="0"/>
              <a:t>The objectives of a disaster recovery and business continuity plan are to:</a:t>
            </a:r>
          </a:p>
          <a:p>
            <a:pPr lvl="1">
              <a:lnSpc>
                <a:spcPct val="90000"/>
              </a:lnSpc>
            </a:pPr>
            <a:r>
              <a:rPr lang="en-US" dirty="0" smtClean="0"/>
              <a:t>Minimize the extent of the disruption, damage, and loss.</a:t>
            </a:r>
          </a:p>
          <a:p>
            <a:pPr lvl="1">
              <a:lnSpc>
                <a:spcPct val="90000"/>
              </a:lnSpc>
            </a:pPr>
            <a:r>
              <a:rPr lang="en-US" dirty="0" smtClean="0"/>
              <a:t>Temporarily establish an alternative means of processing information.</a:t>
            </a:r>
          </a:p>
          <a:p>
            <a:pPr lvl="1">
              <a:lnSpc>
                <a:spcPct val="90000"/>
              </a:lnSpc>
            </a:pPr>
            <a:r>
              <a:rPr lang="en-US" dirty="0" smtClean="0"/>
              <a:t>Resume normal operations as soon as possible.</a:t>
            </a:r>
          </a:p>
          <a:p>
            <a:pPr lvl="1">
              <a:lnSpc>
                <a:spcPct val="90000"/>
              </a:lnSpc>
            </a:pPr>
            <a:r>
              <a:rPr lang="en-US" dirty="0" smtClean="0"/>
              <a:t>Train and familiarize personnel with emergency operations.</a:t>
            </a:r>
          </a:p>
          <a:p>
            <a:pPr>
              <a:buNone/>
            </a:pPr>
            <a:endParaRPr lang="en-US" dirty="0"/>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AVAILABILITY</a:t>
            </a:r>
            <a:endParaRPr lang="en-US" dirty="0"/>
          </a:p>
        </p:txBody>
      </p:sp>
      <p:sp>
        <p:nvSpPr>
          <p:cNvPr id="3" name="Content Placeholder 2"/>
          <p:cNvSpPr>
            <a:spLocks noGrp="1"/>
          </p:cNvSpPr>
          <p:nvPr>
            <p:ph idx="1"/>
          </p:nvPr>
        </p:nvSpPr>
        <p:spPr/>
        <p:txBody>
          <a:bodyPr>
            <a:normAutofit lnSpcReduction="10000"/>
          </a:bodyPr>
          <a:lstStyle/>
          <a:p>
            <a:pPr>
              <a:buNone/>
            </a:pPr>
            <a:r>
              <a:rPr lang="en-US" sz="2800" dirty="0" smtClean="0">
                <a:latin typeface="Arial" pitchFamily="34" charset="0"/>
                <a:cs typeface="Arial" pitchFamily="34" charset="0"/>
              </a:rPr>
              <a:t>Data backup terms:</a:t>
            </a:r>
          </a:p>
          <a:p>
            <a:pPr>
              <a:buNone/>
            </a:pPr>
            <a:r>
              <a:rPr lang="en-US" sz="2400" dirty="0" smtClean="0">
                <a:latin typeface="Arial" pitchFamily="34" charset="0"/>
                <a:cs typeface="Arial" pitchFamily="34" charset="0"/>
              </a:rPr>
              <a:t>	A </a:t>
            </a:r>
            <a:r>
              <a:rPr lang="en-US" sz="2400" dirty="0" smtClean="0">
                <a:solidFill>
                  <a:schemeClr val="accent3"/>
                </a:solidFill>
                <a:latin typeface="Arial" pitchFamily="34" charset="0"/>
                <a:cs typeface="Arial" pitchFamily="34" charset="0"/>
              </a:rPr>
              <a:t>backup</a:t>
            </a:r>
            <a:r>
              <a:rPr lang="en-US" sz="2400" dirty="0" smtClean="0">
                <a:latin typeface="Arial" pitchFamily="34" charset="0"/>
                <a:cs typeface="Arial" pitchFamily="34" charset="0"/>
              </a:rPr>
              <a:t> is an exact copy of most recent database.  A </a:t>
            </a:r>
            <a:r>
              <a:rPr lang="en-US" sz="2400" i="1" dirty="0" smtClean="0">
                <a:latin typeface="Arial" pitchFamily="34" charset="0"/>
                <a:cs typeface="Arial" pitchFamily="34" charset="0"/>
              </a:rPr>
              <a:t>full</a:t>
            </a:r>
            <a:r>
              <a:rPr lang="en-US" sz="2400" dirty="0" smtClean="0">
                <a:latin typeface="Arial" pitchFamily="34" charset="0"/>
                <a:cs typeface="Arial" pitchFamily="34" charset="0"/>
              </a:rPr>
              <a:t> backup is a copy of the entire system.  </a:t>
            </a:r>
            <a:r>
              <a:rPr lang="en-US" sz="2400" i="1" dirty="0" smtClean="0">
                <a:latin typeface="Arial" pitchFamily="34" charset="0"/>
                <a:cs typeface="Arial" pitchFamily="34" charset="0"/>
              </a:rPr>
              <a:t>Partial</a:t>
            </a:r>
            <a:r>
              <a:rPr lang="en-US" sz="2400" dirty="0" smtClean="0">
                <a:latin typeface="Arial" pitchFamily="34" charset="0"/>
                <a:cs typeface="Arial" pitchFamily="34" charset="0"/>
              </a:rPr>
              <a:t> backups can be either</a:t>
            </a:r>
            <a:r>
              <a:rPr lang="en-US" sz="2400" smtClean="0">
                <a:latin typeface="Arial" pitchFamily="34" charset="0"/>
                <a:cs typeface="Arial" pitchFamily="34" charset="0"/>
              </a:rPr>
              <a:t>: </a:t>
            </a:r>
            <a:r>
              <a:rPr lang="en-US" sz="2400" smtClean="0">
                <a:latin typeface="Arial" pitchFamily="34" charset="0"/>
                <a:cs typeface="Arial" pitchFamily="34" charset="0"/>
              </a:rPr>
              <a:t>(1) </a:t>
            </a:r>
            <a:r>
              <a:rPr lang="en-US" sz="2400" smtClean="0">
                <a:solidFill>
                  <a:schemeClr val="accent3"/>
                </a:solidFill>
                <a:latin typeface="Arial" pitchFamily="34" charset="0"/>
                <a:cs typeface="Arial" pitchFamily="34" charset="0"/>
              </a:rPr>
              <a:t>incremental</a:t>
            </a:r>
            <a:r>
              <a:rPr lang="en-US" sz="2400" smtClean="0">
                <a:latin typeface="Arial" pitchFamily="34" charset="0"/>
                <a:cs typeface="Arial" pitchFamily="34" charset="0"/>
              </a:rPr>
              <a:t> </a:t>
            </a:r>
            <a:r>
              <a:rPr lang="en-US" sz="2400" dirty="0" smtClean="0">
                <a:latin typeface="Arial" pitchFamily="34" charset="0"/>
                <a:cs typeface="Arial" pitchFamily="34" charset="0"/>
              </a:rPr>
              <a:t>(data items that changed since last backup, done daily) </a:t>
            </a:r>
            <a:r>
              <a:rPr lang="en-US" sz="2400" smtClean="0">
                <a:latin typeface="Arial" pitchFamily="34" charset="0"/>
                <a:cs typeface="Arial" pitchFamily="34" charset="0"/>
              </a:rPr>
              <a:t>or </a:t>
            </a:r>
            <a:r>
              <a:rPr lang="en-US" sz="2400" smtClean="0">
                <a:latin typeface="Arial" pitchFamily="34" charset="0"/>
                <a:cs typeface="Arial" pitchFamily="34" charset="0"/>
              </a:rPr>
              <a:t>(2) </a:t>
            </a:r>
            <a:r>
              <a:rPr lang="en-US" sz="2400" smtClean="0">
                <a:solidFill>
                  <a:schemeClr val="accent3"/>
                </a:solidFill>
                <a:latin typeface="Arial" pitchFamily="34" charset="0"/>
                <a:cs typeface="Arial" pitchFamily="34" charset="0"/>
              </a:rPr>
              <a:t>differential</a:t>
            </a:r>
            <a:r>
              <a:rPr lang="en-US" sz="2400" smtClean="0">
                <a:latin typeface="Arial" pitchFamily="34" charset="0"/>
                <a:cs typeface="Arial" pitchFamily="34" charset="0"/>
              </a:rPr>
              <a:t> </a:t>
            </a:r>
            <a:r>
              <a:rPr lang="en-US" sz="2400" dirty="0" smtClean="0">
                <a:latin typeface="Arial" pitchFamily="34" charset="0"/>
                <a:cs typeface="Arial" pitchFamily="34" charset="0"/>
              </a:rPr>
              <a:t>(cumulative effect of all changes since last </a:t>
            </a:r>
            <a:r>
              <a:rPr lang="en-US" sz="2400" u="sng" dirty="0" smtClean="0">
                <a:latin typeface="Arial" pitchFamily="34" charset="0"/>
                <a:cs typeface="Arial" pitchFamily="34" charset="0"/>
              </a:rPr>
              <a:t>full</a:t>
            </a:r>
            <a:r>
              <a:rPr lang="en-US" sz="2400" dirty="0" smtClean="0">
                <a:latin typeface="Arial" pitchFamily="34" charset="0"/>
                <a:cs typeface="Arial" pitchFamily="34" charset="0"/>
              </a:rPr>
              <a:t> backup, takes longer than incremental).</a:t>
            </a:r>
          </a:p>
          <a:p>
            <a:pPr>
              <a:buNone/>
            </a:pPr>
            <a:r>
              <a:rPr lang="en-US" sz="2400" dirty="0" smtClean="0">
                <a:latin typeface="Arial" pitchFamily="34" charset="0"/>
                <a:cs typeface="Arial" pitchFamily="34" charset="0"/>
              </a:rPr>
              <a:t>	</a:t>
            </a:r>
            <a:r>
              <a:rPr lang="en-US" sz="2400" dirty="0" smtClean="0">
                <a:solidFill>
                  <a:schemeClr val="accent3"/>
                </a:solidFill>
                <a:latin typeface="Arial" pitchFamily="34" charset="0"/>
                <a:cs typeface="Arial" pitchFamily="34" charset="0"/>
              </a:rPr>
              <a:t>Restoration</a:t>
            </a:r>
            <a:r>
              <a:rPr lang="en-US" sz="2400" dirty="0" smtClean="0">
                <a:latin typeface="Arial" pitchFamily="34" charset="0"/>
                <a:cs typeface="Arial" pitchFamily="34" charset="0"/>
              </a:rPr>
              <a:t> is process of installing the backup.</a:t>
            </a:r>
          </a:p>
          <a:p>
            <a:pPr>
              <a:buNone/>
            </a:pPr>
            <a:r>
              <a:rPr lang="en-US" sz="2400" dirty="0" smtClean="0">
                <a:latin typeface="Arial" pitchFamily="34" charset="0"/>
                <a:cs typeface="Arial" pitchFamily="34" charset="0"/>
              </a:rPr>
              <a:t>	Restore with incremental backup by running in proper order. Restore with differential is faster.</a:t>
            </a:r>
          </a:p>
          <a:p>
            <a:pPr>
              <a:buNone/>
            </a:pPr>
            <a:r>
              <a:rPr lang="en-US" sz="2400" dirty="0" smtClean="0">
                <a:latin typeface="Arial" pitchFamily="34" charset="0"/>
                <a:cs typeface="Arial" pitchFamily="34" charset="0"/>
              </a:rPr>
              <a:t>	</a:t>
            </a:r>
            <a:r>
              <a:rPr lang="en-US" sz="2400" dirty="0" smtClean="0">
                <a:solidFill>
                  <a:schemeClr val="accent3"/>
                </a:solidFill>
                <a:latin typeface="Arial" pitchFamily="34" charset="0"/>
                <a:cs typeface="Arial" pitchFamily="34" charset="0"/>
              </a:rPr>
              <a:t>Recovery point objective (RPO) </a:t>
            </a:r>
            <a:r>
              <a:rPr lang="en-US" sz="2400" dirty="0" smtClean="0">
                <a:latin typeface="Arial" pitchFamily="34" charset="0"/>
                <a:cs typeface="Arial" pitchFamily="34" charset="0"/>
              </a:rPr>
              <a:t>is the maximum length of time willing to risk loss of transaction data.</a:t>
            </a:r>
            <a:endParaRPr lang="en-US" sz="24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AVAILABILITY</a:t>
            </a:r>
            <a:endParaRPr lang="en-US" dirty="0"/>
          </a:p>
        </p:txBody>
      </p:sp>
      <p:sp>
        <p:nvSpPr>
          <p:cNvPr id="3" name="Content Placeholder 2"/>
          <p:cNvSpPr>
            <a:spLocks noGrp="1"/>
          </p:cNvSpPr>
          <p:nvPr>
            <p:ph idx="1"/>
          </p:nvPr>
        </p:nvSpPr>
        <p:spPr/>
        <p:txBody>
          <a:bodyPr>
            <a:normAutofit/>
          </a:bodyPr>
          <a:lstStyle/>
          <a:p>
            <a:pPr>
              <a:buNone/>
            </a:pPr>
            <a:r>
              <a:rPr lang="en-US" sz="2400" dirty="0" smtClean="0">
                <a:solidFill>
                  <a:schemeClr val="accent3"/>
                </a:solidFill>
                <a:latin typeface="Arial" pitchFamily="34" charset="0"/>
                <a:cs typeface="Arial" pitchFamily="34" charset="0"/>
              </a:rPr>
              <a:t>Real-time mirroring </a:t>
            </a:r>
            <a:r>
              <a:rPr lang="en-US" sz="2400" dirty="0" smtClean="0">
                <a:latin typeface="Arial" pitchFamily="34" charset="0"/>
                <a:cs typeface="Arial" pitchFamily="34" charset="0"/>
              </a:rPr>
              <a:t>almost eliminates risk of losing any data.  Data is recorded at two data centers at the same time.  Expensive. Used by financial companies.</a:t>
            </a:r>
          </a:p>
          <a:p>
            <a:pPr>
              <a:buNone/>
            </a:pPr>
            <a:r>
              <a:rPr lang="en-US" sz="2400" dirty="0" smtClean="0">
                <a:solidFill>
                  <a:schemeClr val="accent3"/>
                </a:solidFill>
                <a:latin typeface="Arial" pitchFamily="34" charset="0"/>
                <a:cs typeface="Arial" pitchFamily="34" charset="0"/>
              </a:rPr>
              <a:t>Checkpoint</a:t>
            </a:r>
            <a:r>
              <a:rPr lang="en-US" sz="2400" dirty="0" smtClean="0">
                <a:latin typeface="Arial" pitchFamily="34" charset="0"/>
                <a:cs typeface="Arial" pitchFamily="34" charset="0"/>
              </a:rPr>
              <a:t> is when (time) a copy of the database is made.</a:t>
            </a:r>
          </a:p>
          <a:p>
            <a:pPr>
              <a:buNone/>
            </a:pPr>
            <a:r>
              <a:rPr lang="en-US" sz="2400" dirty="0" smtClean="0">
                <a:latin typeface="Arial" pitchFamily="34" charset="0"/>
                <a:cs typeface="Arial" pitchFamily="34" charset="0"/>
              </a:rPr>
              <a:t>An </a:t>
            </a:r>
            <a:r>
              <a:rPr lang="en-US" sz="2400" dirty="0" smtClean="0">
                <a:solidFill>
                  <a:schemeClr val="accent3"/>
                </a:solidFill>
                <a:latin typeface="Arial" pitchFamily="34" charset="0"/>
                <a:cs typeface="Arial" pitchFamily="34" charset="0"/>
              </a:rPr>
              <a:t>archive</a:t>
            </a:r>
            <a:r>
              <a:rPr lang="en-US" sz="2400" dirty="0" smtClean="0">
                <a:latin typeface="Arial" pitchFamily="34" charset="0"/>
                <a:cs typeface="Arial" pitchFamily="34" charset="0"/>
              </a:rPr>
              <a:t> is a copy of a program, file or database that will be retained indefinitely, often for legal or regulatory purposes.</a:t>
            </a:r>
          </a:p>
          <a:p>
            <a:pPr>
              <a:buNone/>
            </a:pPr>
            <a:endParaRPr lang="en-US" sz="24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AVAILABILITY</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Infrastructure Replacement</a:t>
            </a:r>
          </a:p>
          <a:p>
            <a:pPr>
              <a:buNone/>
            </a:pPr>
            <a:r>
              <a:rPr lang="en-US" dirty="0" smtClean="0"/>
              <a:t>P</a:t>
            </a:r>
            <a:r>
              <a:rPr lang="en-US" sz="2400" dirty="0" smtClean="0">
                <a:latin typeface="Arial" pitchFamily="34" charset="0"/>
                <a:cs typeface="Arial" pitchFamily="34" charset="0"/>
              </a:rPr>
              <a:t>rovisions for replacing the necessary computing infrastructure:  computers, networking equipment, telephone lines, office equipment and supplies.</a:t>
            </a:r>
          </a:p>
          <a:p>
            <a:pPr>
              <a:buNone/>
            </a:pPr>
            <a:r>
              <a:rPr lang="en-US" sz="2400" dirty="0" smtClean="0">
                <a:latin typeface="Arial" pitchFamily="34" charset="0"/>
                <a:cs typeface="Arial" pitchFamily="34" charset="0"/>
              </a:rPr>
              <a:t>(1) </a:t>
            </a:r>
            <a:r>
              <a:rPr lang="en-US" sz="2400" dirty="0" smtClean="0">
                <a:solidFill>
                  <a:schemeClr val="accent3"/>
                </a:solidFill>
                <a:latin typeface="Arial" pitchFamily="34" charset="0"/>
                <a:cs typeface="Arial" pitchFamily="34" charset="0"/>
              </a:rPr>
              <a:t>Reciprocal agreement</a:t>
            </a:r>
            <a:r>
              <a:rPr lang="en-US" sz="2400" dirty="0" smtClean="0">
                <a:latin typeface="Arial" pitchFamily="34" charset="0"/>
                <a:cs typeface="Arial" pitchFamily="34" charset="0"/>
              </a:rPr>
              <a:t>, least expensive, contract with another organization to have temporary access to another’s information system resources</a:t>
            </a:r>
          </a:p>
          <a:p>
            <a:pPr>
              <a:buNone/>
            </a:pPr>
            <a:r>
              <a:rPr lang="en-US" sz="2400" dirty="0" smtClean="0">
                <a:latin typeface="Arial" pitchFamily="34" charset="0"/>
                <a:cs typeface="Arial" pitchFamily="34" charset="0"/>
              </a:rPr>
              <a:t>(2) </a:t>
            </a:r>
            <a:r>
              <a:rPr lang="en-US" sz="2400" dirty="0" smtClean="0">
                <a:solidFill>
                  <a:schemeClr val="accent3"/>
                </a:solidFill>
                <a:latin typeface="Arial" pitchFamily="34" charset="0"/>
                <a:cs typeface="Arial" pitchFamily="34" charset="0"/>
              </a:rPr>
              <a:t>Cold site</a:t>
            </a:r>
            <a:r>
              <a:rPr lang="en-US" sz="2400" dirty="0" smtClean="0">
                <a:latin typeface="Arial" pitchFamily="34" charset="0"/>
                <a:cs typeface="Arial" pitchFamily="34" charset="0"/>
              </a:rPr>
              <a:t>, purchase or lease, empty building, prewired, contract with others to provide equipment.</a:t>
            </a:r>
          </a:p>
          <a:p>
            <a:pPr>
              <a:buNone/>
            </a:pPr>
            <a:r>
              <a:rPr lang="en-US" sz="2400" dirty="0" smtClean="0">
                <a:latin typeface="Arial" pitchFamily="34" charset="0"/>
                <a:cs typeface="Arial" pitchFamily="34" charset="0"/>
              </a:rPr>
              <a:t>(3) </a:t>
            </a:r>
            <a:r>
              <a:rPr lang="en-US" sz="2400" dirty="0" smtClean="0">
                <a:solidFill>
                  <a:schemeClr val="accent3"/>
                </a:solidFill>
                <a:latin typeface="Arial" pitchFamily="34" charset="0"/>
                <a:cs typeface="Arial" pitchFamily="34" charset="0"/>
              </a:rPr>
              <a:t>Hot site</a:t>
            </a:r>
            <a:r>
              <a:rPr lang="en-US" sz="2400" dirty="0" smtClean="0">
                <a:latin typeface="Arial" pitchFamily="34" charset="0"/>
                <a:cs typeface="Arial" pitchFamily="34" charset="0"/>
              </a:rPr>
              <a:t>, ready to go, expensive, provides real-time mirroring opportunity.</a:t>
            </a:r>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AVAILABILITY</a:t>
            </a:r>
            <a:endParaRPr lang="en-US" dirty="0"/>
          </a:p>
        </p:txBody>
      </p:sp>
      <p:sp>
        <p:nvSpPr>
          <p:cNvPr id="3" name="Content Placeholder 2"/>
          <p:cNvSpPr>
            <a:spLocks noGrp="1"/>
          </p:cNvSpPr>
          <p:nvPr>
            <p:ph idx="1"/>
          </p:nvPr>
        </p:nvSpPr>
        <p:spPr/>
        <p:txBody>
          <a:bodyPr>
            <a:normAutofit lnSpcReduction="10000"/>
          </a:bodyPr>
          <a:lstStyle/>
          <a:p>
            <a:pPr>
              <a:lnSpc>
                <a:spcPct val="80000"/>
              </a:lnSpc>
            </a:pPr>
            <a:r>
              <a:rPr lang="en-US" sz="3000" b="1" dirty="0" smtClean="0">
                <a:latin typeface="Arial" pitchFamily="34" charset="0"/>
                <a:cs typeface="Arial" pitchFamily="34" charset="0"/>
              </a:rPr>
              <a:t>Documentation: disaster recovery</a:t>
            </a:r>
            <a:endParaRPr lang="en-US" sz="3000" dirty="0" smtClean="0">
              <a:latin typeface="Arial" pitchFamily="34" charset="0"/>
              <a:cs typeface="Arial" pitchFamily="34" charset="0"/>
            </a:endParaRPr>
          </a:p>
          <a:p>
            <a:pPr lvl="1">
              <a:lnSpc>
                <a:spcPct val="80000"/>
              </a:lnSpc>
            </a:pPr>
            <a:r>
              <a:rPr lang="en-US" sz="2600" dirty="0" smtClean="0">
                <a:latin typeface="Arial" pitchFamily="34" charset="0"/>
                <a:cs typeface="Arial" pitchFamily="34" charset="0"/>
              </a:rPr>
              <a:t>An important and often overlooked component. Should include:</a:t>
            </a:r>
          </a:p>
          <a:p>
            <a:pPr lvl="2">
              <a:lnSpc>
                <a:spcPct val="80000"/>
              </a:lnSpc>
            </a:pPr>
            <a:r>
              <a:rPr lang="en-US" sz="2200" dirty="0" smtClean="0">
                <a:latin typeface="Arial" pitchFamily="34" charset="0"/>
                <a:cs typeface="Arial" pitchFamily="34" charset="0"/>
              </a:rPr>
              <a:t>The disaster recovery plan itself, including instructions for notifying appropriate staff and the steps to resume operation, needs to be well documented.</a:t>
            </a:r>
          </a:p>
          <a:p>
            <a:pPr lvl="2">
              <a:lnSpc>
                <a:spcPct val="80000"/>
              </a:lnSpc>
            </a:pPr>
            <a:r>
              <a:rPr lang="en-US" sz="2200" dirty="0" smtClean="0">
                <a:latin typeface="Arial" pitchFamily="34" charset="0"/>
                <a:cs typeface="Arial" pitchFamily="34" charset="0"/>
              </a:rPr>
              <a:t>Assignment of responsibility for the various activities.</a:t>
            </a:r>
          </a:p>
          <a:p>
            <a:pPr lvl="2">
              <a:lnSpc>
                <a:spcPct val="80000"/>
              </a:lnSpc>
            </a:pPr>
            <a:r>
              <a:rPr lang="en-US" sz="2200" dirty="0" smtClean="0">
                <a:latin typeface="Arial" pitchFamily="34" charset="0"/>
                <a:cs typeface="Arial" pitchFamily="34" charset="0"/>
              </a:rPr>
              <a:t>Vendor documentation of hardware and software.</a:t>
            </a:r>
          </a:p>
          <a:p>
            <a:pPr lvl="2">
              <a:lnSpc>
                <a:spcPct val="80000"/>
              </a:lnSpc>
            </a:pPr>
            <a:r>
              <a:rPr lang="en-US" sz="2200" dirty="0" smtClean="0">
                <a:latin typeface="Arial" pitchFamily="34" charset="0"/>
                <a:cs typeface="Arial" pitchFamily="34" charset="0"/>
              </a:rPr>
              <a:t>Documentation of modifications made to the default configuration (so replacement will have the same functionality).</a:t>
            </a:r>
          </a:p>
          <a:p>
            <a:pPr lvl="2">
              <a:lnSpc>
                <a:spcPct val="80000"/>
              </a:lnSpc>
            </a:pPr>
            <a:r>
              <a:rPr lang="en-US" sz="2200" dirty="0" smtClean="0">
                <a:latin typeface="Arial" pitchFamily="34" charset="0"/>
                <a:cs typeface="Arial" pitchFamily="34" charset="0"/>
              </a:rPr>
              <a:t>Detailed operating instructions.</a:t>
            </a:r>
          </a:p>
          <a:p>
            <a:pPr lvl="1">
              <a:lnSpc>
                <a:spcPct val="80000"/>
              </a:lnSpc>
            </a:pPr>
            <a:r>
              <a:rPr lang="en-US" sz="2600" dirty="0" smtClean="0">
                <a:latin typeface="Arial" pitchFamily="34" charset="0"/>
                <a:cs typeface="Arial" pitchFamily="34" charset="0"/>
              </a:rPr>
              <a:t>Copies of all documentation should be stored both on-site and off-site.</a:t>
            </a:r>
          </a:p>
          <a:p>
            <a:pPr>
              <a:buNone/>
            </a:pPr>
            <a:endParaRPr lang="en-US" dirty="0"/>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AVAILABILITY</a:t>
            </a:r>
            <a:endParaRPr lang="en-US" dirty="0"/>
          </a:p>
        </p:txBody>
      </p:sp>
      <p:sp>
        <p:nvSpPr>
          <p:cNvPr id="3" name="Content Placeholder 2"/>
          <p:cNvSpPr>
            <a:spLocks noGrp="1"/>
          </p:cNvSpPr>
          <p:nvPr>
            <p:ph idx="1"/>
          </p:nvPr>
        </p:nvSpPr>
        <p:spPr/>
        <p:txBody>
          <a:bodyPr/>
          <a:lstStyle/>
          <a:p>
            <a:pPr>
              <a:lnSpc>
                <a:spcPct val="90000"/>
              </a:lnSpc>
            </a:pPr>
            <a:r>
              <a:rPr lang="en-US" b="1" dirty="0" smtClean="0">
                <a:latin typeface="Arial" pitchFamily="34" charset="0"/>
                <a:cs typeface="Arial" pitchFamily="34" charset="0"/>
              </a:rPr>
              <a:t>Testing</a:t>
            </a:r>
            <a:endParaRPr lang="en-US" dirty="0" smtClean="0">
              <a:latin typeface="Arial" pitchFamily="34" charset="0"/>
              <a:cs typeface="Arial" pitchFamily="34" charset="0"/>
            </a:endParaRPr>
          </a:p>
          <a:p>
            <a:pPr lvl="1">
              <a:lnSpc>
                <a:spcPct val="90000"/>
              </a:lnSpc>
            </a:pPr>
            <a:r>
              <a:rPr lang="en-US" dirty="0" smtClean="0">
                <a:latin typeface="Arial" pitchFamily="34" charset="0"/>
                <a:cs typeface="Arial" pitchFamily="34" charset="0"/>
              </a:rPr>
              <a:t>Periodic testing and revision is probably the most important component of effective disaster recovery and business continuity plans.</a:t>
            </a:r>
          </a:p>
          <a:p>
            <a:pPr lvl="2">
              <a:lnSpc>
                <a:spcPct val="90000"/>
              </a:lnSpc>
            </a:pPr>
            <a:r>
              <a:rPr lang="en-US" dirty="0" smtClean="0">
                <a:latin typeface="Arial" pitchFamily="34" charset="0"/>
                <a:cs typeface="Arial" pitchFamily="34" charset="0"/>
              </a:rPr>
              <a:t>Most plans fail their initial test, because it’s impossible to anticipate everything that could go wrong.</a:t>
            </a:r>
          </a:p>
          <a:p>
            <a:pPr lvl="2">
              <a:lnSpc>
                <a:spcPct val="90000"/>
              </a:lnSpc>
            </a:pPr>
            <a:r>
              <a:rPr lang="en-US" dirty="0" smtClean="0">
                <a:latin typeface="Arial" pitchFamily="34" charset="0"/>
                <a:cs typeface="Arial" pitchFamily="34" charset="0"/>
              </a:rPr>
              <a:t>The time to discover these problems is before the actual emergency and in a setting where the weaknesses can be carefully analyzed and appropriate changes made.</a:t>
            </a:r>
          </a:p>
          <a:p>
            <a:pPr>
              <a:buNone/>
            </a:pPr>
            <a:endParaRPr lang="en-US" dirty="0"/>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AVAILABILITY</a:t>
            </a:r>
            <a:endParaRPr lang="en-US" dirty="0"/>
          </a:p>
        </p:txBody>
      </p:sp>
      <p:sp>
        <p:nvSpPr>
          <p:cNvPr id="3" name="Content Placeholder 2"/>
          <p:cNvSpPr>
            <a:spLocks noGrp="1"/>
          </p:cNvSpPr>
          <p:nvPr>
            <p:ph idx="1"/>
          </p:nvPr>
        </p:nvSpPr>
        <p:spPr/>
        <p:txBody>
          <a:bodyPr>
            <a:normAutofit/>
          </a:bodyPr>
          <a:lstStyle/>
          <a:p>
            <a:r>
              <a:rPr lang="en-US" sz="2800" b="1" dirty="0" smtClean="0">
                <a:latin typeface="Arial" pitchFamily="34" charset="0"/>
                <a:cs typeface="Arial" pitchFamily="34" charset="0"/>
              </a:rPr>
              <a:t>Insurance</a:t>
            </a:r>
            <a:endParaRPr lang="en-US" sz="2800" dirty="0" smtClean="0">
              <a:latin typeface="Arial" pitchFamily="34" charset="0"/>
              <a:cs typeface="Arial" pitchFamily="34" charset="0"/>
            </a:endParaRPr>
          </a:p>
          <a:p>
            <a:pPr lvl="1"/>
            <a:r>
              <a:rPr lang="en-US" dirty="0" smtClean="0">
                <a:latin typeface="Arial" pitchFamily="34" charset="0"/>
                <a:cs typeface="Arial" pitchFamily="34" charset="0"/>
              </a:rPr>
              <a:t>Organizations should acquire adequate insurance coverage to defray part or all of the expenses associated with implementing their disaster recovery and business continuity plans.</a:t>
            </a:r>
          </a:p>
          <a:p>
            <a:pPr>
              <a:buNone/>
            </a:pPr>
            <a:endParaRPr lang="en-US" sz="28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CHANGE MANAGEMENT CONTROLS</a:t>
            </a:r>
            <a:endParaRPr lang="en-US" sz="4400" dirty="0"/>
          </a:p>
        </p:txBody>
      </p:sp>
      <p:sp>
        <p:nvSpPr>
          <p:cNvPr id="3" name="Content Placeholder 2"/>
          <p:cNvSpPr>
            <a:spLocks noGrp="1"/>
          </p:cNvSpPr>
          <p:nvPr>
            <p:ph idx="1"/>
          </p:nvPr>
        </p:nvSpPr>
        <p:spPr/>
        <p:txBody>
          <a:bodyPr>
            <a:normAutofit fontScale="92500" lnSpcReduction="10000"/>
          </a:bodyPr>
          <a:lstStyle/>
          <a:p>
            <a:pPr>
              <a:buNone/>
            </a:pPr>
            <a:r>
              <a:rPr lang="en-US" sz="2800" dirty="0" smtClean="0">
                <a:latin typeface="Arial" pitchFamily="34" charset="0"/>
                <a:cs typeface="Arial" pitchFamily="34" charset="0"/>
              </a:rPr>
              <a:t>Businesses frequently change information systems.  Controls are necessary to make sure changes do not impact system reliability. </a:t>
            </a:r>
          </a:p>
          <a:p>
            <a:pPr lvl="0"/>
            <a:r>
              <a:rPr lang="en-US" sz="2600" dirty="0" smtClean="0">
                <a:latin typeface="Arial" pitchFamily="34" charset="0"/>
                <a:cs typeface="Arial" pitchFamily="34" charset="0"/>
              </a:rPr>
              <a:t>Document all changes.</a:t>
            </a:r>
          </a:p>
          <a:p>
            <a:pPr lvl="0"/>
            <a:r>
              <a:rPr lang="en-US" sz="2600" dirty="0" smtClean="0">
                <a:latin typeface="Arial" pitchFamily="34" charset="0"/>
                <a:cs typeface="Arial" pitchFamily="34" charset="0"/>
              </a:rPr>
              <a:t>Make sure changes are approved by the appropriate parties.</a:t>
            </a:r>
          </a:p>
          <a:p>
            <a:pPr lvl="0"/>
            <a:r>
              <a:rPr lang="en-US" sz="2600" dirty="0" smtClean="0">
                <a:latin typeface="Arial" pitchFamily="34" charset="0"/>
                <a:cs typeface="Arial" pitchFamily="34" charset="0"/>
              </a:rPr>
              <a:t>Changes need to be thoroughly tested.</a:t>
            </a:r>
          </a:p>
          <a:p>
            <a:pPr lvl="0"/>
            <a:r>
              <a:rPr lang="en-US" sz="2600" dirty="0" smtClean="0">
                <a:latin typeface="Arial" pitchFamily="34" charset="0"/>
                <a:cs typeface="Arial" pitchFamily="34" charset="0"/>
              </a:rPr>
              <a:t>Develop “</a:t>
            </a:r>
            <a:r>
              <a:rPr lang="en-US" sz="2600" dirty="0" err="1" smtClean="0">
                <a:latin typeface="Arial" pitchFamily="34" charset="0"/>
                <a:cs typeface="Arial" pitchFamily="34" charset="0"/>
              </a:rPr>
              <a:t>backout</a:t>
            </a:r>
            <a:r>
              <a:rPr lang="en-US" sz="2600" dirty="0" smtClean="0">
                <a:latin typeface="Arial" pitchFamily="34" charset="0"/>
                <a:cs typeface="Arial" pitchFamily="34" charset="0"/>
              </a:rPr>
              <a:t>” plans to undo change if necessary.</a:t>
            </a:r>
          </a:p>
          <a:p>
            <a:pPr lvl="0"/>
            <a:r>
              <a:rPr lang="en-US" sz="2600" dirty="0" smtClean="0">
                <a:latin typeface="Arial" pitchFamily="34" charset="0"/>
                <a:cs typeface="Arial" pitchFamily="34" charset="0"/>
              </a:rPr>
              <a:t>Adequate monitoring and review by senior management (most important).  Usually done by the IT steering committee.</a:t>
            </a:r>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37</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Confidentiality</a:t>
            </a:r>
            <a:endParaRPr lang="en-US" dirty="0"/>
          </a:p>
        </p:txBody>
      </p:sp>
      <p:sp>
        <p:nvSpPr>
          <p:cNvPr id="3" name="Content Placeholder 2"/>
          <p:cNvSpPr>
            <a:spLocks noGrp="1"/>
          </p:cNvSpPr>
          <p:nvPr>
            <p:ph idx="1"/>
          </p:nvPr>
        </p:nvSpPr>
        <p:spPr/>
        <p:txBody>
          <a:bodyPr/>
          <a:lstStyle/>
          <a:p>
            <a:pPr>
              <a:buNone/>
            </a:pPr>
            <a:r>
              <a:rPr lang="en-US" sz="2800" dirty="0" smtClean="0"/>
              <a:t>Table 8-1 in your textbook summaries key controls to protect confidentiality of information:</a:t>
            </a:r>
          </a:p>
          <a:p>
            <a:pPr>
              <a:buNone/>
            </a:pPr>
            <a:endParaRPr lang="en-US" dirty="0"/>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4</a:t>
            </a:fld>
            <a:endParaRPr lang="en-US" dirty="0"/>
          </a:p>
        </p:txBody>
      </p:sp>
      <p:graphicFrame>
        <p:nvGraphicFramePr>
          <p:cNvPr id="6" name="Table 5"/>
          <p:cNvGraphicFramePr>
            <a:graphicFrameLocks noGrp="1"/>
          </p:cNvGraphicFramePr>
          <p:nvPr/>
        </p:nvGraphicFramePr>
        <p:xfrm>
          <a:off x="1524000" y="2895600"/>
          <a:ext cx="7010400" cy="3383280"/>
        </p:xfrm>
        <a:graphic>
          <a:graphicData uri="http://schemas.openxmlformats.org/drawingml/2006/table">
            <a:tbl>
              <a:tblPr firstRow="1" bandRow="1">
                <a:tableStyleId>{5C22544A-7EE6-4342-B048-85BDC9FD1C3A}</a:tableStyleId>
              </a:tblPr>
              <a:tblGrid>
                <a:gridCol w="2286000"/>
                <a:gridCol w="4724400"/>
              </a:tblGrid>
              <a:tr h="3708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ea typeface="Times New Roman" pitchFamily="18" charset="0"/>
                          <a:cs typeface="Arial" charset="0"/>
                        </a:rPr>
                        <a:t>Situation</a:t>
                      </a:r>
                      <a:endPar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ea typeface="Times New Roman" pitchFamily="18" charset="0"/>
                          <a:cs typeface="Arial" charset="0"/>
                        </a:rPr>
                        <a:t>Controls</a:t>
                      </a:r>
                      <a:endParaRPr kumimoji="0" lang="en-US" sz="2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tc>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rPr>
                        <a:t>Storage</a:t>
                      </a: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ea typeface="Times New Roman" pitchFamily="18" charset="0"/>
                          <a:cs typeface="Arial" charset="0"/>
                        </a:rPr>
                        <a:t>Encryption and access controls</a:t>
                      </a:r>
                    </a:p>
                  </a:txBody>
                  <a:tcPr horzOverflow="overflow"/>
                </a:tc>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rPr>
                        <a:t>Transmission</a:t>
                      </a: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ea typeface="Times New Roman" pitchFamily="18" charset="0"/>
                          <a:cs typeface="Arial" charset="0"/>
                        </a:rPr>
                        <a:t>Encryption</a:t>
                      </a:r>
                    </a:p>
                  </a:txBody>
                  <a:tcPr horzOverflow="overflow"/>
                </a:tc>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rPr>
                        <a:t>Disposal</a:t>
                      </a: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rPr>
                        <a:t>Shredding, thorough erasure, physical destruction</a:t>
                      </a:r>
                    </a:p>
                  </a:txBody>
                  <a:tcPr horzOverflow="overflow"/>
                </a:tc>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rPr>
                        <a:t>Overall</a:t>
                      </a: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rPr>
                        <a:t>Categorization to reflect value and training in proper work practices</a:t>
                      </a:r>
                    </a:p>
                  </a:txBody>
                  <a:tcPr horzOverflow="overflow"/>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Confidentiality</a:t>
            </a:r>
            <a:endParaRPr lang="en-US" dirty="0"/>
          </a:p>
        </p:txBody>
      </p:sp>
      <p:sp>
        <p:nvSpPr>
          <p:cNvPr id="3" name="Content Placeholder 2"/>
          <p:cNvSpPr>
            <a:spLocks noGrp="1"/>
          </p:cNvSpPr>
          <p:nvPr>
            <p:ph idx="1"/>
          </p:nvPr>
        </p:nvSpPr>
        <p:spPr/>
        <p:txBody>
          <a:bodyPr/>
          <a:lstStyle/>
          <a:p>
            <a:r>
              <a:rPr lang="en-US" sz="2800" dirty="0" smtClean="0"/>
              <a:t>The Internet provides inexpensive transmission, but data is easily intercepted.</a:t>
            </a:r>
          </a:p>
          <a:p>
            <a:r>
              <a:rPr lang="en-US" sz="2800" dirty="0" smtClean="0"/>
              <a:t>Encryption solves the interception issue.</a:t>
            </a:r>
          </a:p>
          <a:p>
            <a:r>
              <a:rPr lang="en-US" sz="2800" dirty="0" smtClean="0"/>
              <a:t>If data is encrypted before sending it, a </a:t>
            </a:r>
            <a:r>
              <a:rPr lang="en-US" sz="2800" b="1" i="1" dirty="0" smtClean="0">
                <a:solidFill>
                  <a:srgbClr val="CC0000"/>
                </a:solidFill>
              </a:rPr>
              <a:t>virtual private network (VPN)</a:t>
            </a:r>
            <a:r>
              <a:rPr lang="en-US" sz="2800" b="1" i="1" dirty="0" smtClean="0"/>
              <a:t> </a:t>
            </a:r>
            <a:r>
              <a:rPr lang="en-US" sz="2800" dirty="0" smtClean="0"/>
              <a:t>is created.</a:t>
            </a:r>
          </a:p>
          <a:p>
            <a:pPr lvl="1"/>
            <a:r>
              <a:rPr lang="en-US" sz="2400" dirty="0" smtClean="0"/>
              <a:t>Provides the functionality of a privately owned network</a:t>
            </a:r>
          </a:p>
          <a:p>
            <a:pPr lvl="1"/>
            <a:r>
              <a:rPr lang="en-US" sz="2400" dirty="0" smtClean="0"/>
              <a:t>But uses the Internet</a:t>
            </a:r>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Confidentiality</a:t>
            </a:r>
            <a:endParaRPr lang="en-US" dirty="0"/>
          </a:p>
        </p:txBody>
      </p:sp>
      <p:sp>
        <p:nvSpPr>
          <p:cNvPr id="3" name="Content Placeholder 2"/>
          <p:cNvSpPr>
            <a:spLocks noGrp="1"/>
          </p:cNvSpPr>
          <p:nvPr>
            <p:ph idx="1"/>
          </p:nvPr>
        </p:nvSpPr>
        <p:spPr/>
        <p:txBody>
          <a:bodyPr/>
          <a:lstStyle/>
          <a:p>
            <a:r>
              <a:rPr lang="en-US" sz="2800" dirty="0" smtClean="0"/>
              <a:t>It is critical to encrypt any sensitive information stored in devices that are easily lost or stolen, such as laptops, PDAs, cell phones, and other portable devices.</a:t>
            </a:r>
          </a:p>
          <a:p>
            <a:pPr lvl="1"/>
            <a:r>
              <a:rPr lang="en-US" sz="2400" dirty="0" smtClean="0"/>
              <a:t>Many organizations have policies against storing sensitive information on these devices.</a:t>
            </a:r>
          </a:p>
          <a:p>
            <a:pPr lvl="1"/>
            <a:r>
              <a:rPr lang="en-US" sz="2400" dirty="0" smtClean="0"/>
              <a:t>81% of users admit they do so anyway.</a:t>
            </a:r>
          </a:p>
          <a:p>
            <a:pPr>
              <a:buNone/>
            </a:pPr>
            <a:endParaRPr lang="en-US" dirty="0"/>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Confidentiality</a:t>
            </a:r>
            <a:endParaRPr lang="en-US" dirty="0"/>
          </a:p>
        </p:txBody>
      </p:sp>
      <p:sp>
        <p:nvSpPr>
          <p:cNvPr id="3" name="Content Placeholder 2"/>
          <p:cNvSpPr>
            <a:spLocks noGrp="1"/>
          </p:cNvSpPr>
          <p:nvPr>
            <p:ph idx="1"/>
          </p:nvPr>
        </p:nvSpPr>
        <p:spPr/>
        <p:txBody>
          <a:bodyPr/>
          <a:lstStyle/>
          <a:p>
            <a:pPr>
              <a:lnSpc>
                <a:spcPct val="90000"/>
              </a:lnSpc>
            </a:pPr>
            <a:r>
              <a:rPr lang="en-US" sz="2400" dirty="0" smtClean="0">
                <a:latin typeface="Arial" pitchFamily="34" charset="0"/>
                <a:cs typeface="Arial" pitchFamily="34" charset="0"/>
              </a:rPr>
              <a:t>Encryption alone is not sufficient to protect confidentiality. Given enough time, many encryption schemes can be broken.</a:t>
            </a:r>
          </a:p>
          <a:p>
            <a:pPr>
              <a:lnSpc>
                <a:spcPct val="90000"/>
              </a:lnSpc>
            </a:pPr>
            <a:r>
              <a:rPr lang="en-US" sz="2400" dirty="0" smtClean="0">
                <a:latin typeface="Arial" pitchFamily="34" charset="0"/>
                <a:cs typeface="Arial" pitchFamily="34" charset="0"/>
              </a:rPr>
              <a:t>Access controls are also needed:</a:t>
            </a:r>
          </a:p>
          <a:p>
            <a:pPr lvl="1">
              <a:lnSpc>
                <a:spcPct val="90000"/>
              </a:lnSpc>
            </a:pPr>
            <a:r>
              <a:rPr lang="en-US" sz="2000" dirty="0" smtClean="0">
                <a:latin typeface="Arial" pitchFamily="34" charset="0"/>
                <a:cs typeface="Arial" pitchFamily="34" charset="0"/>
              </a:rPr>
              <a:t>To prevent unauthorized parties from obtaining the encrypted data; and</a:t>
            </a:r>
          </a:p>
          <a:p>
            <a:pPr lvl="1">
              <a:lnSpc>
                <a:spcPct val="90000"/>
              </a:lnSpc>
            </a:pPr>
            <a:r>
              <a:rPr lang="en-US" sz="2000" dirty="0" smtClean="0">
                <a:latin typeface="Arial" pitchFamily="34" charset="0"/>
                <a:cs typeface="Arial" pitchFamily="34" charset="0"/>
              </a:rPr>
              <a:t>Because not all confidential information can be encrypted in storage.</a:t>
            </a:r>
          </a:p>
          <a:p>
            <a:pPr>
              <a:lnSpc>
                <a:spcPct val="90000"/>
              </a:lnSpc>
            </a:pPr>
            <a:r>
              <a:rPr lang="en-US" sz="2400" dirty="0" smtClean="0">
                <a:latin typeface="Arial" pitchFamily="34" charset="0"/>
                <a:cs typeface="Arial" pitchFamily="34" charset="0"/>
              </a:rPr>
              <a:t>Strong authentication techniques are necessary.</a:t>
            </a:r>
          </a:p>
          <a:p>
            <a:pPr>
              <a:lnSpc>
                <a:spcPct val="90000"/>
              </a:lnSpc>
            </a:pPr>
            <a:r>
              <a:rPr lang="en-US" sz="2400" dirty="0" smtClean="0">
                <a:latin typeface="Arial" pitchFamily="34" charset="0"/>
                <a:cs typeface="Arial" pitchFamily="34" charset="0"/>
              </a:rPr>
              <a:t>Strong authorization controls should be used to limit the actions (read, write, change, delete, copy, etc.) that authorized users can perform when accessing confidential information.</a:t>
            </a:r>
            <a:endParaRPr lang="en-US"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Confidentiality</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latin typeface="Arial" pitchFamily="34" charset="0"/>
                <a:cs typeface="Arial" pitchFamily="34" charset="0"/>
              </a:rPr>
              <a:t>Controls on visitors, badges at the workplace to prevent unauthorized entry</a:t>
            </a:r>
          </a:p>
          <a:p>
            <a:pPr lvl="0"/>
            <a:r>
              <a:rPr lang="en-US" dirty="0" smtClean="0">
                <a:latin typeface="Arial" pitchFamily="34" charset="0"/>
                <a:cs typeface="Arial" pitchFamily="34" charset="0"/>
              </a:rPr>
              <a:t>Require employees not to leave PC’s or Workstations without logging out </a:t>
            </a:r>
          </a:p>
          <a:p>
            <a:pPr lvl="0"/>
            <a:r>
              <a:rPr lang="en-US" dirty="0" smtClean="0">
                <a:latin typeface="Arial" pitchFamily="34" charset="0"/>
                <a:cs typeface="Arial" pitchFamily="34" charset="0"/>
              </a:rPr>
              <a:t>Automatically log-out on PC’s and require passwords for re-entry into system</a:t>
            </a:r>
          </a:p>
          <a:p>
            <a:pPr lvl="0"/>
            <a:r>
              <a:rPr lang="en-US" dirty="0" smtClean="0">
                <a:latin typeface="Arial" pitchFamily="34" charset="0"/>
                <a:cs typeface="Arial" pitchFamily="34" charset="0"/>
              </a:rPr>
              <a:t>Don’t leave sensitive information out and available.</a:t>
            </a:r>
          </a:p>
          <a:p>
            <a:pPr lvl="0"/>
            <a:r>
              <a:rPr lang="en-US" dirty="0" smtClean="0">
                <a:latin typeface="Arial" pitchFamily="34" charset="0"/>
                <a:cs typeface="Arial" pitchFamily="34" charset="0"/>
              </a:rPr>
              <a:t>Careful disposal of sensitive information</a:t>
            </a:r>
          </a:p>
          <a:p>
            <a:pPr lvl="0"/>
            <a:r>
              <a:rPr lang="en-US" dirty="0" smtClean="0">
                <a:latin typeface="Arial" pitchFamily="34" charset="0"/>
                <a:cs typeface="Arial" pitchFamily="34" charset="0"/>
              </a:rPr>
              <a:t>Hard drives often contain sensitive information—need controls to protect and to dispose of.</a:t>
            </a:r>
          </a:p>
          <a:p>
            <a:pPr lvl="0"/>
            <a:r>
              <a:rPr lang="en-US" dirty="0" smtClean="0">
                <a:latin typeface="Arial" pitchFamily="34" charset="0"/>
                <a:cs typeface="Arial" pitchFamily="34" charset="0"/>
              </a:rPr>
              <a:t>Labeling documents as confidential, private, etc.</a:t>
            </a:r>
          </a:p>
          <a:p>
            <a:pPr lvl="0"/>
            <a:r>
              <a:rPr lang="en-US" dirty="0" smtClean="0">
                <a:latin typeface="Arial" pitchFamily="34" charset="0"/>
                <a:cs typeface="Arial" pitchFamily="34" charset="0"/>
              </a:rPr>
              <a:t>Email and instant messaging:  once sent there is no way to retrieve it, so these represent significant exposures (even CEOs have lost jobs)</a:t>
            </a:r>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Privacy</a:t>
            </a:r>
            <a:endParaRPr lang="en-US" dirty="0"/>
          </a:p>
        </p:txBody>
      </p:sp>
      <p:sp>
        <p:nvSpPr>
          <p:cNvPr id="3" name="Content Placeholder 2"/>
          <p:cNvSpPr>
            <a:spLocks noGrp="1"/>
          </p:cNvSpPr>
          <p:nvPr>
            <p:ph idx="1"/>
          </p:nvPr>
        </p:nvSpPr>
        <p:spPr>
          <a:xfrm>
            <a:off x="1435608" y="1676400"/>
            <a:ext cx="7498080" cy="4572000"/>
          </a:xfrm>
        </p:spPr>
        <p:txBody>
          <a:bodyPr/>
          <a:lstStyle/>
          <a:p>
            <a:pPr>
              <a:lnSpc>
                <a:spcPct val="80000"/>
              </a:lnSpc>
            </a:pPr>
            <a:r>
              <a:rPr lang="en-US" dirty="0" smtClean="0"/>
              <a:t>In the Trust Services framework, the privacy principle is closely related to the confidentiality principle.</a:t>
            </a:r>
          </a:p>
          <a:p>
            <a:pPr>
              <a:lnSpc>
                <a:spcPct val="80000"/>
              </a:lnSpc>
            </a:pPr>
            <a:r>
              <a:rPr lang="en-US" dirty="0" smtClean="0"/>
              <a:t>Primary difference is that privacy focuses on protecting personal information about customers rather than organizational data.</a:t>
            </a:r>
          </a:p>
          <a:p>
            <a:pPr>
              <a:lnSpc>
                <a:spcPct val="80000"/>
              </a:lnSpc>
            </a:pPr>
            <a:r>
              <a:rPr lang="en-US" dirty="0" smtClean="0"/>
              <a:t>Key controls for privacy are the same that were previously listed for confidentiality.</a:t>
            </a:r>
            <a:endParaRPr lang="en-US" dirty="0"/>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3D9A263-F5F5-4927-A274-B654D4728C9C}"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374</TotalTime>
  <Words>2788</Words>
  <Application>Microsoft Office PowerPoint</Application>
  <PresentationFormat>On-screen Show (4:3)</PresentationFormat>
  <Paragraphs>310</Paragraphs>
  <Slides>37</Slides>
  <Notes>0</Notes>
  <HiddenSlides>0</HiddenSlides>
  <MMClips>0</MMClips>
  <ScaleCrop>false</ScaleCrop>
  <HeadingPairs>
    <vt:vector size="4" baseType="variant">
      <vt:variant>
        <vt:lpstr>Theme</vt:lpstr>
      </vt:variant>
      <vt:variant>
        <vt:i4>2</vt:i4>
      </vt:variant>
      <vt:variant>
        <vt:lpstr>Slide Titles</vt:lpstr>
      </vt:variant>
      <vt:variant>
        <vt:i4>37</vt:i4>
      </vt:variant>
    </vt:vector>
  </HeadingPairs>
  <TitlesOfParts>
    <vt:vector size="39" baseType="lpstr">
      <vt:lpstr>Solstice</vt:lpstr>
      <vt:lpstr>Custom Design</vt:lpstr>
      <vt:lpstr>Information Systems Controls for System Reliability Part 2: Confidentiality, Privacy, Processing Integrity, and Availability</vt:lpstr>
      <vt:lpstr>Learning Objectives</vt:lpstr>
      <vt:lpstr>Reliable Systems</vt:lpstr>
      <vt:lpstr>1. Confidentiality</vt:lpstr>
      <vt:lpstr>1. Confidentiality</vt:lpstr>
      <vt:lpstr>1. Confidentiality</vt:lpstr>
      <vt:lpstr>1. Confidentiality</vt:lpstr>
      <vt:lpstr>1. Confidentiality</vt:lpstr>
      <vt:lpstr>2. Privacy</vt:lpstr>
      <vt:lpstr>2. Privacy: Legal</vt:lpstr>
      <vt:lpstr>2. Privacy: Best Practices</vt:lpstr>
      <vt:lpstr>2. Privacy: Best Practices (contin.)</vt:lpstr>
      <vt:lpstr>2. Privacy: Cookies</vt:lpstr>
      <vt:lpstr>2. Privacy:  Identity Theft</vt:lpstr>
      <vt:lpstr>2. Privacy: SPAM</vt:lpstr>
      <vt:lpstr>2. Privacy:  SPAM</vt:lpstr>
      <vt:lpstr>2. Privacy:  SPAM</vt:lpstr>
      <vt:lpstr>3. PROCESSING INTEGRITY</vt:lpstr>
      <vt:lpstr>3. PROCESSING INTEGRITY</vt:lpstr>
      <vt:lpstr>3. PROCESSING INTEGRITY</vt:lpstr>
      <vt:lpstr>3. PROCESSING INTEGRITY</vt:lpstr>
      <vt:lpstr>3. PROCESSING INTEGRITY</vt:lpstr>
      <vt:lpstr>3. PROCESSING INTEGRITY</vt:lpstr>
      <vt:lpstr>3. PROCESSING INTEGRITY</vt:lpstr>
      <vt:lpstr>3. PROCESSING INTEGRITY</vt:lpstr>
      <vt:lpstr>3. PROCESSING INTEGRITY</vt:lpstr>
      <vt:lpstr>3. PROCESSING INTEGRITY</vt:lpstr>
      <vt:lpstr>3. PROCESSING INTEGRITY</vt:lpstr>
      <vt:lpstr>4.  AVAILABILITY</vt:lpstr>
      <vt:lpstr>4.  AVAILABILITY</vt:lpstr>
      <vt:lpstr>4.  AVAILABILITY</vt:lpstr>
      <vt:lpstr>4.  AVAILABILITY</vt:lpstr>
      <vt:lpstr>4.  AVAILABILITY</vt:lpstr>
      <vt:lpstr>4.  AVAILABILITY</vt:lpstr>
      <vt:lpstr>4.  AVAILABILITY</vt:lpstr>
      <vt:lpstr>4.  AVAILABILITY</vt:lpstr>
      <vt:lpstr>CHANGE MANAGEMENT CONTROLS</vt:lpstr>
    </vt:vector>
  </TitlesOfParts>
  <Company>University of Washington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Larry DuCharme</dc:creator>
  <cp:lastModifiedBy>Larry DuCharme</cp:lastModifiedBy>
  <cp:revision>38</cp:revision>
  <dcterms:created xsi:type="dcterms:W3CDTF">2010-11-10T19:21:07Z</dcterms:created>
  <dcterms:modified xsi:type="dcterms:W3CDTF">2010-11-15T20:43:52Z</dcterms:modified>
</cp:coreProperties>
</file>