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9" r:id="rId3"/>
    <p:sldId id="257" r:id="rId4"/>
    <p:sldId id="258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73" r:id="rId14"/>
    <p:sldId id="272" r:id="rId15"/>
    <p:sldId id="269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08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C0ACF-A49D-4DFB-A060-4D0CBB189DBD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504F2-88C8-4B53-B583-F78CE4310D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E9300-5242-4F8C-BFD2-F19F23DB33ED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8486F-DF43-4C65-93B3-0C7C2B43F3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42C6B-696B-4465-9206-089BC0415079}" type="datetime1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419-D94A-4972-B2A6-656A965BC474}" type="datetime1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956B-A78B-4AB7-AF67-637741758821}" type="datetime1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78F7-B640-487B-822F-EBB563044A4E}" type="datetime1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4B94-6641-43BB-8991-F6921D59D5CA}" type="datetime1">
              <a:rPr lang="en-US" smtClean="0"/>
              <a:t>11/9/2010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4424-EAD6-4563-8359-25177DE7DB02}" type="datetime1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A4-D1E8-4319-A58C-E7104A92B323}" type="datetime1">
              <a:rPr lang="en-US" smtClean="0"/>
              <a:t>11/9/2010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08EF0-1527-4470-834B-D8E09A05A351}" type="datetime1">
              <a:rPr lang="en-US" smtClean="0"/>
              <a:t>11/9/2010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F00F-1B19-4019-8A39-7C3D91F0FD96}" type="datetime1">
              <a:rPr lang="en-US" smtClean="0"/>
              <a:t>11/9/2010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9693-FFD3-4524-960B-06B319C85D3F}" type="datetime1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CA0A-7DFB-4A7F-8984-056A284AEFF4}" type="datetime1">
              <a:rPr lang="en-US" smtClean="0"/>
              <a:t>11/9/2010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9F979-20BB-4A44-AE13-53918C91F8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ecurity.org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6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IS Controls – Reliability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0292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Information Security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Chapter 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Foster School of Business       </a:t>
            </a:r>
            <a:r>
              <a:rPr lang="en-US" dirty="0" err="1" smtClean="0"/>
              <a:t>Acctg</a:t>
            </a:r>
            <a:r>
              <a:rPr lang="en-US" dirty="0" smtClean="0"/>
              <a:t> 320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3" descr="FG07_002_013601518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61" t="36325" r="14746" b="22768"/>
          <a:stretch>
            <a:fillRect/>
          </a:stretch>
        </p:blipFill>
        <p:spPr bwMode="auto">
          <a:xfrm>
            <a:off x="1828800" y="609600"/>
            <a:ext cx="64770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</a:t>
            </a:r>
            <a:r>
              <a:rPr lang="en-US" b="1" dirty="0" smtClean="0"/>
              <a:t>)  Security is a Management Issue, not a Technology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2400" dirty="0" smtClean="0"/>
              <a:t>It </a:t>
            </a:r>
            <a:r>
              <a:rPr lang="en-US" sz="2400" dirty="0"/>
              <a:t>is management’s job to report accurately and maintain an effective internal control structure (Sarbanes-Oxley)</a:t>
            </a:r>
          </a:p>
          <a:p>
            <a:pPr lvl="0">
              <a:buNone/>
            </a:pPr>
            <a:r>
              <a:rPr lang="en-US" sz="2400" dirty="0" smtClean="0"/>
              <a:t>Most security </a:t>
            </a:r>
            <a:r>
              <a:rPr lang="en-US" sz="2400" dirty="0"/>
              <a:t>problems are the result of poor management (ineffective defenses against threats, poor follow-up on controls, inadequate staffing, failure to prioritize, etc</a:t>
            </a:r>
            <a:r>
              <a:rPr lang="en-US" sz="2400" dirty="0" smtClean="0"/>
              <a:t>.)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Four essential criteria for implementation of the 5 basic principals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A)  Developing and Documenting Policies:</a:t>
            </a:r>
            <a:r>
              <a:rPr lang="en-US" dirty="0" smtClean="0"/>
              <a:t>  management has to develop a comprehensive set of security policies.</a:t>
            </a:r>
          </a:p>
          <a:p>
            <a:pPr>
              <a:buNone/>
            </a:pPr>
            <a:r>
              <a:rPr lang="en-US" b="1" dirty="0" smtClean="0"/>
              <a:t>B)  Communicating to all authorized users:   </a:t>
            </a:r>
            <a:r>
              <a:rPr lang="en-US" dirty="0" smtClean="0"/>
              <a:t>users must receive regular, periodic reminders about security policies and training in how to comply with them.</a:t>
            </a:r>
          </a:p>
          <a:p>
            <a:pPr>
              <a:buNone/>
            </a:pPr>
            <a:r>
              <a:rPr lang="en-US" b="1" dirty="0" smtClean="0"/>
              <a:t>C)  Designing and employing appropriate controls:</a:t>
            </a:r>
            <a:r>
              <a:rPr lang="en-US" dirty="0" smtClean="0"/>
              <a:t>  there are control frameworks that identify a series of procedures and tools that can be used to mitigate risk.</a:t>
            </a:r>
          </a:p>
          <a:p>
            <a:pPr>
              <a:buNone/>
            </a:pPr>
            <a:r>
              <a:rPr lang="en-US" b="1" dirty="0"/>
              <a:t>D</a:t>
            </a:r>
            <a:r>
              <a:rPr lang="en-US" b="1" dirty="0" smtClean="0"/>
              <a:t>)  Monitoring the system and taking corrective actions:  </a:t>
            </a:r>
            <a:r>
              <a:rPr lang="en-US" dirty="0" smtClean="0"/>
              <a:t>follow through, attention to detail, independent checks.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(2) The time-based model of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9600" dirty="0"/>
              <a:t>Preventive controls not 100% </a:t>
            </a:r>
            <a:r>
              <a:rPr lang="en-US" sz="9600" dirty="0" smtClean="0"/>
              <a:t>effective.</a:t>
            </a:r>
            <a:endParaRPr lang="en-US" sz="9600" dirty="0"/>
          </a:p>
          <a:p>
            <a:pPr lvl="0"/>
            <a:r>
              <a:rPr lang="en-US" sz="9600" dirty="0"/>
              <a:t>Need to supplement preventive procedures with methods for detecting incidents and taking remedial </a:t>
            </a:r>
            <a:r>
              <a:rPr lang="en-US" sz="9600" dirty="0" smtClean="0"/>
              <a:t>action.</a:t>
            </a:r>
            <a:endParaRPr lang="en-US" sz="9600" dirty="0"/>
          </a:p>
          <a:p>
            <a:pPr lvl="0"/>
            <a:r>
              <a:rPr lang="en-US" sz="9600" dirty="0"/>
              <a:t>Detective controls: identify when protective controls have been breached</a:t>
            </a:r>
          </a:p>
          <a:p>
            <a:r>
              <a:rPr lang="en-US" sz="9600" dirty="0" smtClean="0"/>
              <a:t>Pt </a:t>
            </a:r>
            <a:r>
              <a:rPr lang="en-US" sz="9600" dirty="0"/>
              <a:t>= </a:t>
            </a:r>
            <a:r>
              <a:rPr lang="en-US" sz="9600" dirty="0" smtClean="0"/>
              <a:t>Time it takes to break through Preventive </a:t>
            </a:r>
            <a:r>
              <a:rPr lang="en-US" sz="9600" dirty="0"/>
              <a:t>Controls</a:t>
            </a:r>
          </a:p>
          <a:p>
            <a:r>
              <a:rPr lang="en-US" sz="9600" dirty="0" err="1" smtClean="0"/>
              <a:t>Dt</a:t>
            </a:r>
            <a:r>
              <a:rPr lang="en-US" sz="9600" dirty="0" smtClean="0"/>
              <a:t> </a:t>
            </a:r>
            <a:r>
              <a:rPr lang="en-US" sz="9600" dirty="0"/>
              <a:t>= </a:t>
            </a:r>
            <a:r>
              <a:rPr lang="en-US" sz="9600" dirty="0" smtClean="0"/>
              <a:t>Time it takes to detect an attack is happening</a:t>
            </a:r>
            <a:endParaRPr lang="en-US" sz="9600" dirty="0"/>
          </a:p>
          <a:p>
            <a:r>
              <a:rPr lang="en-US" sz="9600" dirty="0" smtClean="0"/>
              <a:t>Ct </a:t>
            </a:r>
            <a:r>
              <a:rPr lang="en-US" sz="9600" dirty="0"/>
              <a:t>= Time it takes to Respond</a:t>
            </a:r>
          </a:p>
          <a:p>
            <a:r>
              <a:rPr lang="en-US" sz="9600" dirty="0"/>
              <a:t>If P &gt; D+ C then security procedures are effective</a:t>
            </a:r>
          </a:p>
          <a:p>
            <a:r>
              <a:rPr lang="en-US" sz="9600" dirty="0" smtClean="0"/>
              <a:t>Preventive </a:t>
            </a:r>
            <a:r>
              <a:rPr lang="en-US" sz="9600" dirty="0"/>
              <a:t>controls should be strong enough so that it takes more time to break through controls than it takes to detect that an attack is under progress and rectify the </a:t>
            </a:r>
            <a:r>
              <a:rPr lang="en-US" sz="9600" dirty="0" smtClean="0"/>
              <a:t>situation.</a:t>
            </a:r>
            <a:endParaRPr lang="en-US" sz="96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TIME-BASED MODEL OF SECURITY--example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For an additional expenditure of $25,000, the company could take one of four measures: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Measure 1 would increase P by 5 minutes.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Measure 2 would decrease D by 3 minutes.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Measure 3 would decrease C by 5 minutes.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Measure 4 would increase P by 3 minutes and reduce C by 3 minutes.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Because each measure has the same cost, which do you think would be the most cost-effective choice? (Hint: Your goal is to have P exceed [D + C] by the maximum possible amount.)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TIME-BASED MODEL OF SECURITY—example 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 dirty="0" smtClean="0"/>
              <a:t>You may be able to solve this problem by eyeballing it. If not, one way to solve it is to assume some initial values for P, D, and C.</a:t>
            </a:r>
          </a:p>
          <a:p>
            <a:pPr>
              <a:lnSpc>
                <a:spcPct val="80000"/>
              </a:lnSpc>
            </a:pPr>
            <a:r>
              <a:rPr lang="en-US" sz="2100" dirty="0" smtClean="0"/>
              <a:t>So let’s assume that P = 15 min., D = 5 min., and C = 8 min.</a:t>
            </a:r>
          </a:p>
          <a:p>
            <a:pPr>
              <a:lnSpc>
                <a:spcPct val="80000"/>
              </a:lnSpc>
            </a:pPr>
            <a:r>
              <a:rPr lang="en-US" sz="2100" dirty="0" smtClean="0"/>
              <a:t>At our starting point, P – (D + C) = 15 – (5 + 8) = 2 min.</a:t>
            </a:r>
          </a:p>
          <a:p>
            <a:pPr>
              <a:lnSpc>
                <a:spcPct val="80000"/>
              </a:lnSpc>
            </a:pPr>
            <a:r>
              <a:rPr lang="en-US" sz="2100" dirty="0" smtClean="0"/>
              <a:t>With Measure 1, P is increased by 5 minutes: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20 – (5 + 8) = </a:t>
            </a:r>
            <a:r>
              <a:rPr lang="en-US" sz="2100" b="1" dirty="0" smtClean="0">
                <a:solidFill>
                  <a:srgbClr val="CC0000"/>
                </a:solidFill>
              </a:rPr>
              <a:t>7 min</a:t>
            </a:r>
            <a:r>
              <a:rPr lang="en-US" sz="21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100" dirty="0" smtClean="0"/>
              <a:t>With Measure 2, D is decreased by 3 minutes: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15 – (2 + 8) = </a:t>
            </a:r>
            <a:r>
              <a:rPr lang="en-US" sz="2100" b="1" dirty="0" smtClean="0">
                <a:solidFill>
                  <a:srgbClr val="CC0000"/>
                </a:solidFill>
              </a:rPr>
              <a:t>5 min.</a:t>
            </a:r>
          </a:p>
          <a:p>
            <a:pPr>
              <a:lnSpc>
                <a:spcPct val="80000"/>
              </a:lnSpc>
            </a:pPr>
            <a:r>
              <a:rPr lang="en-US" sz="2100" dirty="0" smtClean="0"/>
              <a:t>With Measure 3, C is decreased by 5 min.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15 – (5 + 3) = </a:t>
            </a:r>
            <a:r>
              <a:rPr lang="en-US" sz="2100" b="1" dirty="0" smtClean="0">
                <a:solidFill>
                  <a:srgbClr val="CC0000"/>
                </a:solidFill>
              </a:rPr>
              <a:t>7 min</a:t>
            </a:r>
            <a:r>
              <a:rPr lang="en-US" sz="21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100" dirty="0" smtClean="0"/>
              <a:t>With Measure 4, P is increased by 3 minutes and C is reduced by 3 min.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18 – (5 + 5) = </a:t>
            </a:r>
            <a:r>
              <a:rPr lang="en-US" sz="2100" b="1" dirty="0" smtClean="0">
                <a:solidFill>
                  <a:srgbClr val="CC0000"/>
                </a:solidFill>
              </a:rPr>
              <a:t>8 min.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Defense-in-depth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Multiple layers of controls in order to have protection against a single point of </a:t>
            </a:r>
            <a:r>
              <a:rPr lang="en-US" dirty="0" smtClean="0"/>
              <a:t>failure.</a:t>
            </a:r>
            <a:endParaRPr lang="en-US" dirty="0"/>
          </a:p>
          <a:p>
            <a:pPr lvl="0"/>
            <a:r>
              <a:rPr lang="en-US" dirty="0"/>
              <a:t>This is one area of IT in which redundancy is good. </a:t>
            </a:r>
          </a:p>
          <a:p>
            <a:pPr lvl="0"/>
            <a:r>
              <a:rPr lang="en-US" dirty="0"/>
              <a:t>Redundancy increases effectiveness because even if one procedure fails or is circumvented, another may function as planned.  </a:t>
            </a:r>
          </a:p>
          <a:p>
            <a:pPr lvl="0"/>
            <a:r>
              <a:rPr lang="en-US" dirty="0"/>
              <a:t>The use of overlapping, complementary and redundant controls also buys time for organization to detect and react to attacks.  </a:t>
            </a:r>
          </a:p>
          <a:p>
            <a:pPr lvl="0"/>
            <a:r>
              <a:rPr lang="en-US" dirty="0"/>
              <a:t>For example, banks use a combination of locked doors, bars on windows, security guards, and safes to </a:t>
            </a:r>
            <a:r>
              <a:rPr lang="en-US" dirty="0" smtClean="0"/>
              <a:t>provide </a:t>
            </a:r>
            <a:r>
              <a:rPr lang="en-US" dirty="0"/>
              <a:t>multiple preventative controls to restrict physical access to cash.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Targeted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they done?</a:t>
            </a:r>
          </a:p>
          <a:p>
            <a:pPr lvl="1"/>
            <a:r>
              <a:rPr lang="en-US" dirty="0" smtClean="0"/>
              <a:t>Reconnaissance</a:t>
            </a:r>
          </a:p>
          <a:p>
            <a:pPr lvl="1"/>
            <a:r>
              <a:rPr lang="en-US" dirty="0" smtClean="0"/>
              <a:t>Social Engineering</a:t>
            </a:r>
          </a:p>
          <a:p>
            <a:pPr lvl="1"/>
            <a:r>
              <a:rPr lang="en-US" dirty="0" smtClean="0"/>
              <a:t>Scan and Map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Attack Execution</a:t>
            </a:r>
          </a:p>
          <a:p>
            <a:pPr lvl="1"/>
            <a:r>
              <a:rPr lang="en-US" dirty="0" smtClean="0"/>
              <a:t>Cover Tracks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/>
              <a:t>Authentication controls</a:t>
            </a:r>
          </a:p>
          <a:p>
            <a:r>
              <a:rPr lang="en-US" sz="2800" dirty="0"/>
              <a:t>Authorization controls</a:t>
            </a:r>
          </a:p>
          <a:p>
            <a:r>
              <a:rPr lang="en-US" sz="2800" dirty="0"/>
              <a:t>Training</a:t>
            </a:r>
          </a:p>
          <a:p>
            <a:r>
              <a:rPr lang="en-US" sz="2800" dirty="0"/>
              <a:t>Physical Access </a:t>
            </a:r>
            <a:r>
              <a:rPr lang="en-US" sz="2800" dirty="0" smtClean="0"/>
              <a:t>Controls</a:t>
            </a:r>
            <a:endParaRPr lang="en-US" sz="2800" dirty="0"/>
          </a:p>
          <a:p>
            <a:r>
              <a:rPr lang="en-US" sz="2800" dirty="0"/>
              <a:t>Remote Access Controls </a:t>
            </a:r>
            <a:r>
              <a:rPr lang="en-US" sz="2800" dirty="0" smtClean="0"/>
              <a:t>(</a:t>
            </a:r>
            <a:r>
              <a:rPr lang="en-US" sz="2800" dirty="0"/>
              <a:t>User authentication, </a:t>
            </a:r>
            <a:r>
              <a:rPr lang="en-US" sz="2800" dirty="0" smtClean="0"/>
              <a:t>intrusion </a:t>
            </a:r>
            <a:r>
              <a:rPr lang="en-US" sz="2800" dirty="0"/>
              <a:t>protection software)</a:t>
            </a:r>
          </a:p>
          <a:p>
            <a:r>
              <a:rPr lang="en-US" sz="2800" dirty="0"/>
              <a:t>Host and application </a:t>
            </a:r>
            <a:r>
              <a:rPr lang="en-US" sz="2800" dirty="0" smtClean="0"/>
              <a:t>hardening procedures </a:t>
            </a:r>
            <a:r>
              <a:rPr lang="en-US" sz="2800" dirty="0"/>
              <a:t>(firewalls, antivirus)</a:t>
            </a:r>
          </a:p>
          <a:p>
            <a:r>
              <a:rPr lang="en-US" sz="2800" dirty="0" smtClean="0"/>
              <a:t>Encryption</a:t>
            </a:r>
          </a:p>
          <a:p>
            <a:pPr>
              <a:buNone/>
            </a:pPr>
            <a:r>
              <a:rPr lang="en-US" sz="2800" dirty="0" smtClean="0"/>
              <a:t>We will look at each of these next.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b="1" dirty="0"/>
              <a:t>Authentication controls:</a:t>
            </a:r>
            <a:r>
              <a:rPr lang="en-US" sz="2000" dirty="0"/>
              <a:t>  Users can be authenticated by </a:t>
            </a:r>
          </a:p>
          <a:p>
            <a:pPr>
              <a:buNone/>
            </a:pPr>
            <a:r>
              <a:rPr lang="en-US" sz="2000" dirty="0"/>
              <a:t>    1)  Something they know (passwords or PINS)</a:t>
            </a:r>
          </a:p>
          <a:p>
            <a:pPr>
              <a:buNone/>
            </a:pPr>
            <a:r>
              <a:rPr lang="en-US" sz="2000" dirty="0"/>
              <a:t>    2)  Something they have (Smart cards or ID badges)</a:t>
            </a:r>
          </a:p>
          <a:p>
            <a:pPr>
              <a:buNone/>
            </a:pPr>
            <a:r>
              <a:rPr lang="en-US" sz="2000" dirty="0"/>
              <a:t>    3)  Physical characteristics (</a:t>
            </a:r>
            <a:r>
              <a:rPr lang="en-US" sz="2000" dirty="0" smtClean="0"/>
              <a:t>fingerprints, voice, retina)</a:t>
            </a:r>
          </a:p>
          <a:p>
            <a:pPr>
              <a:buNone/>
            </a:pPr>
            <a:r>
              <a:rPr lang="en-US" sz="2000" dirty="0" smtClean="0"/>
              <a:t>Multifactor authentication: stronger than one alone.</a:t>
            </a:r>
          </a:p>
          <a:p>
            <a:pPr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/>
              <a:t>Passwords:</a:t>
            </a:r>
            <a:r>
              <a:rPr lang="en-US" sz="2000" dirty="0"/>
              <a:t>  </a:t>
            </a:r>
            <a:r>
              <a:rPr lang="en-US" sz="2000" dirty="0" smtClean="0"/>
              <a:t>Length,  </a:t>
            </a:r>
            <a:r>
              <a:rPr lang="en-US" sz="2000" dirty="0"/>
              <a:t>Multiple character types (upper/lower case, numbers, letters</a:t>
            </a:r>
            <a:r>
              <a:rPr lang="en-US" sz="2000" dirty="0" smtClean="0"/>
              <a:t>), </a:t>
            </a:r>
            <a:r>
              <a:rPr lang="en-US" sz="2000" dirty="0"/>
              <a:t>Randomness Change </a:t>
            </a:r>
            <a:r>
              <a:rPr lang="en-US" sz="2000" dirty="0" smtClean="0"/>
              <a:t>frequently, can be lost.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000" dirty="0"/>
              <a:t>With passwords you have to balance the improved security versus the cost of managing the complexity of security. </a:t>
            </a:r>
          </a:p>
          <a:p>
            <a:pPr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Smart Card:  like a credit card, but more sophisticated.  It has a processor in it. 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Authorization controls are implemented by creating an </a:t>
            </a:r>
            <a:r>
              <a:rPr lang="en-US" b="1" i="1" dirty="0" smtClean="0">
                <a:solidFill>
                  <a:srgbClr val="CC0000"/>
                </a:solidFill>
              </a:rPr>
              <a:t>access control matrix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Specifies what part of the IS a user can access and what actions they are permitted to perform.</a:t>
            </a:r>
          </a:p>
          <a:p>
            <a:pPr lvl="1"/>
            <a:r>
              <a:rPr lang="en-US" dirty="0" smtClean="0"/>
              <a:t>When an employee tries to access a particular resource, the system performs a </a:t>
            </a:r>
            <a:r>
              <a:rPr lang="en-US" b="1" i="1" dirty="0" smtClean="0">
                <a:solidFill>
                  <a:srgbClr val="CC0000"/>
                </a:solidFill>
              </a:rPr>
              <a:t>compatibility test</a:t>
            </a:r>
            <a:r>
              <a:rPr lang="en-US" dirty="0" smtClean="0"/>
              <a:t> that matches the user’s authentication credentials against the matrix to determine if the action should be allowed.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Portions </a:t>
            </a:r>
            <a:r>
              <a:rPr lang="en-US" dirty="0" smtClean="0"/>
              <a:t>of chapter 7 are very technical</a:t>
            </a:r>
            <a:r>
              <a:rPr lang="en-US" dirty="0"/>
              <a:t>, and beyond the scope of this course.  </a:t>
            </a:r>
          </a:p>
          <a:p>
            <a:r>
              <a:rPr lang="en-US" dirty="0" smtClean="0"/>
              <a:t>Read </a:t>
            </a:r>
            <a:r>
              <a:rPr lang="en-US" dirty="0"/>
              <a:t>pages 251-253 </a:t>
            </a:r>
            <a:r>
              <a:rPr lang="en-US" dirty="0" smtClean="0"/>
              <a:t>quickly</a:t>
            </a:r>
            <a:endParaRPr lang="en-US" dirty="0"/>
          </a:p>
          <a:p>
            <a:r>
              <a:rPr lang="en-US" dirty="0" smtClean="0"/>
              <a:t>Skim pages 264-270 become familiar with the terms.</a:t>
            </a:r>
          </a:p>
          <a:p>
            <a:r>
              <a:rPr lang="en-US" dirty="0" smtClean="0"/>
              <a:t>Skip hashing on pg. 273.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Foster School of Business     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Acctg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320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CC0000"/>
                </a:solidFill>
              </a:rPr>
              <a:t>A</a:t>
            </a:r>
            <a:r>
              <a:rPr lang="en-US" b="1" i="1" dirty="0" smtClean="0">
                <a:solidFill>
                  <a:srgbClr val="CC0000"/>
                </a:solidFill>
              </a:rPr>
              <a:t>ccess Control </a:t>
            </a:r>
            <a:r>
              <a:rPr lang="en-US" b="1" i="1" dirty="0">
                <a:solidFill>
                  <a:srgbClr val="CC0000"/>
                </a:solidFill>
              </a:rPr>
              <a:t>M</a:t>
            </a:r>
            <a:r>
              <a:rPr lang="en-US" b="1" i="1" dirty="0" smtClean="0">
                <a:solidFill>
                  <a:srgbClr val="CC0000"/>
                </a:solidFill>
              </a:rPr>
              <a:t>atrix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5977128" cy="4800600"/>
          </a:xfrm>
          <a:prstGeom prst="rect">
            <a:avLst/>
          </a:prstGeom>
          <a:noFill/>
          <a:ln w="38100">
            <a:solidFill>
              <a:srgbClr val="1672CE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781800" y="2209800"/>
            <a:ext cx="18288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 has the authority to delete Program 2?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play a critical role in information security.</a:t>
            </a:r>
          </a:p>
          <a:p>
            <a:r>
              <a:rPr lang="en-US" dirty="0" smtClean="0"/>
              <a:t>The effectiveness of specific control procedures depends on how well employees understand and follow the organization’s security policies.</a:t>
            </a:r>
          </a:p>
          <a:p>
            <a:r>
              <a:rPr lang="en-US" dirty="0" smtClean="0"/>
              <a:t>Employees should be taught why security measures are important to the organization’s long-run survival.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Employees need to know about:</a:t>
            </a:r>
          </a:p>
          <a:p>
            <a:pPr>
              <a:buNone/>
            </a:pPr>
            <a:r>
              <a:rPr lang="en-US" dirty="0" smtClean="0"/>
              <a:t>  Social engineering</a:t>
            </a:r>
          </a:p>
          <a:p>
            <a:pPr>
              <a:buNone/>
            </a:pPr>
            <a:r>
              <a:rPr lang="en-US" dirty="0" smtClean="0"/>
              <a:t>  Piggybacking</a:t>
            </a:r>
          </a:p>
          <a:p>
            <a:pPr>
              <a:buNone/>
            </a:pPr>
            <a:r>
              <a:rPr lang="en-US" dirty="0" smtClean="0"/>
              <a:t>  Protection of passwords and property (laptops)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Physical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Companies must control:</a:t>
            </a:r>
          </a:p>
          <a:p>
            <a:r>
              <a:rPr lang="en-US" dirty="0" smtClean="0"/>
              <a:t>Entry </a:t>
            </a:r>
            <a:r>
              <a:rPr lang="en-US" dirty="0"/>
              <a:t>to building</a:t>
            </a:r>
          </a:p>
          <a:p>
            <a:r>
              <a:rPr lang="en-US" dirty="0"/>
              <a:t>Entry to computer </a:t>
            </a:r>
            <a:r>
              <a:rPr lang="en-US" dirty="0" smtClean="0"/>
              <a:t>rooms (man traps)</a:t>
            </a:r>
          </a:p>
          <a:p>
            <a:r>
              <a:rPr lang="en-US" dirty="0" smtClean="0"/>
              <a:t>Access to wiring and wireless signals</a:t>
            </a:r>
            <a:endParaRPr lang="en-US" dirty="0"/>
          </a:p>
          <a:p>
            <a:r>
              <a:rPr lang="en-US" dirty="0"/>
              <a:t>Exit controls (prevent leaving with </a:t>
            </a:r>
            <a:r>
              <a:rPr lang="en-US" dirty="0" smtClean="0"/>
              <a:t>laptops</a:t>
            </a:r>
            <a:r>
              <a:rPr lang="en-US" dirty="0"/>
              <a:t> </a:t>
            </a:r>
            <a:r>
              <a:rPr lang="en-US" dirty="0" smtClean="0"/>
              <a:t>and other information)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Controlling 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Firewall:</a:t>
            </a:r>
            <a:r>
              <a:rPr lang="en-US" dirty="0"/>
              <a:t>  special purpose hardware device or software running on a general purpose computer (security algorithms and router communication protocols).  Prevents outsiders from tapping into corporate databases and email.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Web servers and email servers are placed in a separate network called the </a:t>
            </a:r>
            <a:r>
              <a:rPr lang="en-US" i="1" dirty="0" smtClean="0">
                <a:solidFill>
                  <a:srgbClr val="CC0000"/>
                </a:solidFill>
              </a:rPr>
              <a:t>demilitarized zone (DMZ)</a:t>
            </a:r>
            <a:r>
              <a:rPr lang="en-US" dirty="0" smtClean="0"/>
              <a:t>, because it sits outside the corporate network but is accessible from the Internet.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Information traverses the Internet and internal networks in the form of packets.</a:t>
            </a:r>
          </a:p>
          <a:p>
            <a:pPr lvl="1"/>
            <a:r>
              <a:rPr lang="en-US" dirty="0" smtClean="0"/>
              <a:t>Documents and files that you send to a printer or to a colleague are first divided into packets.</a:t>
            </a:r>
          </a:p>
          <a:p>
            <a:pPr lvl="1"/>
            <a:r>
              <a:rPr lang="en-US" dirty="0" smtClean="0"/>
              <a:t>The packets are sent over the LAN and maybe the Internet to their destination.</a:t>
            </a:r>
          </a:p>
          <a:p>
            <a:pPr lvl="1"/>
            <a:r>
              <a:rPr lang="en-US" dirty="0" smtClean="0"/>
              <a:t>The device receiving the packets must reassemble them.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This process is governed by TCP/IP, two protocols for transmitting information over the Internet.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solidFill>
                  <a:srgbClr val="CC0000"/>
                </a:solidFill>
              </a:rPr>
              <a:t>Transmission Control Protocol (TCP)</a:t>
            </a:r>
            <a:r>
              <a:rPr lang="en-US" dirty="0" smtClean="0"/>
              <a:t> specifies the procedures for dividing files and documents into packets and for reassembly at the destination.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solidFill>
                  <a:srgbClr val="CC0000"/>
                </a:solidFill>
              </a:rPr>
              <a:t>Internet Protocol (IP)</a:t>
            </a:r>
            <a:r>
              <a:rPr lang="en-US" dirty="0" smtClean="0"/>
              <a:t> specifies the structure of the packets and how to route them to the proper destination.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structure of IP packets facilitates their efficient transmission over the Internet.</a:t>
            </a:r>
          </a:p>
          <a:p>
            <a:pPr lvl="1"/>
            <a:r>
              <a:rPr lang="en-US" sz="2400" dirty="0" smtClean="0"/>
              <a:t>Every IP packet consists of two parts.</a:t>
            </a:r>
          </a:p>
          <a:p>
            <a:pPr lvl="2"/>
            <a:r>
              <a:rPr lang="en-US" sz="2000" b="1" dirty="0" smtClean="0"/>
              <a:t>Header</a:t>
            </a:r>
            <a:r>
              <a:rPr lang="en-US" sz="2000" dirty="0" smtClean="0">
                <a:cs typeface="Arial" charset="0"/>
              </a:rPr>
              <a:t>—</a:t>
            </a:r>
            <a:r>
              <a:rPr lang="en-US" sz="2000" dirty="0" smtClean="0"/>
              <a:t>contains the packet’s origin and destination addresses, as well as info about the type of data contained in the body.</a:t>
            </a:r>
          </a:p>
          <a:p>
            <a:pPr lvl="2"/>
            <a:r>
              <a:rPr lang="en-US" sz="2000" b="1" dirty="0" smtClean="0"/>
              <a:t>Body</a:t>
            </a:r>
            <a:r>
              <a:rPr lang="en-US" sz="2000" dirty="0" smtClean="0"/>
              <a:t>.</a:t>
            </a:r>
          </a:p>
          <a:p>
            <a:pPr lvl="1"/>
            <a:r>
              <a:rPr lang="en-US" sz="2400" dirty="0" smtClean="0"/>
              <a:t>The IP protocol prescribes the size of the header and the sequence of the information fields in it.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Special purpose devices called </a:t>
            </a:r>
            <a:r>
              <a:rPr lang="en-US" b="1" i="1" dirty="0" smtClean="0">
                <a:solidFill>
                  <a:srgbClr val="CC0000"/>
                </a:solidFill>
              </a:rPr>
              <a:t>routers</a:t>
            </a:r>
            <a:r>
              <a:rPr lang="en-US" dirty="0" smtClean="0"/>
              <a:t> read the destination address fields in packet headers to decide where to send (route) the packet next.</a:t>
            </a:r>
          </a:p>
          <a:p>
            <a:pPr lvl="1"/>
            <a:r>
              <a:rPr lang="en-US" dirty="0" smtClean="0"/>
              <a:t>An organization’s border router checks the contents of the destination address field of every packet it receives.</a:t>
            </a:r>
          </a:p>
          <a:p>
            <a:pPr lvl="2"/>
            <a:r>
              <a:rPr lang="en-US" dirty="0" smtClean="0"/>
              <a:t>If the address is not that of the organization, the packet is forwarded to another router on the Internet.</a:t>
            </a:r>
          </a:p>
          <a:p>
            <a:pPr lvl="2"/>
            <a:r>
              <a:rPr lang="en-US" dirty="0" smtClean="0"/>
              <a:t>If the destination address matches the organization, the packet undergoes one or more tests before being allowed in.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Overview--Questions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After reading the chapter, you should be able to answer the following:</a:t>
            </a:r>
          </a:p>
          <a:p>
            <a:pPr lvl="1"/>
            <a:r>
              <a:rPr lang="en-US" sz="2400" dirty="0" smtClean="0"/>
              <a:t>How does security affect systems reliability?</a:t>
            </a:r>
          </a:p>
          <a:p>
            <a:pPr lvl="1"/>
            <a:r>
              <a:rPr lang="en-US" sz="2400" dirty="0" smtClean="0"/>
              <a:t>What are the four criteria that can be used to evaluate the effectiveness of an organization’s information security?</a:t>
            </a:r>
          </a:p>
          <a:p>
            <a:pPr lvl="1"/>
            <a:r>
              <a:rPr lang="en-US" sz="2400" dirty="0" smtClean="0"/>
              <a:t>What is the time-based model of security and the concept of defense-in-depth?</a:t>
            </a:r>
          </a:p>
          <a:p>
            <a:pPr lvl="1"/>
            <a:r>
              <a:rPr lang="en-US" sz="2400" dirty="0" smtClean="0"/>
              <a:t>What types of preventive, detective, and corrective controls are used to provide information security?</a:t>
            </a:r>
          </a:p>
          <a:p>
            <a:pPr lvl="1"/>
            <a:r>
              <a:rPr lang="en-US" sz="2400" dirty="0" smtClean="0"/>
              <a:t>How does encryption contribute to security and how do the two basic types of encryption systems work?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firewall will subject the packet to more detailed testing before allowing it to enter the internal network.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Firewalls use more sophisticated techniques than border routers to filter packets. Most employ </a:t>
            </a:r>
            <a:r>
              <a:rPr lang="en-US" sz="2400" b="1" i="1" dirty="0" err="1" smtClean="0">
                <a:solidFill>
                  <a:srgbClr val="CC0000"/>
                </a:solidFill>
              </a:rPr>
              <a:t>stateful</a:t>
            </a:r>
            <a:r>
              <a:rPr lang="en-US" sz="2400" b="1" i="1" dirty="0" smtClean="0">
                <a:solidFill>
                  <a:srgbClr val="CC0000"/>
                </a:solidFill>
              </a:rPr>
              <a:t> packet filtering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 process called </a:t>
            </a:r>
            <a:r>
              <a:rPr lang="en-US" sz="2400" b="1" i="1" dirty="0" smtClean="0">
                <a:solidFill>
                  <a:srgbClr val="CC0000"/>
                </a:solidFill>
              </a:rPr>
              <a:t>deep packet inspection</a:t>
            </a:r>
            <a:r>
              <a:rPr lang="en-US" sz="2400" dirty="0" smtClean="0"/>
              <a:t> examines the data in the body of an IP packet to provide more effective access control.</a:t>
            </a:r>
          </a:p>
          <a:p>
            <a:r>
              <a:rPr lang="en-US" sz="2400" dirty="0" smtClean="0"/>
              <a:t>The process takes more time, and therefore the added cost is loss of speed.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Next layer of checking would be internal firewalls which essentially enforce separation of duties (and departments).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Dial-up connections: what is WAR dialing?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&amp; Application Hardening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host?</a:t>
            </a:r>
          </a:p>
          <a:p>
            <a:pPr>
              <a:buNone/>
            </a:pPr>
            <a:r>
              <a:rPr lang="en-US" dirty="0" smtClean="0"/>
              <a:t>Internal workstations, servers, printers, and other devices (collectively referred to as </a:t>
            </a:r>
            <a:r>
              <a:rPr lang="en-US" b="1" i="1" dirty="0" smtClean="0">
                <a:solidFill>
                  <a:srgbClr val="C00000"/>
                </a:solidFill>
              </a:rPr>
              <a:t>hosts</a:t>
            </a:r>
            <a:r>
              <a:rPr lang="en-US" dirty="0" smtClean="0"/>
              <a:t>) that comprise the organization’s network.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What is hardening?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rocess of turning off unnecessary features is called </a:t>
            </a:r>
            <a:r>
              <a:rPr lang="en-US" b="1" i="1" dirty="0" smtClean="0">
                <a:solidFill>
                  <a:srgbClr val="CC0000"/>
                </a:solidFill>
              </a:rPr>
              <a:t>hardening.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Encrypting sensitive stored data provides one last barrier that must be overcome by an intruder.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Also strengthens authentication procedures and plays an essential role in ensuring and verifying the validity of e-business transactions.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Therefore, accountants, auditors, and systems professionals need to understand encryption.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0000"/>
                </a:solidFill>
              </a:rPr>
              <a:t>Encryption</a:t>
            </a:r>
            <a:r>
              <a:rPr lang="en-US" dirty="0" smtClean="0"/>
              <a:t> is the process of transforming normal text, called </a:t>
            </a:r>
            <a:r>
              <a:rPr lang="en-US" b="1" i="1" dirty="0" smtClean="0">
                <a:solidFill>
                  <a:srgbClr val="CC0000"/>
                </a:solidFill>
              </a:rPr>
              <a:t>plaintext</a:t>
            </a:r>
            <a:r>
              <a:rPr lang="en-US" dirty="0" smtClean="0"/>
              <a:t>, into unreadable gibberish, called </a:t>
            </a:r>
            <a:r>
              <a:rPr lang="en-US" b="1" i="1" dirty="0" err="1" smtClean="0">
                <a:solidFill>
                  <a:srgbClr val="CC0000"/>
                </a:solidFill>
              </a:rPr>
              <a:t>ciphertext</a:t>
            </a:r>
            <a:r>
              <a:rPr lang="en-US" dirty="0" smtClean="0"/>
              <a:t>.</a:t>
            </a:r>
          </a:p>
          <a:p>
            <a:r>
              <a:rPr lang="en-US" b="1" i="1" dirty="0" smtClean="0">
                <a:solidFill>
                  <a:srgbClr val="CC0000"/>
                </a:solidFill>
              </a:rPr>
              <a:t>Decryption</a:t>
            </a:r>
            <a:r>
              <a:rPr lang="en-US" dirty="0" smtClean="0"/>
              <a:t> reverses this process.</a:t>
            </a:r>
          </a:p>
          <a:p>
            <a:r>
              <a:rPr lang="en-US" dirty="0" smtClean="0"/>
              <a:t>To encrypt or decrypt, both a key and an algorithm are needed.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Computers represent plaintext and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as a series of binary digits (0s and 1s).</a:t>
            </a:r>
          </a:p>
          <a:p>
            <a:pPr lvl="1"/>
            <a:r>
              <a:rPr lang="en-US" sz="2000" dirty="0" smtClean="0"/>
              <a:t>The key is also a string of binary digits of a fixed length.</a:t>
            </a:r>
          </a:p>
          <a:p>
            <a:pPr lvl="1"/>
            <a:r>
              <a:rPr lang="en-US" sz="2000" dirty="0" smtClean="0"/>
              <a:t>A 128-bit key consists of a string of 128 0s and 1s.</a:t>
            </a:r>
          </a:p>
          <a:p>
            <a:r>
              <a:rPr lang="en-US" sz="2400" dirty="0" smtClean="0"/>
              <a:t>The algorithm is a formula for combining the key and the text.</a:t>
            </a:r>
          </a:p>
          <a:p>
            <a:r>
              <a:rPr lang="en-US" sz="2400" dirty="0" smtClean="0"/>
              <a:t>Most documents are longer than the key, so the computer first divides the plaintext or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 into blocks—each block being of equal length as the key.</a:t>
            </a:r>
          </a:p>
          <a:p>
            <a:r>
              <a:rPr lang="en-US" sz="2400" dirty="0" smtClean="0"/>
              <a:t>The computer then applies the algorithm to each block of text.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400" dirty="0" smtClean="0"/>
              <a:t>There are two basic types of encryption systems: </a:t>
            </a:r>
          </a:p>
          <a:p>
            <a:pPr lvl="1">
              <a:buNone/>
            </a:pPr>
            <a:r>
              <a:rPr lang="en-US" sz="3000" dirty="0" smtClean="0">
                <a:solidFill>
                  <a:srgbClr val="CC0000"/>
                </a:solidFill>
              </a:rPr>
              <a:t>Symmetric encryption systems:  </a:t>
            </a:r>
            <a:r>
              <a:rPr lang="en-US" sz="3000" dirty="0" smtClean="0"/>
              <a:t>Use the same key to encrypt and decrypt.  Fast</a:t>
            </a:r>
          </a:p>
          <a:p>
            <a:pPr lvl="2"/>
            <a:endParaRPr lang="en-US" sz="1100" b="1" dirty="0" smtClean="0">
              <a:solidFill>
                <a:srgbClr val="CC0000"/>
              </a:solidFill>
            </a:endParaRPr>
          </a:p>
          <a:p>
            <a:pPr lvl="1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Asymmetric encryption systems: </a:t>
            </a:r>
            <a:r>
              <a:rPr lang="en-US" sz="3000" dirty="0" smtClean="0"/>
              <a:t>Use two keys:</a:t>
            </a:r>
          </a:p>
          <a:p>
            <a:pPr lvl="2"/>
            <a:r>
              <a:rPr lang="en-US" sz="3000" dirty="0" smtClean="0"/>
              <a:t>The </a:t>
            </a:r>
            <a:r>
              <a:rPr lang="en-US" sz="3000" b="1" i="1" dirty="0" smtClean="0">
                <a:solidFill>
                  <a:srgbClr val="CC0000"/>
                </a:solidFill>
              </a:rPr>
              <a:t>public key</a:t>
            </a:r>
            <a:r>
              <a:rPr lang="en-US" sz="3000" dirty="0" smtClean="0"/>
              <a:t> is publicly available.</a:t>
            </a:r>
          </a:p>
          <a:p>
            <a:pPr lvl="2"/>
            <a:r>
              <a:rPr lang="en-US" sz="3000" dirty="0" smtClean="0"/>
              <a:t>The </a:t>
            </a:r>
            <a:r>
              <a:rPr lang="en-US" sz="3000" b="1" i="1" dirty="0" smtClean="0">
                <a:solidFill>
                  <a:srgbClr val="CC0000"/>
                </a:solidFill>
              </a:rPr>
              <a:t>private key</a:t>
            </a:r>
            <a:r>
              <a:rPr lang="en-US" sz="3000" dirty="0" smtClean="0"/>
              <a:t> is kept secret and known only to the owner of that pair of keys.</a:t>
            </a:r>
          </a:p>
          <a:p>
            <a:pPr lvl="1">
              <a:buNone/>
            </a:pPr>
            <a:r>
              <a:rPr lang="en-US" sz="3000" dirty="0" smtClean="0"/>
              <a:t>Either key can be used to encrypt.</a:t>
            </a:r>
          </a:p>
          <a:p>
            <a:pPr lvl="1">
              <a:buNone/>
            </a:pPr>
            <a:r>
              <a:rPr lang="en-US" sz="3000" dirty="0" smtClean="0"/>
              <a:t>Whichever key is used to encrypt, the other key must be used to decrypt.  Slower</a:t>
            </a: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E</a:t>
            </a:r>
            <a:r>
              <a:rPr lang="en-US" sz="2800" dirty="0" smtClean="0"/>
              <a:t>-business uses both types of encryption systems:</a:t>
            </a:r>
          </a:p>
          <a:p>
            <a:pPr lvl="1"/>
            <a:r>
              <a:rPr lang="en-US" sz="2400" dirty="0" smtClean="0"/>
              <a:t>Symmetric encryption to encode most of the data being exchanged.</a:t>
            </a:r>
          </a:p>
          <a:p>
            <a:pPr lvl="1"/>
            <a:r>
              <a:rPr lang="en-US" sz="2400" dirty="0" smtClean="0"/>
              <a:t>Asymmetric encryption to safely send the symmetric key to the recipient for use in decrypting the </a:t>
            </a:r>
            <a:r>
              <a:rPr lang="en-US" sz="2400" dirty="0" err="1" smtClean="0"/>
              <a:t>ciphertext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Asymmetric encryption can also be used in combination with a process called hashing to create digital signatures.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 </a:t>
            </a:r>
            <a:r>
              <a:rPr lang="en-US" sz="2400" b="1" i="1" dirty="0" smtClean="0">
                <a:solidFill>
                  <a:srgbClr val="CC0000"/>
                </a:solidFill>
              </a:rPr>
              <a:t>digital certificate</a:t>
            </a:r>
            <a:r>
              <a:rPr lang="en-US" sz="2400" dirty="0" smtClean="0"/>
              <a:t> is an electronic document, created and digitally signed by a trusted third party.</a:t>
            </a:r>
          </a:p>
          <a:p>
            <a:pPr lvl="1"/>
            <a:r>
              <a:rPr lang="en-US" sz="2000" dirty="0" smtClean="0"/>
              <a:t>Certifies the identity of the owner of a particular public key.</a:t>
            </a:r>
          </a:p>
          <a:p>
            <a:pPr lvl="1"/>
            <a:r>
              <a:rPr lang="en-US" sz="2000" dirty="0" smtClean="0"/>
              <a:t>Contains that party’s public key.</a:t>
            </a:r>
          </a:p>
          <a:p>
            <a:pPr lvl="1"/>
            <a:r>
              <a:rPr lang="en-US" sz="2000" dirty="0" smtClean="0"/>
              <a:t>These certificates can be stored on Websites.</a:t>
            </a:r>
          </a:p>
          <a:p>
            <a:pPr lvl="1"/>
            <a:r>
              <a:rPr lang="en-US" sz="2000" dirty="0" smtClean="0"/>
              <a:t>Browsers are designed to automatically obtain a copy of that digital certificate and use the public key contained therein to communicate with the Website.</a:t>
            </a:r>
          </a:p>
          <a:p>
            <a:pPr lvl="1"/>
            <a:r>
              <a:rPr lang="en-US" sz="2000" dirty="0" smtClean="0"/>
              <a:t>You can manually examine the contents of a Website’s digital certificate by double-clicking on the lock icon that appears in the lower, right-hand corner of the browser window.</a:t>
            </a:r>
          </a:p>
          <a:p>
            <a:pPr lvl="1"/>
            <a:r>
              <a:rPr lang="en-US" sz="2000" dirty="0" smtClean="0"/>
              <a:t>Digital certificates provide an automated method for obtaining an organization’s or individual’s public key.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2400" dirty="0" smtClean="0"/>
              <a:t>The term </a:t>
            </a:r>
            <a:r>
              <a:rPr lang="en-US" sz="2400" b="1" i="1" dirty="0" smtClean="0">
                <a:solidFill>
                  <a:srgbClr val="CC0000"/>
                </a:solidFill>
              </a:rPr>
              <a:t>public key infrastructure (PKI)</a:t>
            </a:r>
            <a:r>
              <a:rPr lang="en-US" sz="2400" dirty="0" smtClean="0"/>
              <a:t> refers to the system and processes used to issue and manage asymmetric keys and digital certificates.</a:t>
            </a:r>
          </a:p>
          <a:p>
            <a:pPr lvl="1"/>
            <a:r>
              <a:rPr lang="en-US" sz="2000" dirty="0" smtClean="0"/>
              <a:t>An organization that issues public and private keys and records the public key in a digital certificate is called a </a:t>
            </a:r>
            <a:r>
              <a:rPr lang="en-US" sz="2000" b="1" i="1" dirty="0" smtClean="0">
                <a:solidFill>
                  <a:srgbClr val="CC0000"/>
                </a:solidFill>
              </a:rPr>
              <a:t>certificate authority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E-business typically uses commercial certificate authorities, such as </a:t>
            </a:r>
            <a:r>
              <a:rPr lang="en-US" sz="2000" dirty="0" err="1" smtClean="0"/>
              <a:t>Thawte</a:t>
            </a:r>
            <a:r>
              <a:rPr lang="en-US" sz="2000" dirty="0" smtClean="0"/>
              <a:t> or </a:t>
            </a:r>
            <a:r>
              <a:rPr lang="en-US" sz="2000" dirty="0" err="1" smtClean="0"/>
              <a:t>Verisign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The certificate authority:</a:t>
            </a:r>
          </a:p>
          <a:p>
            <a:pPr lvl="2"/>
            <a:r>
              <a:rPr lang="en-US" sz="2000" dirty="0" smtClean="0"/>
              <a:t>Hashes the information stored on a digital certificate</a:t>
            </a:r>
          </a:p>
          <a:p>
            <a:pPr lvl="2"/>
            <a:r>
              <a:rPr lang="en-US" sz="2000" dirty="0" smtClean="0"/>
              <a:t>Encrypts that hash with its private key</a:t>
            </a:r>
          </a:p>
          <a:p>
            <a:pPr lvl="2"/>
            <a:r>
              <a:rPr lang="en-US" sz="2000" dirty="0" smtClean="0"/>
              <a:t>Appends that digital signature to the digital certificate</a:t>
            </a:r>
          </a:p>
          <a:p>
            <a:pPr lvl="1"/>
            <a:r>
              <a:rPr lang="en-US" sz="2000" dirty="0" smtClean="0"/>
              <a:t>Provides a means for validating the authenticity of the certificate.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51275" y="1600200"/>
            <a:ext cx="4835525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five basic principles that contribute to systems reliability: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Security  (focus of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7)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Confidentiality 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8)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Privacy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8)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Processing integrity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2800" dirty="0"/>
              <a:t>8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Availability (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8)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9738" y="5802313"/>
            <a:ext cx="3217862" cy="50958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SECURITY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 rot="16200000">
            <a:off x="-870744" y="4034632"/>
            <a:ext cx="3076575" cy="4397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/>
              <a:t>CONFIDENTIALITY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rot="16200000">
            <a:off x="84931" y="4047332"/>
            <a:ext cx="3076575" cy="4397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/>
              <a:t>PRIVACY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rot="16200000">
            <a:off x="989806" y="4045744"/>
            <a:ext cx="3076575" cy="4397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/>
              <a:t>PROCESSING INTEGRITY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 rot="16200000">
            <a:off x="1901031" y="4047332"/>
            <a:ext cx="3076575" cy="439738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dirty="0"/>
              <a:t>AVAILABILITY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457200" y="16002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 smtClean="0"/>
              <a:t>     </a:t>
            </a:r>
            <a:r>
              <a:rPr lang="en-US" sz="1800" dirty="0" smtClean="0">
                <a:solidFill>
                  <a:schemeClr val="bg1"/>
                </a:solidFill>
              </a:rPr>
              <a:t>SYSTEMS</a:t>
            </a:r>
            <a:endParaRPr lang="en-US" sz="1800" dirty="0">
              <a:solidFill>
                <a:schemeClr val="bg1"/>
              </a:solidFill>
            </a:endParaRPr>
          </a:p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   RELIABILITY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Preventive controls are never 100% effective in blocking all attacks.</a:t>
            </a:r>
          </a:p>
          <a:p>
            <a:r>
              <a:rPr lang="en-US" dirty="0" smtClean="0"/>
              <a:t>So organizations implement detective controls to enhance security by:</a:t>
            </a:r>
          </a:p>
          <a:p>
            <a:pPr lvl="1"/>
            <a:r>
              <a:rPr lang="en-US" dirty="0" smtClean="0"/>
              <a:t>Monitoring the effectiveness of preventive controls; and</a:t>
            </a:r>
          </a:p>
          <a:p>
            <a:pPr lvl="1"/>
            <a:r>
              <a:rPr lang="en-US" dirty="0" smtClean="0"/>
              <a:t>Detecting incidents in which preventive controls have been circumvented.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Actual system use (detective control) must be examined to assess compliance through:</a:t>
            </a:r>
          </a:p>
          <a:p>
            <a:pPr lvl="1"/>
            <a:r>
              <a:rPr lang="en-US" sz="2400" dirty="0" smtClean="0"/>
              <a:t>Log analysis</a:t>
            </a:r>
          </a:p>
          <a:p>
            <a:pPr lvl="1"/>
            <a:r>
              <a:rPr lang="en-US" sz="2400" dirty="0" smtClean="0"/>
              <a:t>Intrusion detection systems</a:t>
            </a:r>
          </a:p>
          <a:p>
            <a:pPr lvl="1"/>
            <a:r>
              <a:rPr lang="en-US" sz="2400" dirty="0" smtClean="0"/>
              <a:t>Managerial reports</a:t>
            </a:r>
          </a:p>
          <a:p>
            <a:pPr lvl="1"/>
            <a:r>
              <a:rPr lang="en-US" sz="2400" dirty="0" smtClean="0"/>
              <a:t>Periodically testing the effectiveness of existing security procedures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Log analysis</a:t>
            </a:r>
            <a:endParaRPr lang="en-US" dirty="0" smtClean="0"/>
          </a:p>
          <a:p>
            <a:pPr lvl="1"/>
            <a:r>
              <a:rPr lang="en-US" dirty="0" smtClean="0"/>
              <a:t>Most systems come with extensive capabilities for logging who accesses the system and what specific actions each user performed.</a:t>
            </a:r>
          </a:p>
          <a:p>
            <a:pPr lvl="2"/>
            <a:r>
              <a:rPr lang="en-US" dirty="0" smtClean="0"/>
              <a:t>Logs form an audit trail of system access.</a:t>
            </a:r>
          </a:p>
          <a:p>
            <a:pPr lvl="2"/>
            <a:r>
              <a:rPr lang="en-US" dirty="0" smtClean="0"/>
              <a:t>Are of value only if routinely examined.</a:t>
            </a:r>
          </a:p>
          <a:p>
            <a:pPr lvl="2"/>
            <a:r>
              <a:rPr lang="en-US" b="1" i="1" dirty="0" smtClean="0">
                <a:solidFill>
                  <a:srgbClr val="CC0000"/>
                </a:solidFill>
              </a:rPr>
              <a:t>Log analysis</a:t>
            </a:r>
            <a:r>
              <a:rPr lang="en-US" dirty="0" smtClean="0"/>
              <a:t> is the process of examining logs to monitor security.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log may indicate unsuccessful attempts to log in to different servers.</a:t>
            </a:r>
          </a:p>
          <a:p>
            <a:r>
              <a:rPr lang="en-US" sz="2800" dirty="0" smtClean="0"/>
              <a:t>The person analyzing the log must try to determine the reason for the failed attempt. Could be:</a:t>
            </a:r>
          </a:p>
          <a:p>
            <a:pPr lvl="1"/>
            <a:r>
              <a:rPr lang="en-US" sz="2400" dirty="0" smtClean="0"/>
              <a:t>The person was a legitimate user who forgot his password.</a:t>
            </a:r>
          </a:p>
          <a:p>
            <a:pPr lvl="1"/>
            <a:r>
              <a:rPr lang="en-US" sz="2400" dirty="0" smtClean="0"/>
              <a:t>Was a legitimate user but not authorized to access that particular server.</a:t>
            </a:r>
          </a:p>
          <a:p>
            <a:pPr lvl="1"/>
            <a:r>
              <a:rPr lang="en-US" sz="2400" dirty="0" smtClean="0"/>
              <a:t>The user ID was invalid and represented an attempted intrusion.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Intrusion detection systems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 major weakness of log analysis is that it is labor intensive and prone to human error.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Intrusion detection systems (IDS) represent an attempt to automate part of the monitoring.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An IDS creates a log of network traffic that was permitted to pass the firewall.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Analyzes the logs for signs of attempted or successful intrusions.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Managerial reports</a:t>
            </a:r>
            <a:endParaRPr lang="en-US" sz="2800" dirty="0" smtClean="0"/>
          </a:p>
          <a:p>
            <a:pPr lvl="1"/>
            <a:r>
              <a:rPr lang="en-US" sz="2400" dirty="0" smtClean="0"/>
              <a:t>Management reports are another important detective control.</a:t>
            </a:r>
          </a:p>
          <a:p>
            <a:pPr lvl="1"/>
            <a:r>
              <a:rPr lang="en-US" sz="2400" dirty="0" smtClean="0"/>
              <a:t>Management can use COBIT to set up a report scorecard.</a:t>
            </a:r>
          </a:p>
          <a:p>
            <a:pPr lvl="2"/>
            <a:r>
              <a:rPr lang="en-US" dirty="0" smtClean="0"/>
              <a:t>Number of incidents with business impact</a:t>
            </a:r>
          </a:p>
          <a:p>
            <a:pPr lvl="2"/>
            <a:r>
              <a:rPr lang="en-US" dirty="0" smtClean="0"/>
              <a:t>Percent of users who do not comply with password standards</a:t>
            </a:r>
          </a:p>
          <a:p>
            <a:pPr lvl="2"/>
            <a:r>
              <a:rPr lang="en-US" dirty="0" smtClean="0"/>
              <a:t>Percent of cryptographic keys compromised and revoked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Security testing</a:t>
            </a:r>
            <a:endParaRPr lang="en-US" dirty="0" smtClean="0"/>
          </a:p>
          <a:p>
            <a:pPr lvl="1"/>
            <a:r>
              <a:rPr lang="en-US" dirty="0" smtClean="0"/>
              <a:t>The effectiveness of existing security procedures should be tested periodically.</a:t>
            </a:r>
          </a:p>
          <a:p>
            <a:pPr lvl="2"/>
            <a:r>
              <a:rPr lang="en-US" dirty="0" smtClean="0"/>
              <a:t>One approach is </a:t>
            </a:r>
            <a:r>
              <a:rPr lang="en-US" b="1" i="1" dirty="0" smtClean="0">
                <a:solidFill>
                  <a:srgbClr val="CC0000"/>
                </a:solidFill>
              </a:rPr>
              <a:t>vulnerability scans</a:t>
            </a:r>
            <a:r>
              <a:rPr lang="en-US" dirty="0" smtClean="0"/>
              <a:t>, which use automated tools designed to identify whether a system possesses any well-known vulnerabilities.</a:t>
            </a:r>
          </a:p>
          <a:p>
            <a:pPr lvl="2"/>
            <a:r>
              <a:rPr lang="en-US" dirty="0" smtClean="0"/>
              <a:t>Security Websites such as the Center for Information Security (</a:t>
            </a:r>
            <a:r>
              <a:rPr lang="en-US" dirty="0" smtClean="0">
                <a:hlinkClick r:id="rId2"/>
              </a:rPr>
              <a:t>www.cisecurity.org</a:t>
            </a:r>
            <a:r>
              <a:rPr lang="en-US" dirty="0" smtClean="0"/>
              <a:t>) provide:</a:t>
            </a:r>
          </a:p>
          <a:p>
            <a:pPr lvl="3"/>
            <a:r>
              <a:rPr lang="en-US" dirty="0" smtClean="0"/>
              <a:t>Benchmarks for security best practices.</a:t>
            </a:r>
          </a:p>
          <a:p>
            <a:pPr lvl="3"/>
            <a:r>
              <a:rPr lang="en-US" dirty="0" smtClean="0"/>
              <a:t>Tools to measure how well a system conforms.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Security Testing:</a:t>
            </a:r>
          </a:p>
          <a:p>
            <a:r>
              <a:rPr lang="en-US" dirty="0" smtClean="0"/>
              <a:t>Penetration testing provides a rigorous way to test the effectiveness of an organization’s information security.</a:t>
            </a:r>
          </a:p>
          <a:p>
            <a:r>
              <a:rPr lang="en-US" dirty="0" smtClean="0"/>
              <a:t>This testing involves an authorized attempt by either an internal audit team or external security consulting firm to break into the organization’s IS.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COBIT specifies the need to identify and handle security incidents.</a:t>
            </a:r>
          </a:p>
          <a:p>
            <a:r>
              <a:rPr lang="en-US" sz="2800" dirty="0" smtClean="0"/>
              <a:t>Two of the Trust Services framework criteria for effective security are the existence of procedures to:</a:t>
            </a:r>
          </a:p>
          <a:p>
            <a:pPr lvl="1"/>
            <a:r>
              <a:rPr lang="en-US" sz="2400" dirty="0" smtClean="0"/>
              <a:t>React to system security breaches and other incidents.</a:t>
            </a:r>
          </a:p>
          <a:p>
            <a:pPr lvl="1"/>
            <a:r>
              <a:rPr lang="en-US" sz="2400" dirty="0" smtClean="0"/>
              <a:t>Take corrective action on a timely basis.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key components that satisfy the preceding criteria are:</a:t>
            </a:r>
          </a:p>
          <a:p>
            <a:pPr lvl="1"/>
            <a:r>
              <a:rPr lang="en-US" dirty="0" smtClean="0"/>
              <a:t>Establishment of a computer emergency response team (CERT).</a:t>
            </a:r>
          </a:p>
          <a:p>
            <a:pPr lvl="1"/>
            <a:r>
              <a:rPr lang="en-US" dirty="0" smtClean="0"/>
              <a:t>Designation of a specific individual with organization-wide responsibility for security.</a:t>
            </a:r>
          </a:p>
          <a:p>
            <a:pPr lvl="1"/>
            <a:r>
              <a:rPr lang="en-US" dirty="0" smtClean="0"/>
              <a:t>An organized patch management system.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(1) </a:t>
            </a:r>
            <a:r>
              <a:rPr lang="en-US" dirty="0" smtClean="0">
                <a:solidFill>
                  <a:srgbClr val="FF0000"/>
                </a:solidFill>
              </a:rPr>
              <a:t>SECURITY</a:t>
            </a:r>
            <a:r>
              <a:rPr lang="en-US" dirty="0" smtClean="0"/>
              <a:t>—controlled access, legit users. Foundation of systems reliability.</a:t>
            </a:r>
          </a:p>
          <a:p>
            <a:pPr>
              <a:buNone/>
            </a:pPr>
            <a:r>
              <a:rPr lang="en-US" dirty="0" smtClean="0"/>
              <a:t>(2) </a:t>
            </a:r>
            <a:r>
              <a:rPr lang="en-US" dirty="0" smtClean="0">
                <a:solidFill>
                  <a:srgbClr val="FF0000"/>
                </a:solidFill>
              </a:rPr>
              <a:t>CONFIDENTIALITY</a:t>
            </a:r>
            <a:r>
              <a:rPr lang="en-US" dirty="0" smtClean="0"/>
              <a:t>—sensitive company information </a:t>
            </a:r>
            <a:r>
              <a:rPr lang="en-US" dirty="0"/>
              <a:t>protected from unauthorized </a:t>
            </a:r>
            <a:r>
              <a:rPr lang="en-US" dirty="0" smtClean="0"/>
              <a:t>disclosure.</a:t>
            </a:r>
          </a:p>
          <a:p>
            <a:pPr>
              <a:buNone/>
            </a:pPr>
            <a:r>
              <a:rPr lang="en-US" dirty="0" smtClean="0"/>
              <a:t>(3) </a:t>
            </a:r>
            <a:r>
              <a:rPr lang="en-US" dirty="0" smtClean="0">
                <a:solidFill>
                  <a:srgbClr val="FF0000"/>
                </a:solidFill>
              </a:rPr>
              <a:t>PRIVACY</a:t>
            </a:r>
            <a:r>
              <a:rPr lang="en-US" dirty="0" smtClean="0"/>
              <a:t>—personal </a:t>
            </a:r>
            <a:r>
              <a:rPr lang="en-US" b="1" dirty="0"/>
              <a:t>information</a:t>
            </a:r>
            <a:r>
              <a:rPr lang="en-US" dirty="0"/>
              <a:t> about </a:t>
            </a:r>
            <a:r>
              <a:rPr lang="en-US" b="1" dirty="0"/>
              <a:t>customers </a:t>
            </a:r>
            <a:r>
              <a:rPr lang="en-US" dirty="0"/>
              <a:t>collected, used, disclosed, and maintained in an appropriate </a:t>
            </a:r>
            <a:r>
              <a:rPr lang="en-US" dirty="0" smtClean="0"/>
              <a:t>manner.</a:t>
            </a:r>
          </a:p>
          <a:p>
            <a:pPr>
              <a:buNone/>
            </a:pPr>
            <a:r>
              <a:rPr lang="en-US" dirty="0" smtClean="0"/>
              <a:t>(4) </a:t>
            </a:r>
            <a:r>
              <a:rPr lang="en-US" dirty="0">
                <a:solidFill>
                  <a:srgbClr val="FF0000"/>
                </a:solidFill>
              </a:rPr>
              <a:t>PROCESSING </a:t>
            </a:r>
            <a:r>
              <a:rPr lang="en-US" dirty="0" smtClean="0">
                <a:solidFill>
                  <a:srgbClr val="FF0000"/>
                </a:solidFill>
              </a:rPr>
              <a:t>INTEGRITY</a:t>
            </a:r>
            <a:r>
              <a:rPr lang="en-US" dirty="0" smtClean="0"/>
              <a:t>—data processed accurately</a:t>
            </a:r>
            <a:r>
              <a:rPr lang="en-US" dirty="0"/>
              <a:t>, </a:t>
            </a:r>
            <a:r>
              <a:rPr lang="en-US" dirty="0" smtClean="0"/>
              <a:t>completely</a:t>
            </a:r>
            <a:r>
              <a:rPr lang="en-US" dirty="0"/>
              <a:t>, and in a timely manner with proper </a:t>
            </a:r>
            <a:r>
              <a:rPr lang="en-US" dirty="0" smtClean="0"/>
              <a:t>authorization.</a:t>
            </a:r>
          </a:p>
          <a:p>
            <a:pPr>
              <a:buNone/>
            </a:pPr>
            <a:r>
              <a:rPr lang="en-US" dirty="0" smtClean="0"/>
              <a:t>(5) </a:t>
            </a:r>
            <a:r>
              <a:rPr lang="en-US" dirty="0" smtClean="0">
                <a:solidFill>
                  <a:srgbClr val="FF0000"/>
                </a:solidFill>
              </a:rPr>
              <a:t>AVAILABILITY</a:t>
            </a:r>
            <a:r>
              <a:rPr lang="en-US" dirty="0" smtClean="0"/>
              <a:t>—system is </a:t>
            </a:r>
            <a:r>
              <a:rPr lang="en-US" dirty="0"/>
              <a:t>available to meet operational and contractual </a:t>
            </a:r>
            <a:r>
              <a:rPr lang="en-US" dirty="0" smtClean="0"/>
              <a:t>obligations.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The CERT should lead the organization’s incident response process through four steps:</a:t>
            </a:r>
          </a:p>
          <a:p>
            <a:pPr marL="990600" lvl="1" indent="-533400"/>
            <a:r>
              <a:rPr lang="en-US" dirty="0" smtClean="0"/>
              <a:t>Recognition that a problem exists</a:t>
            </a:r>
          </a:p>
          <a:p>
            <a:pPr marL="990600" lvl="1" indent="-533400"/>
            <a:r>
              <a:rPr lang="en-US" dirty="0" smtClean="0"/>
              <a:t>Containment of the problem</a:t>
            </a:r>
          </a:p>
          <a:p>
            <a:pPr marL="990600" lvl="1" indent="-533400"/>
            <a:r>
              <a:rPr lang="en-US" dirty="0" smtClean="0"/>
              <a:t>Recovery</a:t>
            </a:r>
          </a:p>
          <a:p>
            <a:pPr marL="990600" lvl="1" indent="-533400"/>
            <a:r>
              <a:rPr lang="en-US" b="1" dirty="0" smtClean="0">
                <a:solidFill>
                  <a:srgbClr val="CC0000"/>
                </a:solidFill>
              </a:rPr>
              <a:t>Follow-up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 chief security officer (CSO):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Should be independent of other IS functions and report to either the COO or CEO.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Must understand the company’s technology environment and work with the CIO to design, implement, and promote sound security policies and procedures.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Disseminates info about fraud, errors, security breaches, improper system use, and consequences of these actions.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Works with the person in charge of building security, as that is often the entity’s weakest link.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Should impartially assess and evaluate the IT environment, conduct vulnerability and risk assessments, and audit the CIO’s security measures.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 </a:t>
            </a:r>
            <a:r>
              <a:rPr lang="en-US" sz="2800" b="1" i="1" dirty="0" smtClean="0">
                <a:solidFill>
                  <a:srgbClr val="CC0000"/>
                </a:solidFill>
              </a:rPr>
              <a:t>patch</a:t>
            </a:r>
            <a:r>
              <a:rPr lang="en-US" sz="2800" b="1" i="1" dirty="0" smtClean="0"/>
              <a:t> </a:t>
            </a:r>
            <a:r>
              <a:rPr lang="en-US" sz="2800" dirty="0" smtClean="0"/>
              <a:t>is code released by software developers to fix vulnerabilities that have been discovered.</a:t>
            </a:r>
          </a:p>
          <a:p>
            <a:r>
              <a:rPr lang="en-US" sz="2800" b="1" i="1" dirty="0" smtClean="0">
                <a:solidFill>
                  <a:srgbClr val="CC0000"/>
                </a:solidFill>
              </a:rPr>
              <a:t>Patch management</a:t>
            </a:r>
            <a:r>
              <a:rPr lang="en-US" sz="2800" dirty="0" smtClean="0"/>
              <a:t> is the process for regularly applying patches and updates to all of an organization’s software.</a:t>
            </a:r>
          </a:p>
          <a:p>
            <a:r>
              <a:rPr lang="en-US" sz="2800" dirty="0" smtClean="0"/>
              <a:t>Challenging to do because:</a:t>
            </a:r>
          </a:p>
          <a:p>
            <a:pPr lvl="1"/>
            <a:r>
              <a:rPr lang="en-US" sz="2400" dirty="0" smtClean="0"/>
              <a:t>Patches can have unanticipated side effects that cause problems, which means they should be tested before being deployed.</a:t>
            </a:r>
          </a:p>
          <a:p>
            <a:pPr lvl="1"/>
            <a:r>
              <a:rPr lang="en-US" sz="2400" dirty="0" smtClean="0"/>
              <a:t>There are likely to be many patches each year for each software program, which may mean that hundreds of patches will need to be applied to thousands of machines.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this chapter, you’ve learned:</a:t>
            </a:r>
          </a:p>
          <a:p>
            <a:pPr lvl="1"/>
            <a:r>
              <a:rPr lang="en-US" sz="2400" dirty="0" smtClean="0"/>
              <a:t>How security affects systems reliability.</a:t>
            </a:r>
          </a:p>
          <a:p>
            <a:pPr lvl="1"/>
            <a:r>
              <a:rPr lang="en-US" sz="2400" dirty="0" smtClean="0"/>
              <a:t>The four criteria that can be used to evaluate the effectiveness of an organization’s information security.</a:t>
            </a:r>
          </a:p>
          <a:p>
            <a:pPr lvl="1"/>
            <a:r>
              <a:rPr lang="en-US" sz="2400" dirty="0" smtClean="0"/>
              <a:t>What the time-based model of security is, as well as the concept of defense-in-depth.</a:t>
            </a:r>
          </a:p>
          <a:p>
            <a:pPr lvl="1"/>
            <a:r>
              <a:rPr lang="en-US" sz="2400" dirty="0" smtClean="0"/>
              <a:t>The types of preventive, detective, and corrective controls that are used to provide information security.</a:t>
            </a:r>
          </a:p>
          <a:p>
            <a:pPr lvl="1"/>
            <a:r>
              <a:rPr lang="en-US" sz="2400" dirty="0" smtClean="0"/>
              <a:t>How encryption contributes to security and how the two basic types of encryption systems work.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chapter provides a broad introduction to the topic of information systems </a:t>
            </a:r>
            <a:r>
              <a:rPr lang="en-US" i="1" dirty="0" smtClean="0"/>
              <a:t>security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Anyone interested in a career in information systems security would need to undertake additional detailed study.</a:t>
            </a:r>
          </a:p>
          <a:p>
            <a:r>
              <a:rPr lang="en-US" dirty="0" smtClean="0"/>
              <a:t>Chapter 8 will discuss controls relevant to the other four reliability principles.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press carries many stories about information security incidents including:</a:t>
            </a:r>
          </a:p>
          <a:p>
            <a:pPr lvl="1"/>
            <a:r>
              <a:rPr lang="en-US" sz="2400" dirty="0" smtClean="0"/>
              <a:t>Denial of service attacks</a:t>
            </a:r>
          </a:p>
          <a:p>
            <a:pPr lvl="1"/>
            <a:r>
              <a:rPr lang="en-US" sz="2400" dirty="0" smtClean="0"/>
              <a:t>Fraud</a:t>
            </a:r>
          </a:p>
          <a:p>
            <a:pPr lvl="1"/>
            <a:r>
              <a:rPr lang="en-US" sz="2400" dirty="0" smtClean="0"/>
              <a:t>Loss of trade secrets</a:t>
            </a:r>
          </a:p>
          <a:p>
            <a:pPr lvl="1"/>
            <a:r>
              <a:rPr lang="en-US" sz="2400" dirty="0" smtClean="0"/>
              <a:t>Identity theft</a:t>
            </a:r>
          </a:p>
          <a:p>
            <a:r>
              <a:rPr lang="en-US" sz="2800" dirty="0" smtClean="0"/>
              <a:t>Accountants and IS professionals need to understand basic principles of information security in order to protect their organizations and themselves.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COBIT and Trust Frameworks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COBIT Framework provides a comprehensive guidance for controlling and managing IS.</a:t>
            </a:r>
          </a:p>
          <a:p>
            <a:r>
              <a:rPr lang="en-US" sz="2800" dirty="0" smtClean="0"/>
              <a:t>COBIT specifies detailed control objectives for 34 IT processes (fig. 7-2 in text).</a:t>
            </a:r>
          </a:p>
          <a:p>
            <a:r>
              <a:rPr lang="en-US" sz="2800" dirty="0" smtClean="0"/>
              <a:t>We are interested in a subset of COBIT,  SOX addresses the issue of system reliability.</a:t>
            </a:r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Trust Services Framework </a:t>
            </a:r>
            <a:r>
              <a:rPr lang="en-US" sz="2800" dirty="0" smtClean="0"/>
              <a:t>developed by the AICPA and CICA (Canadian) relates to systems reliability (security, confidentiality, privacy, process integrity, availability).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FUNDAMENTAL INFORMATION SECURITY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(1) </a:t>
            </a:r>
            <a:r>
              <a:rPr lang="en-US" sz="2800" dirty="0" smtClean="0"/>
              <a:t>Security as a management issue, not a technology issue.</a:t>
            </a:r>
          </a:p>
          <a:p>
            <a:pPr>
              <a:buNone/>
            </a:pPr>
            <a:r>
              <a:rPr lang="en-US" sz="2800" dirty="0" smtClean="0"/>
              <a:t>(2) </a:t>
            </a:r>
            <a:r>
              <a:rPr lang="en-US" sz="2800" dirty="0" smtClean="0"/>
              <a:t>The time-based model of security.</a:t>
            </a:r>
          </a:p>
          <a:p>
            <a:pPr>
              <a:buNone/>
            </a:pPr>
            <a:r>
              <a:rPr lang="en-US" sz="2800" dirty="0" smtClean="0"/>
              <a:t>(3) Defense in depth.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Foster School of Business       Acctg 320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9F979-20BB-4A44-AE13-53918C91F8B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3647</Words>
  <Application>Microsoft Office PowerPoint</Application>
  <PresentationFormat>On-screen Show (4:3)</PresentationFormat>
  <Paragraphs>419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IS Controls – Reliability Part 1</vt:lpstr>
      <vt:lpstr>Overview</vt:lpstr>
      <vt:lpstr>Overview--Questions</vt:lpstr>
      <vt:lpstr>Introduction</vt:lpstr>
      <vt:lpstr>Basic Principles</vt:lpstr>
      <vt:lpstr>Introduction</vt:lpstr>
      <vt:lpstr>Introduction</vt:lpstr>
      <vt:lpstr>COBIT and Trust Frameworks</vt:lpstr>
      <vt:lpstr>Three FUNDAMENTAL INFORMATION SECURITY CONCEPTS</vt:lpstr>
      <vt:lpstr>1)  Security is a Management Issue, not a Technology Issue</vt:lpstr>
      <vt:lpstr>Four essential criteria for implementation of the 5 basic principals</vt:lpstr>
      <vt:lpstr>(2) The time-based model of security</vt:lpstr>
      <vt:lpstr>TIME-BASED MODEL OF SECURITY--example</vt:lpstr>
      <vt:lpstr>TIME-BASED MODEL OF SECURITY—example  solution</vt:lpstr>
      <vt:lpstr>(3) Defense-in-depth</vt:lpstr>
      <vt:lpstr>Typical Targeted Attacks</vt:lpstr>
      <vt:lpstr>PREVENTIVE CONTROLS</vt:lpstr>
      <vt:lpstr>Authentication controls</vt:lpstr>
      <vt:lpstr>Authorization</vt:lpstr>
      <vt:lpstr>Access Control Matrix</vt:lpstr>
      <vt:lpstr>TRAINING</vt:lpstr>
      <vt:lpstr>TRAINING</vt:lpstr>
      <vt:lpstr>Controlling Physical Access</vt:lpstr>
      <vt:lpstr>Controlling Remote Access</vt:lpstr>
      <vt:lpstr>Controlling Remote Access</vt:lpstr>
      <vt:lpstr>Controlling Remote Access</vt:lpstr>
      <vt:lpstr>Controlling Remote Access</vt:lpstr>
      <vt:lpstr>Controlling Remote Access</vt:lpstr>
      <vt:lpstr>Controlling Remote Access</vt:lpstr>
      <vt:lpstr>Controlling Remote Access</vt:lpstr>
      <vt:lpstr>Controlling Remote Access</vt:lpstr>
      <vt:lpstr>Host &amp; Application Hardening</vt:lpstr>
      <vt:lpstr>Encryption</vt:lpstr>
      <vt:lpstr>Encryption</vt:lpstr>
      <vt:lpstr>Encryption</vt:lpstr>
      <vt:lpstr>Encryption</vt:lpstr>
      <vt:lpstr>Encryption</vt:lpstr>
      <vt:lpstr>Encryption</vt:lpstr>
      <vt:lpstr>Encryption</vt:lpstr>
      <vt:lpstr>DETECTIVE CONTROLS</vt:lpstr>
      <vt:lpstr>DETECTIVE CONTROLS</vt:lpstr>
      <vt:lpstr>DETECTIVE CONTROLS</vt:lpstr>
      <vt:lpstr>DETECTIVE CONTROLS</vt:lpstr>
      <vt:lpstr>DETECTIVE CONTROLS</vt:lpstr>
      <vt:lpstr>DETECTIVE CONTROLS</vt:lpstr>
      <vt:lpstr>DETECTIVE CONTROLS</vt:lpstr>
      <vt:lpstr>DETECTIVE CONTROLS</vt:lpstr>
      <vt:lpstr>CORRECTIVE MEASURES</vt:lpstr>
      <vt:lpstr>CORRECTIVE MEASURES</vt:lpstr>
      <vt:lpstr>CORRECTIVE MEASURES</vt:lpstr>
      <vt:lpstr>CORRECTIVE MEASURES</vt:lpstr>
      <vt:lpstr>CORRECTIVE MEASURES</vt:lpstr>
      <vt:lpstr>Wrap-up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Controls – Reliability Part 1</dc:title>
  <dc:creator>Larry DuCharme</dc:creator>
  <cp:lastModifiedBy>Larry DuCharme</cp:lastModifiedBy>
  <cp:revision>27</cp:revision>
  <dcterms:created xsi:type="dcterms:W3CDTF">2010-11-09T18:21:57Z</dcterms:created>
  <dcterms:modified xsi:type="dcterms:W3CDTF">2010-11-09T23:58:45Z</dcterms:modified>
</cp:coreProperties>
</file>