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54"/>
  </p:notesMasterIdLst>
  <p:sldIdLst>
    <p:sldId id="256" r:id="rId4"/>
    <p:sldId id="258" r:id="rId5"/>
    <p:sldId id="257" r:id="rId6"/>
    <p:sldId id="259" r:id="rId7"/>
    <p:sldId id="308" r:id="rId8"/>
    <p:sldId id="260" r:id="rId9"/>
    <p:sldId id="302" r:id="rId10"/>
    <p:sldId id="303" r:id="rId11"/>
    <p:sldId id="304" r:id="rId12"/>
    <p:sldId id="305" r:id="rId13"/>
    <p:sldId id="306" r:id="rId14"/>
    <p:sldId id="307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4" r:id="rId38"/>
    <p:sldId id="331" r:id="rId39"/>
    <p:sldId id="335" r:id="rId40"/>
    <p:sldId id="336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32" r:id="rId52"/>
    <p:sldId id="34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2" autoAdjust="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898AD-FD84-426C-BBC7-D5CDFE721E7E}" type="datetimeFigureOut">
              <a:rPr lang="en-US" smtClean="0"/>
              <a:pPr/>
              <a:t>11/6/2010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B92A6-3F30-4E4B-B79E-C6E199DA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FOSTER School of Business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BDE7-6702-4266-BD0A-95DB17FE9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BDE7-6702-4266-BD0A-95DB17FE9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BDE7-6702-4266-BD0A-95DB17FE9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FOSTER School of Business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BDE7-6702-4266-BD0A-95DB17FE9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F426-C23D-4C85-975C-B9A7BAD2C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F426-C23D-4C85-975C-B9A7BAD2C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F426-C23D-4C85-975C-B9A7BAD2C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F426-C23D-4C85-975C-B9A7BAD2C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F426-C23D-4C85-975C-B9A7BAD2C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F426-C23D-4C85-975C-B9A7BAD2C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F426-C23D-4C85-975C-B9A7BAD2C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BDE7-6702-4266-BD0A-95DB17FE9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F426-C23D-4C85-975C-B9A7BAD2C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F426-C23D-4C85-975C-B9A7BAD2C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F426-C23D-4C85-975C-B9A7BAD2C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F426-C23D-4C85-975C-B9A7BAD2C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BDE7-6702-4266-BD0A-95DB17FE9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BDE7-6702-4266-BD0A-95DB17FE9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BDE7-6702-4266-BD0A-95DB17FE9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BDE7-6702-4266-BD0A-95DB17FE9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BDE7-6702-4266-BD0A-95DB17FE9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BDE7-6702-4266-BD0A-95DB17FE9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EBDE7-6702-4266-BD0A-95DB17FE93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2E3B-F85A-4F0D-8229-9D7F0920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FOSTER School of Business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FOSTER School of Business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9F426-C23D-4C85-975C-B9A7BAD2C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5105400" cy="1470025"/>
          </a:xfrm>
        </p:spPr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44196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Control &amp; AISs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BDE7-6702-4266-BD0A-95DB17FE931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pic>
        <p:nvPicPr>
          <p:cNvPr id="8" name="Picture 2" descr="FG06_001_013601518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762000"/>
            <a:ext cx="3733800" cy="3505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400800" y="4267200"/>
            <a:ext cx="1535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 6-1</a:t>
            </a:r>
          </a:p>
          <a:p>
            <a:r>
              <a:rPr lang="en-US" dirty="0" smtClean="0"/>
              <a:t>COSO’s ERMM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Sarbanes-Oxley (SOX)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1977, Congress passed the </a:t>
            </a:r>
            <a:r>
              <a:rPr lang="en-US" sz="2400" b="1" i="1" dirty="0" smtClean="0">
                <a:solidFill>
                  <a:srgbClr val="CC0000"/>
                </a:solidFill>
              </a:rPr>
              <a:t>Foreign Corrupt Practices Act</a:t>
            </a:r>
            <a:r>
              <a:rPr lang="en-US" sz="2400" dirty="0" smtClean="0"/>
              <a:t>. This act incorporated language from an AICPA pronouncement.</a:t>
            </a:r>
          </a:p>
          <a:p>
            <a:r>
              <a:rPr lang="en-US" sz="2400" dirty="0" smtClean="0"/>
              <a:t>The primary purpose of the act was to prevent the bribery of foreign officials to obtain business.</a:t>
            </a:r>
          </a:p>
          <a:p>
            <a:r>
              <a:rPr lang="en-US" sz="2400" dirty="0" smtClean="0"/>
              <a:t>A significant effect was to require that corporations maintain good systems of internal accounting control.</a:t>
            </a:r>
          </a:p>
          <a:p>
            <a:pPr lvl="1"/>
            <a:r>
              <a:rPr lang="en-US" sz="2000" dirty="0" smtClean="0"/>
              <a:t>Generated significant interest among management, accountants, and auditors in designing and evaluating internal control systems.</a:t>
            </a:r>
          </a:p>
          <a:p>
            <a:pPr lvl="1"/>
            <a:r>
              <a:rPr lang="en-US" sz="2000" dirty="0" smtClean="0"/>
              <a:t>However, the resulting internal control improvements weren’t sufficient.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late 1990s and early 2000s, a series of multi-million-dollar accounting frauds made headlines (e.g., ENRON, WorldCom…)</a:t>
            </a:r>
          </a:p>
          <a:p>
            <a:pPr lvl="1"/>
            <a:r>
              <a:rPr lang="en-US" dirty="0" smtClean="0"/>
              <a:t>The impact on financial markets was substantial, and Congress responded with passage of the </a:t>
            </a:r>
            <a:r>
              <a:rPr lang="en-US" b="1" i="1" dirty="0" smtClean="0">
                <a:solidFill>
                  <a:srgbClr val="CC0000"/>
                </a:solidFill>
              </a:rPr>
              <a:t>Sarbanes-Oxley Act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b="1" i="1" dirty="0" smtClean="0">
                <a:solidFill>
                  <a:srgbClr val="CC0000"/>
                </a:solidFill>
              </a:rPr>
              <a:t>of 2002</a:t>
            </a:r>
            <a:r>
              <a:rPr lang="en-US" dirty="0" smtClean="0"/>
              <a:t> (aka, </a:t>
            </a:r>
            <a:r>
              <a:rPr lang="en-US" b="1" i="1" dirty="0" smtClean="0"/>
              <a:t>SOX</a:t>
            </a:r>
            <a:r>
              <a:rPr lang="en-US" dirty="0" smtClean="0"/>
              <a:t>). </a:t>
            </a:r>
          </a:p>
          <a:p>
            <a:pPr lvl="2"/>
            <a:r>
              <a:rPr lang="en-US" dirty="0" smtClean="0"/>
              <a:t>Applies to publicly held companies and their auditors.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intent of SOX is to: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Prevent financial statement fraud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Make financial reports more transparent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Protect investors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Strengthen internal controls in publicly-held companies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Punish executives who perpetrate fraud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SOX has had a material impact on the way boards of directors, management, and accountants operate.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Important aspects of SOX include:</a:t>
            </a:r>
          </a:p>
          <a:p>
            <a:pPr lvl="1"/>
            <a:r>
              <a:rPr lang="en-US" sz="3300" dirty="0" smtClean="0"/>
              <a:t>Creation of the Public Company Accounting Oversight Board (PCAOB) to oversee the auditing profession.</a:t>
            </a:r>
          </a:p>
          <a:p>
            <a:pPr lvl="2"/>
            <a:r>
              <a:rPr lang="en-US" sz="2900" dirty="0" smtClean="0"/>
              <a:t>The SEC appoints five members to oversee the auditing profession.  Three cannot be CPA’s.  They enforce auditing, quality control, ethics, and independence.</a:t>
            </a:r>
          </a:p>
          <a:p>
            <a:pPr lvl="1"/>
            <a:r>
              <a:rPr lang="en-US" sz="3300" dirty="0" smtClean="0"/>
              <a:t>New rules for auditors</a:t>
            </a:r>
          </a:p>
          <a:p>
            <a:pPr lvl="2"/>
            <a:r>
              <a:rPr lang="en-US" sz="2900" dirty="0" smtClean="0"/>
              <a:t>Rotation rules.  Prohibit certain activities (bookkeeping, systems, internal audit) for auditors.</a:t>
            </a:r>
          </a:p>
          <a:p>
            <a:pPr lvl="1"/>
            <a:r>
              <a:rPr lang="en-US" sz="3300" dirty="0" smtClean="0"/>
              <a:t>New rules for audit committees</a:t>
            </a:r>
          </a:p>
          <a:p>
            <a:pPr lvl="2"/>
            <a:r>
              <a:rPr lang="en-US" sz="2900" dirty="0" smtClean="0"/>
              <a:t>All must be independent, and one must be a financial expert.</a:t>
            </a:r>
          </a:p>
          <a:p>
            <a:pPr lvl="1"/>
            <a:r>
              <a:rPr lang="en-US" sz="3300" dirty="0" smtClean="0"/>
              <a:t>New rules for management</a:t>
            </a:r>
          </a:p>
          <a:p>
            <a:pPr lvl="2"/>
            <a:r>
              <a:rPr lang="en-US" sz="2900" dirty="0" smtClean="0"/>
              <a:t>The CEO/CFO certify findings, responsible for internal controls and certify auditors were told about all material control weaknesses and examples of fraud.</a:t>
            </a:r>
          </a:p>
          <a:p>
            <a:pPr lvl="1"/>
            <a:r>
              <a:rPr lang="en-US" sz="3300" dirty="0" smtClean="0"/>
              <a:t>New internal control requirements</a:t>
            </a:r>
          </a:p>
          <a:p>
            <a:pPr lvl="2"/>
            <a:r>
              <a:rPr lang="en-US" sz="2900" dirty="0" smtClean="0"/>
              <a:t>Publicly held companies must issue a report accompanying the financial statements that states management is responsible for the internal control structure.  They also have to report on the adequacy of the internal control structure.</a:t>
            </a:r>
            <a:endParaRPr lang="en-US" sz="2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After the passage of SOX, the SEC further mandated that: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Management must base its evaluation on a recognized control framework, developed using a due-process procedure that allows for public comment. The most likely framework is the COSO model discussed later.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 report must contain a statement identifying the framework used.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Management must disclose any and all material internal control weaknesses.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Management cannot conclude that the company has effective internal control if there are any material weaknesses.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 number of frameworks have been developed to help companies develop good internal control systems.  Three of the most important are:</a:t>
            </a:r>
          </a:p>
          <a:p>
            <a:pPr lvl="1"/>
            <a:r>
              <a:rPr lang="en-US" sz="3200" dirty="0" smtClean="0"/>
              <a:t>The COBIT framework</a:t>
            </a:r>
          </a:p>
          <a:p>
            <a:pPr lvl="1"/>
            <a:r>
              <a:rPr lang="en-US" sz="3200" dirty="0" smtClean="0"/>
              <a:t>The COSO internal control framework</a:t>
            </a:r>
          </a:p>
          <a:p>
            <a:pPr lvl="1"/>
            <a:r>
              <a:rPr lang="en-US" sz="3200" dirty="0" smtClean="0"/>
              <a:t>COSO’s Enterprise Risk Management framework (ERM)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Also know as the </a:t>
            </a:r>
            <a:r>
              <a:rPr lang="en-US" b="1" i="1" dirty="0" smtClean="0"/>
              <a:t>Control Objectives for Information and related Technology</a:t>
            </a:r>
            <a:r>
              <a:rPr lang="en-US" dirty="0" smtClean="0"/>
              <a:t> framework.</a:t>
            </a:r>
          </a:p>
          <a:p>
            <a:pPr lvl="1"/>
            <a:r>
              <a:rPr lang="en-US" dirty="0" smtClean="0"/>
              <a:t>Developed by the Information Systems Audit and Control Foundation (ISACF).</a:t>
            </a:r>
          </a:p>
          <a:p>
            <a:pPr lvl="1"/>
            <a:r>
              <a:rPr lang="en-US" dirty="0" smtClean="0"/>
              <a:t>A framework of generally applicable information systems security and control practices for IT control.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COBIT framework allows:</a:t>
            </a:r>
          </a:p>
          <a:p>
            <a:pPr lvl="1"/>
            <a:r>
              <a:rPr lang="en-US" dirty="0" smtClean="0"/>
              <a:t>Management to benchmark security and control practices of IT environments.</a:t>
            </a:r>
          </a:p>
          <a:p>
            <a:pPr lvl="1"/>
            <a:r>
              <a:rPr lang="en-US" dirty="0" smtClean="0"/>
              <a:t>Users of IT services to be assured that adequate security and control exists.</a:t>
            </a:r>
          </a:p>
          <a:p>
            <a:pPr lvl="1"/>
            <a:r>
              <a:rPr lang="en-US" dirty="0" smtClean="0"/>
              <a:t>Auditors to substantiate their opinions on internal control and advise on IT security and control matters.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COBIT consolidates standards from 36 different sources into a single framework.</a:t>
            </a:r>
          </a:p>
          <a:p>
            <a:r>
              <a:rPr lang="en-US" sz="2800" dirty="0" smtClean="0"/>
              <a:t>It is having a big impact on the IS profession.</a:t>
            </a:r>
          </a:p>
          <a:p>
            <a:pPr lvl="1"/>
            <a:r>
              <a:rPr lang="en-US" sz="2400" dirty="0" smtClean="0"/>
              <a:t>Helps managers to learn how to balance risk and control investment in an IS environment.</a:t>
            </a:r>
          </a:p>
          <a:p>
            <a:pPr lvl="1"/>
            <a:r>
              <a:rPr lang="en-US" sz="2400" dirty="0" smtClean="0"/>
              <a:t>Provides users with greater assurance that security and IT controls provided by internal and third parties are adequate.</a:t>
            </a:r>
          </a:p>
          <a:p>
            <a:pPr lvl="1"/>
            <a:r>
              <a:rPr lang="en-US" sz="2400" dirty="0" smtClean="0"/>
              <a:t>Guides auditors as they substantiate their opinions and provide advice to management on internal controls.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COSO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COSO’s internal control framework</a:t>
            </a:r>
            <a:endParaRPr lang="en-US" dirty="0" smtClean="0"/>
          </a:p>
          <a:p>
            <a:pPr lvl="1"/>
            <a:r>
              <a:rPr lang="en-US" dirty="0" smtClean="0"/>
              <a:t>The Committee of Sponsoring Organizations (COSO) is a private sector group consisting of:</a:t>
            </a:r>
          </a:p>
          <a:p>
            <a:pPr lvl="2"/>
            <a:r>
              <a:rPr lang="en-US" dirty="0" smtClean="0"/>
              <a:t>The American Accounting Association</a:t>
            </a:r>
          </a:p>
          <a:p>
            <a:pPr lvl="2"/>
            <a:r>
              <a:rPr lang="en-US" dirty="0" smtClean="0"/>
              <a:t>The AICPA</a:t>
            </a:r>
          </a:p>
          <a:p>
            <a:pPr lvl="2"/>
            <a:r>
              <a:rPr lang="en-US" dirty="0" smtClean="0"/>
              <a:t>The Institute of Internal Auditors</a:t>
            </a:r>
          </a:p>
          <a:p>
            <a:pPr lvl="2"/>
            <a:r>
              <a:rPr lang="en-US" dirty="0" smtClean="0"/>
              <a:t>The Institute of Management Accountants</a:t>
            </a:r>
          </a:p>
          <a:p>
            <a:pPr lvl="2"/>
            <a:r>
              <a:rPr lang="en-US" dirty="0" smtClean="0"/>
              <a:t>The Financial Executives Institute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Questions to be addressed in this chapter: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What are the basic internal control concepts, and why are computer control and security important?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What is the difference between the COBIT, COSO, and ERM control frameworks?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What are the major elements in the internal environment of a company?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What are the four types of control objectives that companies need to set?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What events affect uncertainty, and how can they be identified?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How is the Enterprise Risk Management model used to assess and respond to risk?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What control activities are commonly used in companies?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How do organizations communicate information and monitor control processes?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1992, COSO issued the </a:t>
            </a:r>
            <a:r>
              <a:rPr lang="en-US" b="1" i="1" dirty="0" smtClean="0">
                <a:solidFill>
                  <a:srgbClr val="CC0000"/>
                </a:solidFill>
              </a:rPr>
              <a:t>Internal Control Integrated Framework</a:t>
            </a:r>
            <a:r>
              <a:rPr lang="en-US" dirty="0" smtClean="0"/>
              <a:t>:</a:t>
            </a:r>
            <a:endParaRPr lang="en-US" sz="2400" dirty="0" smtClean="0"/>
          </a:p>
          <a:p>
            <a:pPr lvl="1"/>
            <a:r>
              <a:rPr lang="en-US" dirty="0" smtClean="0"/>
              <a:t>Defines internal controls.</a:t>
            </a:r>
          </a:p>
          <a:p>
            <a:pPr lvl="1"/>
            <a:r>
              <a:rPr lang="en-US" dirty="0" smtClean="0"/>
              <a:t>Provides guidance for evaluating and enhancing internal control systems.</a:t>
            </a:r>
          </a:p>
          <a:p>
            <a:pPr lvl="1"/>
            <a:r>
              <a:rPr lang="en-US" dirty="0" smtClean="0"/>
              <a:t>Widely accepted as the authority on internal controls.</a:t>
            </a:r>
          </a:p>
          <a:p>
            <a:pPr lvl="1"/>
            <a:r>
              <a:rPr lang="en-US" dirty="0" smtClean="0"/>
              <a:t>Incorporated into policies, rules, and regulations used to control business activities.</a:t>
            </a:r>
          </a:p>
          <a:p>
            <a:pPr lvl="1">
              <a:buNone/>
            </a:pPr>
            <a:r>
              <a:rPr lang="en-US" sz="2600" dirty="0" smtClean="0"/>
              <a:t>(10 years later it issued its expanded </a:t>
            </a:r>
            <a:r>
              <a:rPr lang="en-US" sz="2600" b="1" dirty="0" smtClean="0"/>
              <a:t>Enterprise Risk Management [ERM] model.</a:t>
            </a:r>
            <a:r>
              <a:rPr lang="en-US" sz="2600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COSO Frameworks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 </a:t>
            </a:r>
            <a:r>
              <a:rPr lang="en-US" dirty="0" err="1" smtClean="0"/>
              <a:t>Acctg</a:t>
            </a:r>
            <a:r>
              <a:rPr lang="en-US" dirty="0" smtClean="0"/>
              <a:t>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590800"/>
                <a:gridCol w="22098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Elements: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I. C. Framework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ERM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Internal environment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Objective setting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Event identification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Risk assessment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Risk response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Control activities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Information and communication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Monitoring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Basic principles behind ERM:</a:t>
            </a:r>
          </a:p>
          <a:p>
            <a:pPr lvl="1"/>
            <a:r>
              <a:rPr lang="en-US" dirty="0" smtClean="0"/>
              <a:t>Companies are formed to create value for owners.</a:t>
            </a:r>
          </a:p>
          <a:p>
            <a:pPr lvl="1"/>
            <a:r>
              <a:rPr lang="en-US" dirty="0" smtClean="0"/>
              <a:t>Management must decide how much uncertainty they will accept.</a:t>
            </a:r>
          </a:p>
          <a:p>
            <a:pPr lvl="1"/>
            <a:r>
              <a:rPr lang="en-US" dirty="0" smtClean="0"/>
              <a:t>Uncertainty can result in:</a:t>
            </a:r>
          </a:p>
          <a:p>
            <a:pPr lvl="2"/>
            <a:r>
              <a:rPr lang="en-US" dirty="0" smtClean="0"/>
              <a:t>Risk</a:t>
            </a:r>
          </a:p>
          <a:p>
            <a:pPr lvl="2"/>
            <a:r>
              <a:rPr lang="en-US" dirty="0" smtClean="0"/>
              <a:t>Opportunity</a:t>
            </a:r>
          </a:p>
          <a:p>
            <a:pPr lvl="1">
              <a:buNone/>
            </a:pPr>
            <a:r>
              <a:rPr lang="en-US" dirty="0" smtClean="0"/>
              <a:t>The framework should help management manage uncertainty and its associated risk to build and preserve value.</a:t>
            </a:r>
          </a:p>
          <a:p>
            <a:pPr lvl="1">
              <a:buNone/>
            </a:pPr>
            <a:r>
              <a:rPr lang="en-US" dirty="0" smtClean="0"/>
              <a:t>To maximize value, a company must balance its growth and return objectives and risks with efficient and effective use of company resources.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COSO’s ERM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486103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562600" y="1447800"/>
            <a:ext cx="2971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COSO developed a model to illustrate the elements of ERM.</a:t>
            </a:r>
          </a:p>
          <a:p>
            <a:r>
              <a:rPr lang="en-US" dirty="0" smtClean="0"/>
              <a:t>Columns at the </a:t>
            </a:r>
            <a:r>
              <a:rPr lang="en-US" u="sng" dirty="0" smtClean="0"/>
              <a:t>top</a:t>
            </a:r>
            <a:r>
              <a:rPr lang="en-US" dirty="0" smtClean="0"/>
              <a:t> represent the four types of </a:t>
            </a:r>
            <a:r>
              <a:rPr lang="en-US" b="1" i="1" u="sng" dirty="0" smtClean="0"/>
              <a:t>objectives</a:t>
            </a:r>
            <a:r>
              <a:rPr lang="en-US" dirty="0" smtClean="0"/>
              <a:t> that management must meet to achieve company goals.</a:t>
            </a:r>
          </a:p>
          <a:p>
            <a:r>
              <a:rPr lang="en-US" dirty="0" smtClean="0"/>
              <a:t>Columns on the </a:t>
            </a:r>
            <a:r>
              <a:rPr lang="en-US" u="sng" dirty="0" smtClean="0"/>
              <a:t>right</a:t>
            </a:r>
            <a:r>
              <a:rPr lang="en-US" dirty="0" smtClean="0"/>
              <a:t> represent the company’s units: Entire company, Division, Business unit, Subsidiary. The </a:t>
            </a:r>
            <a:r>
              <a:rPr lang="en-US" u="sng" dirty="0" smtClean="0"/>
              <a:t>horizontal</a:t>
            </a:r>
            <a:r>
              <a:rPr lang="en-US" dirty="0" smtClean="0"/>
              <a:t> rows are eight related risk and control components.</a:t>
            </a:r>
          </a:p>
          <a:p>
            <a:endParaRPr lang="en-US" sz="20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sz="3600" b="1" dirty="0" smtClean="0"/>
              <a:t>The Internal Environment</a:t>
            </a:r>
          </a:p>
          <a:p>
            <a:pPr marL="514350" indent="-514350">
              <a:buNone/>
            </a:pPr>
            <a:r>
              <a:rPr lang="en-US" dirty="0" smtClean="0"/>
              <a:t> a)  Management’s philosophy:  management’s philosophy has a huge impact.   Risk appetite:  different companies have different perspectives on risks.  But some companies have excessive focus on achieving results.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dirty="0" smtClean="0"/>
              <a:t>b)  The Board of Directors:</a:t>
            </a:r>
          </a:p>
          <a:p>
            <a:pPr>
              <a:buNone/>
            </a:pPr>
            <a:r>
              <a:rPr lang="en-US" dirty="0" smtClean="0"/>
              <a:t>	--Needs to oversee management</a:t>
            </a:r>
          </a:p>
          <a:p>
            <a:pPr>
              <a:buNone/>
            </a:pPr>
            <a:r>
              <a:rPr lang="en-US" dirty="0" smtClean="0"/>
              <a:t>	--Sarbanes-Oxley audit committee must exist, consisting entirely of outsides directors</a:t>
            </a:r>
          </a:p>
          <a:p>
            <a:pPr>
              <a:buNone/>
            </a:pPr>
            <a:r>
              <a:rPr lang="en-US" dirty="0" smtClean="0"/>
              <a:t>	--This audit committee needs to work closely with internal and external auditors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sz="3300" b="1" dirty="0" smtClean="0"/>
              <a:t>The Internal Environment (continued)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c)  Commitment to integrity, ethical values, and competence</a:t>
            </a:r>
          </a:p>
          <a:p>
            <a:pPr>
              <a:buNone/>
            </a:pPr>
            <a:r>
              <a:rPr lang="en-US" dirty="0" smtClean="0"/>
              <a:t>	-- Internal policies</a:t>
            </a:r>
          </a:p>
          <a:p>
            <a:pPr>
              <a:buNone/>
            </a:pPr>
            <a:r>
              <a:rPr lang="en-US" dirty="0" smtClean="0"/>
              <a:t>	-- Is there a Standards of Business Conduct?</a:t>
            </a:r>
          </a:p>
          <a:p>
            <a:pPr>
              <a:buNone/>
            </a:pPr>
            <a:r>
              <a:rPr lang="en-US" dirty="0" smtClean="0"/>
              <a:t>	-- Is there an Open Door?  Is there protection for people who raise issues concerning company ethics?</a:t>
            </a:r>
          </a:p>
          <a:p>
            <a:pPr>
              <a:buNone/>
            </a:pPr>
            <a:r>
              <a:rPr lang="en-US" dirty="0" smtClean="0"/>
              <a:t>	-- What is important is what is actually done, not what is actually said.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r>
              <a:rPr lang="en-US" sz="2800" b="1" dirty="0" smtClean="0"/>
              <a:t>The Internal Environment (continued)</a:t>
            </a:r>
          </a:p>
          <a:p>
            <a:pPr marL="514350" indent="-514350">
              <a:buNone/>
            </a:pPr>
            <a:endParaRPr lang="en-US" sz="2800" b="1" dirty="0" smtClean="0"/>
          </a:p>
          <a:p>
            <a:pPr marL="457200" indent="-457200">
              <a:buAutoNum type="alphaLcParenR" startAt="4"/>
            </a:pPr>
            <a:r>
              <a:rPr lang="en-US" sz="2400" dirty="0" smtClean="0"/>
              <a:t>Organizational structure:  Is it overly complex? Statistically, fraud occurs more frequently in organizations with complex structures.  Who does finance report to?  Who the does internal audit report to?  Where does IT report?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Important aspects of </a:t>
            </a:r>
            <a:r>
              <a:rPr lang="en-US" sz="2800" u="sng" dirty="0" smtClean="0"/>
              <a:t>organizational structure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Degree of centralization or decentralization.</a:t>
            </a:r>
          </a:p>
          <a:p>
            <a:pPr lvl="1"/>
            <a:r>
              <a:rPr lang="en-US" sz="2400" dirty="0" smtClean="0"/>
              <a:t>Assignment of responsibility for specific tasks.</a:t>
            </a:r>
          </a:p>
          <a:p>
            <a:pPr lvl="1"/>
            <a:r>
              <a:rPr lang="en-US" sz="2400" dirty="0" smtClean="0"/>
              <a:t>Direct-reporting relationships or matrix structure.</a:t>
            </a:r>
          </a:p>
          <a:p>
            <a:pPr lvl="1"/>
            <a:r>
              <a:rPr lang="en-US" sz="2400" dirty="0" smtClean="0"/>
              <a:t>Organization by industry, product, geographic location, marketing network.</a:t>
            </a:r>
          </a:p>
          <a:p>
            <a:pPr lvl="1"/>
            <a:r>
              <a:rPr lang="en-US" sz="2400" dirty="0" smtClean="0"/>
              <a:t>How the responsibility allocation affects management’s information needs.</a:t>
            </a:r>
          </a:p>
          <a:p>
            <a:pPr lvl="1"/>
            <a:r>
              <a:rPr lang="en-US" sz="2400" dirty="0" smtClean="0"/>
              <a:t>Organization of accounting and IS functions.</a:t>
            </a:r>
          </a:p>
          <a:p>
            <a:pPr lvl="1"/>
            <a:r>
              <a:rPr lang="en-US" sz="2400" dirty="0" smtClean="0"/>
              <a:t>Size and nature of company activities.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 smtClean="0"/>
              <a:t>(1) The Internal Environment (continued)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(e) </a:t>
            </a:r>
            <a:r>
              <a:rPr lang="en-US" sz="2600" dirty="0" smtClean="0"/>
              <a:t>Methods of assigning authority and responsibility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       Authority and responsibility are assigned through: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Formal job descriptions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Employee training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Operating plans, schedules, and budgets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Codes of conduct that define ethical behavior, acceptable practices, regulatory requirements, and conflicts of interest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Written policies and procedures manuals (a good job reference and job training tool) which covers: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Proper business practices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Knowledge and experience needed by key personnel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Resources provided to carry out duties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Policies and procedures for handling particular transactions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The organization’s chart of accounts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Sample copies of forms and documents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Both"/>
            </a:pPr>
            <a:r>
              <a:rPr lang="en-US" sz="2800" b="1" dirty="0" smtClean="0"/>
              <a:t>The Internal Environment (continued)</a:t>
            </a:r>
          </a:p>
          <a:p>
            <a:pPr marL="514350" indent="-514350"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(f) </a:t>
            </a:r>
            <a:r>
              <a:rPr lang="en-US" sz="3000" dirty="0" smtClean="0"/>
              <a:t>Human Resource Standards</a:t>
            </a:r>
          </a:p>
          <a:p>
            <a:pPr>
              <a:buNone/>
            </a:pPr>
            <a:r>
              <a:rPr lang="en-US" sz="2600" dirty="0" smtClean="0"/>
              <a:t>    The following policies and procedures are important:</a:t>
            </a:r>
          </a:p>
          <a:p>
            <a:pPr lvl="1"/>
            <a:r>
              <a:rPr lang="en-US" sz="2400" dirty="0" smtClean="0"/>
              <a:t>Hiring (background checks)</a:t>
            </a:r>
          </a:p>
          <a:p>
            <a:pPr lvl="1"/>
            <a:r>
              <a:rPr lang="en-US" sz="2400" dirty="0" smtClean="0"/>
              <a:t>Compensating (fair)</a:t>
            </a:r>
          </a:p>
          <a:p>
            <a:pPr lvl="1"/>
            <a:r>
              <a:rPr lang="en-US" sz="2400" dirty="0" smtClean="0"/>
              <a:t>Training (fraud &amp; ethics awareness, punishment outlined)</a:t>
            </a:r>
          </a:p>
          <a:p>
            <a:pPr lvl="1"/>
            <a:r>
              <a:rPr lang="en-US" sz="2400" dirty="0" smtClean="0"/>
              <a:t>Evaluating and promoting</a:t>
            </a:r>
          </a:p>
          <a:p>
            <a:pPr lvl="1"/>
            <a:r>
              <a:rPr lang="en-US" sz="2400" dirty="0" smtClean="0"/>
              <a:t>Discharging</a:t>
            </a:r>
          </a:p>
          <a:p>
            <a:pPr lvl="1"/>
            <a:r>
              <a:rPr lang="en-US" sz="2400" dirty="0" smtClean="0"/>
              <a:t>Managing disgruntled employees (indentify, help)</a:t>
            </a:r>
          </a:p>
          <a:p>
            <a:pPr lvl="1"/>
            <a:r>
              <a:rPr lang="en-US" sz="2400" dirty="0" smtClean="0"/>
              <a:t>Vacations and rotation of duties (mandatory)</a:t>
            </a:r>
          </a:p>
          <a:p>
            <a:pPr lvl="1"/>
            <a:r>
              <a:rPr lang="en-US" sz="2400" dirty="0" smtClean="0"/>
              <a:t>Confidentiality insurance and fidelity bonds (signed </a:t>
            </a:r>
            <a:r>
              <a:rPr lang="en-US" sz="2400" dirty="0" err="1" smtClean="0"/>
              <a:t>doc.s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Prosecute hackers &amp; fraud (most go unprosecuted, why?)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 AIS threats are increasing, why?</a:t>
            </a:r>
            <a:endParaRPr lang="en-US" sz="2800" dirty="0" smtClean="0"/>
          </a:p>
          <a:p>
            <a:pPr lvl="1"/>
            <a:r>
              <a:rPr lang="en-US" sz="2400" dirty="0" smtClean="0"/>
              <a:t>Control risks have increased in the last few years because:</a:t>
            </a:r>
          </a:p>
          <a:p>
            <a:pPr lvl="2"/>
            <a:r>
              <a:rPr lang="en-US" sz="2000" dirty="0" smtClean="0"/>
              <a:t>There are computers and servers everywhere.</a:t>
            </a:r>
          </a:p>
          <a:p>
            <a:pPr lvl="2"/>
            <a:r>
              <a:rPr lang="en-US" sz="2000" dirty="0" smtClean="0"/>
              <a:t>Distributed computer networks make data available to many users.</a:t>
            </a:r>
          </a:p>
          <a:p>
            <a:pPr lvl="2"/>
            <a:r>
              <a:rPr lang="en-US" sz="2000" dirty="0" smtClean="0"/>
              <a:t>Wide area networks (WANs) are giving customers and suppliers access to each other’s systems and data.</a:t>
            </a:r>
          </a:p>
          <a:p>
            <a:pPr lvl="1"/>
            <a:r>
              <a:rPr lang="en-US" sz="2400" dirty="0" smtClean="0"/>
              <a:t>Inadequate Protection:</a:t>
            </a:r>
          </a:p>
          <a:p>
            <a:pPr lvl="2"/>
            <a:r>
              <a:rPr lang="en-US" sz="2000" dirty="0" smtClean="0"/>
              <a:t>Threats are underestimated, controls are not well understood.</a:t>
            </a:r>
          </a:p>
          <a:p>
            <a:pPr lvl="2"/>
            <a:r>
              <a:rPr lang="en-US" sz="2000" dirty="0" smtClean="0"/>
              <a:t>Productivity pressures, cost reduction pressures.</a:t>
            </a:r>
          </a:p>
          <a:p>
            <a:pPr lvl="2"/>
            <a:r>
              <a:rPr lang="en-US" sz="2000" dirty="0" smtClean="0"/>
              <a:t>Companies have not always understood the threats.</a:t>
            </a:r>
          </a:p>
          <a:p>
            <a:pPr lvl="2"/>
            <a:r>
              <a:rPr lang="en-US" sz="2000" dirty="0" smtClean="0"/>
              <a:t>Cost pressures mean that </a:t>
            </a:r>
            <a:r>
              <a:rPr lang="en-US" sz="2000" dirty="0" err="1" smtClean="0"/>
              <a:t>mgr.s</a:t>
            </a:r>
            <a:r>
              <a:rPr lang="en-US" sz="2000" dirty="0" smtClean="0"/>
              <a:t> skip time-consuming control proc.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(1) The Internal Environment (continued)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800" dirty="0" smtClean="0"/>
              <a:t>(g) External influences</a:t>
            </a:r>
          </a:p>
          <a:p>
            <a:pPr lvl="1"/>
            <a:r>
              <a:rPr lang="en-US" sz="2400" dirty="0" smtClean="0"/>
              <a:t>External influences that affect the control environment include requirements imposed by:</a:t>
            </a:r>
          </a:p>
          <a:p>
            <a:pPr lvl="2"/>
            <a:r>
              <a:rPr lang="en-US" dirty="0" smtClean="0"/>
              <a:t>FASB</a:t>
            </a:r>
          </a:p>
          <a:p>
            <a:pPr lvl="2"/>
            <a:r>
              <a:rPr lang="en-US" dirty="0" smtClean="0"/>
              <a:t>PCAOB</a:t>
            </a:r>
          </a:p>
          <a:p>
            <a:pPr lvl="2"/>
            <a:r>
              <a:rPr lang="en-US" dirty="0" smtClean="0"/>
              <a:t>SEC</a:t>
            </a:r>
          </a:p>
          <a:p>
            <a:pPr lvl="2"/>
            <a:r>
              <a:rPr lang="en-US" dirty="0" smtClean="0"/>
              <a:t>Insurance commissions</a:t>
            </a:r>
          </a:p>
          <a:p>
            <a:pPr lvl="2"/>
            <a:r>
              <a:rPr lang="en-US" dirty="0" smtClean="0"/>
              <a:t>Regulatory agencies for banks, utilities, etc. (FDIC)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(2) Objective Setting</a:t>
            </a:r>
          </a:p>
          <a:p>
            <a:pPr>
              <a:buNone/>
            </a:pPr>
            <a:r>
              <a:rPr lang="en-US" sz="2800" dirty="0" smtClean="0"/>
              <a:t>    Objective-setting process proceeds as follows:</a:t>
            </a:r>
          </a:p>
          <a:p>
            <a:pPr lvl="1"/>
            <a:r>
              <a:rPr lang="en-US" sz="2400" dirty="0" smtClean="0"/>
              <a:t>First, set strategic objectives, the high-level goals that support the company’s mission and create value for shareholders.</a:t>
            </a:r>
          </a:p>
          <a:p>
            <a:pPr lvl="1"/>
            <a:r>
              <a:rPr lang="en-US" sz="2400" dirty="0" smtClean="0"/>
              <a:t>To meet these objectives, identify alternative ways of accomplishing them.</a:t>
            </a:r>
          </a:p>
          <a:p>
            <a:pPr lvl="1"/>
            <a:r>
              <a:rPr lang="en-US" sz="2400" dirty="0" smtClean="0"/>
              <a:t>For each alternative, identify and assess risks and implications.</a:t>
            </a:r>
          </a:p>
          <a:p>
            <a:pPr lvl="1"/>
            <a:r>
              <a:rPr lang="en-US" sz="2400" dirty="0" smtClean="0"/>
              <a:t>Formulate a corporate strategy.</a:t>
            </a:r>
          </a:p>
          <a:p>
            <a:pPr lvl="1"/>
            <a:r>
              <a:rPr lang="en-US" sz="2400" dirty="0" smtClean="0"/>
              <a:t>Then set operations, compliance, and reporting objectives.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(3) Event Identification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Events are: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Incidents or occurrences that emanate from internal or external sources.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That affect implementation of strategy or achievement of objectives.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Impact can be positive, negative, or both.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Events can range from obvious to obscure.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Effects can range from inconsequential to highly significant.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Table 6-2 (pg. 215) Outlines 9 ERM event categories, both external and internal.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dirty="0" smtClean="0"/>
              <a:t>(3) Event Identification (continued)</a:t>
            </a:r>
          </a:p>
          <a:p>
            <a:pPr>
              <a:buNone/>
            </a:pPr>
            <a:r>
              <a:rPr lang="en-US" sz="3000" dirty="0" smtClean="0"/>
              <a:t>Companies usually use two or more of the following techniques together to identify events:</a:t>
            </a:r>
          </a:p>
          <a:p>
            <a:pPr lvl="1"/>
            <a:r>
              <a:rPr lang="en-US" dirty="0" smtClean="0"/>
              <a:t>Use comprehensive lists of potential events</a:t>
            </a:r>
          </a:p>
          <a:p>
            <a:pPr lvl="1"/>
            <a:r>
              <a:rPr lang="en-US" dirty="0" smtClean="0"/>
              <a:t>Perform an internal analysis</a:t>
            </a:r>
          </a:p>
          <a:p>
            <a:pPr lvl="1"/>
            <a:r>
              <a:rPr lang="en-US" dirty="0" smtClean="0"/>
              <a:t>Monitor leading events and trigger points</a:t>
            </a:r>
          </a:p>
          <a:p>
            <a:pPr lvl="1"/>
            <a:r>
              <a:rPr lang="en-US" dirty="0" smtClean="0"/>
              <a:t>Conduct workshops and interviews</a:t>
            </a:r>
          </a:p>
          <a:p>
            <a:pPr lvl="1"/>
            <a:r>
              <a:rPr lang="en-US" dirty="0" smtClean="0"/>
              <a:t>Perform data mining and analysis</a:t>
            </a:r>
          </a:p>
          <a:p>
            <a:pPr lvl="1"/>
            <a:r>
              <a:rPr lang="en-US" dirty="0" smtClean="0"/>
              <a:t>Analyze business processes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(4 &amp; 5) RISK ASSESSMENT AND RISK RESPONSE</a:t>
            </a:r>
          </a:p>
          <a:p>
            <a:pPr lvl="0"/>
            <a:r>
              <a:rPr lang="en-US" sz="2800" b="1" dirty="0" smtClean="0"/>
              <a:t>Inherent</a:t>
            </a:r>
            <a:r>
              <a:rPr lang="en-US" sz="2800" dirty="0" smtClean="0"/>
              <a:t> risk -- before management takes steps to control risk.</a:t>
            </a:r>
          </a:p>
          <a:p>
            <a:pPr lvl="0"/>
            <a:r>
              <a:rPr lang="en-US" sz="2800" b="1" dirty="0" smtClean="0"/>
              <a:t>Residual</a:t>
            </a:r>
            <a:r>
              <a:rPr lang="en-US" sz="2800" dirty="0" smtClean="0"/>
              <a:t> risk --  risk that remains after management takes action to control the risk</a:t>
            </a:r>
          </a:p>
          <a:p>
            <a:pPr>
              <a:buNone/>
            </a:pPr>
            <a:r>
              <a:rPr lang="en-US" sz="2800" dirty="0" smtClean="0"/>
              <a:t>Four ways to respond to risk:</a:t>
            </a:r>
          </a:p>
          <a:p>
            <a:pPr>
              <a:buNone/>
            </a:pPr>
            <a:r>
              <a:rPr lang="en-US" sz="2800" dirty="0" smtClean="0"/>
              <a:t>	Reduce (have internal controls)</a:t>
            </a:r>
          </a:p>
          <a:p>
            <a:pPr>
              <a:buNone/>
            </a:pPr>
            <a:r>
              <a:rPr lang="en-US" sz="2800" dirty="0" smtClean="0"/>
              <a:t>	Accept (no action)</a:t>
            </a:r>
          </a:p>
          <a:p>
            <a:pPr>
              <a:buNone/>
            </a:pPr>
            <a:r>
              <a:rPr lang="en-US" sz="2800" dirty="0" smtClean="0"/>
              <a:t>	Share (insurance, hedge, outsource)</a:t>
            </a:r>
          </a:p>
          <a:p>
            <a:pPr>
              <a:buNone/>
            </a:pPr>
            <a:r>
              <a:rPr lang="en-US" sz="2800" dirty="0" smtClean="0"/>
              <a:t>	Avoid (sell division, exit product line)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Assessment Approach to Designing Internal Controls—see Fig. 6-2 pg. 217 of text.</a:t>
            </a:r>
          </a:p>
          <a:p>
            <a:pPr lvl="1"/>
            <a:r>
              <a:rPr lang="en-US" dirty="0" smtClean="0"/>
              <a:t>Estimate likelihood and Impact</a:t>
            </a:r>
          </a:p>
          <a:p>
            <a:pPr lvl="1"/>
            <a:r>
              <a:rPr lang="en-US" dirty="0" smtClean="0"/>
              <a:t>Identify Controls</a:t>
            </a:r>
          </a:p>
          <a:p>
            <a:pPr lvl="1"/>
            <a:r>
              <a:rPr lang="en-US" dirty="0" smtClean="0"/>
              <a:t>Estimate Costs &amp; Benefits</a:t>
            </a:r>
          </a:p>
          <a:p>
            <a:pPr lvl="2"/>
            <a:r>
              <a:rPr lang="en-US" dirty="0" smtClean="0"/>
              <a:t>Cost usually easier to measure</a:t>
            </a:r>
          </a:p>
          <a:p>
            <a:pPr lvl="2"/>
            <a:r>
              <a:rPr lang="en-US" dirty="0" smtClean="0"/>
              <a:t>Expected loss = Impact * Likelihood</a:t>
            </a:r>
          </a:p>
          <a:p>
            <a:pPr lvl="2"/>
            <a:r>
              <a:rPr lang="en-US" dirty="0" smtClean="0"/>
              <a:t>Determine Cost/Benefit Effectiveness</a:t>
            </a:r>
          </a:p>
          <a:p>
            <a:pPr lvl="1"/>
            <a:r>
              <a:rPr lang="en-US" dirty="0" smtClean="0"/>
              <a:t>Implement Control or Avoid, Share, or Accept Risk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 smtClean="0"/>
              <a:t>Example of cost/benefit analysis: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Hobby Hole is trying to decide whether to install a motion detector system in its warehouse to reduce the probability of a catastrophic theft.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 catastrophic theft could result in losses of $800,000.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Local crime statistics suggest that the probability of a catastrophic theft at Hobby Hole is 12%.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Companies with motion detectors only have about a .5% probability of catastrophic theft.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 present value of purchasing and installing a motion detector system and paying future security costs is estimated to be about $43,000.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Should Hobby Hole install the motion detectors?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400" dirty="0" smtClean="0"/>
              <a:t>Expected Loss without control procedure = $800,000 x .12 = $96,000.</a:t>
            </a:r>
          </a:p>
          <a:p>
            <a:pPr>
              <a:buFontTx/>
              <a:buChar char="•"/>
            </a:pPr>
            <a:r>
              <a:rPr lang="en-US" sz="2400" dirty="0" smtClean="0"/>
              <a:t>Expected loss with control procedure = $800,000 x .005 = $4,000.</a:t>
            </a:r>
          </a:p>
          <a:p>
            <a:pPr>
              <a:buFontTx/>
              <a:buChar char="•"/>
            </a:pPr>
            <a:r>
              <a:rPr lang="en-US" sz="2400" dirty="0" smtClean="0"/>
              <a:t>Estimated value of control procedure = $96,000 - $4,000 = $92,000.</a:t>
            </a:r>
          </a:p>
          <a:p>
            <a:pPr>
              <a:buFontTx/>
              <a:buChar char="•"/>
            </a:pPr>
            <a:r>
              <a:rPr lang="en-US" sz="2400" dirty="0" smtClean="0"/>
              <a:t>Estimated cost of control procedure = $43,000 (given).</a:t>
            </a:r>
          </a:p>
          <a:p>
            <a:pPr>
              <a:buFontTx/>
              <a:buChar char="•"/>
            </a:pPr>
            <a:r>
              <a:rPr lang="en-US" sz="2400" dirty="0" smtClean="0"/>
              <a:t>Benefits exceed costs by $92,000 - $43,000 = </a:t>
            </a:r>
            <a:r>
              <a:rPr lang="en-US" sz="2400" dirty="0" smtClean="0">
                <a:solidFill>
                  <a:srgbClr val="FF3300"/>
                </a:solidFill>
              </a:rPr>
              <a:t>$49,000</a:t>
            </a:r>
            <a:r>
              <a:rPr lang="en-US" sz="2400" dirty="0" smtClean="0"/>
              <a:t>.</a:t>
            </a:r>
          </a:p>
          <a:p>
            <a:pPr>
              <a:buFontTx/>
              <a:buChar char="•"/>
            </a:pPr>
            <a:r>
              <a:rPr lang="en-US" sz="2400" dirty="0" smtClean="0"/>
              <a:t>In this case, Hobby Hole should probably install the motion detectors.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(6) </a:t>
            </a:r>
            <a:r>
              <a:rPr lang="en-US" b="1" i="1" dirty="0" smtClean="0"/>
              <a:t>Control </a:t>
            </a:r>
            <a:r>
              <a:rPr lang="en-US" b="1" i="1" dirty="0" smtClean="0"/>
              <a:t>activities</a:t>
            </a:r>
            <a:r>
              <a:rPr lang="en-US" dirty="0" smtClean="0"/>
              <a:t>:  </a:t>
            </a:r>
            <a:r>
              <a:rPr lang="en-US" dirty="0" smtClean="0"/>
              <a:t>policies, procedures, and rules that provide reasonable assurance that management’s control objectives are met and their risk responses are carried out.</a:t>
            </a:r>
          </a:p>
          <a:p>
            <a:r>
              <a:rPr lang="en-US" dirty="0" smtClean="0"/>
              <a:t>It is critical that controls be in place during the year-end holiday season. A disproportionate amount of computer fraud and security break-ins occur during this time because:</a:t>
            </a:r>
          </a:p>
          <a:p>
            <a:pPr lvl="1"/>
            <a:r>
              <a:rPr lang="en-US" dirty="0" smtClean="0"/>
              <a:t>More people are on vacation and fewer around to mind the store.</a:t>
            </a:r>
          </a:p>
          <a:p>
            <a:pPr lvl="1"/>
            <a:r>
              <a:rPr lang="en-US" dirty="0" smtClean="0"/>
              <a:t>Students are not tied up with school.</a:t>
            </a:r>
          </a:p>
          <a:p>
            <a:pPr lvl="1"/>
            <a:r>
              <a:rPr lang="en-US" dirty="0" smtClean="0"/>
              <a:t>Counterculture hackers may be lonely.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Generally, control procedures fall into one of the following categories: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Proper authorization of transactions and </a:t>
            </a:r>
            <a:r>
              <a:rPr lang="en-US" sz="2400" dirty="0" smtClean="0"/>
              <a:t>activities (general &amp; specific).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Segregation of </a:t>
            </a:r>
            <a:r>
              <a:rPr lang="en-US" sz="2400" dirty="0" smtClean="0"/>
              <a:t>duties (our focus)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Project development and acquisition controls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Change management controls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Design and use of documents and records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Safeguard assets, records, and data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Independent checks on </a:t>
            </a:r>
            <a:r>
              <a:rPr lang="en-US" sz="2400" dirty="0" smtClean="0"/>
              <a:t>performance (</a:t>
            </a:r>
            <a:r>
              <a:rPr lang="en-US" sz="2400" dirty="0" smtClean="0"/>
              <a:t>top level reviews, analytical reviews, reconciliation of records, independent reviews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Control and security are important</a:t>
            </a:r>
            <a:endParaRPr lang="en-US" sz="2800" dirty="0" smtClean="0"/>
          </a:p>
          <a:p>
            <a:pPr lvl="1"/>
            <a:r>
              <a:rPr lang="en-US" sz="2400" dirty="0" smtClean="0"/>
              <a:t>Companies are </a:t>
            </a:r>
            <a:r>
              <a:rPr lang="en-US" sz="2400" u="sng" dirty="0" smtClean="0"/>
              <a:t>now</a:t>
            </a:r>
            <a:r>
              <a:rPr lang="en-US" sz="2400" dirty="0" smtClean="0"/>
              <a:t> recognizing the problems and taking positive steps to achieve better control, including:</a:t>
            </a:r>
          </a:p>
          <a:p>
            <a:pPr lvl="2"/>
            <a:r>
              <a:rPr lang="en-US" sz="2000" dirty="0" smtClean="0"/>
              <a:t>Devoting full-time staff to security and control concerns.</a:t>
            </a:r>
          </a:p>
          <a:p>
            <a:pPr lvl="2"/>
            <a:r>
              <a:rPr lang="en-US" sz="2000" dirty="0" smtClean="0"/>
              <a:t>Educating employees about control measures.</a:t>
            </a:r>
          </a:p>
          <a:p>
            <a:pPr lvl="2"/>
            <a:r>
              <a:rPr lang="en-US" sz="2000" dirty="0" smtClean="0"/>
              <a:t>Establishing and enforcing formal information security policies.</a:t>
            </a:r>
          </a:p>
          <a:p>
            <a:pPr lvl="2"/>
            <a:r>
              <a:rPr lang="en-US" sz="2000" dirty="0" smtClean="0"/>
              <a:t>Making controls a part of the applications development process.</a:t>
            </a:r>
          </a:p>
          <a:p>
            <a:pPr lvl="2"/>
            <a:r>
              <a:rPr lang="en-US" sz="2000" dirty="0" smtClean="0"/>
              <a:t>Moving sensitive data to more secure environments.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 </a:t>
            </a:r>
            <a:r>
              <a:rPr lang="en-US" dirty="0" err="1" smtClean="0"/>
              <a:t>Acctg</a:t>
            </a:r>
            <a:r>
              <a:rPr lang="en-US" dirty="0" smtClean="0"/>
              <a:t>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Segregation of duties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Good internal control requires that no single employee be given too much responsibility over business transactions or processes.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 employee should not be in a position to commit </a:t>
            </a:r>
            <a:r>
              <a:rPr lang="en-US" b="1" i="1" dirty="0" smtClean="0"/>
              <a:t>and</a:t>
            </a:r>
            <a:r>
              <a:rPr lang="en-US" dirty="0" smtClean="0"/>
              <a:t> conceal fraud or unintentional errors.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Segregation of </a:t>
            </a:r>
            <a:r>
              <a:rPr lang="en-US" dirty="0" smtClean="0"/>
              <a:t>duties: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Segregation of accounting duties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Segregation of duties within the systems function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i="1" dirty="0" smtClean="0"/>
              <a:t>Segregation of accounting duties</a:t>
            </a:r>
            <a:endParaRPr lang="en-US" sz="2800" dirty="0" smtClean="0"/>
          </a:p>
          <a:p>
            <a:pPr lvl="1"/>
            <a:r>
              <a:rPr lang="en-US" sz="2400" dirty="0" smtClean="0"/>
              <a:t>Effective segregation of accounting duties is achieved when the following functions are separated:</a:t>
            </a:r>
          </a:p>
          <a:p>
            <a:pPr lvl="2"/>
            <a:r>
              <a:rPr lang="en-US" sz="2000" b="1" i="1" dirty="0" smtClean="0">
                <a:solidFill>
                  <a:srgbClr val="CC0000"/>
                </a:solidFill>
              </a:rPr>
              <a:t>Authorization</a:t>
            </a:r>
            <a:r>
              <a:rPr lang="en-US" sz="2000" dirty="0" smtClean="0"/>
              <a:t>—Approving transactions and decisions.</a:t>
            </a:r>
          </a:p>
          <a:p>
            <a:pPr lvl="2"/>
            <a:r>
              <a:rPr lang="en-US" sz="2000" b="1" i="1" dirty="0" smtClean="0">
                <a:solidFill>
                  <a:srgbClr val="CC0000"/>
                </a:solidFill>
              </a:rPr>
              <a:t>Recording</a:t>
            </a:r>
            <a:r>
              <a:rPr lang="en-US" sz="2000" dirty="0" smtClean="0"/>
              <a:t>—Preparing source documents; maintaining journals, ledgers, or other files; preparing reconciliations; and preparing performance reports.</a:t>
            </a:r>
          </a:p>
          <a:p>
            <a:pPr lvl="2"/>
            <a:r>
              <a:rPr lang="en-US" sz="2000" b="1" i="1" dirty="0" smtClean="0">
                <a:solidFill>
                  <a:srgbClr val="CC0000"/>
                </a:solidFill>
              </a:rPr>
              <a:t>Custody</a:t>
            </a:r>
            <a:r>
              <a:rPr lang="en-US" sz="2000" dirty="0" smtClean="0"/>
              <a:t>—Handling cash, maintaining an inventory storeroom, receiving incoming customer checks, writing checks on the organization’s bank account.</a:t>
            </a:r>
          </a:p>
          <a:p>
            <a:pPr lvl="1"/>
            <a:r>
              <a:rPr lang="en-US" sz="2400" dirty="0" smtClean="0"/>
              <a:t>If any two of the preceding functions are the responsibility of one person, then problems can arise</a:t>
            </a:r>
            <a:r>
              <a:rPr lang="en-US" sz="2400" dirty="0" smtClean="0"/>
              <a:t>.  If people collude, then </a:t>
            </a:r>
            <a:r>
              <a:rPr lang="en-US" sz="2400" dirty="0" smtClean="0"/>
              <a:t>segregation of duties becomes impotent and controls are overridden.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Segregation of Systems Duties--Authority </a:t>
            </a:r>
            <a:r>
              <a:rPr lang="en-US" sz="2400" dirty="0" smtClean="0"/>
              <a:t>and responsibility must be divided clearly among the following functions:</a:t>
            </a:r>
          </a:p>
          <a:p>
            <a:pPr lvl="1"/>
            <a:r>
              <a:rPr lang="en-US" sz="2000" dirty="0" smtClean="0"/>
              <a:t>Systems administration</a:t>
            </a:r>
          </a:p>
          <a:p>
            <a:pPr lvl="1"/>
            <a:r>
              <a:rPr lang="en-US" sz="2000" dirty="0" smtClean="0"/>
              <a:t>Network management</a:t>
            </a:r>
          </a:p>
          <a:p>
            <a:pPr lvl="1"/>
            <a:r>
              <a:rPr lang="en-US" sz="2000" dirty="0" smtClean="0"/>
              <a:t>Security management</a:t>
            </a:r>
          </a:p>
          <a:p>
            <a:pPr lvl="1"/>
            <a:r>
              <a:rPr lang="en-US" sz="2000" dirty="0" smtClean="0"/>
              <a:t>Change management</a:t>
            </a:r>
          </a:p>
          <a:p>
            <a:pPr lvl="1"/>
            <a:r>
              <a:rPr lang="en-US" sz="2000" dirty="0" smtClean="0"/>
              <a:t>Users</a:t>
            </a:r>
          </a:p>
          <a:p>
            <a:pPr lvl="1"/>
            <a:r>
              <a:rPr lang="en-US" sz="2000" dirty="0" smtClean="0"/>
              <a:t>Systems analysts</a:t>
            </a:r>
          </a:p>
          <a:p>
            <a:pPr lvl="1"/>
            <a:r>
              <a:rPr lang="en-US" sz="2000" dirty="0" smtClean="0"/>
              <a:t>Programming</a:t>
            </a:r>
          </a:p>
          <a:p>
            <a:pPr lvl="1"/>
            <a:r>
              <a:rPr lang="en-US" sz="2000" dirty="0" smtClean="0"/>
              <a:t>Computer operations</a:t>
            </a:r>
          </a:p>
          <a:p>
            <a:pPr lvl="1"/>
            <a:r>
              <a:rPr lang="en-US" sz="2000" dirty="0" smtClean="0"/>
              <a:t>Information systems library</a:t>
            </a:r>
          </a:p>
          <a:p>
            <a:pPr lvl="1"/>
            <a:r>
              <a:rPr lang="en-US" sz="2000" dirty="0" smtClean="0"/>
              <a:t>Data control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 </a:t>
            </a:r>
            <a:r>
              <a:rPr lang="en-US" dirty="0" err="1" smtClean="0"/>
              <a:t>Acctg</a:t>
            </a:r>
            <a:r>
              <a:rPr lang="en-US" dirty="0" smtClean="0"/>
              <a:t>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000" b="1" dirty="0" smtClean="0"/>
              <a:t>(7) </a:t>
            </a:r>
            <a:r>
              <a:rPr lang="en-US" sz="3000" b="1" dirty="0" smtClean="0"/>
              <a:t>Information and Communication</a:t>
            </a:r>
            <a:endParaRPr lang="en-US" sz="3000" b="1" dirty="0" smtClean="0"/>
          </a:p>
          <a:p>
            <a:pPr>
              <a:buNone/>
            </a:pPr>
            <a:r>
              <a:rPr lang="en-US" sz="2600" dirty="0" smtClean="0"/>
              <a:t>The primary purpose of the AIS is to gather, record, process, store, summarize, and communicate information about an organization.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According to the AICPA, an AIS has five primary objectives: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lphaLcParenR"/>
            </a:pPr>
            <a:r>
              <a:rPr lang="en-US" sz="2600" dirty="0" smtClean="0"/>
              <a:t>Identify and record all valid transactions.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lphaLcParenR"/>
            </a:pPr>
            <a:r>
              <a:rPr lang="en-US" sz="2600" dirty="0" smtClean="0"/>
              <a:t>Properly classify transactions.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lphaLcParenR"/>
            </a:pPr>
            <a:r>
              <a:rPr lang="en-US" sz="2600" dirty="0" smtClean="0"/>
              <a:t>Record transactions at their proper monetary value.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lphaLcParenR"/>
            </a:pPr>
            <a:r>
              <a:rPr lang="en-US" sz="2600" dirty="0" smtClean="0"/>
              <a:t>Record transactions in the proper accounting period.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lphaLcParenR"/>
            </a:pPr>
            <a:r>
              <a:rPr lang="en-US" sz="2600" dirty="0" smtClean="0"/>
              <a:t>Properly present transactions and related disclosures in the financial statements.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components of 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/>
              <a:t>(8) </a:t>
            </a:r>
            <a:r>
              <a:rPr lang="en-US" sz="3000" b="1" dirty="0" smtClean="0"/>
              <a:t>Monitoring </a:t>
            </a:r>
            <a:r>
              <a:rPr lang="en-US" sz="2800" dirty="0" smtClean="0"/>
              <a:t>can be accomplished with a series of ongoing events or by separate evaluations.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Key methods of monitoring performance include: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Perform ERM evaluation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Implement effective supervision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Use responsibility accounting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Monitor system activities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Track purchased software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Conduct periodic audits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Employ a computer security officer, a Chief Compliance Officer, and computer consultants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Engage forensic specialists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Install fraud detection software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Implement a fraud </a:t>
            </a:r>
            <a:r>
              <a:rPr lang="en-US" sz="2400" dirty="0" smtClean="0"/>
              <a:t>hotline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b="1" u="sng" dirty="0" smtClean="0"/>
              <a:t>Multiple Choice </a:t>
            </a:r>
            <a:r>
              <a:rPr lang="en-US" sz="7200" b="1" u="sng" dirty="0" smtClean="0"/>
              <a:t>1  (pg. 200)</a:t>
            </a:r>
            <a:endParaRPr lang="en-US" sz="7200" dirty="0" smtClean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r>
              <a:rPr lang="en-US" sz="8000" dirty="0" smtClean="0"/>
              <a:t>What type of internal controls finds the problem before it occurs</a:t>
            </a:r>
            <a:r>
              <a:rPr lang="en-US" sz="8000" dirty="0" smtClean="0"/>
              <a:t>? </a:t>
            </a:r>
            <a:endParaRPr lang="en-US" sz="8000" dirty="0" smtClean="0"/>
          </a:p>
          <a:p>
            <a:pPr>
              <a:buNone/>
            </a:pPr>
            <a:endParaRPr lang="en-US" sz="4000" dirty="0" smtClean="0"/>
          </a:p>
          <a:p>
            <a:pPr marL="1371600" lvl="0" indent="-1371600">
              <a:buNone/>
            </a:pPr>
            <a:r>
              <a:rPr lang="en-US" sz="8000" dirty="0" smtClean="0"/>
              <a:t>A.  Detective </a:t>
            </a:r>
            <a:r>
              <a:rPr lang="en-US" sz="8000" dirty="0" smtClean="0"/>
              <a:t>controls</a:t>
            </a:r>
          </a:p>
          <a:p>
            <a:pPr marL="1371600" lvl="0" indent="-1371600">
              <a:buNone/>
            </a:pPr>
            <a:r>
              <a:rPr lang="en-US" sz="8000" dirty="0" smtClean="0"/>
              <a:t>B.  Preventive </a:t>
            </a:r>
            <a:r>
              <a:rPr lang="en-US" sz="8000" dirty="0" smtClean="0"/>
              <a:t>controls</a:t>
            </a:r>
          </a:p>
          <a:p>
            <a:pPr marL="1371600" lvl="0" indent="-1371600">
              <a:buNone/>
            </a:pPr>
            <a:r>
              <a:rPr lang="en-US" sz="8000" dirty="0" smtClean="0"/>
              <a:t>C.  General </a:t>
            </a:r>
            <a:r>
              <a:rPr lang="en-US" sz="8000" dirty="0" smtClean="0"/>
              <a:t>controls</a:t>
            </a:r>
          </a:p>
          <a:p>
            <a:pPr marL="1371600" lvl="0" indent="-1371600">
              <a:buNone/>
            </a:pPr>
            <a:r>
              <a:rPr lang="en-US" sz="8000" dirty="0" smtClean="0"/>
              <a:t>D.  Corrective </a:t>
            </a:r>
            <a:r>
              <a:rPr lang="en-US" sz="8000" dirty="0" smtClean="0"/>
              <a:t>controls</a:t>
            </a:r>
          </a:p>
          <a:p>
            <a:pPr>
              <a:buNone/>
            </a:pPr>
            <a:r>
              <a:rPr lang="en-US" sz="5100" dirty="0" smtClean="0"/>
              <a:t> </a:t>
            </a:r>
          </a:p>
          <a:p>
            <a:pPr>
              <a:buNone/>
            </a:pPr>
            <a:r>
              <a:rPr lang="en-US" sz="7200" b="1" u="sng" dirty="0" smtClean="0"/>
              <a:t>Multiple Choice </a:t>
            </a:r>
            <a:r>
              <a:rPr lang="en-US" sz="7200" b="1" u="sng" dirty="0" smtClean="0"/>
              <a:t>2 (pg. 201)</a:t>
            </a:r>
            <a:endParaRPr lang="en-US" sz="7200" dirty="0" smtClean="0"/>
          </a:p>
          <a:p>
            <a:pPr>
              <a:buNone/>
            </a:pPr>
            <a:r>
              <a:rPr lang="en-US" sz="5100" dirty="0" smtClean="0"/>
              <a:t> </a:t>
            </a:r>
          </a:p>
          <a:p>
            <a:pPr>
              <a:buNone/>
            </a:pPr>
            <a:r>
              <a:rPr lang="en-US" sz="8000" dirty="0" smtClean="0"/>
              <a:t>The Public Company Accounting Oversight Board consists </a:t>
            </a:r>
            <a:r>
              <a:rPr lang="en-US" sz="8000" dirty="0" smtClean="0"/>
              <a:t>of:</a:t>
            </a:r>
            <a:endParaRPr lang="en-US" sz="8000" dirty="0" smtClean="0"/>
          </a:p>
          <a:p>
            <a:pPr marL="1371600" lvl="0" indent="-1371600">
              <a:buNone/>
            </a:pPr>
            <a:r>
              <a:rPr lang="en-US" sz="8000" dirty="0" smtClean="0"/>
              <a:t>A.  7 </a:t>
            </a:r>
            <a:r>
              <a:rPr lang="en-US" sz="8000" dirty="0" smtClean="0"/>
              <a:t>members</a:t>
            </a:r>
          </a:p>
          <a:p>
            <a:pPr marL="1371600" lvl="0" indent="-1371600">
              <a:buNone/>
            </a:pPr>
            <a:r>
              <a:rPr lang="en-US" sz="8000" dirty="0" smtClean="0"/>
              <a:t>B.  3 </a:t>
            </a:r>
            <a:r>
              <a:rPr lang="en-US" sz="8000" dirty="0" smtClean="0"/>
              <a:t>members</a:t>
            </a:r>
          </a:p>
          <a:p>
            <a:pPr marL="1371600" lvl="0" indent="-1371600">
              <a:buNone/>
            </a:pPr>
            <a:r>
              <a:rPr lang="en-US" sz="8000" dirty="0" smtClean="0"/>
              <a:t>C.  5 </a:t>
            </a:r>
            <a:r>
              <a:rPr lang="en-US" sz="8000" dirty="0" smtClean="0"/>
              <a:t>members</a:t>
            </a:r>
          </a:p>
          <a:p>
            <a:pPr marL="1371600" lvl="0" indent="-1371600">
              <a:buNone/>
            </a:pPr>
            <a:r>
              <a:rPr lang="en-US" sz="8000" dirty="0" smtClean="0"/>
              <a:t>D.  6 members</a:t>
            </a:r>
            <a:endParaRPr lang="en-US" sz="8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b="1" u="sng" dirty="0" smtClean="0"/>
              <a:t>Multiple Choice </a:t>
            </a:r>
            <a:r>
              <a:rPr lang="en-US" sz="7200" b="1" u="sng" dirty="0" smtClean="0"/>
              <a:t>3 (pg. 205)</a:t>
            </a:r>
            <a:endParaRPr lang="en-US" sz="72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8000" dirty="0" smtClean="0"/>
              <a:t>Which of the following objectives involves parties external to </a:t>
            </a:r>
            <a:r>
              <a:rPr lang="en-US" sz="8000" dirty="0" smtClean="0"/>
              <a:t>the      organization?</a:t>
            </a:r>
            <a:endParaRPr lang="en-US" sz="8000" dirty="0" smtClean="0"/>
          </a:p>
          <a:p>
            <a:pPr marL="1371600" lvl="0" indent="-1371600">
              <a:lnSpc>
                <a:spcPct val="120000"/>
              </a:lnSpc>
              <a:buNone/>
            </a:pPr>
            <a:r>
              <a:rPr lang="en-US" sz="8000" dirty="0" smtClean="0"/>
              <a:t>A.  Strategic </a:t>
            </a:r>
            <a:r>
              <a:rPr lang="en-US" sz="8000" dirty="0" smtClean="0"/>
              <a:t>objectives</a:t>
            </a:r>
          </a:p>
          <a:p>
            <a:pPr marL="1371600" lvl="0" indent="-1371600">
              <a:buNone/>
            </a:pPr>
            <a:r>
              <a:rPr lang="en-US" sz="8000" dirty="0" smtClean="0"/>
              <a:t>B.  Compliance objectives</a:t>
            </a:r>
          </a:p>
          <a:p>
            <a:pPr marL="1371600" lvl="0" indent="-1371600">
              <a:buNone/>
            </a:pPr>
            <a:r>
              <a:rPr lang="en-US" sz="8000" dirty="0" smtClean="0"/>
              <a:t>C.  Operation </a:t>
            </a:r>
            <a:r>
              <a:rPr lang="en-US" sz="8000" dirty="0" smtClean="0"/>
              <a:t>objectives</a:t>
            </a:r>
          </a:p>
          <a:p>
            <a:pPr marL="1371600" lvl="0" indent="-1371600">
              <a:buNone/>
            </a:pPr>
            <a:r>
              <a:rPr lang="en-US" sz="8000" dirty="0" smtClean="0"/>
              <a:t>D.  Reporting </a:t>
            </a:r>
            <a:r>
              <a:rPr lang="en-US" sz="8000" dirty="0" smtClean="0"/>
              <a:t>objectives</a:t>
            </a:r>
          </a:p>
          <a:p>
            <a:pPr>
              <a:buNone/>
            </a:pPr>
            <a:r>
              <a:rPr lang="en-US" sz="5100" dirty="0" smtClean="0"/>
              <a:t> </a:t>
            </a:r>
          </a:p>
          <a:p>
            <a:pPr>
              <a:buNone/>
            </a:pPr>
            <a:r>
              <a:rPr lang="en-US" sz="7200" b="1" u="sng" dirty="0" smtClean="0"/>
              <a:t>Multiple Choice </a:t>
            </a:r>
            <a:r>
              <a:rPr lang="en-US" sz="7200" b="1" u="sng" dirty="0" smtClean="0"/>
              <a:t>4 (pg. 206)</a:t>
            </a:r>
            <a:endParaRPr lang="en-US" sz="72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8000" dirty="0" smtClean="0"/>
              <a:t>Which of the following is not a component of COSO?</a:t>
            </a:r>
          </a:p>
          <a:p>
            <a:pPr>
              <a:buNone/>
            </a:pPr>
            <a:r>
              <a:rPr lang="en-US" sz="8000" dirty="0" smtClean="0"/>
              <a:t>A.  Event identification</a:t>
            </a:r>
          </a:p>
          <a:p>
            <a:pPr>
              <a:buNone/>
            </a:pPr>
            <a:r>
              <a:rPr lang="en-US" sz="8000" dirty="0" smtClean="0"/>
              <a:t>B.  External </a:t>
            </a:r>
            <a:r>
              <a:rPr lang="en-US" sz="8000" dirty="0" smtClean="0"/>
              <a:t>environment</a:t>
            </a:r>
          </a:p>
          <a:p>
            <a:pPr lvl="0">
              <a:buNone/>
            </a:pPr>
            <a:r>
              <a:rPr lang="en-US" sz="8000" dirty="0" smtClean="0"/>
              <a:t>C.  Risk </a:t>
            </a:r>
            <a:r>
              <a:rPr lang="en-US" sz="8000" dirty="0" smtClean="0"/>
              <a:t>identification</a:t>
            </a:r>
          </a:p>
          <a:p>
            <a:pPr lvl="0">
              <a:buNone/>
            </a:pPr>
            <a:r>
              <a:rPr lang="en-US" sz="8000" dirty="0" smtClean="0"/>
              <a:t>D.  B </a:t>
            </a:r>
            <a:r>
              <a:rPr lang="en-US" sz="8000" dirty="0" smtClean="0"/>
              <a:t>and C</a:t>
            </a:r>
          </a:p>
          <a:p>
            <a:pPr lvl="0">
              <a:buNone/>
            </a:pPr>
            <a:r>
              <a:rPr lang="en-US" sz="8000" dirty="0" smtClean="0"/>
              <a:t>E.  All </a:t>
            </a:r>
            <a:r>
              <a:rPr lang="en-US" sz="8000" dirty="0" smtClean="0"/>
              <a:t>of the above are components of </a:t>
            </a:r>
            <a:r>
              <a:rPr lang="en-US" sz="8000" dirty="0" smtClean="0"/>
              <a:t>COSOW</a:t>
            </a:r>
            <a:endParaRPr lang="en-US" sz="8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u="sng" dirty="0" smtClean="0"/>
              <a:t>Multiple Choice </a:t>
            </a:r>
            <a:r>
              <a:rPr lang="en-US" sz="1800" b="1" u="sng" dirty="0" smtClean="0"/>
              <a:t>5 (pg. 207)</a:t>
            </a:r>
            <a:endParaRPr lang="en-US" sz="1800" dirty="0" smtClean="0"/>
          </a:p>
          <a:p>
            <a:pPr>
              <a:buNone/>
            </a:pPr>
            <a:r>
              <a:rPr lang="en-US" sz="2000" dirty="0" smtClean="0"/>
              <a:t>What is the most important component of the ERM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Internal environment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Risk assessment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Control activities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Information and </a:t>
            </a:r>
            <a:r>
              <a:rPr lang="en-US" sz="2000" dirty="0" smtClean="0"/>
              <a:t>communication</a:t>
            </a:r>
          </a:p>
          <a:p>
            <a:pPr marL="457200" lvl="0" indent="-457200">
              <a:buFont typeface="+mj-lt"/>
              <a:buAutoNum type="alphaUcPeriod"/>
            </a:pPr>
            <a:endParaRPr lang="en-US" sz="1000" dirty="0" smtClean="0"/>
          </a:p>
          <a:p>
            <a:pPr>
              <a:buNone/>
            </a:pPr>
            <a:r>
              <a:rPr lang="en-US" sz="1800" b="1" u="sng" dirty="0" smtClean="0"/>
              <a:t>Multiple Choice </a:t>
            </a:r>
            <a:r>
              <a:rPr lang="en-US" sz="1800" b="1" u="sng" dirty="0" smtClean="0"/>
              <a:t>6 (pg. 209)</a:t>
            </a:r>
            <a:endParaRPr lang="en-US" sz="1800" dirty="0" smtClean="0"/>
          </a:p>
          <a:p>
            <a:pPr>
              <a:buNone/>
            </a:pPr>
            <a:r>
              <a:rPr lang="en-US" sz="2000" dirty="0" smtClean="0"/>
              <a:t>Which of the following statements is </a:t>
            </a:r>
            <a:r>
              <a:rPr lang="en-US" sz="2000" b="1" dirty="0" smtClean="0"/>
              <a:t>false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000" dirty="0" smtClean="0"/>
              <a:t>An </a:t>
            </a:r>
            <a:r>
              <a:rPr lang="en-US" sz="2000" dirty="0" smtClean="0"/>
              <a:t>internal environment consists of an organizational structure.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Control activities is a component of COSO ERM.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The Sarbanes-Oxley Act requires all public companies to have an audit committee.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Companies endorse integrity as a basic operating principle by actively teaching and reporting it.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900" b="1" u="sng" dirty="0" smtClean="0"/>
              <a:t>Multiple Choice </a:t>
            </a:r>
            <a:r>
              <a:rPr lang="en-US" sz="1900" b="1" u="sng" dirty="0" smtClean="0"/>
              <a:t>7</a:t>
            </a:r>
            <a:r>
              <a:rPr lang="en-US" sz="1900" dirty="0" smtClean="0"/>
              <a:t> </a:t>
            </a:r>
            <a:r>
              <a:rPr lang="en-US" sz="1900" dirty="0" smtClean="0"/>
              <a:t>(pg. 205)</a:t>
            </a:r>
            <a:endParaRPr lang="en-US" sz="1900" dirty="0" smtClean="0"/>
          </a:p>
          <a:p>
            <a:pPr>
              <a:buNone/>
            </a:pPr>
            <a:r>
              <a:rPr lang="en-US" sz="2200" dirty="0" smtClean="0"/>
              <a:t>What corporate objective is based on a company’s mission statement</a:t>
            </a:r>
            <a:r>
              <a:rPr lang="en-US" sz="2200" dirty="0" smtClean="0"/>
              <a:t>?</a:t>
            </a:r>
            <a:r>
              <a:rPr lang="en-US" sz="2200" dirty="0" smtClean="0"/>
              <a:t> 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200" dirty="0" smtClean="0"/>
              <a:t>Strategic objectives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200" dirty="0" smtClean="0"/>
              <a:t>Operations objectives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200" dirty="0" smtClean="0"/>
              <a:t>Compliance objectives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200" dirty="0" smtClean="0"/>
              <a:t>Reporting </a:t>
            </a:r>
            <a:r>
              <a:rPr lang="en-US" sz="2200" dirty="0" smtClean="0"/>
              <a:t>objectives</a:t>
            </a:r>
            <a:endParaRPr lang="en-US" sz="1000" dirty="0" smtClean="0"/>
          </a:p>
          <a:p>
            <a:pPr marL="457200" lvl="0" indent="-457200"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900" b="1" u="sng" dirty="0" smtClean="0"/>
              <a:t>Multiple Choice </a:t>
            </a:r>
            <a:r>
              <a:rPr lang="en-US" sz="1900" b="1" u="sng" dirty="0" smtClean="0"/>
              <a:t>8 (pg. (pg 205)</a:t>
            </a:r>
            <a:endParaRPr lang="en-US" sz="1900" dirty="0" smtClean="0"/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2400" dirty="0" smtClean="0"/>
              <a:t>The third ERM component </a:t>
            </a:r>
            <a:r>
              <a:rPr lang="en-US" sz="2400" dirty="0" smtClean="0"/>
              <a:t>is: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200" dirty="0" smtClean="0"/>
              <a:t>Objective </a:t>
            </a:r>
            <a:r>
              <a:rPr lang="en-US" sz="2200" dirty="0" smtClean="0"/>
              <a:t>setting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200" dirty="0" smtClean="0"/>
              <a:t>Risk assessment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200" dirty="0" smtClean="0"/>
              <a:t>Information and Communication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200" dirty="0" smtClean="0"/>
              <a:t>Event identification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900" b="1" u="sng" dirty="0" smtClean="0"/>
              <a:t>Multiple Choice </a:t>
            </a:r>
            <a:r>
              <a:rPr lang="en-US" sz="1900" b="1" u="sng" dirty="0" smtClean="0"/>
              <a:t>9 (pg. 219)</a:t>
            </a:r>
            <a:endParaRPr lang="en-US" sz="1900" dirty="0" smtClean="0"/>
          </a:p>
          <a:p>
            <a:pPr>
              <a:buNone/>
            </a:pPr>
            <a:r>
              <a:rPr lang="en-US" sz="2200" dirty="0" smtClean="0"/>
              <a:t>The cost of conducting and compiling the end of the month inventory is </a:t>
            </a:r>
            <a:r>
              <a:rPr lang="en-US" sz="2200" dirty="0" smtClean="0"/>
              <a:t>$10,000 </a:t>
            </a:r>
            <a:r>
              <a:rPr lang="en-US" sz="2200" dirty="0" smtClean="0"/>
              <a:t>and the risk of an inventory error is 12% without a validation procedure and </a:t>
            </a:r>
            <a:r>
              <a:rPr lang="en-US" sz="2200" dirty="0" smtClean="0"/>
              <a:t>3% </a:t>
            </a:r>
            <a:r>
              <a:rPr lang="en-US" sz="2200" dirty="0" smtClean="0"/>
              <a:t>with the validation procedures. The expected </a:t>
            </a:r>
            <a:r>
              <a:rPr lang="en-US" sz="2200" dirty="0" smtClean="0"/>
              <a:t>loss to </a:t>
            </a:r>
            <a:r>
              <a:rPr lang="en-US" sz="2200" dirty="0" smtClean="0"/>
              <a:t>retake and compile the inventory without a validation procedure is $1,200 and with the validation procedure is only $300. The cost of the validation procedure is $650. </a:t>
            </a:r>
            <a:r>
              <a:rPr lang="en-US" sz="2200" dirty="0" smtClean="0"/>
              <a:t> What </a:t>
            </a:r>
            <a:r>
              <a:rPr lang="en-US" sz="2200" dirty="0" smtClean="0"/>
              <a:t>is the net expected benefit of validation procedure?</a:t>
            </a:r>
          </a:p>
          <a:p>
            <a:pPr>
              <a:buNone/>
            </a:pPr>
            <a:endParaRPr lang="en-US" sz="1300" dirty="0" smtClean="0"/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$250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$350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$450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$600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Control objectives are the same regardless of the data processing method, but a computer-based AIS requires different internal control policies and procedures because:</a:t>
            </a:r>
          </a:p>
          <a:p>
            <a:pPr lvl="1"/>
            <a:r>
              <a:rPr lang="en-US" sz="2400" dirty="0" smtClean="0"/>
              <a:t>Computer processing may reduce clerical errors but increase risks of unauthorized access or modification of data files.</a:t>
            </a:r>
          </a:p>
          <a:p>
            <a:pPr lvl="1"/>
            <a:r>
              <a:rPr lang="en-US" sz="2400" dirty="0" smtClean="0"/>
              <a:t>Segregation of duties must be achieved differently in an AIS.</a:t>
            </a:r>
          </a:p>
          <a:p>
            <a:pPr lvl="1"/>
            <a:r>
              <a:rPr lang="en-US" sz="2400" dirty="0" smtClean="0"/>
              <a:t>Computers provide opportunities for enhancement of some internal controls.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/>
              <a:t>Multiple Choice </a:t>
            </a:r>
            <a:r>
              <a:rPr lang="en-US" sz="1800" b="1" u="sng" dirty="0" smtClean="0"/>
              <a:t>10 (pg. 221)</a:t>
            </a:r>
            <a:endParaRPr lang="en-US" sz="18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000" dirty="0" smtClean="0"/>
              <a:t>Which of the following does not violate separation of duties</a:t>
            </a:r>
            <a:r>
              <a:rPr lang="en-US" sz="2000" dirty="0" smtClean="0"/>
              <a:t>?</a:t>
            </a: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Approving purchase orders and receiving items </a:t>
            </a:r>
            <a:r>
              <a:rPr lang="en-US" sz="2000" dirty="0" smtClean="0"/>
              <a:t>ordered.</a:t>
            </a:r>
            <a:endParaRPr lang="en-US" sz="2000" dirty="0" smtClean="0"/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Approving payment to vendors and completing the monthly bank </a:t>
            </a:r>
            <a:r>
              <a:rPr lang="en-US" sz="2000" dirty="0" smtClean="0"/>
              <a:t>reconciliation.</a:t>
            </a:r>
            <a:endParaRPr lang="en-US" sz="2000" dirty="0" smtClean="0"/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Receiving checks in the mail and maintaining the cash receipts </a:t>
            </a:r>
            <a:r>
              <a:rPr lang="en-US" sz="2000" dirty="0" smtClean="0"/>
              <a:t>journal.</a:t>
            </a:r>
            <a:endParaRPr lang="en-US" sz="2000" dirty="0" smtClean="0"/>
          </a:p>
          <a:p>
            <a:pPr marL="457200" lvl="0" indent="-457200">
              <a:buFont typeface="+mj-lt"/>
              <a:buAutoNum type="alphaUcPeriod"/>
            </a:pPr>
            <a:r>
              <a:rPr lang="en-US" sz="2000" dirty="0" smtClean="0"/>
              <a:t>Writing checks and receiving checks in the mail.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i="1" dirty="0" smtClean="0"/>
              <a:t>Internal control</a:t>
            </a:r>
            <a:r>
              <a:rPr lang="en-US" sz="2400" b="1" dirty="0" smtClean="0"/>
              <a:t> </a:t>
            </a:r>
            <a:r>
              <a:rPr lang="en-US" sz="2400" b="1" dirty="0" smtClean="0"/>
              <a:t> </a:t>
            </a:r>
            <a:r>
              <a:rPr lang="en-US" sz="2400" dirty="0" smtClean="0"/>
              <a:t>is </a:t>
            </a:r>
            <a:r>
              <a:rPr lang="en-US" sz="2400" dirty="0" smtClean="0"/>
              <a:t>the process implemented by the board of directors, management, and those under their direction to provide reasonable assurance that the following control objectives are achieved: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Assets (including data) are safeguarded.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Records are maintained in sufficient detail to accurately and fairly reflect company assets.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Accurate and reliable information is provided.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There is reasonable assurance that financial reports are prepared in accordance with GAAP.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Operational efficiency is promoted and improved.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Adherence to prescribed managerial policies is encouraged.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organization complies with applicable laws and regulations.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Internal control is a </a:t>
            </a:r>
            <a:r>
              <a:rPr lang="en-US" sz="2800" b="1" i="1" dirty="0" smtClean="0"/>
              <a:t>process</a:t>
            </a:r>
            <a:r>
              <a:rPr lang="en-US" sz="2800" dirty="0" smtClean="0"/>
              <a:t> because: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It permeates an organization’s operating activities.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It is an integral part of basic management activities.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Internal control provides </a:t>
            </a:r>
            <a:r>
              <a:rPr lang="en-US" sz="2800" b="1" i="1" dirty="0" smtClean="0"/>
              <a:t>reasonable</a:t>
            </a:r>
            <a:r>
              <a:rPr lang="en-US" sz="2800" dirty="0" smtClean="0"/>
              <a:t>, rather than absolute, assurance, because complete assurance is difficult or impossible to achieve and prohibitively expensive.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Internal control systems have inherent limitations, including: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They are susceptible to errors and poor decisions.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They can be overridden by management or by collusion of two or more employees.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Internal control objectives are often at odds with each other.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EXAMPLE: Controls to safeguard assets may also reduce operational efficiency.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controls perform three important functions:</a:t>
            </a:r>
          </a:p>
          <a:p>
            <a:pPr lvl="1"/>
            <a:r>
              <a:rPr lang="en-US" dirty="0" smtClean="0"/>
              <a:t>Preventive controls </a:t>
            </a:r>
            <a:r>
              <a:rPr lang="en-US" sz="2400" dirty="0" smtClean="0"/>
              <a:t>(deter problems before)</a:t>
            </a:r>
          </a:p>
          <a:p>
            <a:pPr lvl="1"/>
            <a:r>
              <a:rPr lang="en-US" dirty="0" smtClean="0"/>
              <a:t>Detective controls </a:t>
            </a:r>
            <a:r>
              <a:rPr lang="en-US" sz="2400" dirty="0" smtClean="0"/>
              <a:t>(discover problems after they arise.)</a:t>
            </a:r>
          </a:p>
          <a:p>
            <a:pPr lvl="1"/>
            <a:r>
              <a:rPr lang="en-US" dirty="0" smtClean="0"/>
              <a:t>Corrective controls </a:t>
            </a:r>
            <a:r>
              <a:rPr lang="en-US" sz="2400" dirty="0" smtClean="0"/>
              <a:t>(correct and modify system.)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Internal controls are often classified as:</a:t>
            </a:r>
          </a:p>
          <a:p>
            <a:pPr lvl="1"/>
            <a:r>
              <a:rPr lang="en-US" dirty="0" smtClean="0"/>
              <a:t>General controls</a:t>
            </a:r>
          </a:p>
          <a:p>
            <a:pPr lvl="2"/>
            <a:r>
              <a:rPr lang="en-US" sz="2000" dirty="0" smtClean="0"/>
              <a:t>Those designed to make sure an organization’s control environment is stable and well managed.</a:t>
            </a:r>
          </a:p>
          <a:p>
            <a:pPr lvl="2"/>
            <a:r>
              <a:rPr lang="en-US" sz="2000" dirty="0" smtClean="0"/>
              <a:t>They apply to all sizes and types of systems.</a:t>
            </a:r>
          </a:p>
          <a:p>
            <a:pPr lvl="2"/>
            <a:r>
              <a:rPr lang="en-US" sz="2000" dirty="0" smtClean="0"/>
              <a:t>Examples: Security management controls.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Application controls</a:t>
            </a:r>
            <a:endParaRPr lang="en-US" sz="2400" dirty="0" smtClean="0"/>
          </a:p>
          <a:p>
            <a:pPr lvl="2">
              <a:buFontTx/>
              <a:buChar char="•"/>
            </a:pPr>
            <a:r>
              <a:rPr lang="en-US" sz="2000" dirty="0" smtClean="0"/>
              <a:t>Prevent, detect, and correct transaction errors and fraud.</a:t>
            </a:r>
          </a:p>
          <a:p>
            <a:pPr lvl="2">
              <a:buFontTx/>
              <a:buChar char="•"/>
            </a:pPr>
            <a:r>
              <a:rPr lang="en-US" sz="2000" dirty="0" smtClean="0"/>
              <a:t>Concerned with accuracy, completeness, validity, and authorization of the </a:t>
            </a:r>
            <a:r>
              <a:rPr lang="en-US" sz="2000" u="sng" dirty="0" smtClean="0"/>
              <a:t>data</a:t>
            </a:r>
            <a:r>
              <a:rPr lang="en-US" sz="2000" dirty="0" smtClean="0"/>
              <a:t> captured, entered into the system, processed, stored, transmitted to other systems, and reported.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Acctg 320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E3B-F85A-4F0D-8229-9D7F0920937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N2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CN20</Template>
  <TotalTime>347</TotalTime>
  <Words>3746</Words>
  <Application>Microsoft Office PowerPoint</Application>
  <PresentationFormat>On-screen Show (4:3)</PresentationFormat>
  <Paragraphs>552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CN20</vt:lpstr>
      <vt:lpstr>Custom Design</vt:lpstr>
      <vt:lpstr>1_Custom Design</vt:lpstr>
      <vt:lpstr>Chapter 6</vt:lpstr>
      <vt:lpstr>Overview</vt:lpstr>
      <vt:lpstr>Introduction</vt:lpstr>
      <vt:lpstr>Introduction</vt:lpstr>
      <vt:lpstr>Introduction</vt:lpstr>
      <vt:lpstr>Control Concepts</vt:lpstr>
      <vt:lpstr>Control Concepts</vt:lpstr>
      <vt:lpstr>Control Concepts</vt:lpstr>
      <vt:lpstr>Control Concepts</vt:lpstr>
      <vt:lpstr>Sarbanes-Oxley (SOX)</vt:lpstr>
      <vt:lpstr>SOX</vt:lpstr>
      <vt:lpstr>SOX</vt:lpstr>
      <vt:lpstr>SOX</vt:lpstr>
      <vt:lpstr>SOX</vt:lpstr>
      <vt:lpstr>Control Frameworks</vt:lpstr>
      <vt:lpstr>COBIT</vt:lpstr>
      <vt:lpstr>COBIT</vt:lpstr>
      <vt:lpstr>COBIT</vt:lpstr>
      <vt:lpstr>COSO framework</vt:lpstr>
      <vt:lpstr>COSO</vt:lpstr>
      <vt:lpstr>COSO Frameworks</vt:lpstr>
      <vt:lpstr>ERM</vt:lpstr>
      <vt:lpstr>COSO’s ERM model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The eight components of ERM</vt:lpstr>
      <vt:lpstr>QUIZ</vt:lpstr>
      <vt:lpstr>QUIZ</vt:lpstr>
      <vt:lpstr>QUIZ</vt:lpstr>
      <vt:lpstr>QUIZ</vt:lpstr>
      <vt:lpstr>QUIZ</vt:lpstr>
      <vt:lpstr>QUIZ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Larry DuCharme</dc:creator>
  <cp:lastModifiedBy>Foster School of Business</cp:lastModifiedBy>
  <cp:revision>46</cp:revision>
  <dcterms:created xsi:type="dcterms:W3CDTF">2010-11-04T18:09:43Z</dcterms:created>
  <dcterms:modified xsi:type="dcterms:W3CDTF">2010-11-06T19:06:20Z</dcterms:modified>
</cp:coreProperties>
</file>