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56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9F57CC4-65E4-4CBE-8AC9-163FB1B560AF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E1A1C1-2642-4FDD-BB5D-D00457B63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7CC4-65E4-4CBE-8AC9-163FB1B560AF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A1C1-2642-4FDD-BB5D-D00457B6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7CC4-65E4-4CBE-8AC9-163FB1B560AF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A1C1-2642-4FDD-BB5D-D00457B6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7CC4-65E4-4CBE-8AC9-163FB1B560AF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A1C1-2642-4FDD-BB5D-D00457B6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7CC4-65E4-4CBE-8AC9-163FB1B560AF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A1C1-2642-4FDD-BB5D-D00457B6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7CC4-65E4-4CBE-8AC9-163FB1B560AF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A1C1-2642-4FDD-BB5D-D00457B63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7CC4-65E4-4CBE-8AC9-163FB1B560AF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A1C1-2642-4FDD-BB5D-D00457B6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7CC4-65E4-4CBE-8AC9-163FB1B560AF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A1C1-2642-4FDD-BB5D-D00457B6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7CC4-65E4-4CBE-8AC9-163FB1B560AF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A1C1-2642-4FDD-BB5D-D00457B6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7CC4-65E4-4CBE-8AC9-163FB1B560AF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A1C1-2642-4FDD-BB5D-D00457B63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7CC4-65E4-4CBE-8AC9-163FB1B560AF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A1C1-2642-4FDD-BB5D-D00457B6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9F57CC4-65E4-4CBE-8AC9-163FB1B560AF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0E1A1C1-2642-4FDD-BB5D-D00457B6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hyperlink" Target="http://thehollywoodinterview.blogspot.com/2009/07/agnes-varda-hollywood-interview.html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criterion.com/current/posts/501-vagabond-freedom-and-dirt" TargetMode="Externa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hreepennyreview.com/samples/cohen_f06.html" TargetMode="Externa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ensesofcinema.com/2009/52/marker-resnais-varda-remembering-the-left-bank-group/" TargetMode="External"/><Relationship Id="rId3" Type="http://schemas.openxmlformats.org/officeDocument/2006/relationships/hyperlink" Target="http://www.greencine.com/static/primers/fnwave1.jsp" TargetMode="External"/><Relationship Id="rId5" Type="http://schemas.openxmlformats.org/officeDocument/2006/relationships/hyperlink" Target="http://www.bfi.org.uk/whatson/bfi_southbank/film_programme/may_seasons/agn%C3%A8s_varda/vagabon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hyperlink" Target="http://www.slantmagazine.com/house/tag/andrew-chan/" TargetMode="Externa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hyperlink" Target="http://www.davidbordwell.net/blog/?m=200710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/>
              <a:t>Vagabond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Agnès</a:t>
            </a:r>
            <a:r>
              <a:rPr lang="en-US" sz="2400" dirty="0" smtClean="0"/>
              <a:t> </a:t>
            </a:r>
            <a:r>
              <a:rPr lang="en-US" sz="2400" dirty="0" err="1" smtClean="0"/>
              <a:t>Varda</a:t>
            </a:r>
            <a:r>
              <a:rPr lang="en-US" sz="2400" dirty="0" smtClean="0"/>
              <a:t> and Feminist Filmmaking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531864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Topics for Discussion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24748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Varda’s</a:t>
            </a:r>
            <a:r>
              <a:rPr lang="en-US" sz="3600" dirty="0" smtClean="0"/>
              <a:t> process, inspirations, and style </a:t>
            </a:r>
          </a:p>
          <a:p>
            <a:r>
              <a:rPr lang="en-US" sz="3600" dirty="0" smtClean="0"/>
              <a:t>Narrative structure and effects </a:t>
            </a:r>
          </a:p>
          <a:p>
            <a:r>
              <a:rPr lang="en-US" sz="3600" dirty="0"/>
              <a:t>Constructing the woman </a:t>
            </a:r>
            <a:endParaRPr lang="en-US" sz="3600" dirty="0" smtClean="0"/>
          </a:p>
          <a:p>
            <a:r>
              <a:rPr lang="en-US" sz="3600" dirty="0" smtClean="0"/>
              <a:t>Alternative </a:t>
            </a:r>
            <a:r>
              <a:rPr lang="en-US" sz="3600" smtClean="0"/>
              <a:t>gaze structure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859927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Process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Travel and research as preproduction </a:t>
            </a:r>
          </a:p>
          <a:p>
            <a:r>
              <a:rPr lang="en-US" sz="3200" dirty="0" smtClean="0">
                <a:hlinkClick r:id="rId2"/>
              </a:rPr>
              <a:t>Encounters shaping story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24385"/>
            <a:ext cx="3851733" cy="2171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5800" y="4648200"/>
            <a:ext cx="408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Varda</a:t>
            </a:r>
            <a:r>
              <a:rPr lang="en-US" sz="1200" dirty="0" smtClean="0"/>
              <a:t> and Sandrine </a:t>
            </a:r>
            <a:r>
              <a:rPr lang="en-US" sz="1200" dirty="0" err="1" smtClean="0"/>
              <a:t>Bonnaire</a:t>
            </a:r>
            <a:r>
              <a:rPr lang="en-US" sz="1200" dirty="0" smtClean="0"/>
              <a:t> on the set of </a:t>
            </a:r>
            <a:r>
              <a:rPr lang="en-US" sz="1200" i="1" dirty="0" smtClean="0"/>
              <a:t>Vagabond</a:t>
            </a:r>
            <a:r>
              <a:rPr lang="en-US" sz="1200" dirty="0" smtClean="0"/>
              <a:t>. Image source: </a:t>
            </a:r>
            <a:r>
              <a:rPr lang="en-US" sz="1200" dirty="0" smtClean="0">
                <a:hlinkClick r:id="rId4"/>
              </a:rPr>
              <a:t>The Hollywood Interview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397481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Inspirations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16009"/>
            <a:ext cx="3478659" cy="639762"/>
          </a:xfrm>
        </p:spPr>
        <p:txBody>
          <a:bodyPr>
            <a:noAutofit/>
          </a:bodyPr>
          <a:lstStyle/>
          <a:p>
            <a:r>
              <a:rPr lang="en-US" sz="2800" dirty="0" smtClean="0">
                <a:hlinkClick r:id="rId2"/>
              </a:rPr>
              <a:t>Nathalie </a:t>
            </a:r>
            <a:r>
              <a:rPr lang="en-US" sz="2800" dirty="0" err="1" smtClean="0">
                <a:hlinkClick r:id="rId2"/>
              </a:rPr>
              <a:t>Sarraute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2316010"/>
            <a:ext cx="3419354" cy="63976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Setina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34290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1"/>
            <a:ext cx="3838574" cy="260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898138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Style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676400"/>
            <a:ext cx="3624072" cy="4724400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err="1" smtClean="0"/>
              <a:t>Cinécriture</a:t>
            </a:r>
            <a:r>
              <a:rPr lang="en-US" sz="3400" dirty="0" smtClean="0"/>
              <a:t>--Film Writing </a:t>
            </a:r>
          </a:p>
          <a:p>
            <a:pPr lvl="1"/>
            <a:r>
              <a:rPr lang="en-US" dirty="0" smtClean="0">
                <a:hlinkClick r:id="rId2"/>
              </a:rPr>
              <a:t>Left-Bank </a:t>
            </a:r>
            <a:r>
              <a:rPr lang="en-US" dirty="0">
                <a:hlinkClick r:id="rId2"/>
              </a:rPr>
              <a:t>G</a:t>
            </a:r>
            <a:r>
              <a:rPr lang="en-US" dirty="0" smtClean="0">
                <a:hlinkClick r:id="rId2"/>
              </a:rPr>
              <a:t>roup</a:t>
            </a:r>
            <a:r>
              <a:rPr lang="en-US" dirty="0" smtClean="0"/>
              <a:t>: Concerns with time, memory, narration and a form of cinematic writing that parallels the novel </a:t>
            </a:r>
          </a:p>
          <a:p>
            <a:r>
              <a:rPr lang="en-US" sz="3400" dirty="0" smtClean="0">
                <a:hlinkClick r:id="rId3"/>
              </a:rPr>
              <a:t>French New Wave</a:t>
            </a:r>
            <a:r>
              <a:rPr lang="en-US" sz="3400" dirty="0" smtClean="0"/>
              <a:t> Style </a:t>
            </a:r>
          </a:p>
          <a:p>
            <a:pPr lvl="1"/>
            <a:r>
              <a:rPr lang="en-US" dirty="0" smtClean="0"/>
              <a:t>Jump cuts, editing not motivated by narrative </a:t>
            </a:r>
          </a:p>
          <a:p>
            <a:pPr lvl="1"/>
            <a:r>
              <a:rPr lang="en-US" dirty="0" smtClean="0"/>
              <a:t>Emphasis on form (demonstrates director’s understanding of film language) </a:t>
            </a:r>
          </a:p>
          <a:p>
            <a:pPr lvl="1"/>
            <a:r>
              <a:rPr lang="en-US" dirty="0" smtClean="0"/>
              <a:t>Fragmentation of narrative form </a:t>
            </a:r>
          </a:p>
          <a:p>
            <a:pPr lvl="1"/>
            <a:r>
              <a:rPr lang="en-US" dirty="0" smtClean="0"/>
              <a:t>Self-reflexive cinema </a:t>
            </a:r>
          </a:p>
          <a:p>
            <a:pPr lvl="1"/>
            <a:r>
              <a:rPr lang="en-US" dirty="0" smtClean="0"/>
              <a:t>Blurring of documentary and fiction line </a:t>
            </a:r>
          </a:p>
          <a:p>
            <a:r>
              <a:rPr lang="en-US" sz="3800" dirty="0" smtClean="0"/>
              <a:t>Mix of realism and mythical, pagan, Judeo-Christian figures </a:t>
            </a:r>
            <a:endParaRPr lang="en-US" sz="3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1050" y="2362200"/>
            <a:ext cx="3867150" cy="216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0" y="46437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Still from </a:t>
            </a:r>
            <a:r>
              <a:rPr lang="en-US" sz="1200" i="1" dirty="0" smtClean="0"/>
              <a:t>Vagabond</a:t>
            </a:r>
            <a:r>
              <a:rPr lang="en-US" sz="1200" dirty="0" smtClean="0"/>
              <a:t> (1985). </a:t>
            </a:r>
          </a:p>
          <a:p>
            <a:pPr algn="ctr"/>
            <a:r>
              <a:rPr lang="en-US" sz="1200" dirty="0" smtClean="0"/>
              <a:t>Image source: </a:t>
            </a:r>
            <a:r>
              <a:rPr lang="en-US" sz="1200" dirty="0" smtClean="0">
                <a:hlinkClick r:id="rId5"/>
              </a:rPr>
              <a:t>British Film Institute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496073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Narrative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63840" cy="4909077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narrative structures does Vagabond use to relate Mona’s encounters and the reflections these encounters inspire? </a:t>
            </a:r>
          </a:p>
          <a:p>
            <a:r>
              <a:rPr lang="en-US" sz="2800" dirty="0" smtClean="0"/>
              <a:t>What is the relationship between the film’s various segments (spatial, chronological, thematic, parallelism, etc.)? </a:t>
            </a:r>
          </a:p>
          <a:p>
            <a:r>
              <a:rPr lang="en-US" sz="2800" dirty="0" smtClean="0"/>
              <a:t>How does the film alter presentation of cause and effect? </a:t>
            </a:r>
          </a:p>
          <a:p>
            <a:r>
              <a:rPr lang="en-US" sz="2800" dirty="0" smtClean="0"/>
              <a:t>What is the effect of the film’s integration of multiple points of view?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677710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724400" y="1828800"/>
            <a:ext cx="3090440" cy="4172673"/>
          </a:xfrm>
        </p:spPr>
        <p:txBody>
          <a:bodyPr/>
          <a:lstStyle/>
          <a:p>
            <a:pPr indent="-342900"/>
            <a:r>
              <a:rPr lang="en-US" dirty="0"/>
              <a:t>What characteristics do the various witnesses ascribe to Mona? </a:t>
            </a:r>
          </a:p>
          <a:p>
            <a:pPr indent="-342900"/>
            <a:r>
              <a:rPr lang="en-US" dirty="0"/>
              <a:t>How are their views informed by particular notions of femininity? </a:t>
            </a:r>
          </a:p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724400" y="533400"/>
            <a:ext cx="3304572" cy="119645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Identity Construction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565" t="3507" r="3505" b="3011"/>
          <a:stretch/>
        </p:blipFill>
        <p:spPr bwMode="auto">
          <a:xfrm>
            <a:off x="960581" y="1185680"/>
            <a:ext cx="3459019" cy="205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133" t="2990" r="4407" b="3602"/>
          <a:stretch/>
        </p:blipFill>
        <p:spPr bwMode="auto">
          <a:xfrm>
            <a:off x="990600" y="3505200"/>
            <a:ext cx="341528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25696" y="685800"/>
            <a:ext cx="352392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Stills from </a:t>
            </a:r>
            <a:r>
              <a:rPr lang="en-US" i="1" dirty="0" smtClean="0"/>
              <a:t>Vagabond</a:t>
            </a:r>
            <a:r>
              <a:rPr lang="en-US" dirty="0" smtClean="0"/>
              <a:t> (1985)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25696" y="5715000"/>
            <a:ext cx="352392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source: </a:t>
            </a:r>
            <a:r>
              <a:rPr lang="en-US" i="1" dirty="0" smtClean="0">
                <a:hlinkClick r:id="rId4"/>
              </a:rPr>
              <a:t>Slant </a:t>
            </a:r>
            <a:r>
              <a:rPr lang="en-US" i="1" dirty="0" err="1" smtClean="0">
                <a:hlinkClick r:id="rId4"/>
              </a:rPr>
              <a:t>Magzine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247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5894" y="2590799"/>
            <a:ext cx="3090440" cy="341646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does the film structure gazing?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028" y="838200"/>
            <a:ext cx="3304572" cy="1463153"/>
          </a:xfrm>
        </p:spPr>
        <p:txBody>
          <a:bodyPr>
            <a:noAutofit/>
          </a:bodyPr>
          <a:lstStyle/>
          <a:p>
            <a:r>
              <a:rPr lang="en-US" sz="4800" dirty="0" smtClean="0"/>
              <a:t>Gaze</a:t>
            </a:r>
            <a:endParaRPr lang="en-US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3505200" cy="222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8200" y="3886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Still from </a:t>
            </a:r>
            <a:r>
              <a:rPr lang="en-US" sz="1200" i="1" dirty="0" smtClean="0"/>
              <a:t>Vagabond</a:t>
            </a:r>
            <a:r>
              <a:rPr lang="en-US" sz="1200" dirty="0" smtClean="0"/>
              <a:t> (1985). </a:t>
            </a:r>
          </a:p>
          <a:p>
            <a:pPr algn="ctr"/>
            <a:r>
              <a:rPr lang="en-US" sz="1200" dirty="0" smtClean="0"/>
              <a:t>Image source: </a:t>
            </a:r>
            <a:r>
              <a:rPr lang="en-US" sz="1200" dirty="0" smtClean="0">
                <a:hlinkClick r:id="rId3"/>
              </a:rPr>
              <a:t>DavidBordwell.net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261944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67</TotalTime>
  <Words>265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Vagabond</vt:lpstr>
      <vt:lpstr>Topics for Discussion</vt:lpstr>
      <vt:lpstr>Process</vt:lpstr>
      <vt:lpstr>Inspirations</vt:lpstr>
      <vt:lpstr>Style</vt:lpstr>
      <vt:lpstr>Narrative</vt:lpstr>
      <vt:lpstr>Identity Construction</vt:lpstr>
      <vt:lpstr>Gaze</vt:lpstr>
    </vt:vector>
  </TitlesOfParts>
  <Company>UW English Dept.</Company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Vagabond</dc:title>
  <dc:creator>Kimberlee Gillis-Bridges</dc:creator>
  <cp:lastModifiedBy>Kimberlee Gillis-Bridges</cp:lastModifiedBy>
  <cp:revision>9</cp:revision>
  <dcterms:created xsi:type="dcterms:W3CDTF">2010-06-01T07:33:30Z</dcterms:created>
  <dcterms:modified xsi:type="dcterms:W3CDTF">2010-06-01T07:34:39Z</dcterms:modified>
</cp:coreProperties>
</file>