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79" r:id="rId3"/>
    <p:sldId id="280" r:id="rId4"/>
    <p:sldId id="28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8" r:id="rId20"/>
    <p:sldId id="271" r:id="rId21"/>
    <p:sldId id="272" r:id="rId22"/>
    <p:sldId id="273" r:id="rId23"/>
    <p:sldId id="274" r:id="rId24"/>
    <p:sldId id="275" r:id="rId25"/>
    <p:sldId id="276" r:id="rId26"/>
    <p:sldId id="281"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C6AF4D4-D846-4D3F-8FC7-2DE0FE2602B1}" type="datetime1">
              <a:rPr lang="en-US"/>
              <a:pPr/>
              <a:t>4/20/2010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5C30812-9359-4DD3-BDE8-BEDA2E9CAE1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4C49B3E-1D84-4AB2-91B6-9C6D80B82229}" type="datetime1">
              <a:rPr lang="en-US"/>
              <a:pPr/>
              <a:t>4/20/2010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FCF22BC-062F-48D3-B116-47609F12F25E}"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C978A99-C077-4E26-B96F-9DEE53773C7D}" type="datetime1">
              <a:rPr lang="en-US"/>
              <a:pPr/>
              <a:t>4/20/2010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F26770-80BA-4D09-868D-FFB951481CD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CB2484D-E8F9-42CA-A5E6-FBCBDD4BE76F}" type="datetime1">
              <a:rPr lang="en-US"/>
              <a:pPr/>
              <a:t>4/20/2010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746495-785F-4F06-B399-E4BC1C2D3EC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644E89-48BE-4FDB-ABB0-35C89E1C0C2D}" type="datetime1">
              <a:rPr lang="en-US"/>
              <a:pPr/>
              <a:t>4/20/2010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D2FE07-A46E-41AA-8BFA-46777669A00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C1509A-4D15-4992-8B52-F96DDDC7232D}" type="datetime1">
              <a:rPr lang="en-US"/>
              <a:pPr/>
              <a:t>4/20/2010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4DDCF-A58B-401D-A767-E9722D99581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E75D8D8-DC4F-4DEF-9934-8E258B239EEB}" type="datetime1">
              <a:rPr lang="en-US"/>
              <a:pPr/>
              <a:t>4/20/2010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CD32F5-AFA1-4442-A8BC-EEBD76AB20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C4BDFC6-0AA5-4118-82DD-7D15BB1E8760}" type="datetime1">
              <a:rPr lang="en-US"/>
              <a:pPr/>
              <a:t>4/20/2010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BE85CAC-2ED7-4B19-AA9B-15FD312127F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5C963ED-7738-4DC7-9F89-3D98BDCBF81C}" type="datetime1">
              <a:rPr lang="en-US"/>
              <a:pPr/>
              <a:t>4/20/2010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B127F77-E57E-4C1C-9E7C-7394CECD893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1B2D130-8B1D-4C36-8DAA-DF453358ACB2}" type="datetime1">
              <a:rPr lang="en-US"/>
              <a:pPr/>
              <a:t>4/20/2010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958EAA7-F70F-42EC-B596-A86DD0FF16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EACFDC8-7993-4690-B0D2-F4284E5E4E26}" type="datetime1">
              <a:rPr lang="en-US"/>
              <a:pPr/>
              <a:t>4/20/2010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651AC5D-C113-4B87-9E6B-6B074EC62C8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8F2B4B0-62F9-477C-B5F8-CD67B20797DB}" type="datetime1">
              <a:rPr lang="en-US"/>
              <a:pPr/>
              <a:t>4/20/2010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5AF4FF4-7912-42B9-BDDB-DCF541C035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AACC5AF-020F-430E-B927-026A4D0A3609}" type="datetime1">
              <a:rPr lang="en-US"/>
              <a:pPr/>
              <a:t>4/20/2010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C45516C-EA21-463B-9871-6F93FEBB692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30FDCE49-3076-4E26-8840-D97F482F1A22}" type="datetime1">
              <a:rPr lang="en-US"/>
              <a:pPr/>
              <a:t>4/20/2010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C40D3AAB-5E3A-4EAC-AE42-AA14B1F428F8}"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iddler.com/explore/alexemry/videos/3/?secreturl=25685884"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iddler.com/explore/alexemry/videos/4/?secreturl=90629863"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viddler.com/explore/alexemry/videos/5/?secreturl=77013483"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iddler.com/explore/alexemry/videos/11/?secreturl=106645833"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viddler.com/explore/alexemry/videos/7/?secreturl=49939537"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viddler.com/explore/alexemry/videos/8/?secreturl=26780772"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viddler.com/explore/alexemry/videos/9/?secreturl=35994450"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viddler.com/explore/alexemry/videos/10/?secreturl=9811742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E:\Group%20Piano%20Presentation\Piano%20Clip.m4v" TargetMode="External"/><Relationship Id="rId6" Type="http://schemas.openxmlformats.org/officeDocument/2006/relationships/image" Target="../media/image3.jpeg"/><Relationship Id="rId5" Type="http://schemas.openxmlformats.org/officeDocument/2006/relationships/hyperlink" Target="http://www.viddler.com/explore/english345/videos/4/ingroup/uwenglish345/"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viddler.com/explore/alexemry/videos/1/?secreturl=10103392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viddler.com/explore/alexemry/videos/2/?secreturl=66546421"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smtClean="0"/>
              <a:t>Cinematography in </a:t>
            </a:r>
            <a:r>
              <a:rPr lang="en-US" i="1" smtClean="0"/>
              <a:t>The Piano</a:t>
            </a:r>
            <a:endParaRPr lang="en-US" smtClean="0"/>
          </a:p>
        </p:txBody>
      </p:sp>
      <p:sp>
        <p:nvSpPr>
          <p:cNvPr id="3" name="Subtitle 2"/>
          <p:cNvSpPr>
            <a:spLocks noGrp="1"/>
          </p:cNvSpPr>
          <p:nvPr>
            <p:ph type="subTitle" idx="1"/>
          </p:nvPr>
        </p:nvSpPr>
        <p:spPr/>
        <p:txBody>
          <a:bodyPr>
            <a:normAutofit/>
          </a:bodyPr>
          <a:lstStyle/>
          <a:p>
            <a:pPr eaLnBrk="1" hangingPunct="1"/>
            <a:r>
              <a:rPr lang="en-US" dirty="0" smtClean="0">
                <a:solidFill>
                  <a:srgbClr val="FFFFFF"/>
                </a:solidFill>
              </a:rPr>
              <a:t>Amber Inman, Alex </a:t>
            </a:r>
            <a:r>
              <a:rPr lang="en-US" dirty="0" err="1" smtClean="0">
                <a:solidFill>
                  <a:srgbClr val="FFFFFF"/>
                </a:solidFill>
              </a:rPr>
              <a:t>Emry</a:t>
            </a:r>
            <a:r>
              <a:rPr lang="en-US" dirty="0" smtClean="0">
                <a:solidFill>
                  <a:srgbClr val="FFFFFF"/>
                </a:solidFill>
              </a:rPr>
              <a:t>, </a:t>
            </a:r>
            <a:endParaRPr lang="en-US" dirty="0" smtClean="0">
              <a:solidFill>
                <a:srgbClr val="FFFFFF"/>
              </a:solidFill>
            </a:endParaRPr>
          </a:p>
          <a:p>
            <a:pPr eaLnBrk="1" hangingPunct="1"/>
            <a:r>
              <a:rPr lang="en-US" dirty="0" smtClean="0">
                <a:solidFill>
                  <a:srgbClr val="FFFFFF"/>
                </a:solidFill>
              </a:rPr>
              <a:t>and </a:t>
            </a:r>
            <a:r>
              <a:rPr lang="en-US" dirty="0" smtClean="0">
                <a:solidFill>
                  <a:srgbClr val="FFFFFF"/>
                </a:solidFill>
              </a:rPr>
              <a:t>Phil </a:t>
            </a:r>
            <a:r>
              <a:rPr lang="en-US" dirty="0" err="1" smtClean="0">
                <a:solidFill>
                  <a:srgbClr val="FFFFFF"/>
                </a:solidFill>
              </a:rPr>
              <a:t>Harty</a:t>
            </a:r>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Medium Close-Up of Ada</a:t>
            </a:r>
          </a:p>
        </p:txBody>
      </p:sp>
      <p:sp>
        <p:nvSpPr>
          <p:cNvPr id="5" name="Connector 4">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7" name="Content Placeholder 6" descr="medium_closeup_ropes.JPG">
            <a:hlinkClick r:id="rId3"/>
          </p:cNvPr>
          <p:cNvPicPr>
            <a:picLocks noGrp="1" noChangeAspect="1"/>
          </p:cNvPicPr>
          <p:nvPr>
            <p:ph idx="1"/>
          </p:nvPr>
        </p:nvPicPr>
        <p:blipFill>
          <a:blip r:embed="rId4"/>
          <a:stretch>
            <a:fillRect/>
          </a:stretch>
        </p:blipFill>
        <p:spPr>
          <a:xfrm>
            <a:off x="2009775" y="1828800"/>
            <a:ext cx="5124450" cy="2914650"/>
          </a:xfrm>
        </p:spPr>
      </p:pic>
      <p:sp>
        <p:nvSpPr>
          <p:cNvPr id="8" name="TextBox 7"/>
          <p:cNvSpPr txBox="1"/>
          <p:nvPr/>
        </p:nvSpPr>
        <p:spPr>
          <a:xfrm>
            <a:off x="1219200" y="51054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Close-up of Ada’s hand</a:t>
            </a:r>
          </a:p>
        </p:txBody>
      </p:sp>
      <p:sp>
        <p:nvSpPr>
          <p:cNvPr id="25603" name="Content Placeholder 2"/>
          <p:cNvSpPr>
            <a:spLocks noGrp="1"/>
          </p:cNvSpPr>
          <p:nvPr>
            <p:ph idx="1"/>
          </p:nvPr>
        </p:nvSpPr>
        <p:spPr/>
        <p:txBody>
          <a:bodyPr/>
          <a:lstStyle/>
          <a:p>
            <a:pPr eaLnBrk="1" hangingPunct="1"/>
            <a:r>
              <a:rPr lang="en-US" smtClean="0"/>
              <a:t>Water motif</a:t>
            </a:r>
          </a:p>
          <a:p>
            <a:pPr lvl="1" eaLnBrk="1" hangingPunct="1"/>
            <a:r>
              <a:rPr lang="en-US" smtClean="0"/>
              <a:t>This shot provides a different take on the water motif earlier played out by the oars. Here it is a more direct reference to Ada’s future as she is personally making contact with the water.</a:t>
            </a:r>
          </a:p>
          <a:p>
            <a:pPr lvl="1" eaLnBrk="1" hangingPunct="1"/>
            <a:r>
              <a:rPr lang="en-US" smtClean="0"/>
              <a:t>From this we can see Ada contemplating going with the piano. The length of this shot and the way she longingly caresses the water are indicative of her decision.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Close-up of Ada’s hand</a:t>
            </a:r>
          </a:p>
        </p:txBody>
      </p:sp>
      <p:sp>
        <p:nvSpPr>
          <p:cNvPr id="4" name="Connector 3">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6" name="Content Placeholder 5" descr="hand.JPG">
            <a:hlinkClick r:id="rId3"/>
          </p:cNvPr>
          <p:cNvPicPr>
            <a:picLocks noGrp="1" noChangeAspect="1"/>
          </p:cNvPicPr>
          <p:nvPr>
            <p:ph idx="1"/>
          </p:nvPr>
        </p:nvPicPr>
        <p:blipFill>
          <a:blip r:embed="rId4"/>
          <a:srcRect l="2941" t="5212"/>
          <a:stretch>
            <a:fillRect/>
          </a:stretch>
        </p:blipFill>
        <p:spPr>
          <a:xfrm>
            <a:off x="2133600" y="2133600"/>
            <a:ext cx="5029200" cy="2771775"/>
          </a:xfrm>
        </p:spPr>
      </p:pic>
      <p:sp>
        <p:nvSpPr>
          <p:cNvPr id="7" name="TextBox 6"/>
          <p:cNvSpPr txBox="1"/>
          <p:nvPr/>
        </p:nvSpPr>
        <p:spPr>
          <a:xfrm>
            <a:off x="1219200" y="54102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Close-up of Ada Looking Up</a:t>
            </a:r>
          </a:p>
        </p:txBody>
      </p:sp>
      <p:sp>
        <p:nvSpPr>
          <p:cNvPr id="27651" name="Content Placeholder 2"/>
          <p:cNvSpPr>
            <a:spLocks noGrp="1"/>
          </p:cNvSpPr>
          <p:nvPr>
            <p:ph idx="1"/>
          </p:nvPr>
        </p:nvSpPr>
        <p:spPr/>
        <p:txBody>
          <a:bodyPr/>
          <a:lstStyle/>
          <a:p>
            <a:pPr eaLnBrk="1" hangingPunct="1"/>
            <a:r>
              <a:rPr lang="en-US" smtClean="0"/>
              <a:t>Facial expression</a:t>
            </a:r>
          </a:p>
          <a:p>
            <a:pPr lvl="1" eaLnBrk="1" hangingPunct="1"/>
            <a:r>
              <a:rPr lang="en-US" smtClean="0"/>
              <a:t>The beauty of this shot is that it is close enough for us to see the nuances of Ada’s expression. She doesn’t need to say a word through narration or otherwise for us to understand that she finally knows what to do. Her longing look transforms into a look of calculating, rational resolve.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Close-up of Ada Looking Up</a:t>
            </a:r>
          </a:p>
        </p:txBody>
      </p:sp>
      <p:sp>
        <p:nvSpPr>
          <p:cNvPr id="4" name="Connector 3">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6" name="Content Placeholder 5" descr="ada_looks_up_water.JPG">
            <a:hlinkClick r:id="rId3"/>
          </p:cNvPr>
          <p:cNvPicPr>
            <a:picLocks noGrp="1" noChangeAspect="1"/>
          </p:cNvPicPr>
          <p:nvPr>
            <p:ph idx="1"/>
          </p:nvPr>
        </p:nvPicPr>
        <p:blipFill>
          <a:blip r:embed="rId4"/>
          <a:stretch>
            <a:fillRect/>
          </a:stretch>
        </p:blipFill>
        <p:spPr>
          <a:xfrm>
            <a:off x="2005012" y="2133600"/>
            <a:ext cx="5133975" cy="2905125"/>
          </a:xfrm>
        </p:spPr>
      </p:pic>
      <p:sp>
        <p:nvSpPr>
          <p:cNvPr id="7" name="TextBox 6"/>
          <p:cNvSpPr txBox="1"/>
          <p:nvPr/>
        </p:nvSpPr>
        <p:spPr>
          <a:xfrm>
            <a:off x="1219200" y="54864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Depth of Field</a:t>
            </a:r>
          </a:p>
        </p:txBody>
      </p:sp>
      <p:sp>
        <p:nvSpPr>
          <p:cNvPr id="29699" name="Content Placeholder 2"/>
          <p:cNvSpPr>
            <a:spLocks noGrp="1"/>
          </p:cNvSpPr>
          <p:nvPr>
            <p:ph idx="1"/>
          </p:nvPr>
        </p:nvSpPr>
        <p:spPr/>
        <p:txBody>
          <a:bodyPr/>
          <a:lstStyle/>
          <a:p>
            <a:pPr eaLnBrk="1" hangingPunct="1"/>
            <a:r>
              <a:rPr lang="en-US" smtClean="0"/>
              <a:t>Ropes in front of Ada</a:t>
            </a:r>
          </a:p>
          <a:p>
            <a:pPr lvl="1" eaLnBrk="1" hangingPunct="1"/>
            <a:r>
              <a:rPr lang="en-US" smtClean="0"/>
              <a:t>Here we see selective focus showing us a rope sliding in front of Ada’s face. This shot could have easily been done with the rope out of the way, so its involution is intentional.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Depth of Field</a:t>
            </a:r>
          </a:p>
        </p:txBody>
      </p:sp>
      <p:sp>
        <p:nvSpPr>
          <p:cNvPr id="4" name="Connector 3">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6" name="Content Placeholder 5" descr="ada_rope.JPG">
            <a:hlinkClick r:id="rId3"/>
          </p:cNvPr>
          <p:cNvPicPr>
            <a:picLocks noGrp="1" noChangeAspect="1"/>
          </p:cNvPicPr>
          <p:nvPr>
            <p:ph idx="1"/>
          </p:nvPr>
        </p:nvPicPr>
        <p:blipFill>
          <a:blip r:embed="rId4"/>
          <a:stretch>
            <a:fillRect/>
          </a:stretch>
        </p:blipFill>
        <p:spPr>
          <a:xfrm>
            <a:off x="2005012" y="2424906"/>
            <a:ext cx="5133975" cy="2876550"/>
          </a:xfrm>
        </p:spPr>
      </p:pic>
      <p:sp>
        <p:nvSpPr>
          <p:cNvPr id="7" name="TextBox 6"/>
          <p:cNvSpPr txBox="1"/>
          <p:nvPr/>
        </p:nvSpPr>
        <p:spPr>
          <a:xfrm>
            <a:off x="1219200" y="55626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Close-Up of Ada Underwater</a:t>
            </a:r>
          </a:p>
        </p:txBody>
      </p:sp>
      <p:sp>
        <p:nvSpPr>
          <p:cNvPr id="3" name="Content Placeholder 2"/>
          <p:cNvSpPr>
            <a:spLocks noGrp="1"/>
          </p:cNvSpPr>
          <p:nvPr>
            <p:ph idx="1"/>
          </p:nvPr>
        </p:nvSpPr>
        <p:spPr/>
        <p:txBody>
          <a:bodyPr>
            <a:normAutofit/>
          </a:bodyPr>
          <a:lstStyle/>
          <a:p>
            <a:pPr eaLnBrk="1" hangingPunct="1">
              <a:lnSpc>
                <a:spcPct val="90000"/>
              </a:lnSpc>
            </a:pPr>
            <a:r>
              <a:rPr lang="en-US" sz="3000" smtClean="0"/>
              <a:t>Changes in Expression</a:t>
            </a:r>
          </a:p>
          <a:p>
            <a:pPr lvl="1" eaLnBrk="1" hangingPunct="1">
              <a:lnSpc>
                <a:spcPct val="90000"/>
              </a:lnSpc>
            </a:pPr>
            <a:r>
              <a:rPr lang="en-US" sz="2600" smtClean="0"/>
              <a:t>Again the close-up format of this shot allows the viewer to observe the subtleties of Ada’s expression. One can see the look of consternation wash over her as she realizes the err in her decision.</a:t>
            </a:r>
          </a:p>
          <a:p>
            <a:pPr eaLnBrk="1" hangingPunct="1">
              <a:lnSpc>
                <a:spcPct val="90000"/>
              </a:lnSpc>
            </a:pPr>
            <a:r>
              <a:rPr lang="en-US" sz="3000" smtClean="0"/>
              <a:t>Use of slow motion</a:t>
            </a:r>
          </a:p>
          <a:p>
            <a:pPr lvl="1" eaLnBrk="1" hangingPunct="1">
              <a:lnSpc>
                <a:spcPct val="90000"/>
              </a:lnSpc>
            </a:pPr>
            <a:r>
              <a:rPr lang="en-US" sz="2600" smtClean="0"/>
              <a:t>The use of slow motion here both heightens the drama of the moment and emphasizes the change in Ada. In slow motion, her life is about to end, but when she realizes her mistake, time comes back up to speed and the struggle begins.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Close-Up of Ada Underwater</a:t>
            </a:r>
          </a:p>
        </p:txBody>
      </p:sp>
      <p:sp>
        <p:nvSpPr>
          <p:cNvPr id="4" name="Connector 3">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6" name="Content Placeholder 5" descr="ada_underwater.JPG">
            <a:hlinkClick r:id="rId3"/>
          </p:cNvPr>
          <p:cNvPicPr>
            <a:picLocks noGrp="1" noChangeAspect="1"/>
          </p:cNvPicPr>
          <p:nvPr>
            <p:ph idx="1"/>
          </p:nvPr>
        </p:nvPicPr>
        <p:blipFill>
          <a:blip r:embed="rId4"/>
          <a:stretch>
            <a:fillRect/>
          </a:stretch>
        </p:blipFill>
        <p:spPr>
          <a:xfrm>
            <a:off x="2000250" y="2420144"/>
            <a:ext cx="5143500" cy="2886075"/>
          </a:xfrm>
        </p:spPr>
      </p:pic>
      <p:sp>
        <p:nvSpPr>
          <p:cNvPr id="7" name="TextBox 6"/>
          <p:cNvSpPr txBox="1"/>
          <p:nvPr/>
        </p:nvSpPr>
        <p:spPr>
          <a:xfrm>
            <a:off x="1219200" y="56388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Ada’s Imprisonment</a:t>
            </a:r>
          </a:p>
        </p:txBody>
      </p:sp>
      <p:pic>
        <p:nvPicPr>
          <p:cNvPr id="5" name="Content Placeholder 4" descr="hoop skirt bars.png"/>
          <p:cNvPicPr>
            <a:picLocks noGrp="1" noChangeAspect="1"/>
          </p:cNvPicPr>
          <p:nvPr>
            <p:ph idx="1"/>
          </p:nvPr>
        </p:nvPicPr>
        <p:blipFill>
          <a:blip r:embed="rId3"/>
          <a:stretch>
            <a:fillRect/>
          </a:stretch>
        </p:blipFill>
        <p:spPr>
          <a:xfrm>
            <a:off x="1828800" y="2819400"/>
            <a:ext cx="5486400" cy="3429000"/>
          </a:xfrm>
          <a:effectLst>
            <a:softEdge rad="112500"/>
          </a:effectLst>
        </p:spPr>
      </p:pic>
      <p:sp>
        <p:nvSpPr>
          <p:cNvPr id="33796" name="TextBox 5"/>
          <p:cNvSpPr txBox="1">
            <a:spLocks noChangeArrowheads="1"/>
          </p:cNvSpPr>
          <p:nvPr/>
        </p:nvSpPr>
        <p:spPr bwMode="auto">
          <a:xfrm>
            <a:off x="914400" y="1600200"/>
            <a:ext cx="7315200" cy="1200150"/>
          </a:xfrm>
          <a:prstGeom prst="rect">
            <a:avLst/>
          </a:prstGeom>
          <a:noFill/>
          <a:ln w="9525">
            <a:noFill/>
            <a:miter lim="800000"/>
            <a:headEnd/>
            <a:tailEnd/>
          </a:ln>
        </p:spPr>
        <p:txBody>
          <a:bodyPr>
            <a:spAutoFit/>
          </a:bodyPr>
          <a:lstStyle/>
          <a:p>
            <a:pPr algn="ctr"/>
            <a:r>
              <a:rPr lang="en-US">
                <a:latin typeface="Calibri" charset="0"/>
              </a:rPr>
              <a:t>This shot is particularly interesting because the medium close-up of Ada’s bound foot is edged by the bars of her hoop skirt, which in addition to the more obvious rope around her ankle signify the imprisonment that she subjected herself to in going overboard with the piano.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The Argument</a:t>
            </a:r>
          </a:p>
        </p:txBody>
      </p:sp>
      <p:sp>
        <p:nvSpPr>
          <p:cNvPr id="16387" name="Content Placeholder 2"/>
          <p:cNvSpPr>
            <a:spLocks noGrp="1"/>
          </p:cNvSpPr>
          <p:nvPr>
            <p:ph idx="1"/>
          </p:nvPr>
        </p:nvSpPr>
        <p:spPr/>
        <p:txBody>
          <a:bodyPr/>
          <a:lstStyle/>
          <a:p>
            <a:pPr eaLnBrk="1" hangingPunct="1"/>
            <a:r>
              <a:rPr lang="en-US" smtClean="0"/>
              <a:t>Through Campion’s use of cinematography, the viewer is able to closely follow the mental processes of Ada as she decides to throw her piano overboard and give up the old life associated with it for a new one. The viewer is also able to distinctly see Ada’s plan change to include throwing herself in with the piano, and then her will choosing life.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Tilt to Follow Piano</a:t>
            </a:r>
          </a:p>
        </p:txBody>
      </p:sp>
      <p:sp>
        <p:nvSpPr>
          <p:cNvPr id="3" name="Content Placeholder 2"/>
          <p:cNvSpPr>
            <a:spLocks noGrp="1"/>
          </p:cNvSpPr>
          <p:nvPr>
            <p:ph idx="1"/>
          </p:nvPr>
        </p:nvSpPr>
        <p:spPr/>
        <p:txBody>
          <a:bodyPr>
            <a:normAutofit/>
          </a:bodyPr>
          <a:lstStyle/>
          <a:p>
            <a:pPr eaLnBrk="1" hangingPunct="1">
              <a:lnSpc>
                <a:spcPct val="90000"/>
              </a:lnSpc>
            </a:pPr>
            <a:r>
              <a:rPr lang="en-US" sz="3000" smtClean="0"/>
              <a:t>Tilt</a:t>
            </a:r>
          </a:p>
          <a:p>
            <a:pPr lvl="1" eaLnBrk="1" hangingPunct="1">
              <a:lnSpc>
                <a:spcPct val="90000"/>
              </a:lnSpc>
            </a:pPr>
            <a:r>
              <a:rPr lang="en-US" sz="2600" smtClean="0"/>
              <a:t>Here the camera follows the piano down, rather than following Ada up. This works well in conjunction with the narration at the end of the scene.</a:t>
            </a:r>
          </a:p>
          <a:p>
            <a:pPr eaLnBrk="1" hangingPunct="1">
              <a:lnSpc>
                <a:spcPct val="90000"/>
              </a:lnSpc>
            </a:pPr>
            <a:r>
              <a:rPr lang="en-US" sz="3000" smtClean="0"/>
              <a:t>Lighting</a:t>
            </a:r>
          </a:p>
          <a:p>
            <a:pPr lvl="1" eaLnBrk="1" hangingPunct="1">
              <a:lnSpc>
                <a:spcPct val="90000"/>
              </a:lnSpc>
            </a:pPr>
            <a:r>
              <a:rPr lang="en-US" sz="2600" smtClean="0"/>
              <a:t>The piano sinks into the void, just as Ada would have had she not escaped.</a:t>
            </a:r>
          </a:p>
          <a:p>
            <a:pPr eaLnBrk="1" hangingPunct="1">
              <a:lnSpc>
                <a:spcPct val="90000"/>
              </a:lnSpc>
            </a:pPr>
            <a:r>
              <a:rPr lang="en-US" sz="3000" smtClean="0"/>
              <a:t>Focus </a:t>
            </a:r>
          </a:p>
          <a:p>
            <a:pPr lvl="1" eaLnBrk="1" hangingPunct="1">
              <a:lnSpc>
                <a:spcPct val="90000"/>
              </a:lnSpc>
            </a:pPr>
            <a:r>
              <a:rPr lang="en-US" sz="2600" smtClean="0"/>
              <a:t>As the piano drifts into said void, it starts to go out of focus.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Tilt to Follow Piano</a:t>
            </a:r>
          </a:p>
        </p:txBody>
      </p:sp>
      <p:sp>
        <p:nvSpPr>
          <p:cNvPr id="4" name="Connector 3">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8" name="Content Placeholder 7" descr="camera_follows_piano.JPG">
            <a:hlinkClick r:id="rId3"/>
          </p:cNvPr>
          <p:cNvPicPr>
            <a:picLocks noGrp="1" noChangeAspect="1"/>
          </p:cNvPicPr>
          <p:nvPr>
            <p:ph idx="1"/>
          </p:nvPr>
        </p:nvPicPr>
        <p:blipFill>
          <a:blip r:embed="rId4"/>
          <a:srcRect l="2855"/>
          <a:stretch>
            <a:fillRect/>
          </a:stretch>
        </p:blipFill>
        <p:spPr>
          <a:xfrm>
            <a:off x="2133600" y="2405856"/>
            <a:ext cx="5024437" cy="2914650"/>
          </a:xfrm>
        </p:spPr>
      </p:pic>
      <p:sp>
        <p:nvSpPr>
          <p:cNvPr id="9" name="TextBox 8"/>
          <p:cNvSpPr txBox="1"/>
          <p:nvPr/>
        </p:nvSpPr>
        <p:spPr>
          <a:xfrm>
            <a:off x="1219200" y="56388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Slow Motion Rise from the Depths</a:t>
            </a:r>
          </a:p>
        </p:txBody>
      </p:sp>
      <p:sp>
        <p:nvSpPr>
          <p:cNvPr id="36867" name="Content Placeholder 2"/>
          <p:cNvSpPr>
            <a:spLocks noGrp="1"/>
          </p:cNvSpPr>
          <p:nvPr>
            <p:ph idx="1"/>
          </p:nvPr>
        </p:nvSpPr>
        <p:spPr/>
        <p:txBody>
          <a:bodyPr/>
          <a:lstStyle/>
          <a:p>
            <a:pPr eaLnBrk="1" hangingPunct="1"/>
            <a:r>
              <a:rPr lang="en-US" smtClean="0"/>
              <a:t>Necessity of Slow Motion</a:t>
            </a:r>
          </a:p>
          <a:p>
            <a:pPr lvl="1" eaLnBrk="1" hangingPunct="1"/>
            <a:r>
              <a:rPr lang="en-US" smtClean="0"/>
              <a:t>The fact that this shot is in slow motion really emphasizes the struggle for life and brings to the scene an element of realism.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Slow Motion Rise from the Depths</a:t>
            </a:r>
          </a:p>
        </p:txBody>
      </p:sp>
      <p:sp>
        <p:nvSpPr>
          <p:cNvPr id="4" name="Connector 3">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6" name="Content Placeholder 5" descr="aerial_shot.JPG">
            <a:hlinkClick r:id="rId3"/>
          </p:cNvPr>
          <p:cNvPicPr>
            <a:picLocks noGrp="1" noChangeAspect="1"/>
          </p:cNvPicPr>
          <p:nvPr>
            <p:ph idx="1"/>
          </p:nvPr>
        </p:nvPicPr>
        <p:blipFill>
          <a:blip r:embed="rId4"/>
          <a:stretch>
            <a:fillRect/>
          </a:stretch>
        </p:blipFill>
        <p:spPr>
          <a:xfrm>
            <a:off x="2005012" y="2434431"/>
            <a:ext cx="5133975" cy="2857500"/>
          </a:xfrm>
        </p:spPr>
      </p:pic>
      <p:sp>
        <p:nvSpPr>
          <p:cNvPr id="7" name="TextBox 6"/>
          <p:cNvSpPr txBox="1"/>
          <p:nvPr/>
        </p:nvSpPr>
        <p:spPr>
          <a:xfrm>
            <a:off x="1219200" y="56388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Narration in Slow Motion</a:t>
            </a:r>
          </a:p>
        </p:txBody>
      </p:sp>
      <p:sp>
        <p:nvSpPr>
          <p:cNvPr id="3" name="Content Placeholder 2"/>
          <p:cNvSpPr>
            <a:spLocks noGrp="1"/>
          </p:cNvSpPr>
          <p:nvPr>
            <p:ph idx="1"/>
          </p:nvPr>
        </p:nvSpPr>
        <p:spPr/>
        <p:txBody>
          <a:bodyPr>
            <a:normAutofit/>
          </a:bodyPr>
          <a:lstStyle/>
          <a:p>
            <a:pPr eaLnBrk="1" hangingPunct="1">
              <a:lnSpc>
                <a:spcPct val="90000"/>
              </a:lnSpc>
            </a:pPr>
            <a:r>
              <a:rPr lang="en-US" smtClean="0"/>
              <a:t>Slow Motion</a:t>
            </a:r>
          </a:p>
          <a:p>
            <a:pPr lvl="1" eaLnBrk="1" hangingPunct="1">
              <a:lnSpc>
                <a:spcPct val="90000"/>
              </a:lnSpc>
            </a:pPr>
            <a:r>
              <a:rPr lang="en-US" smtClean="0"/>
              <a:t>This shot also being in slow motion continues the drama from the shot just before it. The same sort of realism and single-pointed simplicity serve to sear the scene into the viewer’s mind.</a:t>
            </a:r>
          </a:p>
          <a:p>
            <a:pPr eaLnBrk="1" hangingPunct="1">
              <a:lnSpc>
                <a:spcPct val="90000"/>
              </a:lnSpc>
            </a:pPr>
            <a:r>
              <a:rPr lang="en-US" smtClean="0"/>
              <a:t>Narration</a:t>
            </a:r>
          </a:p>
          <a:p>
            <a:pPr lvl="1" eaLnBrk="1" hangingPunct="1">
              <a:lnSpc>
                <a:spcPct val="90000"/>
              </a:lnSpc>
            </a:pPr>
            <a:r>
              <a:rPr lang="en-US" smtClean="0"/>
              <a:t>Although not directly related to cinematography, it is worth noting that the pace of the narration is slowed to match the pace of the shot and add to the deliberate force of it all.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Narration in Slow Motion</a:t>
            </a:r>
          </a:p>
        </p:txBody>
      </p:sp>
      <p:sp>
        <p:nvSpPr>
          <p:cNvPr id="4" name="Connector 3">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6" name="Content Placeholder 5" descr="ada_dragged_up.JPG">
            <a:hlinkClick r:id="rId3"/>
          </p:cNvPr>
          <p:cNvPicPr>
            <a:picLocks noGrp="1" noChangeAspect="1"/>
          </p:cNvPicPr>
          <p:nvPr>
            <p:ph idx="1"/>
          </p:nvPr>
        </p:nvPicPr>
        <p:blipFill>
          <a:blip r:embed="rId4"/>
          <a:stretch>
            <a:fillRect/>
          </a:stretch>
        </p:blipFill>
        <p:spPr>
          <a:xfrm>
            <a:off x="2005012" y="2420144"/>
            <a:ext cx="5133975" cy="2886075"/>
          </a:xfrm>
        </p:spPr>
      </p:pic>
      <p:sp>
        <p:nvSpPr>
          <p:cNvPr id="7" name="TextBox 6"/>
          <p:cNvSpPr txBox="1"/>
          <p:nvPr/>
        </p:nvSpPr>
        <p:spPr>
          <a:xfrm>
            <a:off x="1219200" y="56388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Narration</a:t>
            </a:r>
          </a:p>
        </p:txBody>
      </p:sp>
      <p:sp>
        <p:nvSpPr>
          <p:cNvPr id="40963" name="Content Placeholder 2"/>
          <p:cNvSpPr>
            <a:spLocks noGrp="1"/>
          </p:cNvSpPr>
          <p:nvPr>
            <p:ph idx="1"/>
          </p:nvPr>
        </p:nvSpPr>
        <p:spPr/>
        <p:txBody>
          <a:bodyPr/>
          <a:lstStyle/>
          <a:p>
            <a:pPr eaLnBrk="1" hangingPunct="1"/>
            <a:r>
              <a:rPr lang="en-US" smtClean="0"/>
              <a:t>“What a death. What a chance. What a surprise. My will has chosen life. Still, it has had me spooked, and many others besides.”</a:t>
            </a:r>
          </a:p>
          <a:p>
            <a:pPr lvl="1" eaLnBrk="1" hangingPunct="1"/>
            <a:r>
              <a:rPr lang="en-US" smtClean="0"/>
              <a:t>Ada attributes her inability to speak on her will as well. She is by no means weak-willed, and perhaps that strength relies on her disseverance from her will. She can’t control it, she can only defer to it.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The Clip</a:t>
            </a:r>
          </a:p>
        </p:txBody>
      </p:sp>
      <p:pic>
        <p:nvPicPr>
          <p:cNvPr id="4" name="Piano Clip.m4v">
            <a:hlinkClick r:id="" action="ppaction://media"/>
          </p:cNvPr>
          <p:cNvPicPr>
            <a:picLocks noRot="1" noChangeAspect="1"/>
          </p:cNvPicPr>
          <p:nvPr>
            <a:videoFile r:link="rId1"/>
          </p:nvPr>
        </p:nvPicPr>
        <p:blipFill>
          <a:blip r:embed="rId4"/>
          <a:stretch>
            <a:fillRect/>
          </a:stretch>
        </p:blipFill>
        <p:spPr>
          <a:xfrm>
            <a:off x="3048000" y="2286000"/>
            <a:ext cx="3048000" cy="2286000"/>
          </a:xfrm>
          <a:prstGeom prst="rect">
            <a:avLst/>
          </a:prstGeom>
        </p:spPr>
      </p:pic>
      <p:pic>
        <p:nvPicPr>
          <p:cNvPr id="9" name="Content Placeholder 8" descr="flora_looks.JPG">
            <a:hlinkClick r:id="rId5"/>
          </p:cNvPr>
          <p:cNvPicPr>
            <a:picLocks noGrp="1" noChangeAspect="1"/>
          </p:cNvPicPr>
          <p:nvPr>
            <p:ph idx="1"/>
          </p:nvPr>
        </p:nvPicPr>
        <p:blipFill>
          <a:blip r:embed="rId6"/>
          <a:stretch>
            <a:fillRect/>
          </a:stretch>
        </p:blipFill>
        <p:spPr>
          <a:xfrm>
            <a:off x="919162" y="1805781"/>
            <a:ext cx="7305675" cy="4114800"/>
          </a:xfrm>
        </p:spPr>
      </p:pic>
      <p:sp>
        <p:nvSpPr>
          <p:cNvPr id="10" name="TextBox 9"/>
          <p:cNvSpPr txBox="1"/>
          <p:nvPr/>
        </p:nvSpPr>
        <p:spPr>
          <a:xfrm>
            <a:off x="1219200" y="61722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
        <p:nvSpPr>
          <p:cNvPr id="11" name="Connector 3">
            <a:hlinkClick r:id="rId5"/>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The Argument</a:t>
            </a:r>
          </a:p>
        </p:txBody>
      </p:sp>
      <p:sp>
        <p:nvSpPr>
          <p:cNvPr id="18435" name="Content Placeholder 2"/>
          <p:cNvSpPr>
            <a:spLocks noGrp="1"/>
          </p:cNvSpPr>
          <p:nvPr>
            <p:ph idx="1"/>
          </p:nvPr>
        </p:nvSpPr>
        <p:spPr/>
        <p:txBody>
          <a:bodyPr/>
          <a:lstStyle/>
          <a:p>
            <a:pPr eaLnBrk="1" hangingPunct="1"/>
            <a:r>
              <a:rPr lang="en-US" smtClean="0"/>
              <a:t>Through Campion’s use of cinematography, the viewer is able to closely follow the mental processes of Ada as she decides to throw her piano overboard and give up the old life associated with it for a new one. The viewer is also able to distinctly see her plan change to include throwing herself in with the piano, and then her will choosing life.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Tilt Shot</a:t>
            </a:r>
          </a:p>
        </p:txBody>
      </p:sp>
      <p:sp>
        <p:nvSpPr>
          <p:cNvPr id="3" name="Content Placeholder 2"/>
          <p:cNvSpPr>
            <a:spLocks noGrp="1"/>
          </p:cNvSpPr>
          <p:nvPr>
            <p:ph idx="1"/>
          </p:nvPr>
        </p:nvSpPr>
        <p:spPr>
          <a:xfrm>
            <a:off x="457200" y="1417638"/>
            <a:ext cx="8229600" cy="4708525"/>
          </a:xfrm>
        </p:spPr>
        <p:txBody>
          <a:bodyPr>
            <a:normAutofit/>
          </a:bodyPr>
          <a:lstStyle/>
          <a:p>
            <a:pPr eaLnBrk="1" hangingPunct="1">
              <a:lnSpc>
                <a:spcPct val="90000"/>
              </a:lnSpc>
            </a:pPr>
            <a:r>
              <a:rPr lang="en-US" sz="2600" b="1" smtClean="0"/>
              <a:t>Flora is framed between Ada and Baines</a:t>
            </a:r>
          </a:p>
          <a:p>
            <a:pPr lvl="1" eaLnBrk="1" hangingPunct="1">
              <a:lnSpc>
                <a:spcPct val="90000"/>
              </a:lnSpc>
            </a:pPr>
            <a:r>
              <a:rPr lang="en-US" sz="2200" smtClean="0"/>
              <a:t>She, being the middle man in their conversations, is centered between them, and the selective focus brings our attention to this relationship.</a:t>
            </a:r>
          </a:p>
          <a:p>
            <a:pPr eaLnBrk="1" hangingPunct="1">
              <a:lnSpc>
                <a:spcPct val="90000"/>
              </a:lnSpc>
            </a:pPr>
            <a:r>
              <a:rPr lang="en-US" sz="2600" b="1" smtClean="0"/>
              <a:t>Tilt down to close up of hands meeting</a:t>
            </a:r>
          </a:p>
          <a:p>
            <a:pPr lvl="1" eaLnBrk="1" hangingPunct="1">
              <a:lnSpc>
                <a:spcPct val="90000"/>
              </a:lnSpc>
            </a:pPr>
            <a:r>
              <a:rPr lang="en-US" sz="2200" smtClean="0"/>
              <a:t>This tilt shows that although Flora interprets for them, there is a nonverbal relationship that exists outside of the need for her translation.</a:t>
            </a:r>
          </a:p>
          <a:p>
            <a:pPr eaLnBrk="1" hangingPunct="1">
              <a:lnSpc>
                <a:spcPct val="90000"/>
              </a:lnSpc>
            </a:pPr>
            <a:r>
              <a:rPr lang="en-US" sz="2600" b="1" smtClean="0"/>
              <a:t>Cut to Ada signing</a:t>
            </a:r>
          </a:p>
          <a:p>
            <a:pPr lvl="1" eaLnBrk="1" hangingPunct="1">
              <a:lnSpc>
                <a:spcPct val="90000"/>
              </a:lnSpc>
            </a:pPr>
            <a:r>
              <a:rPr lang="en-US" sz="2200" smtClean="0"/>
              <a:t>This mid-range shot allows the viewer to see Ada’s quick break from Baines’ hand to issue the order to throw the piano overboard. The speed with which Ada breaks away shows that this was a planned event.</a:t>
            </a:r>
            <a:endParaRPr lang="en-US" sz="2200"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Tilt Shot</a:t>
            </a:r>
          </a:p>
        </p:txBody>
      </p:sp>
      <p:sp>
        <p:nvSpPr>
          <p:cNvPr id="5" name="Connector 4">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7" name="Content Placeholder 6" descr="signing_hand.JPG">
            <a:hlinkClick r:id="rId3"/>
          </p:cNvPr>
          <p:cNvPicPr>
            <a:picLocks noGrp="1" noChangeAspect="1"/>
          </p:cNvPicPr>
          <p:nvPr>
            <p:ph idx="1"/>
          </p:nvPr>
        </p:nvPicPr>
        <p:blipFill>
          <a:blip r:embed="rId4"/>
          <a:stretch>
            <a:fillRect/>
          </a:stretch>
        </p:blipFill>
        <p:spPr>
          <a:xfrm>
            <a:off x="2286000" y="1828800"/>
            <a:ext cx="4673453" cy="3482181"/>
          </a:xfrm>
        </p:spPr>
      </p:pic>
      <p:sp>
        <p:nvSpPr>
          <p:cNvPr id="8" name="TextBox 7"/>
          <p:cNvSpPr txBox="1"/>
          <p:nvPr/>
        </p:nvSpPr>
        <p:spPr>
          <a:xfrm>
            <a:off x="1219200" y="56388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Close-up of Oars</a:t>
            </a:r>
          </a:p>
        </p:txBody>
      </p:sp>
      <p:sp>
        <p:nvSpPr>
          <p:cNvPr id="21507" name="Content Placeholder 2"/>
          <p:cNvSpPr>
            <a:spLocks noGrp="1"/>
          </p:cNvSpPr>
          <p:nvPr>
            <p:ph idx="1"/>
          </p:nvPr>
        </p:nvSpPr>
        <p:spPr/>
        <p:txBody>
          <a:bodyPr/>
          <a:lstStyle/>
          <a:p>
            <a:pPr eaLnBrk="1" hangingPunct="1"/>
            <a:r>
              <a:rPr lang="en-US" smtClean="0"/>
              <a:t>Motif</a:t>
            </a:r>
          </a:p>
          <a:p>
            <a:pPr lvl="1" eaLnBrk="1" hangingPunct="1"/>
            <a:r>
              <a:rPr lang="en-US" smtClean="0"/>
              <a:t>The oars and accompanying chants serve as a motif within this scene. The chanting and splashing of the oars permeate the first third of the scene, and throughout that time we often see the handles of the oars and elbows of the oarsmen come into frame from offscreen. This exchange between water and human signals the upcoming action.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Close-up of Oars</a:t>
            </a:r>
          </a:p>
        </p:txBody>
      </p:sp>
      <p:sp>
        <p:nvSpPr>
          <p:cNvPr id="6" name="Connector 5">
            <a:hlinkClick r:id="rId3"/>
          </p:cNvPr>
          <p:cNvSpPr>
            <a:spLocks noChangeArrowheads="1"/>
          </p:cNvSpPr>
          <p:nvPr/>
        </p:nvSpPr>
        <p:spPr bwMode="auto">
          <a:xfrm>
            <a:off x="8783638" y="6489700"/>
            <a:ext cx="263525" cy="279400"/>
          </a:xfrm>
          <a:prstGeom prst="flowChartConnector">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pic>
        <p:nvPicPr>
          <p:cNvPr id="7" name="Content Placeholder 6" descr="oars.JPG">
            <a:hlinkClick r:id="rId3"/>
          </p:cNvPr>
          <p:cNvPicPr>
            <a:picLocks noGrp="1" noChangeAspect="1"/>
          </p:cNvPicPr>
          <p:nvPr>
            <p:ph idx="1"/>
          </p:nvPr>
        </p:nvPicPr>
        <p:blipFill>
          <a:blip r:embed="rId4"/>
          <a:stretch>
            <a:fillRect/>
          </a:stretch>
        </p:blipFill>
        <p:spPr>
          <a:xfrm>
            <a:off x="2133600" y="2057400"/>
            <a:ext cx="5162550" cy="2886075"/>
          </a:xfrm>
        </p:spPr>
      </p:pic>
      <p:sp>
        <p:nvSpPr>
          <p:cNvPr id="8" name="TextBox 7"/>
          <p:cNvSpPr txBox="1"/>
          <p:nvPr/>
        </p:nvSpPr>
        <p:spPr>
          <a:xfrm>
            <a:off x="1371600" y="5257800"/>
            <a:ext cx="6858000" cy="369332"/>
          </a:xfrm>
          <a:prstGeom prst="rect">
            <a:avLst/>
          </a:prstGeom>
          <a:noFill/>
        </p:spPr>
        <p:txBody>
          <a:bodyPr wrap="square" rtlCol="0">
            <a:spAutoFit/>
          </a:bodyPr>
          <a:lstStyle/>
          <a:p>
            <a:pPr algn="ctr"/>
            <a:r>
              <a:rPr lang="en-US" dirty="0" smtClean="0"/>
              <a:t>[Click image or blue dot to play clip]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Medium Close-Up of Ada</a:t>
            </a:r>
          </a:p>
        </p:txBody>
      </p:sp>
      <p:sp>
        <p:nvSpPr>
          <p:cNvPr id="23555" name="Content Placeholder 2"/>
          <p:cNvSpPr>
            <a:spLocks noGrp="1"/>
          </p:cNvSpPr>
          <p:nvPr>
            <p:ph idx="1"/>
          </p:nvPr>
        </p:nvSpPr>
        <p:spPr/>
        <p:txBody>
          <a:bodyPr/>
          <a:lstStyle/>
          <a:p>
            <a:pPr eaLnBrk="1" hangingPunct="1"/>
            <a:r>
              <a:rPr lang="en-US" smtClean="0"/>
              <a:t>Depth of Field</a:t>
            </a:r>
          </a:p>
          <a:p>
            <a:pPr lvl="1" eaLnBrk="1" hangingPunct="1"/>
            <a:r>
              <a:rPr lang="en-US" smtClean="0"/>
              <a:t>The depth of field here allows the viewer to see in the extreme foreground the action of untying the piano from the boat, but also allows for a clear view of Ada’s face, showing a mixture of disconcertment and resolve. She has steeled herself for what must be done, but is still not wholly ready to let go of the piano.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TotalTime>
  <Words>1142</Words>
  <Application>Microsoft Office PowerPoint</Application>
  <PresentationFormat>On-screen Show (4:3)</PresentationFormat>
  <Paragraphs>77</Paragraphs>
  <Slides>26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ＭＳ Ｐゴシック</vt:lpstr>
      <vt:lpstr>Calibri</vt:lpstr>
      <vt:lpstr>ヒラギノ角ゴ Pro W3</vt:lpstr>
      <vt:lpstr>Office Theme</vt:lpstr>
      <vt:lpstr>Cinematography in The Piano</vt:lpstr>
      <vt:lpstr>The Argument</vt:lpstr>
      <vt:lpstr>The Clip</vt:lpstr>
      <vt:lpstr>The Argument</vt:lpstr>
      <vt:lpstr>Tilt Shot</vt:lpstr>
      <vt:lpstr>Tilt Shot</vt:lpstr>
      <vt:lpstr>Close-up of Oars</vt:lpstr>
      <vt:lpstr>Close-up of Oars</vt:lpstr>
      <vt:lpstr>Medium Close-Up of Ada</vt:lpstr>
      <vt:lpstr>Medium Close-Up of Ada</vt:lpstr>
      <vt:lpstr>Close-up of Ada’s hand</vt:lpstr>
      <vt:lpstr>Close-up of Ada’s hand</vt:lpstr>
      <vt:lpstr>Close-up of Ada Looking Up</vt:lpstr>
      <vt:lpstr>Close-up of Ada Looking Up</vt:lpstr>
      <vt:lpstr>Depth of Field</vt:lpstr>
      <vt:lpstr>Depth of Field</vt:lpstr>
      <vt:lpstr>Close-Up of Ada Underwater</vt:lpstr>
      <vt:lpstr>Close-Up of Ada Underwater</vt:lpstr>
      <vt:lpstr>Ada’s Imprisonment</vt:lpstr>
      <vt:lpstr>Tilt to Follow Piano</vt:lpstr>
      <vt:lpstr>Tilt to Follow Piano</vt:lpstr>
      <vt:lpstr>Slow Motion Rise from the Depths</vt:lpstr>
      <vt:lpstr>Slow Motion Rise from the Depths</vt:lpstr>
      <vt:lpstr>Narration in Slow Motion</vt:lpstr>
      <vt:lpstr>Narration in Slow Motion</vt:lpstr>
      <vt:lpstr>Narration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Cinematography in The Piano</dc:title>
  <dc:creator>Alex Emry</dc:creator>
  <cp:lastModifiedBy>Kimberlee Gillis-Bridges</cp:lastModifiedBy>
  <cp:revision>22</cp:revision>
  <dcterms:created xsi:type="dcterms:W3CDTF">2010-04-19T21:49:54Z</dcterms:created>
  <dcterms:modified xsi:type="dcterms:W3CDTF">2010-04-21T01:07:50Z</dcterms:modified>
</cp:coreProperties>
</file>