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1" r:id="rId5"/>
    <p:sldId id="266" r:id="rId6"/>
    <p:sldId id="271" r:id="rId7"/>
    <p:sldId id="259" r:id="rId8"/>
    <p:sldId id="262" r:id="rId9"/>
    <p:sldId id="268" r:id="rId10"/>
    <p:sldId id="269" r:id="rId11"/>
    <p:sldId id="264" r:id="rId12"/>
    <p:sldId id="267" r:id="rId13"/>
    <p:sldId id="270" r:id="rId1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8"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8"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8"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8"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8" charset="-128"/>
        <a:cs typeface="+mn-cs"/>
      </a:defRPr>
    </a:lvl5pPr>
    <a:lvl6pPr marL="2286000" algn="l" defTabSz="914400" rtl="0" eaLnBrk="1" latinLnBrk="0" hangingPunct="1">
      <a:defRPr kern="1200">
        <a:solidFill>
          <a:schemeClr val="tx1"/>
        </a:solidFill>
        <a:latin typeface="Arial" charset="0"/>
        <a:ea typeface="ＭＳ Ｐゴシック" pitchFamily="-108" charset="-128"/>
        <a:cs typeface="+mn-cs"/>
      </a:defRPr>
    </a:lvl6pPr>
    <a:lvl7pPr marL="2743200" algn="l" defTabSz="914400" rtl="0" eaLnBrk="1" latinLnBrk="0" hangingPunct="1">
      <a:defRPr kern="1200">
        <a:solidFill>
          <a:schemeClr val="tx1"/>
        </a:solidFill>
        <a:latin typeface="Arial" charset="0"/>
        <a:ea typeface="ＭＳ Ｐゴシック" pitchFamily="-108" charset="-128"/>
        <a:cs typeface="+mn-cs"/>
      </a:defRPr>
    </a:lvl7pPr>
    <a:lvl8pPr marL="3200400" algn="l" defTabSz="914400" rtl="0" eaLnBrk="1" latinLnBrk="0" hangingPunct="1">
      <a:defRPr kern="1200">
        <a:solidFill>
          <a:schemeClr val="tx1"/>
        </a:solidFill>
        <a:latin typeface="Arial" charset="0"/>
        <a:ea typeface="ＭＳ Ｐゴシック" pitchFamily="-108" charset="-128"/>
        <a:cs typeface="+mn-cs"/>
      </a:defRPr>
    </a:lvl8pPr>
    <a:lvl9pPr marL="3657600" algn="l" defTabSz="914400" rtl="0" eaLnBrk="1" latinLnBrk="0" hangingPunct="1">
      <a:defRPr kern="1200">
        <a:solidFill>
          <a:schemeClr val="tx1"/>
        </a:solidFill>
        <a:latin typeface="Arial" charset="0"/>
        <a:ea typeface="ＭＳ Ｐゴシック" pitchFamily="-10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3" d="100"/>
          <a:sy n="103" d="100"/>
        </p:scale>
        <p:origin x="-113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7F9D8C0A-3ED2-4BF5-87B5-EDC612EEB8C2}" type="datetime1">
              <a:rPr lang="en-US"/>
              <a:pPr/>
              <a:t>5/13/2010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B74225D-D833-4270-8D4C-A4BF234C2A00}" type="slidenum">
              <a:rPr lang="en-US"/>
              <a:pPr/>
              <a:t>‹#›</a:t>
            </a:fld>
            <a:endParaRPr lang="en-US"/>
          </a:p>
        </p:txBody>
      </p:sp>
    </p:spTree>
    <p:extLst>
      <p:ext uri="{BB962C8B-B14F-4D97-AF65-F5344CB8AC3E}">
        <p14:creationId xmlns:p14="http://schemas.microsoft.com/office/powerpoint/2010/main" val="169059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E7A5342-7ADE-42E4-B8E3-BE2725C75098}" type="datetime1">
              <a:rPr lang="en-US"/>
              <a:pPr/>
              <a:t>5/13/2010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11D2B5A-15EE-446A-B4A0-1E16946827E7}" type="slidenum">
              <a:rPr lang="en-US"/>
              <a:pPr/>
              <a:t>‹#›</a:t>
            </a:fld>
            <a:endParaRPr lang="en-US"/>
          </a:p>
        </p:txBody>
      </p:sp>
    </p:spTree>
    <p:extLst>
      <p:ext uri="{BB962C8B-B14F-4D97-AF65-F5344CB8AC3E}">
        <p14:creationId xmlns:p14="http://schemas.microsoft.com/office/powerpoint/2010/main" val="352723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DEF5082-9FFD-4358-98AB-B0295690B7B4}" type="datetime1">
              <a:rPr lang="en-US"/>
              <a:pPr/>
              <a:t>5/13/2010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5D24AF7-E692-4B77-ADEB-4F44B2D82E0A}" type="slidenum">
              <a:rPr lang="en-US"/>
              <a:pPr/>
              <a:t>‹#›</a:t>
            </a:fld>
            <a:endParaRPr lang="en-US"/>
          </a:p>
        </p:txBody>
      </p:sp>
    </p:spTree>
    <p:extLst>
      <p:ext uri="{BB962C8B-B14F-4D97-AF65-F5344CB8AC3E}">
        <p14:creationId xmlns:p14="http://schemas.microsoft.com/office/powerpoint/2010/main" val="2018598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A278F51-DC48-4C98-B7DE-D1B4EDF5ADCF}" type="datetime1">
              <a:rPr lang="en-US"/>
              <a:pPr/>
              <a:t>5/13/2010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00E9F22-5F85-4A74-87A0-8B5F371F2970}" type="slidenum">
              <a:rPr lang="en-US"/>
              <a:pPr/>
              <a:t>‹#›</a:t>
            </a:fld>
            <a:endParaRPr lang="en-US"/>
          </a:p>
        </p:txBody>
      </p:sp>
    </p:spTree>
    <p:extLst>
      <p:ext uri="{BB962C8B-B14F-4D97-AF65-F5344CB8AC3E}">
        <p14:creationId xmlns:p14="http://schemas.microsoft.com/office/powerpoint/2010/main" val="203970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21ED9A3-A43B-4A3B-AF90-F282D8C4FCEB}" type="datetime1">
              <a:rPr lang="en-US"/>
              <a:pPr/>
              <a:t>5/13/2010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5D8ADB2-8B9B-428F-AC71-C7ABAFC20FE1}" type="slidenum">
              <a:rPr lang="en-US"/>
              <a:pPr/>
              <a:t>‹#›</a:t>
            </a:fld>
            <a:endParaRPr lang="en-US"/>
          </a:p>
        </p:txBody>
      </p:sp>
    </p:spTree>
    <p:extLst>
      <p:ext uri="{BB962C8B-B14F-4D97-AF65-F5344CB8AC3E}">
        <p14:creationId xmlns:p14="http://schemas.microsoft.com/office/powerpoint/2010/main" val="4271837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C12C3A26-AD9F-4A64-9034-D749B6BBC557}" type="datetime1">
              <a:rPr lang="en-US"/>
              <a:pPr/>
              <a:t>5/13/2010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451CE9E-CFFE-4F4B-8BDC-5B60161C3560}" type="slidenum">
              <a:rPr lang="en-US"/>
              <a:pPr/>
              <a:t>‹#›</a:t>
            </a:fld>
            <a:endParaRPr lang="en-US"/>
          </a:p>
        </p:txBody>
      </p:sp>
    </p:spTree>
    <p:extLst>
      <p:ext uri="{BB962C8B-B14F-4D97-AF65-F5344CB8AC3E}">
        <p14:creationId xmlns:p14="http://schemas.microsoft.com/office/powerpoint/2010/main" val="1737530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8AC413BA-9A34-465E-A267-CE0C11BDB3AB}" type="datetime1">
              <a:rPr lang="en-US"/>
              <a:pPr/>
              <a:t>5/13/2010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E3111FE-F0D3-4C4B-898E-410A68192F17}" type="slidenum">
              <a:rPr lang="en-US"/>
              <a:pPr/>
              <a:t>‹#›</a:t>
            </a:fld>
            <a:endParaRPr lang="en-US"/>
          </a:p>
        </p:txBody>
      </p:sp>
    </p:spTree>
    <p:extLst>
      <p:ext uri="{BB962C8B-B14F-4D97-AF65-F5344CB8AC3E}">
        <p14:creationId xmlns:p14="http://schemas.microsoft.com/office/powerpoint/2010/main" val="456978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10593EF-4B1C-430D-8813-D98D509D676F}" type="datetime1">
              <a:rPr lang="en-US"/>
              <a:pPr/>
              <a:t>5/13/2010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4087A6D-D8D8-4593-96E9-D8952CAC23A8}" type="slidenum">
              <a:rPr lang="en-US"/>
              <a:pPr/>
              <a:t>‹#›</a:t>
            </a:fld>
            <a:endParaRPr lang="en-US"/>
          </a:p>
        </p:txBody>
      </p:sp>
    </p:spTree>
    <p:extLst>
      <p:ext uri="{BB962C8B-B14F-4D97-AF65-F5344CB8AC3E}">
        <p14:creationId xmlns:p14="http://schemas.microsoft.com/office/powerpoint/2010/main" val="428473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EDD822C-8DF4-4167-9618-269177AD7C8E}" type="datetime1">
              <a:rPr lang="en-US"/>
              <a:pPr/>
              <a:t>5/13/2010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187134C-767F-4C58-BD53-595A7037A8F4}" type="slidenum">
              <a:rPr lang="en-US"/>
              <a:pPr/>
              <a:t>‹#›</a:t>
            </a:fld>
            <a:endParaRPr lang="en-US"/>
          </a:p>
        </p:txBody>
      </p:sp>
    </p:spTree>
    <p:extLst>
      <p:ext uri="{BB962C8B-B14F-4D97-AF65-F5344CB8AC3E}">
        <p14:creationId xmlns:p14="http://schemas.microsoft.com/office/powerpoint/2010/main" val="4113023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286DF69-859A-4CD9-9D00-5EBE616175B6}" type="datetime1">
              <a:rPr lang="en-US"/>
              <a:pPr/>
              <a:t>5/13/2010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DDFA9B7-53F4-4204-B68F-514BE3037D8F}" type="slidenum">
              <a:rPr lang="en-US"/>
              <a:pPr/>
              <a:t>‹#›</a:t>
            </a:fld>
            <a:endParaRPr lang="en-US"/>
          </a:p>
        </p:txBody>
      </p:sp>
    </p:spTree>
    <p:extLst>
      <p:ext uri="{BB962C8B-B14F-4D97-AF65-F5344CB8AC3E}">
        <p14:creationId xmlns:p14="http://schemas.microsoft.com/office/powerpoint/2010/main" val="1626133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2BF1A0E-0A26-4CD8-A76C-5348AD5EEF74}" type="datetime1">
              <a:rPr lang="en-US"/>
              <a:pPr/>
              <a:t>5/13/2010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9A71CF7-4A27-4E55-BFFC-0F37A3CE08D9}" type="slidenum">
              <a:rPr lang="en-US"/>
              <a:pPr/>
              <a:t>‹#›</a:t>
            </a:fld>
            <a:endParaRPr lang="en-US"/>
          </a:p>
        </p:txBody>
      </p:sp>
    </p:spTree>
    <p:extLst>
      <p:ext uri="{BB962C8B-B14F-4D97-AF65-F5344CB8AC3E}">
        <p14:creationId xmlns:p14="http://schemas.microsoft.com/office/powerpoint/2010/main" val="4229606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latin typeface="Calibri" pitchFamily="-108" charset="0"/>
              </a:defRPr>
            </a:lvl1pPr>
          </a:lstStyle>
          <a:p>
            <a:fld id="{58DE58F2-7697-413E-BA3D-905AD4BDD40E}" type="datetime1">
              <a:rPr lang="en-US"/>
              <a:pPr/>
              <a:t>5/13/2010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Calibri" pitchFamily="-108" charset="0"/>
              </a:defRPr>
            </a:lvl1pPr>
          </a:lstStyle>
          <a:p>
            <a:fld id="{39BDBCF5-7164-41BE-8DFF-73778EF0481B}"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Volumes\UDISK\Presentation\Flashback.m4v"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viddler.com/explore/english345/videos/148/" TargetMode="External"/><Relationship Id="rId2" Type="http://schemas.openxmlformats.org/officeDocument/2006/relationships/slideLayout" Target="../slideLayouts/slideLayout2.xml"/><Relationship Id="rId1" Type="http://schemas.openxmlformats.org/officeDocument/2006/relationships/video" Target="\Volumes\UDISK\Presentation\english345_148.mov"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Volumes\UDISK\Presentation\Screen%20Shots.m4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Volumes\UDISK\Presentation\SpatialConstruction.m4v"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Volumes\UDISK\Strip%20Search.m4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pPr eaLnBrk="1" hangingPunct="1"/>
            <a:r>
              <a:rPr lang="en-US" smtClean="0">
                <a:ea typeface="ＭＳ Ｐゴシック" pitchFamily="-108" charset="-128"/>
              </a:rPr>
              <a:t>Editing in Marianne and Juliane</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r>
              <a:rPr lang="en-US" dirty="0" smtClean="0">
                <a:ea typeface="+mn-ea"/>
                <a:cs typeface="+mn-cs"/>
              </a:rPr>
              <a:t>Jonathan </a:t>
            </a:r>
            <a:r>
              <a:rPr lang="en-US" dirty="0" err="1" smtClean="0">
                <a:ea typeface="+mn-ea"/>
                <a:cs typeface="+mn-cs"/>
              </a:rPr>
              <a:t>Armoza</a:t>
            </a:r>
            <a:r>
              <a:rPr lang="en-US" dirty="0" smtClean="0">
                <a:ea typeface="+mn-ea"/>
                <a:cs typeface="+mn-cs"/>
              </a:rPr>
              <a:t>, Andrew </a:t>
            </a:r>
            <a:r>
              <a:rPr lang="en-US" dirty="0" err="1" smtClean="0">
                <a:ea typeface="+mn-ea"/>
                <a:cs typeface="+mn-cs"/>
              </a:rPr>
              <a:t>Pritzkau</a:t>
            </a:r>
            <a:r>
              <a:rPr lang="en-US" dirty="0" smtClean="0">
                <a:ea typeface="+mn-ea"/>
                <a:cs typeface="+mn-cs"/>
              </a:rPr>
              <a:t>, and Tracey Hale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ea typeface="ＭＳ Ｐゴシック" pitchFamily="-108" charset="-128"/>
              </a:rPr>
              <a:t>The Flashback</a:t>
            </a:r>
          </a:p>
        </p:txBody>
      </p:sp>
      <p:sp>
        <p:nvSpPr>
          <p:cNvPr id="22531" name="Content Placeholder 2"/>
          <p:cNvSpPr>
            <a:spLocks noGrp="1"/>
          </p:cNvSpPr>
          <p:nvPr>
            <p:ph idx="1"/>
          </p:nvPr>
        </p:nvSpPr>
        <p:spPr>
          <a:xfrm>
            <a:off x="457200" y="1417638"/>
            <a:ext cx="8229600" cy="4525962"/>
          </a:xfrm>
        </p:spPr>
        <p:txBody>
          <a:bodyPr/>
          <a:lstStyle/>
          <a:p>
            <a:r>
              <a:rPr lang="en-US" sz="2000" smtClean="0">
                <a:ea typeface="ＭＳ Ｐゴシック" pitchFamily="-108" charset="-128"/>
              </a:rPr>
              <a:t>Fade-in to Juliane’s POV</a:t>
            </a:r>
          </a:p>
          <a:p>
            <a:pPr lvl="1"/>
            <a:r>
              <a:rPr lang="en-US" sz="1800" smtClean="0">
                <a:ea typeface="ＭＳ Ｐゴシック" pitchFamily="-108" charset="-128"/>
              </a:rPr>
              <a:t>Prison courtyard and wall recalls childhood</a:t>
            </a:r>
          </a:p>
          <a:p>
            <a:pPr lvl="1"/>
            <a:r>
              <a:rPr lang="en-US" sz="1800" smtClean="0">
                <a:ea typeface="ＭＳ Ｐゴシック" pitchFamily="-108" charset="-128"/>
              </a:rPr>
              <a:t>The prison reminds Juliane of childhood – the home being a prison</a:t>
            </a:r>
          </a:p>
          <a:p>
            <a:r>
              <a:rPr lang="en-US" sz="2000" smtClean="0">
                <a:ea typeface="ＭＳ Ｐゴシック" pitchFamily="-108" charset="-128"/>
              </a:rPr>
              <a:t>Marianne and Juliane playing</a:t>
            </a:r>
          </a:p>
          <a:p>
            <a:pPr lvl="1"/>
            <a:r>
              <a:rPr lang="en-US" sz="1800" smtClean="0">
                <a:ea typeface="ＭＳ Ｐゴシック" pitchFamily="-108" charset="-128"/>
              </a:rPr>
              <a:t>Inseparable, holding hands, falling down together, etc.</a:t>
            </a:r>
          </a:p>
          <a:p>
            <a:pPr lvl="1"/>
            <a:r>
              <a:rPr lang="en-US" sz="1800" smtClean="0">
                <a:ea typeface="ＭＳ Ｐゴシック" pitchFamily="-108" charset="-128"/>
              </a:rPr>
              <a:t>When film cuts back to present day, Marianne refuses to see Juliane</a:t>
            </a:r>
          </a:p>
          <a:p>
            <a:r>
              <a:rPr lang="en-US" sz="2000" smtClean="0">
                <a:ea typeface="ＭＳ Ｐゴシック" pitchFamily="-108" charset="-128"/>
              </a:rPr>
              <a:t>Walking upstairs</a:t>
            </a:r>
          </a:p>
          <a:p>
            <a:pPr lvl="1"/>
            <a:r>
              <a:rPr lang="en-US" sz="1800" smtClean="0">
                <a:ea typeface="ＭＳ Ｐゴシック" pitchFamily="-108" charset="-128"/>
              </a:rPr>
              <a:t>Lighting is bright</a:t>
            </a:r>
          </a:p>
          <a:p>
            <a:pPr lvl="1"/>
            <a:r>
              <a:rPr lang="en-US" sz="1800" smtClean="0">
                <a:ea typeface="ＭＳ Ｐゴシック" pitchFamily="-108" charset="-128"/>
              </a:rPr>
              <a:t>When film cuts back to present day, prison is dark</a:t>
            </a:r>
          </a:p>
          <a:p>
            <a:r>
              <a:rPr lang="en-US" sz="2000" smtClean="0">
                <a:ea typeface="ＭＳ Ｐゴシック" pitchFamily="-108" charset="-128"/>
              </a:rPr>
              <a:t>Image of Christ</a:t>
            </a:r>
          </a:p>
          <a:p>
            <a:pPr lvl="1"/>
            <a:r>
              <a:rPr lang="en-US" sz="1800" smtClean="0">
                <a:ea typeface="ＭＳ Ｐゴシック" pitchFamily="-108" charset="-128"/>
              </a:rPr>
              <a:t>Cuts to image of Juliane in relatively same position in a dark room</a:t>
            </a:r>
          </a:p>
          <a:p>
            <a:pPr lvl="1"/>
            <a:r>
              <a:rPr lang="en-US" sz="1800" smtClean="0">
                <a:ea typeface="ＭＳ Ｐゴシック" pitchFamily="-108" charset="-128"/>
              </a:rPr>
              <a:t>Connection between two visuals</a:t>
            </a:r>
          </a:p>
          <a:p>
            <a:r>
              <a:rPr lang="en-US" sz="2000" smtClean="0">
                <a:ea typeface="ＭＳ Ｐゴシック" pitchFamily="-108" charset="-128"/>
              </a:rPr>
              <a:t>Abrupt transition back to prison</a:t>
            </a:r>
          </a:p>
          <a:p>
            <a:pPr lvl="1"/>
            <a:r>
              <a:rPr lang="en-US" sz="1800" smtClean="0">
                <a:ea typeface="ＭＳ Ｐゴシック" pitchFamily="-108" charset="-128"/>
              </a:rPr>
              <a:t>Music cuts out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ea typeface="ＭＳ Ｐゴシック" pitchFamily="-108" charset="-128"/>
              </a:rPr>
              <a:t>Clip</a:t>
            </a:r>
          </a:p>
        </p:txBody>
      </p:sp>
      <p:pic>
        <p:nvPicPr>
          <p:cNvPr id="23555" name="Flashback.m4v" descr="/Volumes/UDISK/Presentation/Flashback.m4v">
            <a:hlinkClick r:id="" action="ppaction://media"/>
          </p:cNvPr>
          <p:cNvPicPr>
            <a:picLocks noChangeAspect="1" noChangeArrowheads="1"/>
          </p:cNvPicPr>
          <p:nvPr>
            <p:ph idx="1"/>
            <a:quickTimeFile r:link="rId1"/>
          </p:nvPr>
        </p:nvPicPr>
        <p:blipFill>
          <a:blip r:embed="rId3">
            <a:extLst>
              <a:ext uri="{28A0092B-C50C-407E-A947-70E740481C1C}">
                <a14:useLocalDpi xmlns:a14="http://schemas.microsoft.com/office/drawing/2010/main" val="0"/>
              </a:ext>
            </a:extLst>
          </a:blip>
          <a:srcRect/>
          <a:stretch>
            <a:fillRect/>
          </a:stretch>
        </p:blipFill>
        <p:spPr>
          <a:xfrm>
            <a:off x="549275" y="1600200"/>
            <a:ext cx="8045450" cy="4525963"/>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55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3555"/>
                                        </p:tgtEl>
                                      </p:cBhvr>
                                    </p:cmd>
                                  </p:childTnLst>
                                </p:cTn>
                              </p:par>
                            </p:childTnLst>
                          </p:cTn>
                        </p:par>
                      </p:childTnLst>
                    </p:cTn>
                  </p:par>
                </p:childTnLst>
              </p:cTn>
              <p:nextCondLst>
                <p:cond evt="onClick" delay="0">
                  <p:tgtEl>
                    <p:spTgt spid="23555"/>
                  </p:tgtEl>
                </p:cond>
              </p:nextCondLst>
            </p:seq>
            <p:video>
              <p:cMediaNode>
                <p:cTn id="7" fill="hold" display="0">
                  <p:stCondLst>
                    <p:cond delay="indefinite"/>
                  </p:stCondLst>
                  <p:endCondLst>
                    <p:cond evt="onNext" delay="0">
                      <p:tgtEl>
                        <p:sldTgt/>
                      </p:tgtEl>
                    </p:cond>
                    <p:cond evt="onPrev" delay="0">
                      <p:tgtEl>
                        <p:sldTgt/>
                      </p:tgtEl>
                    </p:cond>
                  </p:endCondLst>
                </p:cTn>
                <p:tgtEl>
                  <p:spTgt spid="23555"/>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ea typeface="ＭＳ Ｐゴシック" pitchFamily="-108" charset="-128"/>
              </a:rPr>
              <a:t>Conclusion</a:t>
            </a:r>
          </a:p>
        </p:txBody>
      </p:sp>
      <p:sp>
        <p:nvSpPr>
          <p:cNvPr id="24579" name="Content Placeholder 2"/>
          <p:cNvSpPr>
            <a:spLocks noGrp="1"/>
          </p:cNvSpPr>
          <p:nvPr>
            <p:ph idx="1"/>
          </p:nvPr>
        </p:nvSpPr>
        <p:spPr/>
        <p:txBody>
          <a:bodyPr/>
          <a:lstStyle/>
          <a:p>
            <a:pPr eaLnBrk="1" hangingPunct="1"/>
            <a:r>
              <a:rPr lang="en-US" smtClean="0">
                <a:ea typeface="ＭＳ Ｐゴシック" pitchFamily="-108" charset="-128"/>
              </a:rPr>
              <a:t>The editing aspects analyzed in this scene function as a microcosm of the film as a whole</a:t>
            </a:r>
          </a:p>
          <a:p>
            <a:pPr eaLnBrk="1" hangingPunct="1"/>
            <a:r>
              <a:rPr lang="en-US" smtClean="0">
                <a:ea typeface="ＭＳ Ｐゴシック" pitchFamily="-108" charset="-128"/>
              </a:rPr>
              <a:t>Von Trotta’s insistence on highlighting personal and seemingly mundane moments creates a character study of the two women rather than an event driven plot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579688"/>
            <a:ext cx="8229600" cy="1143000"/>
          </a:xfrm>
        </p:spPr>
        <p:txBody>
          <a:bodyPr/>
          <a:lstStyle/>
          <a:p>
            <a:r>
              <a:rPr lang="en-US" smtClean="0">
                <a:ea typeface="ＭＳ Ｐゴシック" pitchFamily="-108" charset="-128"/>
              </a:rPr>
              <a:t>Ende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ea typeface="ＭＳ Ｐゴシック" pitchFamily="-108" charset="-128"/>
              </a:rPr>
              <a:t>Argument</a:t>
            </a:r>
          </a:p>
        </p:txBody>
      </p:sp>
      <p:sp>
        <p:nvSpPr>
          <p:cNvPr id="14339" name="Content Placeholder 2"/>
          <p:cNvSpPr>
            <a:spLocks noGrp="1"/>
          </p:cNvSpPr>
          <p:nvPr>
            <p:ph idx="1"/>
          </p:nvPr>
        </p:nvSpPr>
        <p:spPr/>
        <p:txBody>
          <a:bodyPr/>
          <a:lstStyle/>
          <a:p>
            <a:pPr algn="ctr" eaLnBrk="1" hangingPunct="1">
              <a:buFont typeface="Arial" charset="0"/>
              <a:buNone/>
            </a:pPr>
            <a:r>
              <a:rPr lang="en-US" smtClean="0">
                <a:ea typeface="ＭＳ Ｐゴシック" pitchFamily="-108" charset="-128"/>
              </a:rPr>
              <a:t>Through aspects of editing such as flashbacks, graphic, rhythmic and spatial editing, Von Trotta develops the characters Marianne and Juliane and establishes the dynamics of the personal relationship between the two. Through these techniques the film insists upon Juliane’s experiences more so than the political context of the time.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dirty="0" smtClean="0">
                <a:ea typeface="ＭＳ Ｐゴシック" pitchFamily="-108" charset="-128"/>
                <a:hlinkClick r:id="rId3"/>
              </a:rPr>
              <a:t>Scene</a:t>
            </a:r>
            <a:endParaRPr lang="en-US" dirty="0" smtClean="0">
              <a:ea typeface="ＭＳ Ｐゴシック" pitchFamily="-108" charset="-128"/>
            </a:endParaRPr>
          </a:p>
        </p:txBody>
      </p:sp>
      <p:pic>
        <p:nvPicPr>
          <p:cNvPr id="15363" name="english345_148.mov" descr="UDISK:Presentation:english345_148.mov">
            <a:hlinkClick r:id="" action="ppaction://media"/>
          </p:cNvPr>
          <p:cNvPicPr>
            <a:picLocks noChangeAspect="1" noChangeArrowheads="1"/>
          </p:cNvPicPr>
          <p:nvPr>
            <p:ph idx="1"/>
            <a:quickTimeFile r:link="rId1"/>
          </p:nvPr>
        </p:nvPicPr>
        <p:blipFill>
          <a:blip r:embed="rId4">
            <a:extLst>
              <a:ext uri="{28A0092B-C50C-407E-A947-70E740481C1C}">
                <a14:useLocalDpi xmlns:a14="http://schemas.microsoft.com/office/drawing/2010/main" val="0"/>
              </a:ext>
            </a:extLst>
          </a:blip>
          <a:srcRect/>
          <a:stretch>
            <a:fillRect/>
          </a:stretch>
        </p:blipFill>
        <p:spPr>
          <a:xfrm>
            <a:off x="1418936" y="1957388"/>
            <a:ext cx="6324600" cy="38100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36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5363"/>
                                        </p:tgtEl>
                                      </p:cBhvr>
                                    </p:cmd>
                                  </p:childTnLst>
                                </p:cTn>
                              </p:par>
                            </p:childTnLst>
                          </p:cTn>
                        </p:par>
                      </p:childTnLst>
                    </p:cTn>
                  </p:par>
                </p:childTnLst>
              </p:cTn>
              <p:nextCondLst>
                <p:cond evt="onClick" delay="0">
                  <p:tgtEl>
                    <p:spTgt spid="15363"/>
                  </p:tgtEl>
                </p:cond>
              </p:nextCondLst>
            </p:seq>
            <p:video>
              <p:cMediaNode>
                <p:cTn id="7" fill="hold" display="0">
                  <p:stCondLst>
                    <p:cond delay="indefinite"/>
                  </p:stCondLst>
                  <p:endCondLst>
                    <p:cond evt="onNext" delay="0">
                      <p:tgtEl>
                        <p:sldTgt/>
                      </p:tgtEl>
                    </p:cond>
                    <p:cond evt="onPrev" delay="0">
                      <p:tgtEl>
                        <p:sldTgt/>
                      </p:tgtEl>
                    </p:cond>
                  </p:endCondLst>
                </p:cTn>
                <p:tgtEl>
                  <p:spTgt spid="15363"/>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ea typeface="ＭＳ Ｐゴシック" pitchFamily="-108" charset="-128"/>
              </a:rPr>
              <a:t>Graphic and Spatial Editing</a:t>
            </a:r>
          </a:p>
        </p:txBody>
      </p:sp>
      <p:sp>
        <p:nvSpPr>
          <p:cNvPr id="16387" name="Content Placeholder 2"/>
          <p:cNvSpPr>
            <a:spLocks noGrp="1"/>
          </p:cNvSpPr>
          <p:nvPr>
            <p:ph idx="1"/>
          </p:nvPr>
        </p:nvSpPr>
        <p:spPr/>
        <p:txBody>
          <a:bodyPr/>
          <a:lstStyle/>
          <a:p>
            <a:pPr eaLnBrk="1" hangingPunct="1"/>
            <a:r>
              <a:rPr lang="en-US" sz="1800" smtClean="0">
                <a:ea typeface="ＭＳ Ｐゴシック" pitchFamily="-108" charset="-128"/>
              </a:rPr>
              <a:t>“[Graphic editing] may be considered purely as graphic configurations, as patterns of light and dark, line and shape, volumes and depths, movement and stasis – independent of the shots’ relation to the time and space of the story” (Bordell and Thompson, p. 225)</a:t>
            </a:r>
          </a:p>
          <a:p>
            <a:pPr eaLnBrk="1" hangingPunct="1"/>
            <a:r>
              <a:rPr lang="en-US" sz="1800" smtClean="0">
                <a:ea typeface="ＭＳ Ｐゴシック" pitchFamily="-108" charset="-128"/>
              </a:rPr>
              <a:t>“[Spatial] editing permits the filmmaker to juxtapose any two points in space and thus imply some kind of relationship between them” (Bordwell and Thompson, p. 231)</a:t>
            </a:r>
          </a:p>
          <a:p>
            <a:pPr lvl="1" eaLnBrk="1" hangingPunct="1"/>
            <a:r>
              <a:rPr lang="en-US" sz="1800" smtClean="0">
                <a:ea typeface="ＭＳ Ｐゴシック" pitchFamily="-108" charset="-128"/>
              </a:rPr>
              <a:t>Outside vs. inside lighting, wide open vs. confined spaces – proves contrast</a:t>
            </a:r>
          </a:p>
          <a:p>
            <a:pPr lvl="1" eaLnBrk="1" hangingPunct="1"/>
            <a:r>
              <a:rPr lang="en-US" sz="1800" smtClean="0">
                <a:ea typeface="ＭＳ Ｐゴシック" pitchFamily="-108" charset="-128"/>
              </a:rPr>
              <a:t>Graphic matches – allows audience to visually connect two images and their meanings</a:t>
            </a:r>
          </a:p>
          <a:p>
            <a:pPr lvl="1" eaLnBrk="1" hangingPunct="1"/>
            <a:r>
              <a:rPr lang="en-US" sz="1800" smtClean="0">
                <a:ea typeface="ＭＳ Ｐゴシック" pitchFamily="-108" charset="-128"/>
              </a:rPr>
              <a:t>Each shot juxtaposed with another in order to create the illusion of space – plays a large part in the prison sequences</a:t>
            </a:r>
          </a:p>
          <a:p>
            <a:pPr lvl="1" eaLnBrk="1" hangingPunct="1"/>
            <a:endParaRPr lang="en-US" sz="1800" smtClean="0">
              <a:ea typeface="ＭＳ Ｐゴシック" pitchFamily="-108" charset="-128"/>
            </a:endParaRPr>
          </a:p>
          <a:p>
            <a:pPr lvl="1" eaLnBrk="1" hangingPunct="1"/>
            <a:endParaRPr lang="en-US" sz="1800" smtClean="0">
              <a:ea typeface="ＭＳ Ｐゴシック" pitchFamily="-108" charset="-128"/>
            </a:endParaRPr>
          </a:p>
          <a:p>
            <a:pPr lvl="1" eaLnBrk="1" hangingPunct="1"/>
            <a:endParaRPr lang="en-US" sz="2000" smtClean="0">
              <a:ea typeface="ＭＳ Ｐゴシック" pitchFamily="-108"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ea typeface="ＭＳ Ｐゴシック" pitchFamily="-108" charset="-128"/>
              </a:rPr>
              <a:t>Contrasting Graphic Shots</a:t>
            </a:r>
          </a:p>
        </p:txBody>
      </p:sp>
      <p:pic>
        <p:nvPicPr>
          <p:cNvPr id="17411" name="Screen Shots.m4v" descr="/Volumes/UDISK/Presentation/Screen Shots.m4v">
            <a:hlinkClick r:id="" action="ppaction://media"/>
          </p:cNvPr>
          <p:cNvPicPr>
            <a:picLocks noChangeAspect="1" noChangeArrowheads="1"/>
          </p:cNvPicPr>
          <p:nvPr>
            <p:ph idx="1"/>
            <a:quickTimeFile r:link="rId1"/>
          </p:nvPr>
        </p:nvPicPr>
        <p:blipFill>
          <a:blip r:embed="rId3">
            <a:extLst>
              <a:ext uri="{28A0092B-C50C-407E-A947-70E740481C1C}">
                <a14:useLocalDpi xmlns:a14="http://schemas.microsoft.com/office/drawing/2010/main" val="0"/>
              </a:ext>
            </a:extLst>
          </a:blip>
          <a:srcRect/>
          <a:stretch>
            <a:fillRect/>
          </a:stretch>
        </p:blipFill>
        <p:spPr>
          <a:xfrm>
            <a:off x="549275" y="1600200"/>
            <a:ext cx="8045450" cy="4525963"/>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411"/>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7411"/>
                                        </p:tgtEl>
                                      </p:cBhvr>
                                    </p:cmd>
                                  </p:childTnLst>
                                </p:cTn>
                              </p:par>
                            </p:childTnLst>
                          </p:cTn>
                        </p:par>
                      </p:childTnLst>
                    </p:cTn>
                  </p:par>
                </p:childTnLst>
              </p:cTn>
              <p:nextCondLst>
                <p:cond evt="onClick" delay="0">
                  <p:tgtEl>
                    <p:spTgt spid="17411"/>
                  </p:tgtEl>
                </p:cond>
              </p:nextCondLst>
            </p:seq>
            <p:video>
              <p:cMediaNode>
                <p:cTn id="7" fill="hold" display="0">
                  <p:stCondLst>
                    <p:cond delay="indefinite"/>
                  </p:stCondLst>
                  <p:endCondLst>
                    <p:cond evt="onNext" delay="0">
                      <p:tgtEl>
                        <p:sldTgt/>
                      </p:tgtEl>
                    </p:cond>
                    <p:cond evt="onPrev" delay="0">
                      <p:tgtEl>
                        <p:sldTgt/>
                      </p:tgtEl>
                    </p:cond>
                  </p:endCondLst>
                </p:cTn>
                <p:tgtEl>
                  <p:spTgt spid="17411"/>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ea typeface="ＭＳ Ｐゴシック" pitchFamily="-108" charset="-128"/>
              </a:rPr>
              <a:t>Spatial Constructions</a:t>
            </a:r>
          </a:p>
        </p:txBody>
      </p:sp>
      <p:pic>
        <p:nvPicPr>
          <p:cNvPr id="18435" name="SpatialConstruction.m4v" descr="UDISK:Presentation:SpatialConstruction.m4v">
            <a:hlinkClick r:id="" action="ppaction://media"/>
          </p:cNvPr>
          <p:cNvPicPr>
            <a:picLocks noChangeAspect="1" noChangeArrowheads="1"/>
          </p:cNvPicPr>
          <p:nvPr>
            <p:ph idx="1"/>
            <a:quickTimeFile r:link="rId1"/>
          </p:nvPr>
        </p:nvPicPr>
        <p:blipFill>
          <a:blip r:embed="rId3">
            <a:extLst>
              <a:ext uri="{28A0092B-C50C-407E-A947-70E740481C1C}">
                <a14:useLocalDpi xmlns:a14="http://schemas.microsoft.com/office/drawing/2010/main" val="0"/>
              </a:ext>
            </a:extLst>
          </a:blip>
          <a:srcRect/>
          <a:stretch>
            <a:fillRect/>
          </a:stretch>
        </p:blipFill>
        <p:spPr>
          <a:xfrm>
            <a:off x="549275" y="1600200"/>
            <a:ext cx="8045450" cy="4525963"/>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43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8435"/>
                                        </p:tgtEl>
                                      </p:cBhvr>
                                    </p:cmd>
                                  </p:childTnLst>
                                </p:cTn>
                              </p:par>
                            </p:childTnLst>
                          </p:cTn>
                        </p:par>
                      </p:childTnLst>
                    </p:cTn>
                  </p:par>
                </p:childTnLst>
              </p:cTn>
              <p:nextCondLst>
                <p:cond evt="onClick" delay="0">
                  <p:tgtEl>
                    <p:spTgt spid="18435"/>
                  </p:tgtEl>
                </p:cond>
              </p:nextCondLst>
            </p:seq>
            <p:video>
              <p:cMediaNode>
                <p:cTn id="7" fill="hold" display="0">
                  <p:stCondLst>
                    <p:cond delay="indefinite"/>
                  </p:stCondLst>
                  <p:endCondLst>
                    <p:cond evt="onNext" delay="0">
                      <p:tgtEl>
                        <p:sldTgt/>
                      </p:tgtEl>
                    </p:cond>
                    <p:cond evt="onPrev" delay="0">
                      <p:tgtEl>
                        <p:sldTgt/>
                      </p:tgtEl>
                    </p:cond>
                  </p:endCondLst>
                </p:cTn>
                <p:tgtEl>
                  <p:spTgt spid="18435"/>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ea typeface="ＭＳ Ｐゴシック" pitchFamily="-108" charset="-128"/>
              </a:rPr>
              <a:t>Flashbacks</a:t>
            </a:r>
          </a:p>
        </p:txBody>
      </p:sp>
      <p:sp>
        <p:nvSpPr>
          <p:cNvPr id="19459" name="Content Placeholder 2"/>
          <p:cNvSpPr>
            <a:spLocks noGrp="1"/>
          </p:cNvSpPr>
          <p:nvPr>
            <p:ph idx="1"/>
          </p:nvPr>
        </p:nvSpPr>
        <p:spPr/>
        <p:txBody>
          <a:bodyPr/>
          <a:lstStyle/>
          <a:p>
            <a:pPr eaLnBrk="1" hangingPunct="1"/>
            <a:r>
              <a:rPr lang="en-US" sz="2000" smtClean="0">
                <a:ea typeface="ＭＳ Ｐゴシック" pitchFamily="-108" charset="-128"/>
              </a:rPr>
              <a:t>“Manipulation of events leads to changes in story plot relations. We are most familiar with such manipulations in flashbacks which present one or more shots of their presumed story out of order” (Bordwell and Thompson)</a:t>
            </a:r>
          </a:p>
          <a:p>
            <a:pPr eaLnBrk="1" hangingPunct="1"/>
            <a:endParaRPr lang="en-US" sz="2000" smtClean="0">
              <a:ea typeface="ＭＳ Ｐゴシック" pitchFamily="-108" charset="-128"/>
            </a:endParaRPr>
          </a:p>
          <a:p>
            <a:pPr lvl="2" eaLnBrk="1" hangingPunct="1"/>
            <a:r>
              <a:rPr lang="en-US" sz="2000" smtClean="0">
                <a:ea typeface="ＭＳ Ｐゴシック" pitchFamily="-108" charset="-128"/>
              </a:rPr>
              <a:t>The entire film is Juliane’s flashback – throughout the film flashbacks focus on Juliane and Marianne’s relationship</a:t>
            </a:r>
          </a:p>
          <a:p>
            <a:pPr lvl="2" eaLnBrk="1" hangingPunct="1"/>
            <a:r>
              <a:rPr lang="en-US" sz="2000" smtClean="0">
                <a:ea typeface="ＭＳ Ｐゴシック" pitchFamily="-108" charset="-128"/>
              </a:rPr>
              <a:t>Contrasting present day and past relationships</a:t>
            </a:r>
          </a:p>
          <a:p>
            <a:pPr lvl="2" eaLnBrk="1" hangingPunct="1"/>
            <a:r>
              <a:rPr lang="en-US" sz="2000" smtClean="0">
                <a:ea typeface="ＭＳ Ｐゴシック" pitchFamily="-108" charset="-128"/>
              </a:rPr>
              <a:t>Robs the story line of a smooth flow – temporal discontinuity</a:t>
            </a:r>
          </a:p>
          <a:p>
            <a:pPr lvl="2" eaLnBrk="1" hangingPunct="1"/>
            <a:r>
              <a:rPr lang="en-US" sz="2000" smtClean="0">
                <a:ea typeface="ＭＳ Ｐゴシック" pitchFamily="-108" charset="-128"/>
              </a:rPr>
              <a:t>Using flashbacks the director is able to compare two different shots in order to make a point</a:t>
            </a:r>
          </a:p>
          <a:p>
            <a:pPr lvl="2" eaLnBrk="1" hangingPunct="1"/>
            <a:endParaRPr lang="en-US" sz="2000" smtClean="0">
              <a:ea typeface="ＭＳ Ｐゴシック" pitchFamily="-108"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ea typeface="ＭＳ Ｐゴシック" pitchFamily="-108" charset="-128"/>
              </a:rPr>
              <a:t>The Strip Search</a:t>
            </a:r>
          </a:p>
        </p:txBody>
      </p:sp>
      <p:sp>
        <p:nvSpPr>
          <p:cNvPr id="20483" name="Content Placeholder 3"/>
          <p:cNvSpPr>
            <a:spLocks noGrp="1"/>
          </p:cNvSpPr>
          <p:nvPr>
            <p:ph idx="1"/>
          </p:nvPr>
        </p:nvSpPr>
        <p:spPr>
          <a:xfrm>
            <a:off x="457200" y="1417638"/>
            <a:ext cx="8229600" cy="4525962"/>
          </a:xfrm>
        </p:spPr>
        <p:txBody>
          <a:bodyPr/>
          <a:lstStyle/>
          <a:p>
            <a:pPr eaLnBrk="1" hangingPunct="1"/>
            <a:r>
              <a:rPr lang="en-US" sz="2000" smtClean="0">
                <a:ea typeface="ＭＳ Ｐゴシック" pitchFamily="-108" charset="-128"/>
              </a:rPr>
              <a:t>Rhythmic Editing</a:t>
            </a:r>
          </a:p>
          <a:p>
            <a:pPr lvl="1" eaLnBrk="1" hangingPunct="1"/>
            <a:r>
              <a:rPr lang="en-US" sz="2000" smtClean="0">
                <a:ea typeface="ＭＳ Ｐゴシック" pitchFamily="-108" charset="-128"/>
              </a:rPr>
              <a:t>Longer shots of female prison guard searching, quick shots of Juliane’s expression in a close up</a:t>
            </a:r>
          </a:p>
          <a:p>
            <a:pPr lvl="2" eaLnBrk="1" hangingPunct="1"/>
            <a:r>
              <a:rPr lang="en-US" sz="2000" smtClean="0">
                <a:ea typeface="ＭＳ Ｐゴシック" pitchFamily="-108" charset="-128"/>
              </a:rPr>
              <a:t>Juliane’s expression is seemingly accustomed though humiliated</a:t>
            </a:r>
          </a:p>
          <a:p>
            <a:pPr lvl="2" eaLnBrk="1" hangingPunct="1"/>
            <a:r>
              <a:rPr lang="en-US" sz="2000" smtClean="0">
                <a:ea typeface="ＭＳ Ｐゴシック" pitchFamily="-108" charset="-128"/>
              </a:rPr>
              <a:t>We see this in her sister’s expression as well throughout the film</a:t>
            </a:r>
          </a:p>
          <a:p>
            <a:pPr lvl="1" eaLnBrk="1" hangingPunct="1"/>
            <a:r>
              <a:rPr lang="en-US" sz="2000" smtClean="0">
                <a:ea typeface="ＭＳ Ｐゴシック" pitchFamily="-108" charset="-128"/>
              </a:rPr>
              <a:t>The strip search is Juliane’s experience of what Marianne is going through – what they share</a:t>
            </a:r>
          </a:p>
          <a:p>
            <a:pPr lvl="1" eaLnBrk="1" hangingPunct="1"/>
            <a:r>
              <a:rPr lang="en-US" sz="2000" smtClean="0">
                <a:ea typeface="ＭＳ Ｐゴシック" pitchFamily="-108" charset="-128"/>
              </a:rPr>
              <a:t>In the rest of the scene any cut made is between long shots – In the search the cuts are quick and the shots are short</a:t>
            </a:r>
          </a:p>
          <a:p>
            <a:pPr lvl="1" eaLnBrk="1" hangingPunct="1"/>
            <a:r>
              <a:rPr lang="en-US" sz="2000" smtClean="0">
                <a:ea typeface="ＭＳ Ｐゴシック" pitchFamily="-108" charset="-128"/>
              </a:rPr>
              <a:t>The quick cuts and the emphasis on facial expression call attention to this experience</a:t>
            </a:r>
          </a:p>
          <a:p>
            <a:pPr lvl="2" eaLnBrk="1" hangingPunct="1"/>
            <a:r>
              <a:rPr lang="en-US" sz="2000" smtClean="0">
                <a:ea typeface="ＭＳ Ｐゴシック" pitchFamily="-108" charset="-128"/>
              </a:rPr>
              <a:t>We see exactly what Juliane is experiencing and how she feels about it</a:t>
            </a:r>
          </a:p>
          <a:p>
            <a:pPr lvl="2" eaLnBrk="1" hangingPunct="1"/>
            <a:r>
              <a:rPr lang="en-US" sz="2000" smtClean="0">
                <a:ea typeface="ＭＳ Ｐゴシック" pitchFamily="-108" charset="-128"/>
              </a:rPr>
              <a:t>This is purposefully done in order to build Juliane as a character and show the audience how invasive the prison is</a:t>
            </a:r>
          </a:p>
          <a:p>
            <a:pPr lvl="2" eaLnBrk="1" hangingPunct="1"/>
            <a:endParaRPr lang="en-US" sz="1600" smtClean="0">
              <a:ea typeface="ＭＳ Ｐゴシック" pitchFamily="-108" charset="-128"/>
            </a:endParaRPr>
          </a:p>
          <a:p>
            <a:pPr eaLnBrk="1" hangingPunct="1"/>
            <a:endParaRPr lang="en-US" smtClean="0">
              <a:ea typeface="ＭＳ Ｐゴシック" pitchFamily="-108" charset="-128"/>
            </a:endParaRPr>
          </a:p>
          <a:p>
            <a:pPr lvl="1" eaLnBrk="1" hangingPunct="1"/>
            <a:endParaRPr lang="en-US" sz="2000" smtClean="0">
              <a:ea typeface="ＭＳ Ｐゴシック" pitchFamily="-108"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ea typeface="ＭＳ Ｐゴシック" pitchFamily="-108" charset="-128"/>
              </a:rPr>
              <a:t>Clip</a:t>
            </a:r>
          </a:p>
        </p:txBody>
      </p:sp>
      <p:pic>
        <p:nvPicPr>
          <p:cNvPr id="21507" name="Strip Search.m4v" descr="/Volumes/UDISK/Strip Search.m4v">
            <a:hlinkClick r:id="" action="ppaction://media"/>
          </p:cNvPr>
          <p:cNvPicPr>
            <a:picLocks noChangeAspect="1" noChangeArrowheads="1"/>
          </p:cNvPicPr>
          <p:nvPr>
            <p:ph idx="1"/>
            <a:quickTimeFile r:link="rId1"/>
          </p:nvPr>
        </p:nvPicPr>
        <p:blipFill>
          <a:blip r:embed="rId3">
            <a:extLst>
              <a:ext uri="{28A0092B-C50C-407E-A947-70E740481C1C}">
                <a14:useLocalDpi xmlns:a14="http://schemas.microsoft.com/office/drawing/2010/main" val="0"/>
              </a:ext>
            </a:extLst>
          </a:blip>
          <a:srcRect/>
          <a:stretch>
            <a:fillRect/>
          </a:stretch>
        </p:blipFill>
        <p:spPr>
          <a:xfrm>
            <a:off x="549275" y="1600200"/>
            <a:ext cx="8045450" cy="4525963"/>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50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1507"/>
                                        </p:tgtEl>
                                      </p:cBhvr>
                                    </p:cmd>
                                  </p:childTnLst>
                                </p:cTn>
                              </p:par>
                            </p:childTnLst>
                          </p:cTn>
                        </p:par>
                      </p:childTnLst>
                    </p:cTn>
                  </p:par>
                </p:childTnLst>
              </p:cTn>
              <p:nextCondLst>
                <p:cond evt="onClick" delay="0">
                  <p:tgtEl>
                    <p:spTgt spid="21507"/>
                  </p:tgtEl>
                </p:cond>
              </p:nextCondLst>
            </p:seq>
            <p:video>
              <p:cMediaNode>
                <p:cTn id="7" fill="hold" display="0">
                  <p:stCondLst>
                    <p:cond delay="indefinite"/>
                  </p:stCondLst>
                  <p:endCondLst>
                    <p:cond evt="onNext" delay="0">
                      <p:tgtEl>
                        <p:sldTgt/>
                      </p:tgtEl>
                    </p:cond>
                    <p:cond evt="onPrev" delay="0">
                      <p:tgtEl>
                        <p:sldTgt/>
                      </p:tgtEl>
                    </p:cond>
                  </p:endCondLst>
                </p:cTn>
                <p:tgtEl>
                  <p:spTgt spid="21507"/>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330</TotalTime>
  <Words>581</Words>
  <Application>Microsoft Office PowerPoint</Application>
  <PresentationFormat>On-screen Show (4:3)</PresentationFormat>
  <Paragraphs>53</Paragraphs>
  <Slides>13</Slides>
  <Notes>0</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ＭＳ Ｐゴシック</vt:lpstr>
      <vt:lpstr>Calibri</vt:lpstr>
      <vt:lpstr>Office Theme</vt:lpstr>
      <vt:lpstr>Editing in Marianne and Juliane</vt:lpstr>
      <vt:lpstr>Argument</vt:lpstr>
      <vt:lpstr>Scene</vt:lpstr>
      <vt:lpstr>Graphic and Spatial Editing</vt:lpstr>
      <vt:lpstr>Contrasting Graphic Shots</vt:lpstr>
      <vt:lpstr>Spatial Constructions</vt:lpstr>
      <vt:lpstr>Flashbacks</vt:lpstr>
      <vt:lpstr>The Strip Search</vt:lpstr>
      <vt:lpstr>Clip</vt:lpstr>
      <vt:lpstr>The Flashback</vt:lpstr>
      <vt:lpstr>Clip</vt:lpstr>
      <vt:lpstr>Conclusion</vt:lpstr>
      <vt:lpstr>Ende</vt:lpstr>
    </vt:vector>
  </TitlesOfParts>
  <Company>University of Washington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Editing in Marianne and Juliane</dc:title>
  <dc:creator>LST Client</dc:creator>
  <cp:lastModifiedBy>Kimberlee Gillis-Bridges</cp:lastModifiedBy>
  <cp:revision>8</cp:revision>
  <dcterms:created xsi:type="dcterms:W3CDTF">2010-04-26T22:07:56Z</dcterms:created>
  <dcterms:modified xsi:type="dcterms:W3CDTF">2010-05-13T18:38:05Z</dcterms:modified>
</cp:coreProperties>
</file>