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73F6-B54E-45E5-B5EA-0322080447C0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B1AAF-7CF9-4D72-BDDE-C399FEC87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73F6-B54E-45E5-B5EA-0322080447C0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B1AAF-7CF9-4D72-BDDE-C399FEC87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73F6-B54E-45E5-B5EA-0322080447C0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B1AAF-7CF9-4D72-BDDE-C399FEC87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73F6-B54E-45E5-B5EA-0322080447C0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B1AAF-7CF9-4D72-BDDE-C399FEC87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73F6-B54E-45E5-B5EA-0322080447C0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B1AAF-7CF9-4D72-BDDE-C399FEC87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73F6-B54E-45E5-B5EA-0322080447C0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B1AAF-7CF9-4D72-BDDE-C399FEC87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73F6-B54E-45E5-B5EA-0322080447C0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B1AAF-7CF9-4D72-BDDE-C399FEC87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73F6-B54E-45E5-B5EA-0322080447C0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4B1AAF-7CF9-4D72-BDDE-C399FEC878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73F6-B54E-45E5-B5EA-0322080447C0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B1AAF-7CF9-4D72-BDDE-C399FEC87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73F6-B54E-45E5-B5EA-0322080447C0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F4B1AAF-7CF9-4D72-BDDE-C399FEC87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B5773F6-B54E-45E5-B5EA-0322080447C0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B1AAF-7CF9-4D72-BDDE-C399FEC87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B5773F6-B54E-45E5-B5EA-0322080447C0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F4B1AAF-7CF9-4D72-BDDE-C399FEC87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dlatinofilm.com/educ2_tucine_2001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.purdue.edu/academic/engl/theory/psychoanalysis/lacandevelop.html" TargetMode="External"/><Relationship Id="rId2" Type="http://schemas.openxmlformats.org/officeDocument/2006/relationships/hyperlink" Target="http://www.cla.purdue.edu/academic/engl/theory/psychoanalysis/freud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c5W_LTiXC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books.google.com/books?id=NW1CXsOKRc8C&amp;pg=PA441&amp;lpg=PA441&amp;dq=ana+lopez+tears+and+desire&amp;source=bl&amp;ots=KSK0gcnZEi&amp;sig=11iLCYVdex4h0mXhpHqEnnYBYs0&amp;hl=en&amp;ei=o3rHS6LINIPAsgPjx5T1BA&amp;sa=X&amp;oi=book_result&amp;ct=result&amp;resnum=1&amp;ved=0CBEQ6AEwAA#v=onepage&amp;q=ana%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Looking at </a:t>
            </a:r>
            <a:r>
              <a:rPr lang="en-US" i="1" dirty="0" err="1" smtClean="0"/>
              <a:t>Danzón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Gaze, Gender and Genre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Melodrama Character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Saintly, suffering mother </a:t>
            </a:r>
            <a:r>
              <a:rPr lang="en-US" dirty="0" smtClean="0"/>
              <a:t>whose desire </a:t>
            </a:r>
            <a:r>
              <a:rPr lang="en-US" dirty="0"/>
              <a:t>is </a:t>
            </a:r>
            <a:r>
              <a:rPr lang="en-US" dirty="0" smtClean="0"/>
              <a:t>repressed/channeled into </a:t>
            </a:r>
            <a:r>
              <a:rPr lang="en-US" dirty="0"/>
              <a:t>caretaking; rigid father</a:t>
            </a:r>
          </a:p>
          <a:p>
            <a:r>
              <a:rPr lang="en-US" dirty="0" smtClean="0"/>
              <a:t>Independent </a:t>
            </a:r>
            <a:r>
              <a:rPr lang="en-US" dirty="0"/>
              <a:t>mala </a:t>
            </a:r>
            <a:r>
              <a:rPr lang="en-US" dirty="0" err="1" smtClean="0"/>
              <a:t>mujer</a:t>
            </a:r>
            <a:r>
              <a:rPr lang="en-US" dirty="0" smtClean="0"/>
              <a:t>—mistress </a:t>
            </a:r>
            <a:r>
              <a:rPr lang="en-US" dirty="0"/>
              <a:t>or bad mother </a:t>
            </a:r>
            <a:r>
              <a:rPr lang="en-US" dirty="0" smtClean="0"/>
              <a:t>who’s sexual </a:t>
            </a:r>
            <a:r>
              <a:rPr lang="en-US" dirty="0"/>
              <a:t>desirous and desiring</a:t>
            </a:r>
          </a:p>
          <a:p>
            <a:r>
              <a:rPr lang="en-US" dirty="0" smtClean="0"/>
              <a:t>Subgenres</a:t>
            </a:r>
            <a:endParaRPr lang="en-US" dirty="0"/>
          </a:p>
          <a:p>
            <a:pPr lvl="1"/>
            <a:r>
              <a:rPr lang="en-US" dirty="0" smtClean="0"/>
              <a:t>Fallen </a:t>
            </a:r>
            <a:r>
              <a:rPr lang="en-US" dirty="0"/>
              <a:t>and redeemed mother</a:t>
            </a:r>
          </a:p>
          <a:p>
            <a:pPr lvl="1"/>
            <a:r>
              <a:rPr lang="en-US" dirty="0" err="1" smtClean="0"/>
              <a:t>Cabaretera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cabaret, nightclub</a:t>
            </a:r>
            <a:r>
              <a:rPr lang="en-US" dirty="0"/>
              <a:t>) films </a:t>
            </a:r>
            <a:r>
              <a:rPr lang="en-US" dirty="0" smtClean="0"/>
              <a:t>with entertainer </a:t>
            </a:r>
            <a:r>
              <a:rPr lang="en-US" dirty="0"/>
              <a:t>and </a:t>
            </a:r>
            <a:r>
              <a:rPr lang="en-US" dirty="0" smtClean="0"/>
              <a:t>prostitute characters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676400"/>
            <a:ext cx="3048000" cy="4058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34000" y="59436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Image source: </a:t>
            </a:r>
            <a:r>
              <a:rPr lang="en-US" sz="1400" dirty="0" smtClean="0">
                <a:hlinkClick r:id="rId3"/>
              </a:rPr>
              <a:t>San Diego Latino Film Festival</a:t>
            </a:r>
            <a:endParaRPr lang="en-US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Danzón</a:t>
            </a:r>
            <a:r>
              <a:rPr lang="en-US" dirty="0" smtClean="0"/>
              <a:t> and Melodrama</a:t>
            </a:r>
            <a:endParaRPr lang="en-US" i="1" dirty="0"/>
          </a:p>
        </p:txBody>
      </p:sp>
      <p:pic>
        <p:nvPicPr>
          <p:cNvPr id="5" name="Content Placeholder 4" descr="Female Gaze SRS Julia POV 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32129"/>
            <a:ext cx="3657600" cy="206210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1910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sz="3300" dirty="0"/>
              <a:t>What elements does the </a:t>
            </a:r>
            <a:r>
              <a:rPr lang="en-US" sz="3300" dirty="0" smtClean="0"/>
              <a:t>film borrow </a:t>
            </a:r>
            <a:r>
              <a:rPr lang="en-US" sz="3300" dirty="0"/>
              <a:t>from melodrama?</a:t>
            </a:r>
          </a:p>
          <a:p>
            <a:r>
              <a:rPr lang="en-US" sz="3300" dirty="0" smtClean="0"/>
              <a:t>How </a:t>
            </a:r>
            <a:r>
              <a:rPr lang="en-US" sz="3300" dirty="0"/>
              <a:t>does it rework </a:t>
            </a:r>
            <a:r>
              <a:rPr lang="en-US" sz="3300" dirty="0" smtClean="0"/>
              <a:t>the genre</a:t>
            </a:r>
            <a:r>
              <a:rPr lang="en-US" sz="3300" dirty="0"/>
              <a:t>?</a:t>
            </a:r>
          </a:p>
          <a:p>
            <a:pPr lvl="1"/>
            <a:r>
              <a:rPr lang="en-US" sz="2400" dirty="0" smtClean="0"/>
              <a:t>“</a:t>
            </a:r>
            <a:r>
              <a:rPr lang="en-US" sz="2400" dirty="0"/>
              <a:t>While </a:t>
            </a:r>
            <a:r>
              <a:rPr lang="en-US" sz="2400" i="1" dirty="0" err="1"/>
              <a:t>Danzón</a:t>
            </a:r>
            <a:r>
              <a:rPr lang="en-US" sz="2400" dirty="0"/>
              <a:t> clearly draws </a:t>
            </a:r>
            <a:r>
              <a:rPr lang="en-US" sz="2400" dirty="0" smtClean="0"/>
              <a:t>on these </a:t>
            </a:r>
            <a:r>
              <a:rPr lang="en-US" sz="2400" dirty="0"/>
              <a:t>classic, </a:t>
            </a:r>
            <a:r>
              <a:rPr lang="en-US" sz="2400" dirty="0" smtClean="0"/>
              <a:t>woman-centered melodramatic </a:t>
            </a:r>
            <a:r>
              <a:rPr lang="en-US" sz="2400" dirty="0"/>
              <a:t>genres, it does </a:t>
            </a:r>
            <a:r>
              <a:rPr lang="en-US" sz="2400" dirty="0" smtClean="0"/>
              <a:t>so obliquely</a:t>
            </a:r>
            <a:r>
              <a:rPr lang="en-US" sz="2400" dirty="0"/>
              <a:t>. . . . </a:t>
            </a:r>
            <a:r>
              <a:rPr lang="en-US" sz="2400" dirty="0" err="1"/>
              <a:t>Novaro</a:t>
            </a:r>
            <a:r>
              <a:rPr lang="en-US" sz="2400" dirty="0"/>
              <a:t> </a:t>
            </a:r>
            <a:r>
              <a:rPr lang="en-US" sz="2400" dirty="0" smtClean="0"/>
              <a:t>simply captures </a:t>
            </a:r>
            <a:r>
              <a:rPr lang="en-US" sz="2400" dirty="0"/>
              <a:t>an atmosphere and </a:t>
            </a:r>
            <a:r>
              <a:rPr lang="en-US" sz="2400" dirty="0" smtClean="0"/>
              <a:t>a style</a:t>
            </a:r>
            <a:r>
              <a:rPr lang="en-US" sz="2400" dirty="0"/>
              <a:t>, discarding the </a:t>
            </a:r>
            <a:r>
              <a:rPr lang="en-US" sz="2400" dirty="0" smtClean="0"/>
              <a:t>framework of </a:t>
            </a:r>
            <a:r>
              <a:rPr lang="en-US" sz="2400" dirty="0"/>
              <a:t>overarching </a:t>
            </a:r>
            <a:r>
              <a:rPr lang="en-US" sz="2400" dirty="0" smtClean="0"/>
              <a:t>moral conflict</a:t>
            </a:r>
            <a:r>
              <a:rPr lang="en-US" sz="2400" dirty="0"/>
              <a:t>” (</a:t>
            </a:r>
            <a:r>
              <a:rPr lang="en-US" sz="2400" dirty="0" err="1" smtClean="0"/>
              <a:t>Rashkin</a:t>
            </a:r>
            <a:r>
              <a:rPr lang="en-US" sz="2400" dirty="0" smtClean="0"/>
              <a:t> 84/176</a:t>
            </a:r>
            <a:r>
              <a:rPr lang="en-US" sz="2400" i="1" dirty="0"/>
              <a:t>).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Psychoanalytic Models of Development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Mulvey</a:t>
            </a:r>
            <a:r>
              <a:rPr lang="en-US" dirty="0" smtClean="0"/>
              <a:t> drawing upon Freudian and </a:t>
            </a:r>
            <a:r>
              <a:rPr lang="en-US" dirty="0" err="1" smtClean="0"/>
              <a:t>Lacanian</a:t>
            </a:r>
            <a:r>
              <a:rPr lang="en-US" dirty="0" smtClean="0"/>
              <a:t> models of psychosexual development, both of which posit the male’s recognition of sexual difference and concomitant identification with the father (</a:t>
            </a:r>
            <a:r>
              <a:rPr lang="en-US" dirty="0" smtClean="0">
                <a:hlinkClick r:id="rId2"/>
              </a:rPr>
              <a:t>Freud</a:t>
            </a:r>
            <a:r>
              <a:rPr lang="en-US" dirty="0" smtClean="0"/>
              <a:t>) or “Name of the Father” (</a:t>
            </a:r>
            <a:r>
              <a:rPr lang="en-US" dirty="0" err="1" smtClean="0">
                <a:hlinkClick r:id="rId3"/>
              </a:rPr>
              <a:t>Lacan</a:t>
            </a:r>
            <a:r>
              <a:rPr lang="en-US" dirty="0" smtClean="0"/>
              <a:t>) as key stage</a:t>
            </a:r>
          </a:p>
          <a:p>
            <a:r>
              <a:rPr lang="en-US" dirty="0" smtClean="0"/>
              <a:t>Oedipus complex and castration anxiety part of movement away from the mother toward the </a:t>
            </a:r>
            <a:r>
              <a:rPr lang="en-US" dirty="0" smtClean="0"/>
              <a:t>father or the </a:t>
            </a:r>
            <a:r>
              <a:rPr lang="en-US" smtClean="0"/>
              <a:t>symbolic order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Cinema and the Pleasures of </a:t>
            </a:r>
            <a:r>
              <a:rPr lang="en-US" dirty="0" err="1" smtClean="0"/>
              <a:t>Scopophilia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Cinema engaging both voyeuristic and narcissistic aspects of looking</a:t>
            </a:r>
          </a:p>
          <a:p>
            <a:pPr lvl="1"/>
            <a:r>
              <a:rPr lang="en-US" dirty="0" smtClean="0"/>
              <a:t>Erotically pleasurable looking via “voyeuristic separation” from figures on screen (74/307).</a:t>
            </a:r>
          </a:p>
          <a:p>
            <a:pPr lvl="1"/>
            <a:r>
              <a:rPr lang="en-US" dirty="0" smtClean="0"/>
              <a:t>Narcissistic looking via identification with ego-ideal of figure on screen (typically main male performer)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Gendered Looking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Cinematic </a:t>
            </a:r>
            <a:r>
              <a:rPr lang="en-US" dirty="0" err="1" smtClean="0"/>
              <a:t>codes</a:t>
            </a:r>
            <a:r>
              <a:rPr lang="en-US" dirty="0" err="1" smtClean="0">
                <a:sym typeface="Wingdings" pitchFamily="2" charset="2"/>
              </a:rPr>
              <a:t>looking</a:t>
            </a:r>
            <a:r>
              <a:rPr lang="en-US" dirty="0" smtClean="0">
                <a:sym typeface="Wingdings" pitchFamily="2" charset="2"/>
              </a:rPr>
              <a:t> relations structured around gender imbalance</a:t>
            </a:r>
            <a:endParaRPr lang="en-US" dirty="0" smtClean="0"/>
          </a:p>
          <a:p>
            <a:pPr lvl="1"/>
            <a:r>
              <a:rPr lang="en-US" dirty="0" smtClean="0"/>
              <a:t>“In a world ordered by sexual imbalance, pleasure in looking has been split between active/male and passive/female” (75/309).</a:t>
            </a:r>
          </a:p>
          <a:p>
            <a:pPr lvl="1"/>
            <a:r>
              <a:rPr lang="en-US" dirty="0" smtClean="0"/>
              <a:t>“Traditionally, the woman displayed [on screen] </a:t>
            </a:r>
            <a:r>
              <a:rPr lang="en-US" dirty="0" smtClean="0">
                <a:hlinkClick r:id="rId2"/>
              </a:rPr>
              <a:t>has functioned on two levels</a:t>
            </a:r>
            <a:r>
              <a:rPr lang="en-US" dirty="0" smtClean="0"/>
              <a:t>: as erotic object for the characters within the screen story, and as erotic object for the spectator within the auditorium . . .” (75/309).</a:t>
            </a:r>
          </a:p>
          <a:p>
            <a:r>
              <a:rPr lang="en-US" dirty="0" smtClean="0"/>
              <a:t>Consequently, male as “narrative,” with actions moving story forward and female as “spectacle,” with body halting narrative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Cinema and the (Un)Pleasure of </a:t>
            </a:r>
            <a:r>
              <a:rPr lang="en-US" dirty="0" err="1" smtClean="0"/>
              <a:t>Scopophilia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looking at female image on screen can prove threatening (via raising castration threat) as well as sexually stimulating.</a:t>
            </a:r>
          </a:p>
          <a:p>
            <a:pPr lvl="1"/>
            <a:r>
              <a:rPr lang="en-US" dirty="0" smtClean="0"/>
              <a:t>“But, in psychoanalytic terms, the female figure poses a deeper problem. She also connotes something that the look continually circles around but disavows: her lack of a penis, implying a threat of castration and hence </a:t>
            </a:r>
            <a:r>
              <a:rPr lang="en-US" dirty="0" err="1" smtClean="0"/>
              <a:t>unpleasure</a:t>
            </a:r>
            <a:r>
              <a:rPr lang="en-US" dirty="0" smtClean="0"/>
              <a:t>” (76/311).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Assuaging the Threat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Sadistic Voyeurism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err="1" smtClean="0"/>
              <a:t>Fetishitic</a:t>
            </a:r>
            <a:r>
              <a:rPr lang="en-US" dirty="0" smtClean="0"/>
              <a:t> </a:t>
            </a:r>
            <a:r>
              <a:rPr lang="en-US" dirty="0" err="1" smtClean="0"/>
              <a:t>Scopophilia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Screen female investigated and demystified</a:t>
            </a:r>
          </a:p>
          <a:p>
            <a:r>
              <a:rPr lang="en-US" dirty="0" smtClean="0"/>
              <a:t>Woman controlled, punished or forgiven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Female figure displaced by or transformed into a fetish object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Outside the Dominant Paradigm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constitutes the female gaze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Reversal of terms, with active female looking and </a:t>
            </a:r>
            <a:r>
              <a:rPr lang="en-US" dirty="0" smtClean="0"/>
              <a:t>passive male </a:t>
            </a:r>
            <a:r>
              <a:rPr lang="en-US" dirty="0"/>
              <a:t>body </a:t>
            </a:r>
            <a:r>
              <a:rPr lang="en-US" dirty="0" err="1"/>
              <a:t>fetishized</a:t>
            </a:r>
            <a:r>
              <a:rPr lang="en-US" dirty="0"/>
              <a:t> or punished?</a:t>
            </a:r>
          </a:p>
          <a:p>
            <a:pPr lvl="1"/>
            <a:r>
              <a:rPr lang="en-US" dirty="0" smtClean="0"/>
              <a:t>Depiction </a:t>
            </a:r>
            <a:r>
              <a:rPr lang="en-US" dirty="0"/>
              <a:t>of actively gazing female without male object?</a:t>
            </a:r>
          </a:p>
          <a:p>
            <a:pPr lvl="1"/>
            <a:r>
              <a:rPr lang="en-US" dirty="0" smtClean="0"/>
              <a:t>Subversion </a:t>
            </a:r>
            <a:r>
              <a:rPr lang="en-US" dirty="0"/>
              <a:t>or elimination of cinematic techniques </a:t>
            </a:r>
            <a:r>
              <a:rPr lang="en-US" dirty="0" smtClean="0"/>
              <a:t>typically deployed </a:t>
            </a:r>
            <a:r>
              <a:rPr lang="en-US" dirty="0"/>
              <a:t>to objectify the female body?</a:t>
            </a:r>
          </a:p>
          <a:p>
            <a:pPr lvl="1"/>
            <a:r>
              <a:rPr lang="en-US" dirty="0" smtClean="0"/>
              <a:t>Depiction </a:t>
            </a:r>
            <a:r>
              <a:rPr lang="en-US" dirty="0"/>
              <a:t>of women returning or desiring a male gaze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Something else?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Gaze in </a:t>
            </a:r>
            <a:r>
              <a:rPr lang="en-US" i="1" dirty="0" err="1" smtClean="0"/>
              <a:t>Danzón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Does the film undercut dominant looking relations? How so or why not?</a:t>
            </a:r>
          </a:p>
          <a:p>
            <a:r>
              <a:rPr lang="en-US" dirty="0" smtClean="0"/>
              <a:t>Does </a:t>
            </a:r>
            <a:r>
              <a:rPr lang="en-US" i="1" dirty="0" err="1" smtClean="0"/>
              <a:t>Danzón</a:t>
            </a:r>
            <a:r>
              <a:rPr lang="en-US" dirty="0" smtClean="0"/>
              <a:t> construct a female gaze? How so or why not?</a:t>
            </a:r>
          </a:p>
        </p:txBody>
      </p:sp>
      <p:pic>
        <p:nvPicPr>
          <p:cNvPr id="7" name="Content Placeholder 6" descr="Female Gaze SRS Julia POV 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676400"/>
            <a:ext cx="4038600" cy="2284355"/>
          </a:xfrm>
        </p:spPr>
      </p:pic>
      <p:pic>
        <p:nvPicPr>
          <p:cNvPr id="8" name="Picture 7" descr="Female Gaze SRS Julia POV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908599"/>
            <a:ext cx="4038600" cy="229666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495800" y="6324600"/>
            <a:ext cx="426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Screen shots from </a:t>
            </a:r>
            <a:r>
              <a:rPr lang="en-US" sz="1400" i="1" dirty="0" err="1" smtClean="0"/>
              <a:t>Danzón</a:t>
            </a:r>
            <a:r>
              <a:rPr lang="en-US" sz="1400" dirty="0" smtClean="0"/>
              <a:t> (1991)</a:t>
            </a:r>
            <a:endParaRPr lang="en-US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“Golden Age” of Mexican </a:t>
            </a:r>
            <a:r>
              <a:rPr lang="en-US" dirty="0" smtClean="0"/>
              <a:t>Cinema: Melodrama </a:t>
            </a:r>
            <a:r>
              <a:rPr lang="en-US" dirty="0"/>
              <a:t>and the Female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Early 1930s to 1960s</a:t>
            </a:r>
          </a:p>
          <a:p>
            <a:r>
              <a:rPr lang="en-US" dirty="0" smtClean="0"/>
              <a:t>Included </a:t>
            </a:r>
            <a:r>
              <a:rPr lang="en-US" dirty="0"/>
              <a:t>emotive musical performances</a:t>
            </a:r>
          </a:p>
          <a:p>
            <a:r>
              <a:rPr lang="en-US" dirty="0" smtClean="0"/>
              <a:t>Two </a:t>
            </a:r>
            <a:r>
              <a:rPr lang="en-US" dirty="0"/>
              <a:t>trends: family melodrama and epic melodrama</a:t>
            </a:r>
          </a:p>
          <a:p>
            <a:pPr lvl="1"/>
            <a:r>
              <a:rPr lang="en-US" dirty="0" smtClean="0"/>
              <a:t>Ana </a:t>
            </a:r>
            <a:r>
              <a:rPr lang="en-US" dirty="0" err="1"/>
              <a:t>López</a:t>
            </a:r>
            <a:r>
              <a:rPr lang="en-US" dirty="0"/>
              <a:t> (“</a:t>
            </a:r>
            <a:r>
              <a:rPr lang="en-US" dirty="0">
                <a:hlinkClick r:id="rId2"/>
              </a:rPr>
              <a:t>Tears and Desire</a:t>
            </a:r>
            <a:r>
              <a:rPr lang="en-US" dirty="0"/>
              <a:t>”): “The melodrama </a:t>
            </a:r>
            <a:r>
              <a:rPr lang="en-US" dirty="0" smtClean="0"/>
              <a:t>always addresses </a:t>
            </a:r>
            <a:r>
              <a:rPr lang="en-US" dirty="0"/>
              <a:t>questions of individual (gendered) </a:t>
            </a:r>
            <a:r>
              <a:rPr lang="en-US" dirty="0" smtClean="0"/>
              <a:t>identity within </a:t>
            </a:r>
            <a:r>
              <a:rPr lang="en-US" dirty="0"/>
              <a:t>a patriarchal culture and at the heart of </a:t>
            </a:r>
            <a:r>
              <a:rPr lang="en-US" dirty="0" smtClean="0"/>
              <a:t>the definition </a:t>
            </a:r>
            <a:r>
              <a:rPr lang="en-US" dirty="0"/>
              <a:t>of Mexico as a nation”</a:t>
            </a:r>
          </a:p>
          <a:p>
            <a:r>
              <a:rPr lang="en-US" dirty="0" smtClean="0"/>
              <a:t>Settings</a:t>
            </a:r>
            <a:r>
              <a:rPr lang="en-US" dirty="0"/>
              <a:t>: Home and nightclub</a:t>
            </a:r>
          </a:p>
          <a:p>
            <a:r>
              <a:rPr lang="en-US" dirty="0" smtClean="0"/>
              <a:t>Conflicts </a:t>
            </a:r>
            <a:r>
              <a:rPr lang="en-US" dirty="0"/>
              <a:t>around shift from old to modern values </a:t>
            </a:r>
            <a:r>
              <a:rPr lang="en-US" dirty="0" smtClean="0"/>
              <a:t>and resulting </a:t>
            </a:r>
            <a:r>
              <a:rPr lang="en-US" dirty="0"/>
              <a:t>gendered identity crises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126</TotalTime>
  <Words>621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Looking at Danzón</vt:lpstr>
      <vt:lpstr>Psychoanalytic Models of Development</vt:lpstr>
      <vt:lpstr>Cinema and the Pleasures of Scopophilia</vt:lpstr>
      <vt:lpstr>Gendered Looking Relations</vt:lpstr>
      <vt:lpstr>Cinema and the (Un)Pleasure of Scopophilia</vt:lpstr>
      <vt:lpstr>Assuaging the Threat</vt:lpstr>
      <vt:lpstr>Working Outside the Dominant Paradigm</vt:lpstr>
      <vt:lpstr>The Gaze in Danzón</vt:lpstr>
      <vt:lpstr>The “Golden Age” of Mexican Cinema: Melodrama and the Female</vt:lpstr>
      <vt:lpstr>Melodrama Character Types</vt:lpstr>
      <vt:lpstr>Danzón and Melodrama</vt:lpstr>
    </vt:vector>
  </TitlesOfParts>
  <Company>UW English Dept.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Kimberlee Gillis-Bridges</dc:creator>
  <cp:lastModifiedBy>Kimberlee Gillis-Bridges</cp:lastModifiedBy>
  <cp:revision>15</cp:revision>
  <dcterms:created xsi:type="dcterms:W3CDTF">2010-04-15T19:15:56Z</dcterms:created>
  <dcterms:modified xsi:type="dcterms:W3CDTF">2010-04-16T00:58:13Z</dcterms:modified>
</cp:coreProperties>
</file>