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C941A5-18EE-4FEA-8538-C1BD0D185E79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967248-FDCC-453E-AC07-34F163DCF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atwardifferent.com/Great_War/Roloff/Roloff_00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cine.com/static/primers/fnwave1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homecinema.thedigitalfix.co.uk/content.php?contentid=66245" TargetMode="External"/><Relationship Id="rId3" Type="http://schemas.openxmlformats.org/officeDocument/2006/relationships/hyperlink" Target="http://www.brightlightsfilm.com/21/21_fassbinder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cw.routledge.com/textbooks/9780415409285/resources/newgermancinema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filmreference.com/Directors-Ri-Sc/Schl-ndorff-Volker.html" TargetMode="External"/><Relationship Id="rId5" Type="http://schemas.openxmlformats.org/officeDocument/2006/relationships/hyperlink" Target="http://www.anthologyfilmarchives.org/schedule/search/search-result/?program=THE%20FILMS%20OF%20HERBERT%20ACHTERNBUSCH" TargetMode="External"/><Relationship Id="rId4" Type="http://schemas.openxmlformats.org/officeDocument/2006/relationships/hyperlink" Target="http://www.film.com/celebrities/reinhard-hauff/1477457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mdb.com/name/nm0903137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hatii.arts.gla.ac.uk/MultimediaStudentProjects/00-01/9706339h/project/html/von%20Trotta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aader-meinhof.com/index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bc.co.uk/bbcfour/documentaries/features/baader-meinhof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Personal is Political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Introducing </a:t>
            </a:r>
            <a:br>
              <a:rPr lang="en-US" sz="4800" dirty="0" smtClean="0"/>
            </a:br>
            <a:r>
              <a:rPr lang="en-US" sz="4800" dirty="0" err="1" smtClean="0"/>
              <a:t>Margarethe</a:t>
            </a:r>
            <a:r>
              <a:rPr lang="en-US" sz="4800" dirty="0" smtClean="0"/>
              <a:t> von </a:t>
            </a:r>
            <a:r>
              <a:rPr lang="en-US" sz="4800" dirty="0" err="1" smtClean="0"/>
              <a:t>Trotta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Born 1942 in Berlin; moved to Dusseldorf at war’s end</a:t>
            </a:r>
          </a:p>
          <a:p>
            <a:r>
              <a:rPr lang="en-US" sz="3200" dirty="0" smtClean="0"/>
              <a:t>Raised by mother, Elisabeth von </a:t>
            </a:r>
            <a:r>
              <a:rPr lang="en-US" sz="3200" dirty="0" err="1" smtClean="0"/>
              <a:t>Trotta</a:t>
            </a:r>
            <a:r>
              <a:rPr lang="en-US" sz="3200" dirty="0" smtClean="0"/>
              <a:t>, with only occasional visits from father, painter </a:t>
            </a:r>
            <a:r>
              <a:rPr lang="en-US" sz="3200" dirty="0" smtClean="0">
                <a:hlinkClick r:id="rId2"/>
              </a:rPr>
              <a:t>Alfred </a:t>
            </a:r>
            <a:r>
              <a:rPr lang="en-US" sz="3200" dirty="0" err="1" smtClean="0">
                <a:hlinkClick r:id="rId2"/>
              </a:rPr>
              <a:t>Roloff</a:t>
            </a:r>
            <a:r>
              <a:rPr lang="en-US" sz="3200" dirty="0" smtClean="0"/>
              <a:t>, who died when she was ten</a:t>
            </a:r>
          </a:p>
          <a:p>
            <a:r>
              <a:rPr lang="en-US" sz="3200" dirty="0" smtClean="0"/>
              <a:t>Childhood included stint at Protestant boarding school, where von </a:t>
            </a:r>
            <a:r>
              <a:rPr lang="en-US" sz="3200" dirty="0" err="1" smtClean="0"/>
              <a:t>Trotta</a:t>
            </a:r>
            <a:r>
              <a:rPr lang="en-US" sz="3200" dirty="0" smtClean="0"/>
              <a:t> rebelled against repressiveness of rules, and experiences of being cared for by authoritarian elderly people at boarding houses where mother rented 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Attended commercial school and worked in office before deciding to study art history</a:t>
            </a:r>
          </a:p>
          <a:p>
            <a:r>
              <a:rPr lang="en-US" sz="3200" dirty="0" smtClean="0"/>
              <a:t>Semester at </a:t>
            </a:r>
            <a:r>
              <a:rPr lang="en-US" sz="3200" dirty="0" err="1" smtClean="0"/>
              <a:t>Sorbonne</a:t>
            </a:r>
            <a:r>
              <a:rPr lang="en-US" sz="3200" dirty="0" err="1" smtClean="0">
                <a:sym typeface="Wingdings" pitchFamily="2" charset="2"/>
              </a:rPr>
              <a:t>interest</a:t>
            </a:r>
            <a:r>
              <a:rPr lang="en-US" sz="3200" dirty="0" smtClean="0">
                <a:sym typeface="Wingdings" pitchFamily="2" charset="2"/>
              </a:rPr>
              <a:t> in filmmaking, discovery of </a:t>
            </a:r>
            <a:r>
              <a:rPr lang="en-US" sz="3200" dirty="0" smtClean="0">
                <a:sym typeface="Wingdings" pitchFamily="2" charset="2"/>
                <a:hlinkClick r:id="rId2"/>
              </a:rPr>
              <a:t>French New Wave</a:t>
            </a:r>
            <a:r>
              <a:rPr lang="en-US" sz="3200" dirty="0" smtClean="0">
                <a:sym typeface="Wingdings" pitchFamily="2" charset="2"/>
              </a:rPr>
              <a:t> and other European art cinema (Bergman, Antonioni)</a:t>
            </a:r>
          </a:p>
          <a:p>
            <a:r>
              <a:rPr lang="en-US" sz="3200" dirty="0" smtClean="0">
                <a:sym typeface="Wingdings" pitchFamily="2" charset="2"/>
              </a:rPr>
              <a:t>Political awareness also began to develop in Paris</a:t>
            </a:r>
          </a:p>
          <a:p>
            <a:r>
              <a:rPr lang="en-US" sz="3200" dirty="0" smtClean="0">
                <a:sym typeface="Wingdings" pitchFamily="2" charset="2"/>
              </a:rPr>
              <a:t>Return to </a:t>
            </a:r>
            <a:r>
              <a:rPr lang="en-US" sz="3200" dirty="0" err="1" smtClean="0">
                <a:sym typeface="Wingdings" pitchFamily="2" charset="2"/>
              </a:rPr>
              <a:t>Germanyfew</a:t>
            </a:r>
            <a:r>
              <a:rPr lang="en-US" sz="3200" dirty="0" smtClean="0">
                <a:sym typeface="Wingdings" pitchFamily="2" charset="2"/>
              </a:rPr>
              <a:t> job prospects for women filmmakers or art historians; turned to German studies, Romance languages and literature and drama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as 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Began getting stage roles in 1963</a:t>
            </a:r>
          </a:p>
          <a:p>
            <a:pPr lvl="1"/>
            <a:r>
              <a:rPr lang="en-US" dirty="0" smtClean="0"/>
              <a:t>Actor with goal of becoming film director</a:t>
            </a:r>
          </a:p>
          <a:p>
            <a:r>
              <a:rPr lang="en-US" dirty="0" smtClean="0"/>
              <a:t>Cast in first movie role in 1968(</a:t>
            </a:r>
            <a:r>
              <a:rPr lang="en-US" i="1" dirty="0" err="1" smtClean="0"/>
              <a:t>Schräge</a:t>
            </a:r>
            <a:r>
              <a:rPr lang="en-US" i="1" dirty="0" smtClean="0"/>
              <a:t> </a:t>
            </a:r>
            <a:r>
              <a:rPr lang="en-US" i="1" dirty="0" err="1" smtClean="0"/>
              <a:t>Vögel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Career as actor and director concomitant with rise of social and political protest movements, women’s movement and </a:t>
            </a:r>
            <a:r>
              <a:rPr lang="en-US" dirty="0" smtClean="0">
                <a:hlinkClick r:id="rId2"/>
              </a:rPr>
              <a:t>New German Cinema</a:t>
            </a:r>
            <a:endParaRPr lang="en-US" dirty="0" smtClean="0"/>
          </a:p>
          <a:p>
            <a:pPr lvl="1"/>
            <a:r>
              <a:rPr lang="en-US" dirty="0" smtClean="0"/>
              <a:t>Worked in films by </a:t>
            </a:r>
            <a:r>
              <a:rPr lang="en-US" dirty="0" smtClean="0">
                <a:hlinkClick r:id="rId3"/>
              </a:rPr>
              <a:t>Fassbinder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Hauff</a:t>
            </a:r>
            <a:r>
              <a:rPr lang="en-US" dirty="0" smtClean="0"/>
              <a:t>, </a:t>
            </a:r>
            <a:r>
              <a:rPr lang="en-US" dirty="0" err="1" smtClean="0">
                <a:hlinkClick r:id="rId5"/>
              </a:rPr>
              <a:t>Achternbusch</a:t>
            </a:r>
            <a:r>
              <a:rPr lang="en-US" dirty="0" smtClean="0"/>
              <a:t> and </a:t>
            </a:r>
            <a:r>
              <a:rPr lang="en-US" dirty="0" err="1" smtClean="0">
                <a:hlinkClick r:id="rId6"/>
              </a:rPr>
              <a:t>Schlöndorff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1524000"/>
            <a:ext cx="3749675" cy="282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76800" y="4495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Still from </a:t>
            </a:r>
            <a:r>
              <a:rPr lang="en-US" sz="1400" i="1" dirty="0" smtClean="0"/>
              <a:t>Gods of the Plague</a:t>
            </a:r>
            <a:r>
              <a:rPr lang="en-US" sz="1400" dirty="0" smtClean="0"/>
              <a:t> (Fassbinder, 1970). </a:t>
            </a:r>
          </a:p>
          <a:p>
            <a:pPr algn="ctr"/>
            <a:r>
              <a:rPr lang="en-US" sz="1400" dirty="0" smtClean="0"/>
              <a:t>Image source:  </a:t>
            </a:r>
            <a:r>
              <a:rPr lang="en-US" sz="1400" dirty="0" smtClean="0">
                <a:hlinkClick r:id="rId8"/>
              </a:rPr>
              <a:t>Home Cinema @ The Digital Fix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as </a:t>
            </a:r>
            <a:r>
              <a:rPr lang="en-US" dirty="0" smtClean="0">
                <a:hlinkClick r:id="rId2"/>
              </a:rPr>
              <a:t>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Began working as writer and assistant director for Volker </a:t>
            </a:r>
            <a:r>
              <a:rPr lang="en-US" dirty="0" err="1" smtClean="0"/>
              <a:t>Schlöndorff</a:t>
            </a:r>
            <a:r>
              <a:rPr lang="en-US" dirty="0" smtClean="0"/>
              <a:t> in 1970 (married him in 1971)</a:t>
            </a:r>
          </a:p>
          <a:p>
            <a:r>
              <a:rPr lang="en-US" dirty="0" smtClean="0"/>
              <a:t>Co-directed </a:t>
            </a:r>
            <a:r>
              <a:rPr lang="en-US" i="1" dirty="0" smtClean="0"/>
              <a:t>The Lost Honor of Katharina Blum</a:t>
            </a:r>
            <a:r>
              <a:rPr lang="en-US" dirty="0" smtClean="0"/>
              <a:t> (1975)</a:t>
            </a:r>
          </a:p>
          <a:p>
            <a:r>
              <a:rPr lang="en-US" dirty="0" smtClean="0"/>
              <a:t>First solo feature: </a:t>
            </a:r>
            <a:r>
              <a:rPr lang="en-US" i="1" dirty="0" smtClean="0"/>
              <a:t>The Second Awakening of Christa </a:t>
            </a:r>
            <a:r>
              <a:rPr lang="en-US" i="1" dirty="0" err="1" smtClean="0"/>
              <a:t>Klages</a:t>
            </a:r>
            <a:r>
              <a:rPr lang="en-US" dirty="0" smtClean="0"/>
              <a:t> (1978)</a:t>
            </a:r>
          </a:p>
          <a:p>
            <a:r>
              <a:rPr lang="en-US" dirty="0" smtClean="0"/>
              <a:t>Other films include </a:t>
            </a:r>
            <a:r>
              <a:rPr lang="en-US" i="1" dirty="0" smtClean="0"/>
              <a:t>Sisters, or the Balance of Happiness</a:t>
            </a:r>
            <a:r>
              <a:rPr lang="en-US" dirty="0" smtClean="0"/>
              <a:t> (1979), </a:t>
            </a:r>
            <a:r>
              <a:rPr lang="en-US" i="1" dirty="0" smtClean="0"/>
              <a:t>Marianne and </a:t>
            </a:r>
            <a:r>
              <a:rPr lang="en-US" i="1" dirty="0" err="1" smtClean="0"/>
              <a:t>Juliane</a:t>
            </a:r>
            <a:r>
              <a:rPr lang="en-US" dirty="0" smtClean="0"/>
              <a:t> (1981), </a:t>
            </a:r>
            <a:r>
              <a:rPr lang="en-US" i="1" dirty="0" smtClean="0"/>
              <a:t>Sheer Madness </a:t>
            </a:r>
            <a:r>
              <a:rPr lang="en-US" dirty="0" smtClean="0"/>
              <a:t>(1983), </a:t>
            </a:r>
            <a:r>
              <a:rPr lang="en-US" i="1" dirty="0" smtClean="0"/>
              <a:t>Rosa Luxemburg </a:t>
            </a:r>
            <a:r>
              <a:rPr lang="en-US" dirty="0" smtClean="0"/>
              <a:t>(1986), </a:t>
            </a:r>
            <a:r>
              <a:rPr lang="en-US" i="1" dirty="0" smtClean="0"/>
              <a:t>The African Woman</a:t>
            </a:r>
            <a:r>
              <a:rPr lang="en-US" dirty="0" smtClean="0"/>
              <a:t> (1990), </a:t>
            </a:r>
            <a:r>
              <a:rPr lang="en-US" i="1" dirty="0" err="1" smtClean="0"/>
              <a:t>Rosenstrasse</a:t>
            </a:r>
            <a:r>
              <a:rPr lang="en-US" dirty="0" smtClean="0"/>
              <a:t> (2003)</a:t>
            </a:r>
          </a:p>
          <a:p>
            <a:r>
              <a:rPr lang="en-US" dirty="0" smtClean="0"/>
              <a:t>Films noted for subverting traditional image of woman, motif of doubles/mirror images, theme of role switching, house or public sphere as prison, portrayal of relationship between events and interior state of mind, difficulty of heterosexual couplings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81200"/>
            <a:ext cx="3749675" cy="266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3000" y="4800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source: </a:t>
            </a:r>
            <a:r>
              <a:rPr lang="en-US" sz="1400" dirty="0" smtClean="0">
                <a:hlinkClick r:id="rId4"/>
              </a:rPr>
              <a:t>University of Glasgow Advanced Technology &amp; Information Institute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Protest Movements of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Post-WWII generation’s disillusionment and suspicion re: their parent’s </a:t>
            </a:r>
            <a:r>
              <a:rPr lang="en-US" sz="1800" dirty="0" smtClean="0"/>
              <a:t>generation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In 1966, German Chancellor Kurt Georg Kiesinger was former member of Hitler’s National Socialist German Workers Party (NSDAP)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Universities as overwhelmingly conservative, both in terms of faculty and curriculum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Student </a:t>
            </a:r>
            <a:r>
              <a:rPr lang="en-US" sz="1800" dirty="0"/>
              <a:t>protest movements in the late 1960s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Anti-Vietnam war and wanting to address conditions in the Third World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Curriculum reformation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Desire for more democratic society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Reduction of biased conservative media influence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Other political activism/issues during period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Focus on repression and inequality that exist even in modern capitalist democratic states (Marxist critiques of class division within capitalist societies)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Implication of media’s role in state’s ideological indoctrination of peoples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Woman’s liberation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Racial freedom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Anti-imperialism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Key protests: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June 1967 protest of Shah’s visit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1968 “Easter Riots” after shooting of student activist leader Rudi </a:t>
            </a:r>
            <a:r>
              <a:rPr lang="en-US" sz="1800" dirty="0" err="1" smtClean="0"/>
              <a:t>Dutschke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RAF (Red Army Faction, </a:t>
            </a:r>
            <a:br>
              <a:rPr lang="en-US" dirty="0" smtClean="0"/>
            </a:br>
            <a:r>
              <a:rPr lang="en-US" dirty="0" err="1" smtClean="0">
                <a:hlinkClick r:id="rId2"/>
              </a:rPr>
              <a:t>Baader-Meinhof</a:t>
            </a:r>
            <a:r>
              <a:rPr lang="en-US" dirty="0" smtClean="0">
                <a:hlinkClick r:id="rId2"/>
              </a:rPr>
              <a:t> Gang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81400"/>
            <a:ext cx="7924800" cy="2971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Formed 1970  </a:t>
            </a:r>
            <a:endParaRPr lang="en-US" dirty="0"/>
          </a:p>
          <a:p>
            <a:r>
              <a:rPr lang="en-US" dirty="0" smtClean="0"/>
              <a:t>Kidnapping of prominent officials, </a:t>
            </a:r>
            <a:r>
              <a:rPr lang="en-US" dirty="0" err="1" smtClean="0"/>
              <a:t>highjackings</a:t>
            </a:r>
            <a:endParaRPr lang="en-US" dirty="0"/>
          </a:p>
          <a:p>
            <a:r>
              <a:rPr lang="en-US" dirty="0" smtClean="0"/>
              <a:t>Alignment with African and Palestinian groups</a:t>
            </a:r>
          </a:p>
          <a:p>
            <a:r>
              <a:rPr lang="en-US" dirty="0" smtClean="0"/>
              <a:t>Gudrun </a:t>
            </a:r>
            <a:r>
              <a:rPr lang="en-US" dirty="0" err="1" smtClean="0"/>
              <a:t>Ensslin’s</a:t>
            </a:r>
            <a:r>
              <a:rPr lang="en-US" dirty="0" smtClean="0"/>
              <a:t> (Marianne) participation in Frankfurt department store fires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rrested April 1968, serves a year before release on appeal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scapes to France when appeal is denied</a:t>
            </a:r>
          </a:p>
          <a:p>
            <a:pPr lvl="1"/>
            <a:r>
              <a:rPr lang="en-US" dirty="0" smtClean="0"/>
              <a:t>Arrested again in 1972 and convicted</a:t>
            </a:r>
          </a:p>
          <a:p>
            <a:pPr lvl="1"/>
            <a:r>
              <a:rPr lang="en-US" dirty="0" smtClean="0"/>
              <a:t>Dies by hanging in </a:t>
            </a:r>
            <a:r>
              <a:rPr lang="en-US" dirty="0" err="1" smtClean="0"/>
              <a:t>Stammheim</a:t>
            </a:r>
            <a:r>
              <a:rPr lang="en-US" dirty="0" smtClean="0"/>
              <a:t> Prison October 18, 1977 (along with 2 other B-M gang members in the same prison, who were shot in their cells)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76400"/>
            <a:ext cx="3749675" cy="178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3200" y="2362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Image source: </a:t>
            </a:r>
            <a:r>
              <a:rPr lang="en-US" sz="1600" dirty="0" smtClean="0">
                <a:hlinkClick r:id="rId4"/>
              </a:rPr>
              <a:t>BBC</a:t>
            </a:r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552</TotalTime>
  <Words>590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Introducing  Margarethe von Trotta</vt:lpstr>
      <vt:lpstr>Biography</vt:lpstr>
      <vt:lpstr>Education</vt:lpstr>
      <vt:lpstr>Career as Actor</vt:lpstr>
      <vt:lpstr>Career as Director</vt:lpstr>
      <vt:lpstr>Protest Movements of 1960s</vt:lpstr>
      <vt:lpstr>RAF (Red Army Faction,  Baader-Meinhof Gang)</vt:lpstr>
    </vt:vector>
  </TitlesOfParts>
  <Company>UW English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 Margarethe von Trotta</dc:title>
  <dc:creator>Kimberlee Gillis-Bridges</dc:creator>
  <cp:lastModifiedBy>Kimberlee Gillis-Bridges</cp:lastModifiedBy>
  <cp:revision>20</cp:revision>
  <dcterms:created xsi:type="dcterms:W3CDTF">2010-04-26T19:59:04Z</dcterms:created>
  <dcterms:modified xsi:type="dcterms:W3CDTF">2010-04-29T17:34:31Z</dcterms:modified>
</cp:coreProperties>
</file>