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Layouts/slideLayout13.xml" ContentType="application/vnd.openxmlformats-officedocument.presentationml.slideLayout+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0" d="100"/>
          <a:sy n="90" d="100"/>
        </p:scale>
        <p:origin x="-13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slide" Target="slides/slide6.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089BA4E-4D2B-FA42-AA65-1E8497DE6ABA}" type="datetimeFigureOut">
              <a:rPr lang="en-US" smtClean="0"/>
              <a:pPr/>
              <a:t>5/18/10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089BA4E-4D2B-FA42-AA65-1E8497DE6ABA}" type="datetimeFigureOut">
              <a:rPr lang="en-US" smtClean="0"/>
              <a:pPr/>
              <a:t>5/18/10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9BA4E-4D2B-FA42-AA65-1E8497DE6ABA}" type="datetimeFigureOut">
              <a:rPr lang="en-US" smtClean="0"/>
              <a:pPr/>
              <a:t>5/18/10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6A37D-8A3A-B24D-8FDC-51A0F0A6F925}"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089BA4E-4D2B-FA42-AA65-1E8497DE6ABA}" type="datetimeFigureOut">
              <a:rPr lang="en-US" smtClean="0"/>
              <a:pPr/>
              <a:t>5/18/10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089BA4E-4D2B-FA42-AA65-1E8497DE6ABA}" type="datetimeFigureOut">
              <a:rPr lang="en-US" smtClean="0"/>
              <a:pPr/>
              <a:t>5/18/10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6A37D-8A3A-B24D-8FDC-51A0F0A6F925}"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089BA4E-4D2B-FA42-AA65-1E8497DE6ABA}" type="datetimeFigureOut">
              <a:rPr lang="en-US" smtClean="0"/>
              <a:pPr/>
              <a:t>5/18/10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089BA4E-4D2B-FA42-AA65-1E8497DE6ABA}" type="datetimeFigureOut">
              <a:rPr lang="en-US" smtClean="0"/>
              <a:pPr/>
              <a:t>5/18/10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6A37D-8A3A-B24D-8FDC-51A0F0A6F9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9BA4E-4D2B-FA42-AA65-1E8497DE6ABA}" type="datetimeFigureOut">
              <a:rPr lang="en-US" smtClean="0"/>
              <a:pPr/>
              <a:t>5/18/10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797EE3FD-0A41-48FF-9850-002E446D12C3}" type="slidenum">
              <a:rPr smtClean="0"/>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2089BA4E-4D2B-FA42-AA65-1E8497DE6ABA}" type="datetimeFigureOut">
              <a:rPr lang="en-US" smtClean="0"/>
              <a:pPr/>
              <a:t>5/18/10</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D886A37D-8A3A-B24D-8FDC-51A0F0A6F925}"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hyperlink" Target="http://archive.sensesofcinema.com/contents/directors/02/varda.html" TargetMode="External"/><Relationship Id="rId1" Type="http://schemas.openxmlformats.org/officeDocument/2006/relationships/slideLayout" Target="../slideLayouts/slideLayout5.xml"/><Relationship Id="rId2" Type="http://schemas.openxmlformats.org/officeDocument/2006/relationships/hyperlink" Target="http://www.guardian.co.uk/film/2006/aug/28/art.france" TargetMode="Externa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hyperlink" Target="http://www.mcsr.olemiss.edu/~egjbp/faulkner/n-iftj.html" TargetMode="External"/><Relationship Id="rId5" Type="http://schemas.openxmlformats.org/officeDocument/2006/relationships/hyperlink" Target="http://www.greencine.com/static/primers/fnwave1.jsp" TargetMode="External"/><Relationship Id="rId7" Type="http://schemas.openxmlformats.org/officeDocument/2006/relationships/hyperlink" Target="http://criterionhouse.blogspot.com/2007/05/criterion-collection-419-la-pointe.html" TargetMode="External"/><Relationship Id="rId1" Type="http://schemas.openxmlformats.org/officeDocument/2006/relationships/slideLayout" Target="../slideLayouts/slideLayout5.xml"/><Relationship Id="rId2" Type="http://schemas.openxmlformats.org/officeDocument/2006/relationships/hyperlink" Target="http://www.criterion.com/current/posts/497-la-pointe-courte-how-agnes-varda-invented-the-new-wave" TargetMode="External"/><Relationship Id="rId3" Type="http://schemas.openxmlformats.org/officeDocument/2006/relationships/hyperlink" Target="http://www.nytimes.com/2009/06/28/movies/28scot.html?_r=1" TargetMode="External"/><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www.criterion.com/current/posts/501-vagabond-freedom-and-dirt" TargetMode="External"/><Relationship Id="rId4" Type="http://schemas.openxmlformats.org/officeDocument/2006/relationships/hyperlink" Target="http://archive.sensesofcinema.com/contents/02/23/gleaners.html" TargetMode="External"/><Relationship Id="rId10" Type="http://schemas.openxmlformats.org/officeDocument/2006/relationships/hyperlink" Target="http://movies.nytimes.com/movie/review?res=9803E1DB1F3AEE34BC4A51DFBF668382679EDE" TargetMode="External"/><Relationship Id="rId5" Type="http://schemas.openxmlformats.org/officeDocument/2006/relationships/hyperlink" Target="http://www.criterion.com/current/posts/87-cleo-from-5-to-7" TargetMode="External"/><Relationship Id="rId7" Type="http://schemas.openxmlformats.org/officeDocument/2006/relationships/hyperlink" Target="http://movies.nytimes.com/movie/review?res=9804E1DE1638E334BC4B51DFBF66838C669EDE" TargetMode="External"/><Relationship Id="rId1" Type="http://schemas.openxmlformats.org/officeDocument/2006/relationships/slideLayout" Target="../slideLayouts/slideLayout9.xml"/><Relationship Id="rId2" Type="http://schemas.openxmlformats.org/officeDocument/2006/relationships/hyperlink" Target="http://www.egs.edu/faculty/agnes-varda/biography/" TargetMode="External"/><Relationship Id="rId9" Type="http://schemas.openxmlformats.org/officeDocument/2006/relationships/hyperlink" Target="http://dryden.eastmanhouse.org/films/kung-fu-master/" TargetMode="External"/><Relationship Id="rId3" Type="http://schemas.openxmlformats.org/officeDocument/2006/relationships/hyperlink" Target="http://www.youtube.com/watch?v=zJjxTydfJSk" TargetMode="External"/><Relationship Id="rId6" Type="http://schemas.openxmlformats.org/officeDocument/2006/relationships/hyperlink" Target="http://www.criterion.com/current/posts/500-le-bonheur-splendor-in-the-grass" TargetMode="External"/></Relationships>
</file>

<file path=ppt/slides/_rels/slide5.xml.rels><?xml version="1.0" encoding="UTF-8" standalone="yes"?>
<Relationships xmlns="http://schemas.openxmlformats.org/package/2006/relationships"><Relationship Id="rId4" Type="http://schemas.openxmlformats.org/officeDocument/2006/relationships/hyperlink" Target="http://blogs.indiewire.com/reverseshot/archives/california_dreaming_talking_to_agnes_varda/" TargetMode="External"/><Relationship Id="rId1" Type="http://schemas.openxmlformats.org/officeDocument/2006/relationships/slideLayout" Target="../slideLayouts/slideLayout5.xml"/><Relationship Id="rId2" Type="http://schemas.openxmlformats.org/officeDocument/2006/relationships/hyperlink" Target="http://www.sensesofcinema.com/2009/52/marker-resnais-varda-remembering-the-left-bank-group/" TargetMode="Externa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hyperlink" Target="http://books.google.com/books?id=IxgNAQAAIAAJ&amp;printsec=frontcover&amp;dq=Alison+Smith,+Agn%C3%A8s+Varda&amp;source=bl&amp;ots=vRnLh92rvQ&amp;sig=mTR_bZWZ08dBIBXgJBKk_Cx8NDI&amp;hl=en&amp;ei=8DXzS9WNE4fatAPSjdGYDA&amp;sa=X&amp;oi=book_result&amp;ct=result&amp;resnum=2&amp;ved=0CB4Q6AEwAQ%23v=onepage&amp;q&amp;f=fal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Introducing</a:t>
            </a:r>
            <a:r>
              <a:rPr lang="en-US" dirty="0" smtClean="0"/>
              <a:t> </a:t>
            </a:r>
            <a:br>
              <a:rPr lang="en-US" dirty="0" smtClean="0"/>
            </a:br>
            <a:r>
              <a:rPr dirty="0" smtClean="0"/>
              <a:t>Agnès</a:t>
            </a:r>
            <a:r>
              <a:rPr lang="en-US" dirty="0" smtClean="0"/>
              <a:t> </a:t>
            </a:r>
            <a:r>
              <a:rPr lang="en-US" dirty="0" err="1" smtClean="0"/>
              <a:t>Varda</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sz="half" idx="1"/>
          </p:nvPr>
        </p:nvSpPr>
        <p:spPr>
          <a:xfrm>
            <a:off x="228600" y="1651466"/>
            <a:ext cx="4129722" cy="4901734"/>
          </a:xfrm>
        </p:spPr>
        <p:txBody>
          <a:bodyPr>
            <a:normAutofit/>
          </a:bodyPr>
          <a:lstStyle/>
          <a:p>
            <a:r>
              <a:rPr lang="en-US" dirty="0" smtClean="0"/>
              <a:t>Born 1928 in Brussels </a:t>
            </a:r>
          </a:p>
          <a:p>
            <a:r>
              <a:rPr lang="en-US" dirty="0" smtClean="0"/>
              <a:t>Studied</a:t>
            </a:r>
            <a:r>
              <a:rPr lang="en-US" dirty="0" smtClean="0"/>
              <a:t> photography </a:t>
            </a:r>
            <a:r>
              <a:rPr lang="en-US" dirty="0" smtClean="0"/>
              <a:t>and </a:t>
            </a:r>
            <a:r>
              <a:rPr lang="en-US" dirty="0" smtClean="0"/>
              <a:t>art history at </a:t>
            </a:r>
            <a:r>
              <a:rPr lang="en-US" dirty="0" err="1" smtClean="0"/>
              <a:t>Ecole</a:t>
            </a:r>
            <a:r>
              <a:rPr lang="en-US" dirty="0" smtClean="0"/>
              <a:t> du Louvre</a:t>
            </a:r>
          </a:p>
          <a:p>
            <a:r>
              <a:rPr lang="en-US" dirty="0" smtClean="0"/>
              <a:t>Worked as photographer for </a:t>
            </a:r>
            <a:r>
              <a:rPr lang="en-US" dirty="0" err="1" smtClean="0"/>
              <a:t>Théâtre</a:t>
            </a:r>
            <a:r>
              <a:rPr lang="en-US" dirty="0" smtClean="0"/>
              <a:t> National </a:t>
            </a:r>
            <a:r>
              <a:rPr lang="en-US" dirty="0" err="1" smtClean="0"/>
              <a:t>Populaire</a:t>
            </a:r>
            <a:endParaRPr lang="en-US" dirty="0" smtClean="0"/>
          </a:p>
          <a:p>
            <a:r>
              <a:rPr lang="en-US" dirty="0" smtClean="0"/>
              <a:t>Currently</a:t>
            </a:r>
            <a:r>
              <a:rPr lang="en-US" dirty="0" smtClean="0"/>
              <a:t> </a:t>
            </a:r>
            <a:r>
              <a:rPr lang="en-US" dirty="0" smtClean="0">
                <a:hlinkClick r:id="rId2"/>
              </a:rPr>
              <a:t>installation </a:t>
            </a:r>
            <a:r>
              <a:rPr lang="en-US" dirty="0" smtClean="0">
                <a:hlinkClick r:id="rId2"/>
              </a:rPr>
              <a:t>artist</a:t>
            </a:r>
            <a:r>
              <a:rPr lang="en-US" dirty="0" smtClean="0"/>
              <a:t> and photographer as well as filmmaker</a:t>
            </a:r>
          </a:p>
        </p:txBody>
      </p:sp>
      <p:pic>
        <p:nvPicPr>
          <p:cNvPr id="6" name="Picture 5"/>
          <p:cNvPicPr>
            <a:picLocks noChangeAspect="1"/>
          </p:cNvPicPr>
          <p:nvPr/>
        </p:nvPicPr>
        <p:blipFill>
          <a:blip r:embed="rId3"/>
          <a:stretch>
            <a:fillRect/>
          </a:stretch>
        </p:blipFill>
        <p:spPr>
          <a:xfrm>
            <a:off x="4648200" y="1684606"/>
            <a:ext cx="4038600" cy="4411394"/>
          </a:xfrm>
          <a:prstGeom prst="rect">
            <a:avLst/>
          </a:prstGeom>
        </p:spPr>
      </p:pic>
      <p:sp>
        <p:nvSpPr>
          <p:cNvPr id="7" name="TextBox 6"/>
          <p:cNvSpPr txBox="1"/>
          <p:nvPr/>
        </p:nvSpPr>
        <p:spPr>
          <a:xfrm>
            <a:off x="4648200" y="6126163"/>
            <a:ext cx="4038600" cy="307777"/>
          </a:xfrm>
          <a:prstGeom prst="rect">
            <a:avLst/>
          </a:prstGeom>
          <a:noFill/>
        </p:spPr>
        <p:txBody>
          <a:bodyPr wrap="square" rtlCol="0">
            <a:spAutoFit/>
          </a:bodyPr>
          <a:lstStyle/>
          <a:p>
            <a:pPr algn="ctr"/>
            <a:r>
              <a:rPr lang="en-US" sz="1400" dirty="0" smtClean="0"/>
              <a:t>Image source: </a:t>
            </a:r>
            <a:r>
              <a:rPr lang="en-US" sz="1400" i="1" dirty="0" smtClean="0">
                <a:hlinkClick r:id="rId4"/>
              </a:rPr>
              <a:t>Senses of Cinema</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“Mother” of the French New Wave</a:t>
            </a:r>
            <a:endParaRPr lang="en-US" dirty="0"/>
          </a:p>
        </p:txBody>
      </p:sp>
      <p:sp>
        <p:nvSpPr>
          <p:cNvPr id="3" name="Content Placeholder 2"/>
          <p:cNvSpPr>
            <a:spLocks noGrp="1"/>
          </p:cNvSpPr>
          <p:nvPr>
            <p:ph sz="half" idx="1"/>
          </p:nvPr>
        </p:nvSpPr>
        <p:spPr>
          <a:xfrm>
            <a:off x="228600" y="1600200"/>
            <a:ext cx="4267200" cy="5105400"/>
          </a:xfrm>
        </p:spPr>
        <p:txBody>
          <a:bodyPr>
            <a:normAutofit fontScale="92500" lnSpcReduction="20000"/>
          </a:bodyPr>
          <a:lstStyle/>
          <a:p>
            <a:r>
              <a:rPr lang="en-US" i="1" dirty="0" smtClean="0">
                <a:hlinkClick r:id="rId2"/>
              </a:rPr>
              <a:t>La Pointe Courte</a:t>
            </a:r>
            <a:r>
              <a:rPr lang="en-US" dirty="0" smtClean="0"/>
              <a:t> (1954)</a:t>
            </a:r>
          </a:p>
          <a:p>
            <a:pPr lvl="1"/>
            <a:r>
              <a:rPr lang="en-US" dirty="0" smtClean="0"/>
              <a:t>Made by </a:t>
            </a:r>
            <a:r>
              <a:rPr lang="en-US" dirty="0" err="1" smtClean="0"/>
              <a:t>Varda’s</a:t>
            </a:r>
            <a:r>
              <a:rPr lang="en-US" dirty="0" smtClean="0"/>
              <a:t> own production company, </a:t>
            </a:r>
            <a:r>
              <a:rPr lang="en-US" dirty="0" err="1" smtClean="0"/>
              <a:t>Ciné</a:t>
            </a:r>
            <a:r>
              <a:rPr lang="en-US" dirty="0" smtClean="0"/>
              <a:t>-Tamaris, without </a:t>
            </a:r>
            <a:r>
              <a:rPr lang="en-US" dirty="0" err="1" smtClean="0"/>
              <a:t>Varda</a:t>
            </a:r>
            <a:r>
              <a:rPr lang="en-US" dirty="0" smtClean="0"/>
              <a:t> undergoing </a:t>
            </a:r>
            <a:r>
              <a:rPr lang="en-US" dirty="0" smtClean="0">
                <a:hlinkClick r:id="rId3"/>
              </a:rPr>
              <a:t>apprenticeship and credentialing process dictated by French film industry</a:t>
            </a:r>
            <a:endParaRPr lang="en-US" dirty="0" smtClean="0"/>
          </a:p>
          <a:p>
            <a:pPr lvl="1"/>
            <a:r>
              <a:rPr lang="en-US" dirty="0" smtClean="0"/>
              <a:t>Narrative structure from Faulkner’s </a:t>
            </a:r>
            <a:r>
              <a:rPr lang="en-US" i="1" dirty="0" smtClean="0">
                <a:hlinkClick r:id="rId4"/>
              </a:rPr>
              <a:t>The Wild Palms</a:t>
            </a:r>
            <a:endParaRPr lang="en-US" dirty="0" smtClean="0"/>
          </a:p>
          <a:p>
            <a:pPr lvl="1"/>
            <a:r>
              <a:rPr lang="en-US" dirty="0" smtClean="0"/>
              <a:t>Focused on neighborhood in city of </a:t>
            </a:r>
            <a:r>
              <a:rPr lang="en-US" dirty="0" err="1" smtClean="0"/>
              <a:t>Sète</a:t>
            </a:r>
            <a:r>
              <a:rPr lang="en-US" dirty="0" smtClean="0"/>
              <a:t>, in which she had lived as teenager</a:t>
            </a:r>
          </a:p>
          <a:p>
            <a:pPr lvl="1"/>
            <a:r>
              <a:rPr lang="en-US" dirty="0" smtClean="0"/>
              <a:t>Viewed as precursor to </a:t>
            </a:r>
            <a:r>
              <a:rPr lang="en-US" dirty="0" smtClean="0">
                <a:hlinkClick r:id="rId5"/>
              </a:rPr>
              <a:t>French New Wave</a:t>
            </a:r>
            <a:r>
              <a:rPr lang="en-US" dirty="0" smtClean="0"/>
              <a:t> films in blend of documentary and fiction, mixture of neorealist aesthetics and high cultural artifacts, and self-reflexivity</a:t>
            </a:r>
          </a:p>
          <a:p>
            <a:endParaRPr lang="en-US" dirty="0"/>
          </a:p>
        </p:txBody>
      </p:sp>
      <p:pic>
        <p:nvPicPr>
          <p:cNvPr id="7" name="Picture 6"/>
          <p:cNvPicPr>
            <a:picLocks noChangeAspect="1"/>
          </p:cNvPicPr>
          <p:nvPr/>
        </p:nvPicPr>
        <p:blipFill>
          <a:blip r:embed="rId6"/>
          <a:srcRect t="679" b="4730"/>
          <a:stretch>
            <a:fillRect/>
          </a:stretch>
        </p:blipFill>
        <p:spPr>
          <a:xfrm>
            <a:off x="4572000" y="1752600"/>
            <a:ext cx="4089501" cy="3048000"/>
          </a:xfrm>
          <a:prstGeom prst="rect">
            <a:avLst/>
          </a:prstGeom>
        </p:spPr>
      </p:pic>
      <p:sp>
        <p:nvSpPr>
          <p:cNvPr id="6" name="TextBox 5"/>
          <p:cNvSpPr txBox="1"/>
          <p:nvPr/>
        </p:nvSpPr>
        <p:spPr>
          <a:xfrm>
            <a:off x="4648200" y="4876800"/>
            <a:ext cx="4038599" cy="523220"/>
          </a:xfrm>
          <a:prstGeom prst="rect">
            <a:avLst/>
          </a:prstGeom>
          <a:noFill/>
        </p:spPr>
        <p:txBody>
          <a:bodyPr wrap="square" rtlCol="0">
            <a:spAutoFit/>
          </a:bodyPr>
          <a:lstStyle/>
          <a:p>
            <a:pPr algn="ctr"/>
            <a:r>
              <a:rPr lang="en-US" sz="1400" dirty="0" smtClean="0"/>
              <a:t>Still from </a:t>
            </a:r>
            <a:r>
              <a:rPr lang="en-US" sz="1400" i="1" dirty="0" smtClean="0"/>
              <a:t>La Pointe Courte </a:t>
            </a:r>
            <a:r>
              <a:rPr lang="en-US" sz="1400" dirty="0" smtClean="0"/>
              <a:t>(1954).</a:t>
            </a:r>
            <a:r>
              <a:rPr lang="en-US" sz="1400" i="1" dirty="0" smtClean="0"/>
              <a:t> </a:t>
            </a:r>
          </a:p>
          <a:p>
            <a:pPr algn="ctr"/>
            <a:r>
              <a:rPr lang="en-US" sz="1400" dirty="0" smtClean="0"/>
              <a:t>Image source: </a:t>
            </a:r>
            <a:r>
              <a:rPr lang="en-US" sz="1400" dirty="0" smtClean="0">
                <a:hlinkClick r:id="rId7"/>
              </a:rPr>
              <a:t>Criterion Collection Database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Selected </a:t>
            </a:r>
            <a:r>
              <a:rPr lang="en-US" sz="4800" dirty="0" err="1" smtClean="0">
                <a:hlinkClick r:id="rId2"/>
              </a:rPr>
              <a:t>Filmography</a:t>
            </a:r>
            <a:endParaRPr lang="en-US" sz="4800" dirty="0"/>
          </a:p>
        </p:txBody>
      </p:sp>
      <p:sp>
        <p:nvSpPr>
          <p:cNvPr id="3" name="Content Placeholder 2"/>
          <p:cNvSpPr>
            <a:spLocks noGrp="1"/>
          </p:cNvSpPr>
          <p:nvPr>
            <p:ph idx="1"/>
          </p:nvPr>
        </p:nvSpPr>
        <p:spPr>
          <a:xfrm>
            <a:off x="4572000" y="381001"/>
            <a:ext cx="4419600" cy="6324599"/>
          </a:xfrm>
        </p:spPr>
        <p:txBody>
          <a:bodyPr>
            <a:normAutofit fontScale="25000" lnSpcReduction="20000"/>
          </a:bodyPr>
          <a:lstStyle/>
          <a:p>
            <a:pPr>
              <a:buNone/>
            </a:pPr>
            <a:r>
              <a:rPr lang="en-US" sz="7200" dirty="0" smtClean="0"/>
              <a:t>Documentary/Autobiography</a:t>
            </a:r>
          </a:p>
          <a:p>
            <a:r>
              <a:rPr sz="7200" i="1" dirty="0" smtClean="0">
                <a:hlinkClick r:id="rId3"/>
              </a:rPr>
              <a:t>L'Opera-</a:t>
            </a:r>
            <a:r>
              <a:rPr sz="7200" i="1" dirty="0" smtClean="0">
                <a:hlinkClick r:id="rId3"/>
              </a:rPr>
              <a:t>Mouffe</a:t>
            </a:r>
            <a:r>
              <a:rPr lang="en-US" sz="7200" dirty="0" smtClean="0"/>
              <a:t> (1958</a:t>
            </a:r>
            <a:r>
              <a:rPr lang="en-US" sz="7200" dirty="0" smtClean="0"/>
              <a:t>)</a:t>
            </a:r>
            <a:endParaRPr lang="en-US" sz="7200" dirty="0" smtClean="0"/>
          </a:p>
          <a:p>
            <a:r>
              <a:rPr lang="en-US" sz="7200" i="1" dirty="0" smtClean="0">
                <a:hlinkClick r:id="rId4"/>
              </a:rPr>
              <a:t>The Gleaners and I</a:t>
            </a:r>
            <a:r>
              <a:rPr lang="en-US" sz="7200" dirty="0" smtClean="0"/>
              <a:t> (2000</a:t>
            </a:r>
            <a:r>
              <a:rPr lang="en-US" sz="7200" dirty="0" smtClean="0"/>
              <a:t>)</a:t>
            </a:r>
          </a:p>
          <a:p>
            <a:pPr>
              <a:buNone/>
            </a:pPr>
            <a:r>
              <a:rPr lang="en-US" sz="7200" dirty="0" smtClean="0"/>
              <a:t>Fiction</a:t>
            </a:r>
            <a:endParaRPr lang="en-US" sz="7200" dirty="0" smtClean="0"/>
          </a:p>
          <a:p>
            <a:r>
              <a:rPr sz="7200" i="1" dirty="0" smtClean="0">
                <a:hlinkClick r:id="rId5"/>
              </a:rPr>
              <a:t>Cléo de 5 à </a:t>
            </a:r>
            <a:r>
              <a:rPr sz="7200" i="1" dirty="0" smtClean="0">
                <a:hlinkClick r:id="rId5"/>
              </a:rPr>
              <a:t>7</a:t>
            </a:r>
            <a:r>
              <a:rPr lang="en-US" sz="7200" dirty="0" smtClean="0"/>
              <a:t> (1961</a:t>
            </a:r>
            <a:r>
              <a:rPr lang="en-US" sz="7200" dirty="0" smtClean="0"/>
              <a:t>)</a:t>
            </a:r>
          </a:p>
          <a:p>
            <a:r>
              <a:rPr lang="en-US" sz="7200" i="1" dirty="0" smtClean="0">
                <a:hlinkClick r:id="rId6"/>
              </a:rPr>
              <a:t>Le </a:t>
            </a:r>
            <a:r>
              <a:rPr lang="en-US" sz="7200" i="1" dirty="0" smtClean="0">
                <a:hlinkClick r:id="rId6"/>
              </a:rPr>
              <a:t>Bonheur</a:t>
            </a:r>
            <a:r>
              <a:rPr lang="en-US" sz="7200" dirty="0" smtClean="0"/>
              <a:t> (1964)</a:t>
            </a:r>
          </a:p>
          <a:p>
            <a:r>
              <a:rPr lang="en-US" sz="7200" i="1" dirty="0" smtClean="0">
                <a:hlinkClick r:id="rId7"/>
              </a:rPr>
              <a:t>One Sings, The Other Doesn’t</a:t>
            </a:r>
            <a:r>
              <a:rPr lang="en-US" sz="7200" dirty="0" smtClean="0"/>
              <a:t> (1976)</a:t>
            </a:r>
            <a:endParaRPr lang="en-US" sz="7200" dirty="0" smtClean="0"/>
          </a:p>
          <a:p>
            <a:r>
              <a:rPr lang="en-US" sz="7200" i="1" dirty="0" smtClean="0">
                <a:hlinkClick r:id="rId8"/>
              </a:rPr>
              <a:t>Vagabond</a:t>
            </a:r>
            <a:r>
              <a:rPr lang="en-US" sz="7200" dirty="0" smtClean="0"/>
              <a:t> (1985</a:t>
            </a:r>
            <a:r>
              <a:rPr lang="en-US" sz="7200" dirty="0" smtClean="0"/>
              <a:t>)</a:t>
            </a:r>
          </a:p>
          <a:p>
            <a:r>
              <a:rPr lang="en-US" sz="7200" i="1" dirty="0" smtClean="0">
                <a:hlinkClick r:id="rId9"/>
              </a:rPr>
              <a:t>Kung Fu Master</a:t>
            </a:r>
            <a:r>
              <a:rPr lang="en-US" sz="7200" dirty="0" smtClean="0"/>
              <a:t> (1987)</a:t>
            </a:r>
            <a:endParaRPr lang="en-US" sz="7200" i="1" dirty="0" smtClean="0"/>
          </a:p>
          <a:p>
            <a:pPr>
              <a:buNone/>
            </a:pPr>
            <a:r>
              <a:rPr lang="en-US" sz="7200" dirty="0" smtClean="0"/>
              <a:t>Experimental</a:t>
            </a:r>
          </a:p>
          <a:p>
            <a:r>
              <a:rPr lang="en-US" sz="7200" i="1" dirty="0" smtClean="0">
                <a:hlinkClick r:id="rId10"/>
              </a:rPr>
              <a:t>Lion’s Love</a:t>
            </a:r>
            <a:r>
              <a:rPr lang="en-US" sz="7200" dirty="0" smtClean="0"/>
              <a:t> </a:t>
            </a:r>
            <a:r>
              <a:rPr lang="en-US" sz="7200" smtClean="0"/>
              <a:t>(1969)</a:t>
            </a:r>
            <a:r>
              <a:rPr lang="en-US" sz="2800" smtClean="0"/>
              <a:t> </a:t>
            </a:r>
            <a:endParaRPr lang="en-US" sz="2800" dirty="0" smtClean="0"/>
          </a:p>
        </p:txBody>
      </p:sp>
      <p:sp>
        <p:nvSpPr>
          <p:cNvPr id="4" name="Text Placeholder 3"/>
          <p:cNvSpPr>
            <a:spLocks noGrp="1"/>
          </p:cNvSpPr>
          <p:nvPr>
            <p:ph type="body" sz="half" idx="2"/>
          </p:nvPr>
        </p:nvSpPr>
        <p:spPr/>
        <p:txBody>
          <a:bodyPr>
            <a:normAutofit lnSpcReduction="10000"/>
          </a:bodyPr>
          <a:lstStyle/>
          <a:p>
            <a:endParaRPr lang="en-US" sz="3200" dirty="0" smtClean="0"/>
          </a:p>
          <a:p>
            <a:r>
              <a:rPr lang="en-US" sz="3200" dirty="0" err="1" smtClean="0"/>
              <a:t>Varda</a:t>
            </a:r>
            <a:r>
              <a:rPr lang="en-US" sz="3200" dirty="0" smtClean="0"/>
              <a:t> </a:t>
            </a:r>
            <a:r>
              <a:rPr lang="en-US" sz="3200" dirty="0" smtClean="0"/>
              <a:t>working across (and integrating) multiple cinematic genres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Varda’s</a:t>
            </a:r>
            <a:r>
              <a:rPr lang="en-US" dirty="0" smtClean="0"/>
              <a:t> C</a:t>
            </a:r>
            <a:r>
              <a:rPr dirty="0" smtClean="0"/>
              <a:t>inécriture</a:t>
            </a:r>
            <a:endParaRPr lang="en-US" dirty="0"/>
          </a:p>
        </p:txBody>
      </p:sp>
      <p:sp>
        <p:nvSpPr>
          <p:cNvPr id="11" name="Content Placeholder 10"/>
          <p:cNvSpPr>
            <a:spLocks noGrp="1"/>
          </p:cNvSpPr>
          <p:nvPr>
            <p:ph sz="half" idx="1"/>
          </p:nvPr>
        </p:nvSpPr>
        <p:spPr>
          <a:xfrm>
            <a:off x="228600" y="1774825"/>
            <a:ext cx="4129722" cy="4854575"/>
          </a:xfrm>
        </p:spPr>
        <p:txBody>
          <a:bodyPr>
            <a:normAutofit fontScale="92500"/>
          </a:bodyPr>
          <a:lstStyle/>
          <a:p>
            <a:r>
              <a:rPr lang="en-US" dirty="0" smtClean="0"/>
              <a:t>Literally “cinematic writing”</a:t>
            </a:r>
          </a:p>
          <a:p>
            <a:r>
              <a:rPr lang="en-US" dirty="0" smtClean="0"/>
              <a:t>Interest in filmic writing placing </a:t>
            </a:r>
            <a:r>
              <a:rPr lang="en-US" dirty="0" err="1" smtClean="0"/>
              <a:t>Varda</a:t>
            </a:r>
            <a:r>
              <a:rPr lang="en-US" dirty="0" smtClean="0"/>
              <a:t> within </a:t>
            </a:r>
            <a:r>
              <a:rPr lang="en-US" dirty="0" smtClean="0">
                <a:hlinkClick r:id="rId2"/>
              </a:rPr>
              <a:t>Left Bank group</a:t>
            </a:r>
            <a:r>
              <a:rPr lang="en-US" dirty="0" smtClean="0"/>
              <a:t> of filmmakers, but her vision distinct</a:t>
            </a:r>
          </a:p>
          <a:p>
            <a:r>
              <a:rPr lang="en-US" dirty="0" smtClean="0"/>
              <a:t>For </a:t>
            </a:r>
            <a:r>
              <a:rPr lang="en-US" dirty="0" err="1" smtClean="0"/>
              <a:t>Varda</a:t>
            </a:r>
            <a:r>
              <a:rPr lang="en-US" dirty="0" smtClean="0"/>
              <a:t>, </a:t>
            </a:r>
            <a:r>
              <a:rPr lang="en-US" dirty="0" err="1" smtClean="0"/>
              <a:t>c</a:t>
            </a:r>
            <a:r>
              <a:rPr dirty="0" smtClean="0"/>
              <a:t>inécriture</a:t>
            </a:r>
            <a:r>
              <a:rPr lang="en-US" dirty="0" smtClean="0"/>
              <a:t> involves composition of screenplay, cast, location, camera position and movement, editing rhythm, and sound to create specific meanings </a:t>
            </a:r>
          </a:p>
          <a:p>
            <a:endParaRPr lang="en-US" dirty="0"/>
          </a:p>
        </p:txBody>
      </p:sp>
      <p:pic>
        <p:nvPicPr>
          <p:cNvPr id="14" name="Picture 13"/>
          <p:cNvPicPr>
            <a:picLocks noChangeAspect="1"/>
          </p:cNvPicPr>
          <p:nvPr/>
        </p:nvPicPr>
        <p:blipFill>
          <a:blip r:embed="rId3"/>
          <a:stretch>
            <a:fillRect/>
          </a:stretch>
        </p:blipFill>
        <p:spPr>
          <a:xfrm>
            <a:off x="4648199" y="1900238"/>
            <a:ext cx="4121943" cy="2747962"/>
          </a:xfrm>
          <a:prstGeom prst="rect">
            <a:avLst/>
          </a:prstGeom>
        </p:spPr>
      </p:pic>
      <p:sp>
        <p:nvSpPr>
          <p:cNvPr id="15" name="TextBox 14"/>
          <p:cNvSpPr txBox="1"/>
          <p:nvPr/>
        </p:nvSpPr>
        <p:spPr>
          <a:xfrm>
            <a:off x="4648199" y="4724400"/>
            <a:ext cx="4121943" cy="307777"/>
          </a:xfrm>
          <a:prstGeom prst="rect">
            <a:avLst/>
          </a:prstGeom>
          <a:noFill/>
        </p:spPr>
        <p:txBody>
          <a:bodyPr wrap="square" rtlCol="0">
            <a:spAutoFit/>
          </a:bodyPr>
          <a:lstStyle/>
          <a:p>
            <a:pPr algn="ctr"/>
            <a:r>
              <a:rPr lang="en-US" sz="1400" dirty="0" smtClean="0"/>
              <a:t>Image source: </a:t>
            </a:r>
            <a:r>
              <a:rPr lang="en-US" sz="1400" dirty="0" err="1" smtClean="0">
                <a:hlinkClick r:id="rId4"/>
              </a:rPr>
              <a:t>Reverseblog</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Varda</a:t>
            </a:r>
            <a:r>
              <a:rPr lang="en-US" dirty="0" smtClean="0"/>
              <a:t> on</a:t>
            </a:r>
            <a:r>
              <a:rPr lang="en-US" dirty="0" smtClean="0"/>
              <a:t> </a:t>
            </a:r>
            <a:r>
              <a:rPr lang="en-US" dirty="0" smtClean="0">
                <a:hlinkClick r:id="rId2"/>
              </a:rPr>
              <a:t>C</a:t>
            </a:r>
            <a:r>
              <a:rPr dirty="0" smtClean="0">
                <a:hlinkClick r:id="rId2"/>
              </a:rPr>
              <a:t>inécriture</a:t>
            </a:r>
            <a:r>
              <a:rPr lang="en-US" dirty="0" smtClean="0"/>
              <a:t> </a:t>
            </a:r>
            <a:endParaRPr lang="en-US" dirty="0"/>
          </a:p>
        </p:txBody>
      </p:sp>
      <p:sp>
        <p:nvSpPr>
          <p:cNvPr id="5" name="Content Placeholder 4"/>
          <p:cNvSpPr>
            <a:spLocks noGrp="1"/>
          </p:cNvSpPr>
          <p:nvPr>
            <p:ph idx="1"/>
          </p:nvPr>
        </p:nvSpPr>
        <p:spPr/>
        <p:txBody>
          <a:bodyPr>
            <a:normAutofit fontScale="92500"/>
          </a:bodyPr>
          <a:lstStyle/>
          <a:p>
            <a:pPr marL="0" indent="0">
              <a:buNone/>
            </a:pPr>
            <a:r>
              <a:rPr lang="en-US" dirty="0" smtClean="0"/>
              <a:t>“</a:t>
            </a:r>
            <a:r>
              <a:rPr dirty="0" smtClean="0"/>
              <a:t>A well written film is also well filmed, the actors are well chosen, so are the locations. The cutting, the movement, the points-of-view, the rhythm of filming and editing have been felt and considered in the way a writer chooses the depth of meaning of sentences, the type of words, number of adverbs, paragraphs, asides, chapters which advance the story or break its flow, etc. In writing it’s called style. In the cinema style is </a:t>
            </a:r>
            <a:r>
              <a:rPr dirty="0" smtClean="0"/>
              <a:t>cinécriture</a:t>
            </a:r>
            <a:r>
              <a:rPr lang="en-US" i="1" dirty="0" smtClean="0"/>
              <a:t>”</a:t>
            </a:r>
            <a:r>
              <a:rPr lang="en-US" dirty="0" smtClean="0"/>
              <a:t> (</a:t>
            </a:r>
            <a:r>
              <a:rPr lang="en-US" dirty="0" err="1" smtClean="0"/>
              <a:t>qtd</a:t>
            </a:r>
            <a:r>
              <a:rPr lang="en-US" dirty="0" smtClean="0"/>
              <a:t>. in Alison Smith, </a:t>
            </a:r>
            <a:r>
              <a:rPr i="1" dirty="0" smtClean="0"/>
              <a:t>Agnès </a:t>
            </a:r>
            <a:r>
              <a:rPr i="1" dirty="0" smtClean="0"/>
              <a:t>Varda</a:t>
            </a:r>
            <a:r>
              <a:rPr lang="en-US" dirty="0" smtClean="0"/>
              <a:t>, 14).</a:t>
            </a:r>
            <a:r>
              <a:rPr lang="en-US" i="1" dirty="0" smtClean="0"/>
              <a:t> </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545</TotalTime>
  <Words>376</Words>
  <Application>Microsoft Macintosh PowerPoint</Application>
  <PresentationFormat>On-screen Show (4:3)</PresentationFormat>
  <Paragraphs>36</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Infusion</vt:lpstr>
      <vt:lpstr>Introducing  Agnès Varda</vt:lpstr>
      <vt:lpstr>Biography</vt:lpstr>
      <vt:lpstr>“Mother” of the French New Wave</vt:lpstr>
      <vt:lpstr>Selected Filmography</vt:lpstr>
      <vt:lpstr>Varda’s Cinécriture</vt:lpstr>
      <vt:lpstr>Varda on Cinécriture </vt:lpstr>
    </vt:vector>
  </TitlesOfParts>
  <Company>University of Washington</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Agnes Varda</dc:title>
  <dc:creator>Kimberlee Gillis-Bridges</dc:creator>
  <cp:lastModifiedBy>Kimberlee Gillis-Bridges</cp:lastModifiedBy>
  <cp:revision>35</cp:revision>
  <dcterms:created xsi:type="dcterms:W3CDTF">2010-05-18T23:40:28Z</dcterms:created>
  <dcterms:modified xsi:type="dcterms:W3CDTF">2010-05-19T06:11:39Z</dcterms:modified>
</cp:coreProperties>
</file>