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467600" cy="1371600"/>
          </a:xfrm>
        </p:spPr>
        <p:txBody>
          <a:bodyPr/>
          <a:lstStyle>
            <a:lvl1pPr algn="r">
              <a:lnSpc>
                <a:spcPct val="80000"/>
              </a:lnSpc>
              <a:defRPr sz="5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0386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D0A0089-E15F-433C-9CC1-2AC4F1D3823A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1722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318D4F7-BDB3-4B46-B69B-BADC5758C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A0089-E15F-433C-9CC1-2AC4F1D3823A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8D4F7-BDB3-4B46-B69B-BADC5758C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304800"/>
            <a:ext cx="18859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5054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A0089-E15F-433C-9CC1-2AC4F1D3823A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8D4F7-BDB3-4B46-B69B-BADC5758C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A0089-E15F-433C-9CC1-2AC4F1D3823A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8D4F7-BDB3-4B46-B69B-BADC5758C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A0089-E15F-433C-9CC1-2AC4F1D3823A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8D4F7-BDB3-4B46-B69B-BADC5758C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A0089-E15F-433C-9CC1-2AC4F1D3823A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8D4F7-BDB3-4B46-B69B-BADC5758C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A0089-E15F-433C-9CC1-2AC4F1D3823A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8D4F7-BDB3-4B46-B69B-BADC5758C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A0089-E15F-433C-9CC1-2AC4F1D3823A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8D4F7-BDB3-4B46-B69B-BADC5758C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A0089-E15F-433C-9CC1-2AC4F1D3823A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8D4F7-BDB3-4B46-B69B-BADC5758C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A0089-E15F-433C-9CC1-2AC4F1D3823A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8D4F7-BDB3-4B46-B69B-BADC5758C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A0089-E15F-433C-9CC1-2AC4F1D3823A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8D4F7-BDB3-4B46-B69B-BADC5758C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54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90800" y="6096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5D0A0089-E15F-433C-9CC1-2AC4F1D3823A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096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6318D4F7-BDB3-4B46-B69B-BADC5758C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lib.umn.edu/raim0007/gwss3307_fall2007/2007/10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stor.org.offcampus.lib.washington.edu/stable/1212204" TargetMode="External"/><Relationship Id="rId2" Type="http://schemas.openxmlformats.org/officeDocument/2006/relationships/hyperlink" Target="http://www.pvc.maricopa.edu/int/HUM213b/hum213b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lasperlasdelmarfilms.com/Juarezwomen.html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moviemaker.com/directing/article/mexico_2970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lmlinc.com/archive/wrt/programs/8-2001/latin/latin.htm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Introducing </a:t>
            </a:r>
            <a:r>
              <a:rPr lang="en-US" dirty="0" err="1" smtClean="0"/>
              <a:t>María</a:t>
            </a:r>
            <a:r>
              <a:rPr lang="en-US" dirty="0" smtClean="0"/>
              <a:t> </a:t>
            </a:r>
            <a:r>
              <a:rPr lang="en-US" dirty="0" err="1" smtClean="0"/>
              <a:t>Novaro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Novaro</a:t>
            </a:r>
            <a:r>
              <a:rPr lang="en-US" dirty="0" smtClean="0"/>
              <a:t>: Early Career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672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Born 1951</a:t>
            </a:r>
          </a:p>
          <a:p>
            <a:r>
              <a:rPr lang="en-US" dirty="0" smtClean="0"/>
              <a:t>Studied sociology at National Autonomous University of Mexico in mid 1970s</a:t>
            </a:r>
          </a:p>
          <a:p>
            <a:r>
              <a:rPr lang="en-US" dirty="0" smtClean="0"/>
              <a:t>Involvement with Cine-</a:t>
            </a:r>
            <a:r>
              <a:rPr lang="en-US" dirty="0" err="1" smtClean="0"/>
              <a:t>Mujer</a:t>
            </a:r>
            <a:r>
              <a:rPr lang="en-US" dirty="0" smtClean="0"/>
              <a:t> (1979-1981) leads to study at Centro </a:t>
            </a:r>
            <a:r>
              <a:rPr lang="en-US" dirty="0" err="1" smtClean="0"/>
              <a:t>Universitario</a:t>
            </a:r>
            <a:r>
              <a:rPr lang="en-US" dirty="0" smtClean="0"/>
              <a:t> de </a:t>
            </a:r>
            <a:r>
              <a:rPr lang="en-US" dirty="0" err="1" smtClean="0"/>
              <a:t>Estudios</a:t>
            </a:r>
            <a:r>
              <a:rPr lang="en-US" dirty="0" smtClean="0"/>
              <a:t> </a:t>
            </a:r>
            <a:r>
              <a:rPr lang="en-US" dirty="0" err="1" smtClean="0"/>
              <a:t>Cinematográficos</a:t>
            </a:r>
            <a:r>
              <a:rPr lang="en-US" dirty="0" smtClean="0"/>
              <a:t> from 1980-1985</a:t>
            </a:r>
          </a:p>
          <a:p>
            <a:r>
              <a:rPr lang="en-US" dirty="0" smtClean="0"/>
              <a:t>Made shorts films while at school</a:t>
            </a:r>
          </a:p>
          <a:p>
            <a:r>
              <a:rPr lang="en-US" dirty="0" smtClean="0"/>
              <a:t>Worked as sound mixer and cinematographer, then assistant director to Alberto Cortés (</a:t>
            </a:r>
            <a:r>
              <a:rPr lang="en-US" i="1" dirty="0" smtClean="0"/>
              <a:t>Love Around the Corner</a:t>
            </a:r>
            <a:r>
              <a:rPr lang="en-US" dirty="0" smtClean="0"/>
              <a:t>, 1985)</a:t>
            </a:r>
          </a:p>
          <a:p>
            <a:r>
              <a:rPr lang="en-US" dirty="0" smtClean="0"/>
              <a:t>First feature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i="1" dirty="0" smtClean="0"/>
              <a:t>Lola</a:t>
            </a:r>
            <a:r>
              <a:rPr lang="en-US" dirty="0" smtClean="0"/>
              <a:t> (1989), focusing on neglectful, street-vendor single mother</a:t>
            </a:r>
            <a:endParaRPr lang="en-US" dirty="0"/>
          </a:p>
        </p:txBody>
      </p:sp>
      <p:pic>
        <p:nvPicPr>
          <p:cNvPr id="5" name="Content Placeholder 4" descr="novaro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05400" y="1676400"/>
            <a:ext cx="3144012" cy="3814309"/>
          </a:xfrm>
        </p:spPr>
      </p:pic>
      <p:sp>
        <p:nvSpPr>
          <p:cNvPr id="6" name="TextBox 5"/>
          <p:cNvSpPr txBox="1"/>
          <p:nvPr/>
        </p:nvSpPr>
        <p:spPr>
          <a:xfrm>
            <a:off x="5105400" y="56388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Image source: </a:t>
            </a:r>
            <a:r>
              <a:rPr lang="en-US" sz="1400" dirty="0" smtClean="0">
                <a:hlinkClick r:id="rId3"/>
              </a:rPr>
              <a:t>Course Blog for Feminist Film/Media Studies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Women in the </a:t>
            </a:r>
            <a:r>
              <a:rPr lang="en-US" dirty="0">
                <a:hlinkClick r:id="rId2"/>
              </a:rPr>
              <a:t>Mexican Film </a:t>
            </a:r>
            <a:r>
              <a:rPr lang="en-US" dirty="0" smtClean="0">
                <a:hlinkClick r:id="rId2"/>
              </a:rPr>
              <a:t>Industry</a:t>
            </a:r>
            <a:r>
              <a:rPr lang="en-US" dirty="0" smtClean="0"/>
              <a:t>, 1970s-1980s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495800" cy="4876800"/>
          </a:xfrm>
        </p:spPr>
        <p:txBody>
          <a:bodyPr>
            <a:normAutofit fontScale="55000" lnSpcReduction="20000"/>
          </a:bodyPr>
          <a:lstStyle/>
          <a:p>
            <a:r>
              <a:rPr lang="en-US" sz="3800" dirty="0" err="1"/>
              <a:t>Colectivo</a:t>
            </a:r>
            <a:r>
              <a:rPr lang="en-US" sz="3800" dirty="0"/>
              <a:t> Cine-</a:t>
            </a:r>
            <a:r>
              <a:rPr lang="en-US" sz="3800" dirty="0" err="1"/>
              <a:t>Mujer</a:t>
            </a:r>
            <a:r>
              <a:rPr lang="en-US" sz="3800" dirty="0"/>
              <a:t> </a:t>
            </a:r>
            <a:r>
              <a:rPr lang="en-US" sz="3800" dirty="0" smtClean="0"/>
              <a:t>forms in 1975 </a:t>
            </a:r>
            <a:r>
              <a:rPr lang="en-US" sz="3800" dirty="0" smtClean="0"/>
              <a:t>(disbands </a:t>
            </a:r>
            <a:r>
              <a:rPr lang="en-US" sz="3800" dirty="0" smtClean="0"/>
              <a:t>1986)</a:t>
            </a:r>
            <a:endParaRPr lang="en-US" sz="3800" dirty="0"/>
          </a:p>
          <a:p>
            <a:r>
              <a:rPr lang="en-US" sz="3800" dirty="0" smtClean="0"/>
              <a:t>Two </a:t>
            </a:r>
            <a:r>
              <a:rPr lang="en-US" sz="3800" dirty="0"/>
              <a:t>main film schools, </a:t>
            </a:r>
            <a:r>
              <a:rPr lang="en-US" sz="3800" dirty="0" smtClean="0"/>
              <a:t>Centro </a:t>
            </a:r>
            <a:r>
              <a:rPr lang="en-US" sz="3800" dirty="0" err="1" smtClean="0"/>
              <a:t>Universitario</a:t>
            </a:r>
            <a:r>
              <a:rPr lang="en-US" sz="3800" dirty="0" smtClean="0"/>
              <a:t> </a:t>
            </a:r>
            <a:r>
              <a:rPr lang="en-US" sz="3800" dirty="0"/>
              <a:t>de </a:t>
            </a:r>
            <a:r>
              <a:rPr lang="en-US" sz="3800" dirty="0" err="1" smtClean="0"/>
              <a:t>Estudios</a:t>
            </a:r>
            <a:r>
              <a:rPr lang="en-US" sz="3800" dirty="0" smtClean="0"/>
              <a:t> </a:t>
            </a:r>
            <a:r>
              <a:rPr lang="en-US" sz="3800" dirty="0" err="1" smtClean="0"/>
              <a:t>Cinematográficos</a:t>
            </a:r>
            <a:r>
              <a:rPr lang="en-US" sz="3800" dirty="0" smtClean="0"/>
              <a:t> </a:t>
            </a:r>
            <a:r>
              <a:rPr lang="en-US" sz="3800" dirty="0"/>
              <a:t>(CUEC) and </a:t>
            </a:r>
            <a:r>
              <a:rPr lang="en-US" sz="3800" dirty="0" smtClean="0"/>
              <a:t>the Centro </a:t>
            </a:r>
            <a:r>
              <a:rPr lang="en-US" sz="3800" dirty="0"/>
              <a:t>de </a:t>
            </a:r>
            <a:r>
              <a:rPr lang="en-US" sz="3800" dirty="0" err="1" smtClean="0"/>
              <a:t>Capacitación</a:t>
            </a:r>
            <a:r>
              <a:rPr lang="en-US" sz="3800" dirty="0" smtClean="0"/>
              <a:t> </a:t>
            </a:r>
            <a:r>
              <a:rPr lang="en-US" sz="3800" dirty="0" err="1" smtClean="0"/>
              <a:t>Cinematográfica</a:t>
            </a:r>
            <a:r>
              <a:rPr lang="en-US" sz="3800" dirty="0" smtClean="0"/>
              <a:t> </a:t>
            </a:r>
            <a:r>
              <a:rPr lang="en-US" sz="3800" dirty="0"/>
              <a:t>(CCC) </a:t>
            </a:r>
            <a:r>
              <a:rPr lang="en-US" sz="3800" dirty="0" smtClean="0"/>
              <a:t>receive increased </a:t>
            </a:r>
            <a:r>
              <a:rPr lang="en-US" sz="3800" dirty="0"/>
              <a:t>funding, admit </a:t>
            </a:r>
            <a:r>
              <a:rPr lang="en-US" sz="3800" dirty="0" smtClean="0"/>
              <a:t>more female students and allow </a:t>
            </a:r>
            <a:r>
              <a:rPr lang="en-US" sz="3800" dirty="0"/>
              <a:t>independent film production</a:t>
            </a:r>
          </a:p>
          <a:p>
            <a:r>
              <a:rPr lang="en-US" sz="3800" dirty="0" smtClean="0"/>
              <a:t>Film </a:t>
            </a:r>
            <a:r>
              <a:rPr lang="en-US" sz="3800" dirty="0"/>
              <a:t>unions, which had </a:t>
            </a:r>
            <a:r>
              <a:rPr lang="en-US" sz="3800" dirty="0" smtClean="0"/>
              <a:t>restrictive rules </a:t>
            </a:r>
            <a:r>
              <a:rPr lang="en-US" sz="3800" dirty="0"/>
              <a:t>regarding </a:t>
            </a:r>
            <a:r>
              <a:rPr lang="en-US" sz="3800" dirty="0" smtClean="0"/>
              <a:t>female participation</a:t>
            </a:r>
            <a:r>
              <a:rPr lang="en-US" sz="3800" dirty="0"/>
              <a:t>, declined in </a:t>
            </a:r>
            <a:r>
              <a:rPr lang="en-US" sz="3800" dirty="0" smtClean="0"/>
              <a:t>influence as </a:t>
            </a:r>
            <a:r>
              <a:rPr lang="en-US" sz="3800" dirty="0" smtClean="0"/>
              <a:t>President </a:t>
            </a:r>
            <a:r>
              <a:rPr lang="en-US" sz="3800" dirty="0" err="1" smtClean="0"/>
              <a:t>Luís</a:t>
            </a:r>
            <a:r>
              <a:rPr lang="en-US" sz="3800" dirty="0" smtClean="0"/>
              <a:t> </a:t>
            </a:r>
            <a:r>
              <a:rPr lang="en-US" sz="3800" dirty="0" err="1" smtClean="0"/>
              <a:t>Echeverría</a:t>
            </a:r>
            <a:r>
              <a:rPr lang="en-US" sz="3800" dirty="0" smtClean="0"/>
              <a:t> Alvarez (1970-76) </a:t>
            </a:r>
            <a:r>
              <a:rPr lang="en-US" sz="3800" dirty="0">
                <a:hlinkClick r:id="rId3"/>
              </a:rPr>
              <a:t>restructured </a:t>
            </a:r>
            <a:r>
              <a:rPr lang="en-US" sz="3800" dirty="0" smtClean="0">
                <a:hlinkClick r:id="rId3"/>
              </a:rPr>
              <a:t>film industry</a:t>
            </a:r>
            <a:endParaRPr lang="en-US" sz="38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1600200"/>
            <a:ext cx="3505200" cy="2867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181600" y="4495800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hlinkClick r:id="rId5"/>
              </a:rPr>
              <a:t>Image source: </a:t>
            </a:r>
            <a:r>
              <a:rPr lang="en-US" sz="1400" i="1" dirty="0" smtClean="0">
                <a:hlinkClick r:id="rId5"/>
              </a:rPr>
              <a:t>Juarez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Danzón</a:t>
            </a:r>
            <a:r>
              <a:rPr lang="en-US" dirty="0" smtClean="0"/>
              <a:t> (1991)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Premiered at Cannes Director’s Fortnight (1991)</a:t>
            </a:r>
          </a:p>
          <a:p>
            <a:r>
              <a:rPr lang="en-US" dirty="0" smtClean="0"/>
              <a:t>Festival awards for film and </a:t>
            </a:r>
            <a:r>
              <a:rPr lang="en-US" dirty="0" err="1" smtClean="0"/>
              <a:t>Novaro</a:t>
            </a:r>
            <a:endParaRPr lang="en-US" dirty="0" smtClean="0"/>
          </a:p>
          <a:p>
            <a:r>
              <a:rPr lang="en-US" dirty="0" smtClean="0"/>
              <a:t>Profitable art-house film distributed internationally</a:t>
            </a:r>
          </a:p>
          <a:p>
            <a:r>
              <a:rPr lang="en-US" dirty="0" smtClean="0"/>
              <a:t>Look for: Elements of </a:t>
            </a:r>
            <a:r>
              <a:rPr lang="en-US" i="1" dirty="0" err="1" smtClean="0"/>
              <a:t>mise</a:t>
            </a:r>
            <a:r>
              <a:rPr lang="en-US" dirty="0" smtClean="0"/>
              <a:t>-en-</a:t>
            </a:r>
            <a:r>
              <a:rPr lang="en-US" i="1" dirty="0" smtClean="0"/>
              <a:t>scène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4267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source: </a:t>
            </a:r>
            <a:r>
              <a:rPr lang="en-US" i="1" dirty="0" smtClean="0">
                <a:hlinkClick r:id="rId2"/>
              </a:rPr>
              <a:t>Movie Maker</a:t>
            </a:r>
            <a:endParaRPr lang="en-US" i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599" y="1676400"/>
            <a:ext cx="373455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Feature Films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i="1" dirty="0" smtClean="0"/>
              <a:t>El </a:t>
            </a:r>
            <a:r>
              <a:rPr lang="en-US" i="1" dirty="0" err="1" smtClean="0"/>
              <a:t>Jardín</a:t>
            </a:r>
            <a:r>
              <a:rPr lang="en-US" i="1" dirty="0" smtClean="0"/>
              <a:t> del </a:t>
            </a:r>
            <a:r>
              <a:rPr lang="en-US" i="1" dirty="0" err="1" smtClean="0"/>
              <a:t>Edén</a:t>
            </a:r>
            <a:r>
              <a:rPr lang="en-US" dirty="0" smtClean="0"/>
              <a:t> (1994)</a:t>
            </a:r>
          </a:p>
          <a:p>
            <a:r>
              <a:rPr lang="en-US" i="1" dirty="0" smtClean="0"/>
              <a:t>Sin </a:t>
            </a:r>
            <a:r>
              <a:rPr lang="en-US" i="1" dirty="0" err="1" smtClean="0"/>
              <a:t>Dejar</a:t>
            </a:r>
            <a:r>
              <a:rPr lang="en-US" i="1" dirty="0" smtClean="0"/>
              <a:t> </a:t>
            </a:r>
            <a:r>
              <a:rPr lang="en-US" i="1" dirty="0" err="1" smtClean="0"/>
              <a:t>Huella</a:t>
            </a:r>
            <a:r>
              <a:rPr lang="en-US" dirty="0" smtClean="0"/>
              <a:t> (2000)</a:t>
            </a:r>
          </a:p>
          <a:p>
            <a:r>
              <a:rPr lang="en-US" i="1" dirty="0" smtClean="0"/>
              <a:t>Las </a:t>
            </a:r>
            <a:r>
              <a:rPr lang="en-US" i="1" dirty="0" err="1" smtClean="0"/>
              <a:t>Buenas</a:t>
            </a:r>
            <a:r>
              <a:rPr lang="en-US" i="1" dirty="0" smtClean="0"/>
              <a:t> </a:t>
            </a:r>
            <a:r>
              <a:rPr lang="en-US" i="1" dirty="0" err="1" smtClean="0"/>
              <a:t>Yerbas</a:t>
            </a:r>
            <a:r>
              <a:rPr lang="en-US" i="1" dirty="0" smtClean="0"/>
              <a:t> </a:t>
            </a:r>
            <a:r>
              <a:rPr lang="en-US" dirty="0" smtClean="0"/>
              <a:t>(2010)</a:t>
            </a:r>
            <a:endParaRPr lang="en-US" dirty="0"/>
          </a:p>
          <a:p>
            <a:r>
              <a:rPr lang="en-US" dirty="0" smtClean="0"/>
              <a:t>Focus on borderlands and women “on the margins”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676400"/>
            <a:ext cx="3657600" cy="285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495800" y="46482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Still from </a:t>
            </a:r>
            <a:r>
              <a:rPr lang="en-US" sz="1400" i="1" dirty="0" smtClean="0"/>
              <a:t>Sin </a:t>
            </a:r>
            <a:r>
              <a:rPr lang="en-US" sz="1400" i="1" dirty="0" err="1" smtClean="0"/>
              <a:t>Dejar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Huella</a:t>
            </a:r>
            <a:r>
              <a:rPr lang="en-US" sz="1400" i="1" dirty="0" smtClean="0"/>
              <a:t> </a:t>
            </a:r>
            <a:r>
              <a:rPr lang="en-US" sz="1400" dirty="0" smtClean="0"/>
              <a:t>(2000). Image source: </a:t>
            </a:r>
            <a:r>
              <a:rPr lang="en-US" sz="1400" dirty="0" err="1" smtClean="0">
                <a:hlinkClick r:id="rId3"/>
              </a:rPr>
              <a:t>FilmInc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-green cave design template">
  <a:themeElements>
    <a:clrScheme name="Office Theme 11">
      <a:dk1>
        <a:srgbClr val="005A58"/>
      </a:dk1>
      <a:lt1>
        <a:srgbClr val="FFFFFF"/>
      </a:lt1>
      <a:dk2>
        <a:srgbClr val="33CCCC"/>
      </a:dk2>
      <a:lt2>
        <a:srgbClr val="FFFF99"/>
      </a:lt2>
      <a:accent1>
        <a:srgbClr val="006462"/>
      </a:accent1>
      <a:accent2>
        <a:srgbClr val="6D6FC7"/>
      </a:accent2>
      <a:accent3>
        <a:srgbClr val="ADE2E2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DCEBE6"/>
        </a:dk1>
        <a:lt1>
          <a:srgbClr val="FFFFFF"/>
        </a:lt1>
        <a:dk2>
          <a:srgbClr val="000000"/>
        </a:dk2>
        <a:lt2>
          <a:srgbClr val="333333"/>
        </a:lt2>
        <a:accent1>
          <a:srgbClr val="3374A1"/>
        </a:accent1>
        <a:accent2>
          <a:srgbClr val="3B2E8A"/>
        </a:accent2>
        <a:accent3>
          <a:srgbClr val="FFFFFF"/>
        </a:accent3>
        <a:accent4>
          <a:srgbClr val="BCC9C4"/>
        </a:accent4>
        <a:accent5>
          <a:srgbClr val="ADBCCD"/>
        </a:accent5>
        <a:accent6>
          <a:srgbClr val="35297D"/>
        </a:accent6>
        <a:hlink>
          <a:srgbClr val="00FF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3E3E5C"/>
        </a:dk1>
        <a:lt1>
          <a:srgbClr val="FFFFFF"/>
        </a:lt1>
        <a:dk2>
          <a:srgbClr val="B9B9D7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D9D9E8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CCCC99"/>
        </a:dk1>
        <a:lt1>
          <a:srgbClr val="FFFFCC"/>
        </a:lt1>
        <a:dk2>
          <a:srgbClr val="DFD293"/>
        </a:dk2>
        <a:lt2>
          <a:srgbClr val="5C1F00"/>
        </a:lt2>
        <a:accent1>
          <a:srgbClr val="78783C"/>
        </a:accent1>
        <a:accent2>
          <a:srgbClr val="FFFFCC"/>
        </a:accent2>
        <a:accent3>
          <a:srgbClr val="FFFFE2"/>
        </a:accent3>
        <a:accent4>
          <a:srgbClr val="AEAE82"/>
        </a:accent4>
        <a:accent5>
          <a:srgbClr val="BEBEAF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2D2015"/>
        </a:dk1>
        <a:lt1>
          <a:srgbClr val="D2D2D2"/>
        </a:lt1>
        <a:dk2>
          <a:srgbClr val="CCCCA5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E2E2C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2D2015"/>
        </a:dk1>
        <a:lt1>
          <a:srgbClr val="D2D2D2"/>
        </a:lt1>
        <a:dk2>
          <a:srgbClr val="73CDFF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BCE3F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5A58"/>
        </a:dk1>
        <a:lt1>
          <a:srgbClr val="FFFFFF"/>
        </a:lt1>
        <a:dk2>
          <a:srgbClr val="33CCCC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DE2E2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3366"/>
        </a:dk1>
        <a:lt1>
          <a:srgbClr val="FFFFFF"/>
        </a:lt1>
        <a:dk2>
          <a:srgbClr val="0000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B8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Blue-green cave design template</Template>
  <TotalTime>116</TotalTime>
  <Words>246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Blue-green cave design template</vt:lpstr>
      <vt:lpstr>Introducing María Novaro</vt:lpstr>
      <vt:lpstr>Novaro: Early Career</vt:lpstr>
      <vt:lpstr>Women in the Mexican Film Industry, 1970s-1980s</vt:lpstr>
      <vt:lpstr>Danzón (1991)</vt:lpstr>
      <vt:lpstr>Other Feature Films</vt:lpstr>
    </vt:vector>
  </TitlesOfParts>
  <Company>UW English Dept.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María Novaro</dc:title>
  <dc:creator>Kimberlee Gillis-Bridges</dc:creator>
  <cp:lastModifiedBy>Kimberlee Gillis-Bridges</cp:lastModifiedBy>
  <cp:revision>13</cp:revision>
  <dcterms:created xsi:type="dcterms:W3CDTF">2010-04-12T20:34:22Z</dcterms:created>
  <dcterms:modified xsi:type="dcterms:W3CDTF">2010-04-13T01:14:37Z</dcterms:modified>
</cp:coreProperties>
</file>