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286000"/>
            <a:ext cx="7467600" cy="1371600"/>
          </a:xfrm>
        </p:spPr>
        <p:txBody>
          <a:bodyPr/>
          <a:lstStyle>
            <a:lvl1pPr algn="r">
              <a:lnSpc>
                <a:spcPct val="80000"/>
              </a:lnSpc>
              <a:defRPr sz="5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67000" y="4038600"/>
            <a:ext cx="5410200" cy="10668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286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D55BE03-24F6-44AD-AF05-CC5C1885D632}" type="datetimeFigureOut">
              <a:rPr lang="en-US" smtClean="0"/>
              <a:pPr/>
              <a:t>5/6/2010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362200" y="6172200"/>
            <a:ext cx="43434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8D86DED-C08C-4FA9-BD5A-7091A2B37F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55BE03-24F6-44AD-AF05-CC5C1885D632}" type="datetimeFigureOut">
              <a:rPr lang="en-US" smtClean="0"/>
              <a:pPr/>
              <a:t>5/6/2010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D86DED-C08C-4FA9-BD5A-7091A2B37F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19850" y="304800"/>
            <a:ext cx="18859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04800"/>
            <a:ext cx="55054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55BE03-24F6-44AD-AF05-CC5C1885D632}" type="datetimeFigureOut">
              <a:rPr lang="en-US" smtClean="0"/>
              <a:pPr/>
              <a:t>5/6/2010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D86DED-C08C-4FA9-BD5A-7091A2B37F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55BE03-24F6-44AD-AF05-CC5C1885D632}" type="datetimeFigureOut">
              <a:rPr lang="en-US" smtClean="0"/>
              <a:pPr/>
              <a:t>5/6/2010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D86DED-C08C-4FA9-BD5A-7091A2B37F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55BE03-24F6-44AD-AF05-CC5C1885D632}" type="datetimeFigureOut">
              <a:rPr lang="en-US" smtClean="0"/>
              <a:pPr/>
              <a:t>5/6/2010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D86DED-C08C-4FA9-BD5A-7091A2B37F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6957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524000"/>
            <a:ext cx="36957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55BE03-24F6-44AD-AF05-CC5C1885D632}" type="datetimeFigureOut">
              <a:rPr lang="en-US" smtClean="0"/>
              <a:pPr/>
              <a:t>5/6/2010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D86DED-C08C-4FA9-BD5A-7091A2B37F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55BE03-24F6-44AD-AF05-CC5C1885D632}" type="datetimeFigureOut">
              <a:rPr lang="en-US" smtClean="0"/>
              <a:pPr/>
              <a:t>5/6/2010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D86DED-C08C-4FA9-BD5A-7091A2B37F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55BE03-24F6-44AD-AF05-CC5C1885D632}" type="datetimeFigureOut">
              <a:rPr lang="en-US" smtClean="0"/>
              <a:pPr/>
              <a:t>5/6/2010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D86DED-C08C-4FA9-BD5A-7091A2B37F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55BE03-24F6-44AD-AF05-CC5C1885D632}" type="datetimeFigureOut">
              <a:rPr lang="en-US" smtClean="0"/>
              <a:pPr/>
              <a:t>5/6/2010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D86DED-C08C-4FA9-BD5A-7091A2B37F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55BE03-24F6-44AD-AF05-CC5C1885D632}" type="datetimeFigureOut">
              <a:rPr lang="en-US" smtClean="0"/>
              <a:pPr/>
              <a:t>5/6/2010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D86DED-C08C-4FA9-BD5A-7091A2B37F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55BE03-24F6-44AD-AF05-CC5C1885D632}" type="datetimeFigureOut">
              <a:rPr lang="en-US" smtClean="0"/>
              <a:pPr/>
              <a:t>5/6/2010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D86DED-C08C-4FA9-BD5A-7091A2B37F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4800"/>
            <a:ext cx="7543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543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590800" y="60960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fld id="{2D55BE03-24F6-44AD-AF05-CC5C1885D632}" type="datetimeFigureOut">
              <a:rPr lang="en-US" smtClean="0"/>
              <a:pPr/>
              <a:t>5/6/2010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62400" y="6096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0960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28D86DED-C08C-4FA9-BD5A-7091A2B37F1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novaonline.nvcc.edu/eli/evans/his135/Events/Tito80/Tito80.html" TargetMode="External"/><Relationship Id="rId2" Type="http://schemas.openxmlformats.org/officeDocument/2006/relationships/hyperlink" Target="http://econ161.berkeley.edu/tceh/Slouch_Alternatives12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pbs.org/wgbh/commandingheights/lo/countries/hu/hu_overview.html" TargetMode="External"/><Relationship Id="rId4" Type="http://schemas.openxmlformats.org/officeDocument/2006/relationships/hyperlink" Target="http://www.time.com/time/magazine/article/0,9171,856140,00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archive.sensesofcinema.com/contents/02/22/meszaros.html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filmreference.com/Directors-Lu-Mi/M-sz-ros-M-rta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movies.nytimes.com/movie/review?res=9902E4D8123DE53BBC4F52DFB0668389669EDE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fotoenh2009.blogspot.com/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e-review.org/kinoeye/kinoeye28old2.html" TargetMode="External"/><Relationship Id="rId3" Type="http://schemas.openxmlformats.org/officeDocument/2006/relationships/hyperlink" Target="http://www.shaviro.com/Blog/?p=556" TargetMode="External"/><Relationship Id="rId7" Type="http://schemas.openxmlformats.org/officeDocument/2006/relationships/hyperlink" Target="http://books.google.com/books?id=AvjoDrhajOcC&amp;lpg=RA1-PA130&amp;ots=uztqYZVbQ8&amp;dq=diary%20for%20my%20parents%20marta%20meszaros&amp;pg=RA1-PA130#v=onepage&amp;q=marta%20meszaros&amp;f=false" TargetMode="External"/><Relationship Id="rId2" Type="http://schemas.openxmlformats.org/officeDocument/2006/relationships/hyperlink" Target="http://movies.nytimes.com/movie/review?res=940CE6DB133CE334BC4052DFBF66838D669EDE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grunes.wordpress.com/2008/06/28/bye-bye-red-riding-hood-marta-meszaros-1989/" TargetMode="External"/><Relationship Id="rId11" Type="http://schemas.openxmlformats.org/officeDocument/2006/relationships/hyperlink" Target="http://archive.sensesofcinema.com/contents/02/22/meszaros.html" TargetMode="External"/><Relationship Id="rId5" Type="http://schemas.openxmlformats.org/officeDocument/2006/relationships/hyperlink" Target="http://www.ejumpcut.org/archive/onlinessays/JC35folder/Meszaros.html" TargetMode="External"/><Relationship Id="rId10" Type="http://schemas.openxmlformats.org/officeDocument/2006/relationships/image" Target="../media/image5.jpeg"/><Relationship Id="rId4" Type="http://schemas.openxmlformats.org/officeDocument/2006/relationships/hyperlink" Target="http://movies.nytimes.com/movie/review?res=9501E4DA1739E732A25753C2A9629C946890D6CF" TargetMode="External"/><Relationship Id="rId9" Type="http://schemas.openxmlformats.org/officeDocument/2006/relationships/hyperlink" Target="http://www.kviff.com/en/film-archive-detail/20050813-the-unburied-man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ilmreference.com/Directors-Lu-Mi/M-sz-ros-M-rta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istorylearningsite.co.uk/matyas_rakosi.htm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rev.hu/history_of_56/naviga/index.htm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news.bbc.co.uk/2/hi/in_pictures/6070552.s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828800"/>
            <a:ext cx="7467600" cy="1828800"/>
          </a:xfrm>
        </p:spPr>
        <p:txBody>
          <a:bodyPr/>
          <a:lstStyle/>
          <a:p>
            <a:r>
              <a:rPr lang="en-US" dirty="0" smtClean="0"/>
              <a:t>Introducing </a:t>
            </a:r>
            <a:br>
              <a:rPr lang="en-US" dirty="0" smtClean="0"/>
            </a:br>
            <a:r>
              <a:rPr lang="en-US" dirty="0" err="1" smtClean="0"/>
              <a:t>Márta</a:t>
            </a:r>
            <a:r>
              <a:rPr lang="en-US" dirty="0" smtClean="0"/>
              <a:t> </a:t>
            </a:r>
            <a:r>
              <a:rPr lang="en-US" dirty="0" err="1" smtClean="0"/>
              <a:t>Mészáros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Autobiography, </a:t>
            </a:r>
          </a:p>
          <a:p>
            <a:r>
              <a:rPr lang="en-US" dirty="0" smtClean="0"/>
              <a:t>Film, and Politics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Questions: Additional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153400" cy="5181600"/>
          </a:xfrm>
        </p:spPr>
        <p:txBody>
          <a:bodyPr/>
          <a:lstStyle/>
          <a:p>
            <a:r>
              <a:rPr lang="en-US" sz="2800" dirty="0" smtClean="0"/>
              <a:t>Communism, Nazism and Fascism</a:t>
            </a:r>
          </a:p>
          <a:p>
            <a:pPr lvl="1"/>
            <a:r>
              <a:rPr lang="en-US" sz="2400" dirty="0" smtClean="0"/>
              <a:t>Professor Brad </a:t>
            </a:r>
            <a:r>
              <a:rPr lang="en-US" sz="2400" dirty="0" err="1" smtClean="0"/>
              <a:t>DeLong’s</a:t>
            </a:r>
            <a:r>
              <a:rPr lang="en-US" sz="2400" dirty="0" smtClean="0"/>
              <a:t> “</a:t>
            </a:r>
            <a:r>
              <a:rPr lang="en-US" sz="2400" dirty="0" smtClean="0">
                <a:hlinkClick r:id="rId2"/>
              </a:rPr>
              <a:t>Alternatives to Capitalism and Democracy</a:t>
            </a:r>
            <a:r>
              <a:rPr lang="en-US" sz="2400" dirty="0" smtClean="0"/>
              <a:t>” page outlines the major tenets and compares Nazism and Fascism </a:t>
            </a:r>
          </a:p>
          <a:p>
            <a:r>
              <a:rPr lang="en-US" sz="2800" dirty="0" err="1" smtClean="0"/>
              <a:t>Josip</a:t>
            </a:r>
            <a:r>
              <a:rPr lang="en-US" sz="2800" dirty="0" smtClean="0"/>
              <a:t> Broz Tito, leader of Yugoslavia, 1943-1980</a:t>
            </a:r>
          </a:p>
          <a:p>
            <a:pPr lvl="1"/>
            <a:r>
              <a:rPr lang="en-US" sz="2400" dirty="0" smtClean="0"/>
              <a:t>Professor Charles Evans provides </a:t>
            </a:r>
            <a:r>
              <a:rPr lang="en-US" sz="2400" dirty="0" smtClean="0">
                <a:hlinkClick r:id="rId3"/>
              </a:rPr>
              <a:t>background</a:t>
            </a:r>
            <a:r>
              <a:rPr lang="en-US" sz="2400" dirty="0" smtClean="0"/>
              <a:t> on Tito’s break with Stalin and links to articles on the split, like </a:t>
            </a:r>
            <a:r>
              <a:rPr lang="en-US" sz="2400" dirty="0" smtClean="0">
                <a:hlinkClick r:id="rId4"/>
              </a:rPr>
              <a:t>this one from a 1949 issue of </a:t>
            </a:r>
            <a:r>
              <a:rPr lang="en-US" sz="2400" i="1" dirty="0" smtClean="0">
                <a:hlinkClick r:id="rId4"/>
              </a:rPr>
              <a:t>TIME</a:t>
            </a:r>
            <a:endParaRPr lang="en-US" sz="2400" i="1" dirty="0" smtClean="0"/>
          </a:p>
          <a:p>
            <a:r>
              <a:rPr lang="en-US" sz="2800" dirty="0" smtClean="0"/>
              <a:t>Hungarian political history, post uprising</a:t>
            </a:r>
          </a:p>
          <a:p>
            <a:pPr lvl="1"/>
            <a:r>
              <a:rPr lang="en-US" sz="2400" dirty="0" smtClean="0"/>
              <a:t>PBS has a </a:t>
            </a:r>
            <a:r>
              <a:rPr lang="en-US" sz="2400" dirty="0" smtClean="0">
                <a:hlinkClick r:id="rId5"/>
              </a:rPr>
              <a:t>succinct timeline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371600"/>
            <a:ext cx="4038600" cy="5029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Born 1931 in Budapest, Hungary</a:t>
            </a:r>
          </a:p>
          <a:p>
            <a:r>
              <a:rPr lang="en-US" dirty="0" smtClean="0"/>
              <a:t>Emigrated to USSR in 1936 with painter mother and father, sculptor </a:t>
            </a:r>
            <a:r>
              <a:rPr lang="en-US" dirty="0" err="1" smtClean="0"/>
              <a:t>László</a:t>
            </a:r>
            <a:r>
              <a:rPr lang="en-US" dirty="0" smtClean="0"/>
              <a:t> </a:t>
            </a:r>
            <a:r>
              <a:rPr lang="en-US" dirty="0" err="1" smtClean="0"/>
              <a:t>Mészáros</a:t>
            </a:r>
            <a:endParaRPr lang="en-US" dirty="0" smtClean="0"/>
          </a:p>
          <a:p>
            <a:r>
              <a:rPr lang="en-US" dirty="0" smtClean="0"/>
              <a:t>Father arrested and imprisoned in 1938 purge</a:t>
            </a:r>
          </a:p>
          <a:p>
            <a:r>
              <a:rPr lang="en-US" dirty="0" smtClean="0"/>
              <a:t>Mother died of typhoid</a:t>
            </a:r>
          </a:p>
          <a:p>
            <a:r>
              <a:rPr lang="en-US" dirty="0" smtClean="0"/>
              <a:t>Returned to Hungary in 1946</a:t>
            </a:r>
          </a:p>
          <a:p>
            <a:r>
              <a:rPr lang="en-US" dirty="0" smtClean="0"/>
              <a:t>Studied film at Moscow’s Russian State Institute for Cinematography (VGIK) in mid 1950s, as </a:t>
            </a:r>
            <a:r>
              <a:rPr lang="en-US" dirty="0" smtClean="0">
                <a:hlinkClick r:id="rId2"/>
              </a:rPr>
              <a:t>no woman yet enrolled in Hungarian film school</a:t>
            </a:r>
            <a:endParaRPr lang="en-US" dirty="0" smtClean="0"/>
          </a:p>
        </p:txBody>
      </p:sp>
      <p:pic>
        <p:nvPicPr>
          <p:cNvPr id="5" name="Content Placeholder 4" descr="meszaros_finger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029200" y="1371600"/>
            <a:ext cx="3087775" cy="4495800"/>
          </a:xfrm>
        </p:spPr>
      </p:pic>
      <p:sp>
        <p:nvSpPr>
          <p:cNvPr id="6" name="TextBox 5"/>
          <p:cNvSpPr txBox="1"/>
          <p:nvPr/>
        </p:nvSpPr>
        <p:spPr>
          <a:xfrm>
            <a:off x="5029200" y="6096000"/>
            <a:ext cx="3200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Image source: </a:t>
            </a:r>
            <a:r>
              <a:rPr lang="en-US" sz="1400" dirty="0" smtClean="0">
                <a:hlinkClick r:id="rId4"/>
              </a:rPr>
              <a:t>Film Reference</a:t>
            </a:r>
            <a:endParaRPr lang="en-US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Career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219200"/>
            <a:ext cx="36957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Assistant at Studio Budapest, producer of newsreels, 1954</a:t>
            </a:r>
          </a:p>
          <a:p>
            <a:r>
              <a:rPr lang="en-US" dirty="0" smtClean="0"/>
              <a:t>Directed documentaries at studios in both Hungary (1965-1956, 1959-1968) and Romania (1957-1959)</a:t>
            </a:r>
          </a:p>
          <a:p>
            <a:r>
              <a:rPr lang="en-US" dirty="0" smtClean="0"/>
              <a:t>Joined </a:t>
            </a:r>
            <a:r>
              <a:rPr lang="en-US" dirty="0" err="1" smtClean="0"/>
              <a:t>Mafilm</a:t>
            </a:r>
            <a:r>
              <a:rPr lang="en-US" dirty="0" smtClean="0"/>
              <a:t> 4 Group film unit in 1966</a:t>
            </a:r>
          </a:p>
          <a:p>
            <a:r>
              <a:rPr lang="en-US" dirty="0" smtClean="0"/>
              <a:t>Begins directing fiction feature films in 1968</a:t>
            </a:r>
          </a:p>
          <a:p>
            <a:pPr lvl="1"/>
            <a:r>
              <a:rPr lang="en-US" i="1" dirty="0" smtClean="0">
                <a:hlinkClick r:id="rId2"/>
              </a:rPr>
              <a:t>The Girl</a:t>
            </a:r>
            <a:r>
              <a:rPr lang="en-US" dirty="0" smtClean="0"/>
              <a:t> (</a:t>
            </a:r>
            <a:r>
              <a:rPr lang="en-US" i="1" dirty="0" err="1" smtClean="0"/>
              <a:t>Eltávozott</a:t>
            </a:r>
            <a:r>
              <a:rPr lang="en-US" i="1" dirty="0" smtClean="0"/>
              <a:t> nap</a:t>
            </a:r>
            <a:r>
              <a:rPr lang="en-US" dirty="0" smtClean="0"/>
              <a:t>,1968) is first feature in Hungarian film history made by woman</a:t>
            </a:r>
          </a:p>
          <a:p>
            <a:endParaRPr lang="en-US" dirty="0"/>
          </a:p>
        </p:txBody>
      </p:sp>
      <p:pic>
        <p:nvPicPr>
          <p:cNvPr id="5" name="Content Placeholder 4" descr="meszaros_scarf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724400" y="1295400"/>
            <a:ext cx="3695700" cy="3695700"/>
          </a:xfrm>
        </p:spPr>
      </p:pic>
      <p:sp>
        <p:nvSpPr>
          <p:cNvPr id="6" name="TextBox 5"/>
          <p:cNvSpPr txBox="1"/>
          <p:nvPr/>
        </p:nvSpPr>
        <p:spPr>
          <a:xfrm>
            <a:off x="4724400" y="5181600"/>
            <a:ext cx="381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Image source: </a:t>
            </a:r>
            <a:r>
              <a:rPr lang="en-US" sz="1400" dirty="0" err="1" smtClean="0">
                <a:hlinkClick r:id="rId4"/>
              </a:rPr>
              <a:t>Zobacz</a:t>
            </a:r>
            <a:r>
              <a:rPr lang="en-US" sz="1400" dirty="0" smtClean="0">
                <a:hlinkClick r:id="rId4"/>
              </a:rPr>
              <a:t> </a:t>
            </a:r>
            <a:r>
              <a:rPr lang="en-US" sz="1400" dirty="0" err="1" smtClean="0">
                <a:hlinkClick r:id="rId4"/>
              </a:rPr>
              <a:t>Wiecej</a:t>
            </a:r>
            <a:r>
              <a:rPr lang="en-US" sz="1400" dirty="0" smtClean="0">
                <a:hlinkClick r:id="rId4"/>
              </a:rPr>
              <a:t> </a:t>
            </a:r>
            <a:r>
              <a:rPr lang="en-US" sz="1400" dirty="0" err="1" smtClean="0">
                <a:hlinkClick r:id="rId4"/>
              </a:rPr>
              <a:t>Foto</a:t>
            </a:r>
            <a:r>
              <a:rPr lang="en-US" sz="1400" dirty="0" smtClean="0">
                <a:hlinkClick r:id="rId4"/>
              </a:rPr>
              <a:t> </a:t>
            </a:r>
            <a:r>
              <a:rPr lang="en-US" sz="1400" dirty="0" err="1" smtClean="0">
                <a:hlinkClick r:id="rId4"/>
              </a:rPr>
              <a:t>Enh</a:t>
            </a:r>
            <a:r>
              <a:rPr lang="en-US" sz="1400" dirty="0" smtClean="0">
                <a:hlinkClick r:id="rId4"/>
              </a:rPr>
              <a:t> 2009</a:t>
            </a:r>
            <a:endParaRPr lang="en-US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Partial </a:t>
            </a:r>
            <a:r>
              <a:rPr lang="en-US" dirty="0" err="1" smtClean="0"/>
              <a:t>Filmography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495800" cy="4648200"/>
          </a:xfrm>
        </p:spPr>
        <p:txBody>
          <a:bodyPr/>
          <a:lstStyle/>
          <a:p>
            <a:r>
              <a:rPr lang="en-US" sz="2400" i="1" dirty="0" smtClean="0">
                <a:hlinkClick r:id="rId2"/>
              </a:rPr>
              <a:t>Riddance</a:t>
            </a:r>
            <a:r>
              <a:rPr lang="en-US" sz="2400" dirty="0" smtClean="0"/>
              <a:t> (1973)</a:t>
            </a:r>
          </a:p>
          <a:p>
            <a:r>
              <a:rPr lang="en-US" sz="2400" i="1" dirty="0" smtClean="0">
                <a:hlinkClick r:id="rId3"/>
              </a:rPr>
              <a:t>Adoption</a:t>
            </a:r>
            <a:r>
              <a:rPr lang="en-US" sz="2400" dirty="0" smtClean="0"/>
              <a:t> (1975)</a:t>
            </a:r>
          </a:p>
          <a:p>
            <a:r>
              <a:rPr lang="en-US" sz="2400" i="1" dirty="0" smtClean="0">
                <a:hlinkClick r:id="rId4"/>
              </a:rPr>
              <a:t>Just Like at Home </a:t>
            </a:r>
            <a:r>
              <a:rPr lang="en-US" sz="2400" dirty="0" smtClean="0"/>
              <a:t>(1978)</a:t>
            </a:r>
          </a:p>
          <a:p>
            <a:r>
              <a:rPr lang="en-US" sz="2400" i="1" dirty="0" smtClean="0"/>
              <a:t>Diary for My Children</a:t>
            </a:r>
            <a:r>
              <a:rPr lang="en-US" sz="2400" dirty="0" smtClean="0"/>
              <a:t> (1982)</a:t>
            </a:r>
          </a:p>
          <a:p>
            <a:r>
              <a:rPr lang="en-US" sz="2400" i="1" dirty="0" smtClean="0">
                <a:hlinkClick r:id="rId5"/>
              </a:rPr>
              <a:t>Diary for My Loves</a:t>
            </a:r>
            <a:r>
              <a:rPr lang="en-US" sz="2400" i="1" dirty="0" smtClean="0"/>
              <a:t> </a:t>
            </a:r>
            <a:r>
              <a:rPr lang="en-US" sz="2400" dirty="0" smtClean="0"/>
              <a:t>(1987)</a:t>
            </a:r>
          </a:p>
          <a:p>
            <a:r>
              <a:rPr lang="en-US" sz="2400" i="1" dirty="0" smtClean="0">
                <a:hlinkClick r:id="rId6"/>
              </a:rPr>
              <a:t>Bye-Bye, Red Riding Hood</a:t>
            </a:r>
            <a:r>
              <a:rPr lang="en-US" sz="2400" dirty="0" smtClean="0">
                <a:hlinkClick r:id="rId6"/>
              </a:rPr>
              <a:t> </a:t>
            </a:r>
            <a:r>
              <a:rPr lang="en-US" sz="2400" dirty="0" smtClean="0"/>
              <a:t>(1988)</a:t>
            </a:r>
          </a:p>
          <a:p>
            <a:r>
              <a:rPr lang="en-US" sz="2400" i="1" dirty="0" smtClean="0">
                <a:hlinkClick r:id="rId7"/>
              </a:rPr>
              <a:t>Diary for My Parents</a:t>
            </a:r>
            <a:r>
              <a:rPr lang="en-US" sz="2400" dirty="0" smtClean="0"/>
              <a:t> (1990)</a:t>
            </a:r>
          </a:p>
          <a:p>
            <a:r>
              <a:rPr lang="en-US" sz="2400" i="1" dirty="0" smtClean="0">
                <a:hlinkClick r:id="rId8"/>
              </a:rPr>
              <a:t>Little </a:t>
            </a:r>
            <a:r>
              <a:rPr lang="en-US" sz="2400" i="1" dirty="0" err="1" smtClean="0">
                <a:hlinkClick r:id="rId8"/>
              </a:rPr>
              <a:t>Vilma</a:t>
            </a:r>
            <a:r>
              <a:rPr lang="en-US" sz="2400" i="1" dirty="0" smtClean="0">
                <a:hlinkClick r:id="rId8"/>
              </a:rPr>
              <a:t>: The Last Diary</a:t>
            </a:r>
            <a:r>
              <a:rPr lang="en-US" sz="2400" dirty="0" smtClean="0"/>
              <a:t> (1999)</a:t>
            </a:r>
          </a:p>
          <a:p>
            <a:r>
              <a:rPr lang="en-US" sz="2400" i="1" dirty="0" smtClean="0">
                <a:hlinkClick r:id="rId9"/>
              </a:rPr>
              <a:t>The Unburied Man</a:t>
            </a:r>
            <a:r>
              <a:rPr lang="en-US" sz="2400" dirty="0" smtClean="0"/>
              <a:t> (2004)</a:t>
            </a:r>
            <a:endParaRPr lang="en-US" sz="2400" i="1" dirty="0" smtClean="0"/>
          </a:p>
          <a:p>
            <a:endParaRPr lang="en-US" i="1" dirty="0"/>
          </a:p>
        </p:txBody>
      </p:sp>
      <p:pic>
        <p:nvPicPr>
          <p:cNvPr id="7" name="Content Placeholder 6" descr="adoption.jpg"/>
          <p:cNvPicPr>
            <a:picLocks noGrp="1" noChangeAspect="1"/>
          </p:cNvPicPr>
          <p:nvPr>
            <p:ph sz="half" idx="2"/>
          </p:nvPr>
        </p:nvPicPr>
        <p:blipFill>
          <a:blip r:embed="rId10" cstate="print"/>
          <a:stretch>
            <a:fillRect/>
          </a:stretch>
        </p:blipFill>
        <p:spPr>
          <a:xfrm>
            <a:off x="5479541" y="1524000"/>
            <a:ext cx="2614635" cy="3592068"/>
          </a:xfrm>
        </p:spPr>
      </p:pic>
      <p:sp>
        <p:nvSpPr>
          <p:cNvPr id="8" name="TextBox 7"/>
          <p:cNvSpPr txBox="1"/>
          <p:nvPr/>
        </p:nvSpPr>
        <p:spPr>
          <a:xfrm>
            <a:off x="5486400" y="53340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Still from </a:t>
            </a:r>
            <a:r>
              <a:rPr lang="en-US" sz="1400" i="1" dirty="0" smtClean="0"/>
              <a:t>Adoption</a:t>
            </a:r>
            <a:r>
              <a:rPr lang="en-US" sz="1400" dirty="0" smtClean="0"/>
              <a:t>. Image source: </a:t>
            </a:r>
            <a:r>
              <a:rPr lang="en-US" sz="1400" i="1" dirty="0" smtClean="0">
                <a:hlinkClick r:id="rId11"/>
              </a:rPr>
              <a:t>Senses of Cinema</a:t>
            </a:r>
            <a:endParaRPr lang="en-US" sz="1400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Tension with Western Feminist Film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7543800" cy="5029200"/>
          </a:xfrm>
        </p:spPr>
        <p:txBody>
          <a:bodyPr>
            <a:normAutofit fontScale="62500" lnSpcReduction="20000"/>
          </a:bodyPr>
          <a:lstStyle/>
          <a:p>
            <a:r>
              <a:rPr lang="en-US" sz="3800" dirty="0" err="1" smtClean="0"/>
              <a:t>Mészáros</a:t>
            </a:r>
            <a:r>
              <a:rPr lang="en-US" sz="3800" dirty="0" smtClean="0"/>
              <a:t> </a:t>
            </a:r>
            <a:r>
              <a:rPr lang="en-US" sz="3800" dirty="0" smtClean="0"/>
              <a:t>resisting categorization of “feminist,” despite films’ empathetic focus on female protagonists’ experience and point of view</a:t>
            </a:r>
          </a:p>
          <a:p>
            <a:pPr lvl="1"/>
            <a:r>
              <a:rPr lang="en-US" sz="3400" dirty="0" smtClean="0"/>
              <a:t>"</a:t>
            </a:r>
            <a:r>
              <a:rPr lang="en-US" sz="3400" dirty="0" smtClean="0">
                <a:hlinkClick r:id="rId2"/>
              </a:rPr>
              <a:t>I tell banal, commonplace stories, and then in them the leads are women—I portray things from a woman's angle</a:t>
            </a:r>
            <a:r>
              <a:rPr lang="en-US" sz="3400" dirty="0" smtClean="0"/>
              <a:t>." </a:t>
            </a:r>
          </a:p>
          <a:p>
            <a:pPr lvl="1"/>
            <a:r>
              <a:rPr lang="en-US" sz="3400" dirty="0" smtClean="0"/>
              <a:t>“I don’t want to make speeches about women’s emancipation, because I’m not part of that movement, but [filmmaking by women] represents a different kind of sensitivity. If you interpret my films as strictly political, you see that I approach power relations differently from the way they are portrayed by male directors” (</a:t>
            </a:r>
            <a:r>
              <a:rPr lang="en-US" sz="3400" dirty="0" err="1" smtClean="0"/>
              <a:t>Portuges</a:t>
            </a:r>
            <a:r>
              <a:rPr lang="en-US" sz="3400" dirty="0" smtClean="0"/>
              <a:t>, </a:t>
            </a:r>
            <a:r>
              <a:rPr lang="en-US" sz="3400" i="1" dirty="0" smtClean="0"/>
              <a:t>Screen Memories</a:t>
            </a:r>
            <a:r>
              <a:rPr lang="en-US" sz="3400" dirty="0" smtClean="0"/>
              <a:t>, </a:t>
            </a:r>
            <a:r>
              <a:rPr lang="en-US" sz="3400" dirty="0" smtClean="0"/>
              <a:t>9)</a:t>
            </a:r>
          </a:p>
          <a:p>
            <a:r>
              <a:rPr lang="en-US" sz="3800" dirty="0" smtClean="0"/>
              <a:t>Views political and historical </a:t>
            </a:r>
            <a:r>
              <a:rPr lang="en-US" sz="3800" dirty="0" smtClean="0"/>
              <a:t>content and focus on individual </a:t>
            </a:r>
            <a:r>
              <a:rPr lang="en-US" sz="3800" smtClean="0"/>
              <a:t>lived experience </a:t>
            </a:r>
            <a:r>
              <a:rPr lang="en-US" sz="3800" dirty="0" smtClean="0"/>
              <a:t>as primary</a:t>
            </a:r>
            <a:r>
              <a:rPr lang="en-US" sz="3400" dirty="0"/>
              <a:t/>
            </a:r>
            <a:br>
              <a:rPr lang="en-US" sz="3400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Political Context: Communism in Hungary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1919: Brief communist revolution and Hungarian Soviet Republic under </a:t>
            </a:r>
            <a:r>
              <a:rPr lang="en-US" dirty="0" err="1" smtClean="0"/>
              <a:t>Béla</a:t>
            </a:r>
            <a:r>
              <a:rPr lang="en-US" dirty="0" smtClean="0"/>
              <a:t> Kun </a:t>
            </a:r>
          </a:p>
          <a:p>
            <a:r>
              <a:rPr lang="en-US" dirty="0" smtClean="0"/>
              <a:t>11/1919: Counterrevolutionary forces under command of </a:t>
            </a:r>
            <a:r>
              <a:rPr lang="en-US" dirty="0" err="1" smtClean="0"/>
              <a:t>Miklós</a:t>
            </a:r>
            <a:r>
              <a:rPr lang="en-US" dirty="0" smtClean="0"/>
              <a:t> Horthy seize control of government</a:t>
            </a:r>
          </a:p>
          <a:p>
            <a:r>
              <a:rPr lang="en-US" dirty="0" smtClean="0"/>
              <a:t>1920: Horthy becomes Regent and Head of State (until 1944)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Political Context,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95400"/>
            <a:ext cx="7543800" cy="4724400"/>
          </a:xfrm>
        </p:spPr>
        <p:txBody>
          <a:bodyPr/>
          <a:lstStyle/>
          <a:p>
            <a:r>
              <a:rPr lang="en-US" dirty="0" smtClean="0"/>
              <a:t>1945: Provisional government (American/Soviet/British)</a:t>
            </a:r>
          </a:p>
          <a:p>
            <a:r>
              <a:rPr lang="en-US" dirty="0" smtClean="0"/>
              <a:t>11/1945: Elections, with independent Smallholders Party dominating </a:t>
            </a:r>
          </a:p>
          <a:p>
            <a:r>
              <a:rPr lang="en-US" dirty="0" smtClean="0"/>
              <a:t>1947-1948: Hungarian Communist Party gaining control of government (</a:t>
            </a:r>
            <a:r>
              <a:rPr lang="en-US" dirty="0" err="1" smtClean="0"/>
              <a:t>Mátyás</a:t>
            </a:r>
            <a:r>
              <a:rPr lang="en-US" dirty="0" smtClean="0"/>
              <a:t> </a:t>
            </a:r>
            <a:r>
              <a:rPr lang="en-US" dirty="0" err="1" smtClean="0"/>
              <a:t>Rákosi</a:t>
            </a:r>
            <a:r>
              <a:rPr lang="en-US" dirty="0" smtClean="0"/>
              <a:t> head of party)</a:t>
            </a:r>
          </a:p>
          <a:p>
            <a:r>
              <a:rPr lang="en-US" dirty="0" smtClean="0"/>
              <a:t>1948: Social Democratic Party merges with Hungarian Communist Party to become Hungarian Worker’s Party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Political Context,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Rákosi</a:t>
            </a:r>
            <a:r>
              <a:rPr lang="en-US" dirty="0" smtClean="0"/>
              <a:t> purging intellectuals and other critics (2,000 executed, 100,000 imprisoned 1948-56)</a:t>
            </a:r>
          </a:p>
          <a:p>
            <a:r>
              <a:rPr lang="en-US" dirty="0" err="1" smtClean="0"/>
              <a:t>Rákosi</a:t>
            </a:r>
            <a:r>
              <a:rPr lang="en-US" dirty="0" smtClean="0"/>
              <a:t> replaced as Prime Minister by </a:t>
            </a:r>
            <a:r>
              <a:rPr lang="en-US" dirty="0" err="1" smtClean="0"/>
              <a:t>Imre</a:t>
            </a:r>
            <a:r>
              <a:rPr lang="en-US" dirty="0" smtClean="0"/>
              <a:t> Nagy in 1953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1524000"/>
            <a:ext cx="3243072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953000" y="5410200"/>
            <a:ext cx="3276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Image source: </a:t>
            </a:r>
            <a:r>
              <a:rPr lang="en-US" sz="1400" dirty="0" smtClean="0">
                <a:hlinkClick r:id="rId3"/>
              </a:rPr>
              <a:t>History Learning Site</a:t>
            </a:r>
            <a:endParaRPr lang="en-US" sz="1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Political Context,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dirty="0" smtClean="0"/>
              <a:t>Nagy instituting political and cultural reform; removed as Prime Minister in 1955</a:t>
            </a:r>
          </a:p>
          <a:p>
            <a:r>
              <a:rPr lang="en-US" sz="2400" dirty="0" smtClean="0"/>
              <a:t>1956: Nagy reinstated as PM</a:t>
            </a:r>
          </a:p>
          <a:p>
            <a:r>
              <a:rPr lang="en-US" sz="2400" dirty="0" smtClean="0">
                <a:hlinkClick r:id="rId2"/>
              </a:rPr>
              <a:t>1956</a:t>
            </a:r>
            <a:r>
              <a:rPr lang="en-US" sz="2400" dirty="0" smtClean="0"/>
              <a:t>: Uprising against government and Soviet suppression of uprising</a:t>
            </a:r>
          </a:p>
          <a:p>
            <a:r>
              <a:rPr lang="en-US" sz="2400" dirty="0" smtClean="0"/>
              <a:t>1958: Nagy executed on charges of treason</a:t>
            </a:r>
            <a:endParaRPr lang="en-US" sz="24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1676400"/>
            <a:ext cx="28575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029200" y="47244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Image source: </a:t>
            </a:r>
            <a:r>
              <a:rPr lang="en-US" dirty="0" smtClean="0">
                <a:hlinkClick r:id="rId4"/>
              </a:rPr>
              <a:t>BBC News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ue-green cave design template">
  <a:themeElements>
    <a:clrScheme name="Office Theme 11">
      <a:dk1>
        <a:srgbClr val="005A58"/>
      </a:dk1>
      <a:lt1>
        <a:srgbClr val="FFFFFF"/>
      </a:lt1>
      <a:dk2>
        <a:srgbClr val="33CCCC"/>
      </a:dk2>
      <a:lt2>
        <a:srgbClr val="FFFF99"/>
      </a:lt2>
      <a:accent1>
        <a:srgbClr val="006462"/>
      </a:accent1>
      <a:accent2>
        <a:srgbClr val="6D6FC7"/>
      </a:accent2>
      <a:accent3>
        <a:srgbClr val="ADE2E2"/>
      </a:accent3>
      <a:accent4>
        <a:srgbClr val="DADADA"/>
      </a:accent4>
      <a:accent5>
        <a:srgbClr val="AAB8B7"/>
      </a:accent5>
      <a:accent6>
        <a:srgbClr val="6264B4"/>
      </a:accent6>
      <a:hlink>
        <a:srgbClr val="00FFFF"/>
      </a:hlink>
      <a:folHlink>
        <a:srgbClr val="00FF00"/>
      </a:folHlink>
    </a:clrScheme>
    <a:fontScheme name="Office Them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DCEBE6"/>
        </a:dk1>
        <a:lt1>
          <a:srgbClr val="FFFFFF"/>
        </a:lt1>
        <a:dk2>
          <a:srgbClr val="000000"/>
        </a:dk2>
        <a:lt2>
          <a:srgbClr val="333333"/>
        </a:lt2>
        <a:accent1>
          <a:srgbClr val="3374A1"/>
        </a:accent1>
        <a:accent2>
          <a:srgbClr val="3B2E8A"/>
        </a:accent2>
        <a:accent3>
          <a:srgbClr val="FFFFFF"/>
        </a:accent3>
        <a:accent4>
          <a:srgbClr val="BCC9C4"/>
        </a:accent4>
        <a:accent5>
          <a:srgbClr val="ADBCCD"/>
        </a:accent5>
        <a:accent6>
          <a:srgbClr val="35297D"/>
        </a:accent6>
        <a:hlink>
          <a:srgbClr val="00FFFF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3E3E5C"/>
        </a:dk1>
        <a:lt1>
          <a:srgbClr val="FFFFFF"/>
        </a:lt1>
        <a:dk2>
          <a:srgbClr val="B9B9D7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D9D9E8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CCCC99"/>
        </a:dk1>
        <a:lt1>
          <a:srgbClr val="FFFFCC"/>
        </a:lt1>
        <a:dk2>
          <a:srgbClr val="DFD293"/>
        </a:dk2>
        <a:lt2>
          <a:srgbClr val="5C1F00"/>
        </a:lt2>
        <a:accent1>
          <a:srgbClr val="78783C"/>
        </a:accent1>
        <a:accent2>
          <a:srgbClr val="FFFFCC"/>
        </a:accent2>
        <a:accent3>
          <a:srgbClr val="FFFFE2"/>
        </a:accent3>
        <a:accent4>
          <a:srgbClr val="AEAE82"/>
        </a:accent4>
        <a:accent5>
          <a:srgbClr val="BEBEAF"/>
        </a:accent5>
        <a:accent6>
          <a:srgbClr val="E7E7B9"/>
        </a:accent6>
        <a:hlink>
          <a:srgbClr val="9900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2D2015"/>
        </a:dk1>
        <a:lt1>
          <a:srgbClr val="D2D2D2"/>
        </a:lt1>
        <a:dk2>
          <a:srgbClr val="CCCCA5"/>
        </a:dk2>
        <a:lt2>
          <a:srgbClr val="DFC08D"/>
        </a:lt2>
        <a:accent1>
          <a:srgbClr val="666666"/>
        </a:accent1>
        <a:accent2>
          <a:srgbClr val="0066FF"/>
        </a:accent2>
        <a:accent3>
          <a:srgbClr val="E2E2CF"/>
        </a:accent3>
        <a:accent4>
          <a:srgbClr val="B3B3B3"/>
        </a:accent4>
        <a:accent5>
          <a:srgbClr val="B8B8B8"/>
        </a:accent5>
        <a:accent6>
          <a:srgbClr val="005CE7"/>
        </a:accent6>
        <a:hlink>
          <a:srgbClr val="66CCFF"/>
        </a:hlink>
        <a:folHlink>
          <a:srgbClr val="FAF0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2D2015"/>
        </a:dk1>
        <a:lt1>
          <a:srgbClr val="D2D2D2"/>
        </a:lt1>
        <a:dk2>
          <a:srgbClr val="73CDFF"/>
        </a:dk2>
        <a:lt2>
          <a:srgbClr val="DFC08D"/>
        </a:lt2>
        <a:accent1>
          <a:srgbClr val="666666"/>
        </a:accent1>
        <a:accent2>
          <a:srgbClr val="0066FF"/>
        </a:accent2>
        <a:accent3>
          <a:srgbClr val="BCE3FF"/>
        </a:accent3>
        <a:accent4>
          <a:srgbClr val="B3B3B3"/>
        </a:accent4>
        <a:accent5>
          <a:srgbClr val="B8B8B8"/>
        </a:accent5>
        <a:accent6>
          <a:srgbClr val="005CE7"/>
        </a:accent6>
        <a:hlink>
          <a:srgbClr val="66CCFF"/>
        </a:hlink>
        <a:folHlink>
          <a:srgbClr val="FAF0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005A58"/>
        </a:dk1>
        <a:lt1>
          <a:srgbClr val="FFFFFF"/>
        </a:lt1>
        <a:dk2>
          <a:srgbClr val="33CCCC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DE2E2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003366"/>
        </a:dk1>
        <a:lt1>
          <a:srgbClr val="FFFFFF"/>
        </a:lt1>
        <a:dk2>
          <a:srgbClr val="000066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B8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Blue-green cave design template</Template>
  <TotalTime>456</TotalTime>
  <Words>596</Words>
  <Application>Microsoft Office PowerPoint</Application>
  <PresentationFormat>On-screen Show (4:3)</PresentationFormat>
  <Paragraphs>60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Blue-green cave design template</vt:lpstr>
      <vt:lpstr>Introducing  Márta Mészáros</vt:lpstr>
      <vt:lpstr>Early Life</vt:lpstr>
      <vt:lpstr>Early Career</vt:lpstr>
      <vt:lpstr>Partial Filmography</vt:lpstr>
      <vt:lpstr>Tension with Western Feminist Film Theory</vt:lpstr>
      <vt:lpstr>Political Context: Communism in Hungary</vt:lpstr>
      <vt:lpstr>Political Context, Cont’d</vt:lpstr>
      <vt:lpstr>Political Context, Cont’d</vt:lpstr>
      <vt:lpstr>Political Context, Cont’d</vt:lpstr>
      <vt:lpstr>Class Questions: Additional Resources</vt:lpstr>
    </vt:vector>
  </TitlesOfParts>
  <Company>UW English Dept.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Introducing Márta Mészáros</dc:title>
  <dc:creator>Kimberlee Gillis-Bridges</dc:creator>
  <cp:lastModifiedBy>Kimberlee Gillis-Bridges</cp:lastModifiedBy>
  <cp:revision>35</cp:revision>
  <dcterms:created xsi:type="dcterms:W3CDTF">2010-05-06T17:18:51Z</dcterms:created>
  <dcterms:modified xsi:type="dcterms:W3CDTF">2010-05-07T01:02:43Z</dcterms:modified>
</cp:coreProperties>
</file>