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5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4" Type="http://schemas.openxmlformats.org/officeDocument/2006/relationships/slide" Target="slides/slide3.xml"/><Relationship Id="rId10" Type="http://schemas.openxmlformats.org/officeDocument/2006/relationships/theme" Target="theme/theme1.xml"/><Relationship Id="rId5" Type="http://schemas.openxmlformats.org/officeDocument/2006/relationships/slide" Target="slides/slide4.xml"/><Relationship Id="rId7" Type="http://schemas.openxmlformats.org/officeDocument/2006/relationships/printerSettings" Target="printerSettings/printerSettings1.bin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viewProps" Target="view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2E4C14-9D4F-457F-A10C-D3A65B9650B5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AA8050C-646E-492F-8949-4DD3DE43A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4C14-9D4F-457F-A10C-D3A65B9650B5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050C-646E-492F-8949-4DD3DE43A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4C14-9D4F-457F-A10C-D3A65B9650B5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050C-646E-492F-8949-4DD3DE43A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4C14-9D4F-457F-A10C-D3A65B9650B5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050C-646E-492F-8949-4DD3DE43A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2E4C14-9D4F-457F-A10C-D3A65B9650B5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050C-646E-492F-8949-4DD3DE43A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4C14-9D4F-457F-A10C-D3A65B9650B5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050C-646E-492F-8949-4DD3DE43A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4C14-9D4F-457F-A10C-D3A65B9650B5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050C-646E-492F-8949-4DD3DE43A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2E4C14-9D4F-457F-A10C-D3A65B9650B5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050C-646E-492F-8949-4DD3DE43A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4C14-9D4F-457F-A10C-D3A65B9650B5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050C-646E-492F-8949-4DD3DE43A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2E4C14-9D4F-457F-A10C-D3A65B9650B5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050C-646E-492F-8949-4DD3DE43A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2E4C14-9D4F-457F-A10C-D3A65B9650B5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050C-646E-492F-8949-4DD3DE43A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C72E4C14-9D4F-457F-A10C-D3A65B9650B5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AA8050C-646E-492F-8949-4DD3DE43A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hyperlink" Target="http://asianmediawiki.com/Clara_Law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archive.sensesofcinema.com/contents/directors/03/law.html" TargetMode="Externa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hyperlink" Target="http://www.personafilms.com/films/films_likeadream.html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eas.upenn.edu/~chenc3/website/Overview.html" TargetMode="Externa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hyperlink" Target="http://movies.nytimes.com/movie/review?_r=2&amp;res=9C0DE6D71438F935A25751C1A962958260" TargetMode="External"/><Relationship Id="rId5" Type="http://schemas.openxmlformats.org/officeDocument/2006/relationships/hyperlink" Target="http://movies.nytimes.com/movie/review?res=9E0CEFDA1239F935A1575AC0A964958260" TargetMode="External"/><Relationship Id="rId7" Type="http://schemas.openxmlformats.org/officeDocument/2006/relationships/hyperlink" Target="http://www.wsws.org/articles/2004/oct2004/law2-o11.shtml" TargetMode="External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archive.sensesofcinema.com/contents/01/13/law.html" TargetMode="External"/><Relationship Id="rId3" Type="http://schemas.openxmlformats.org/officeDocument/2006/relationships/hyperlink" Target="http://www.chinesecinemas.org/floating.html" TargetMode="External"/><Relationship Id="rId6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hyperlink" Target="http://qag.qld.gov.au/cinematheque/past_programs/2008/optimism/clara_law/qiu_yue_autumn_moon_1992_ma_15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Clara </a:t>
            </a:r>
            <a:r>
              <a:rPr lang="en-US" dirty="0" smtClean="0"/>
              <a:t>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456885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Born 1957 in Macau</a:t>
            </a:r>
          </a:p>
          <a:p>
            <a:r>
              <a:rPr lang="en-US" dirty="0" smtClean="0"/>
              <a:t>Moved to Hong Kong in 1967</a:t>
            </a:r>
          </a:p>
          <a:p>
            <a:r>
              <a:rPr lang="en-US" dirty="0" smtClean="0"/>
              <a:t>Earned English Literature degree from University of Hong Kong</a:t>
            </a:r>
          </a:p>
          <a:p>
            <a:r>
              <a:rPr lang="en-US" dirty="0" smtClean="0"/>
              <a:t>Took job with Radio Television Hong Kong in 1978</a:t>
            </a:r>
          </a:p>
          <a:p>
            <a:pPr lvl="1"/>
            <a:r>
              <a:rPr lang="en-US" dirty="0" smtClean="0"/>
              <a:t>Producing</a:t>
            </a:r>
          </a:p>
          <a:p>
            <a:pPr lvl="1"/>
            <a:r>
              <a:rPr lang="en-US" dirty="0" smtClean="0"/>
              <a:t>Screenwriting</a:t>
            </a:r>
          </a:p>
          <a:p>
            <a:pPr lvl="1"/>
            <a:r>
              <a:rPr lang="en-US" dirty="0" smtClean="0"/>
              <a:t>Directing</a:t>
            </a:r>
          </a:p>
          <a:p>
            <a:r>
              <a:rPr lang="en-US" dirty="0" smtClean="0"/>
              <a:t>Moved to England 1982-1985 to study directing and writing at National Film and Television School </a:t>
            </a:r>
          </a:p>
          <a:p>
            <a:r>
              <a:rPr lang="en-US" dirty="0" smtClean="0"/>
              <a:t>Emigrated to Australia in 1995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29337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5133929"/>
            <a:ext cx="2933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Image source: </a:t>
            </a:r>
            <a:r>
              <a:rPr lang="en-US" sz="1400" dirty="0" smtClean="0">
                <a:hlinkClick r:id="rId4"/>
              </a:rPr>
              <a:t>Asian Media Wiki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652753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and Film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smtClean="0">
                <a:hlinkClick r:id="rId2"/>
              </a:rPr>
              <a:t>Second Wave</a:t>
            </a:r>
            <a:r>
              <a:rPr lang="en-US" dirty="0" smtClean="0"/>
              <a:t>” Hong Kong director (mid 1980s-1990s)</a:t>
            </a:r>
          </a:p>
          <a:p>
            <a:pPr lvl="1"/>
            <a:r>
              <a:rPr lang="en-US" dirty="0" smtClean="0"/>
              <a:t>Exploration of contemporary social issues</a:t>
            </a:r>
          </a:p>
          <a:p>
            <a:pPr lvl="1"/>
            <a:r>
              <a:rPr lang="en-US" dirty="0" smtClean="0"/>
              <a:t>Awareness of history and its connection to identity</a:t>
            </a:r>
          </a:p>
          <a:p>
            <a:pPr lvl="1"/>
            <a:r>
              <a:rPr lang="en-US" dirty="0" smtClean="0"/>
              <a:t>Exploration of Hong Kong’s identity as a place and a people</a:t>
            </a:r>
          </a:p>
          <a:p>
            <a:pPr lvl="1"/>
            <a:r>
              <a:rPr lang="en-US" dirty="0" smtClean="0"/>
              <a:t>Aesthetic innovation (lush visuals, quick editing, urban setting)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8637"/>
            <a:ext cx="392821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5410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Law on set of </a:t>
            </a:r>
            <a:r>
              <a:rPr lang="en-US" sz="1400" i="1" dirty="0" smtClean="0"/>
              <a:t>Like a Dream</a:t>
            </a:r>
            <a:r>
              <a:rPr lang="en-US" sz="1400" dirty="0" smtClean="0"/>
              <a:t> (2009). </a:t>
            </a:r>
          </a:p>
          <a:p>
            <a:pPr algn="ctr"/>
            <a:r>
              <a:rPr lang="en-US" sz="1400" dirty="0" smtClean="0"/>
              <a:t>Image source: </a:t>
            </a:r>
            <a:r>
              <a:rPr lang="en-US" sz="1400" dirty="0" smtClean="0">
                <a:hlinkClick r:id="rId4"/>
              </a:rPr>
              <a:t>Persona Films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863694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06679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Filmography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575050" y="228600"/>
            <a:ext cx="5111750" cy="6477000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Red Earth </a:t>
            </a:r>
            <a:r>
              <a:rPr lang="en-US" dirty="0" smtClean="0"/>
              <a:t>(2010) </a:t>
            </a:r>
            <a:endParaRPr lang="en-US" dirty="0"/>
          </a:p>
          <a:p>
            <a:r>
              <a:rPr lang="en-US" i="1" dirty="0" smtClean="0"/>
              <a:t>Like a Dream </a:t>
            </a:r>
            <a:r>
              <a:rPr lang="en-US" dirty="0" smtClean="0"/>
              <a:t>| </a:t>
            </a:r>
            <a:r>
              <a:rPr lang="en-US" i="1" dirty="0" err="1" smtClean="0"/>
              <a:t>Ru</a:t>
            </a:r>
            <a:r>
              <a:rPr lang="en-US" i="1" dirty="0" smtClean="0"/>
              <a:t> </a:t>
            </a:r>
            <a:r>
              <a:rPr lang="en-US" i="1" dirty="0" err="1" smtClean="0"/>
              <a:t>Meng</a:t>
            </a:r>
            <a:r>
              <a:rPr lang="en-US" dirty="0" smtClean="0"/>
              <a:t> (2009)</a:t>
            </a:r>
          </a:p>
          <a:p>
            <a:r>
              <a:rPr lang="en-US" i="1" dirty="0" smtClean="0"/>
              <a:t>Letters to Ali</a:t>
            </a:r>
            <a:r>
              <a:rPr lang="en-US" dirty="0" smtClean="0"/>
              <a:t> (2004) </a:t>
            </a:r>
          </a:p>
          <a:p>
            <a:r>
              <a:rPr lang="en-US" i="1" dirty="0" smtClean="0">
                <a:hlinkClick r:id="rId2"/>
              </a:rPr>
              <a:t>The Goddess of 1967</a:t>
            </a:r>
            <a:r>
              <a:rPr lang="en-US" dirty="0" smtClean="0"/>
              <a:t> (2000) </a:t>
            </a:r>
            <a:endParaRPr lang="en-US" dirty="0" smtClean="0"/>
          </a:p>
          <a:p>
            <a:r>
              <a:rPr lang="en-US" i="1" dirty="0" smtClean="0">
                <a:hlinkClick r:id="rId3"/>
              </a:rPr>
              <a:t>Floating Life</a:t>
            </a:r>
            <a:r>
              <a:rPr lang="en-US" dirty="0" smtClean="0"/>
              <a:t> </a:t>
            </a:r>
            <a:r>
              <a:rPr lang="en-US" dirty="0" smtClean="0"/>
              <a:t>(1996)</a:t>
            </a:r>
          </a:p>
          <a:p>
            <a:r>
              <a:rPr lang="en-US" i="1" dirty="0" smtClean="0"/>
              <a:t>The Great Emperor’s Concubine </a:t>
            </a:r>
            <a:r>
              <a:rPr lang="en-US" dirty="0" smtClean="0"/>
              <a:t>| Xi </a:t>
            </a:r>
            <a:r>
              <a:rPr lang="en-US" dirty="0" err="1" smtClean="0"/>
              <a:t>chu</a:t>
            </a:r>
            <a:r>
              <a:rPr lang="en-US" dirty="0" smtClean="0"/>
              <a:t> bawang (1994)</a:t>
            </a:r>
            <a:endParaRPr lang="en-US" dirty="0"/>
          </a:p>
          <a:p>
            <a:r>
              <a:rPr lang="en-US" dirty="0" smtClean="0"/>
              <a:t>“Wonton Soup” segment of </a:t>
            </a:r>
            <a:r>
              <a:rPr lang="en-US" i="1" dirty="0" err="1" smtClean="0"/>
              <a:t>Erotique</a:t>
            </a:r>
            <a:r>
              <a:rPr lang="en-US" dirty="0" smtClean="0"/>
              <a:t> (1994) </a:t>
            </a:r>
            <a:endParaRPr lang="en-US" dirty="0" smtClean="0"/>
          </a:p>
          <a:p>
            <a:r>
              <a:rPr lang="en-US" i="1" dirty="0" smtClean="0">
                <a:hlinkClick r:id="rId4"/>
              </a:rPr>
              <a:t>Temptation of </a:t>
            </a:r>
            <a:r>
              <a:rPr lang="en-US" i="1" smtClean="0">
                <a:hlinkClick r:id="rId4"/>
              </a:rPr>
              <a:t>a Monk</a:t>
            </a:r>
            <a:r>
              <a:rPr lang="en-US" i="1" smtClean="0"/>
              <a:t> </a:t>
            </a:r>
            <a:r>
              <a:rPr lang="en-US" dirty="0" smtClean="0"/>
              <a:t>| </a:t>
            </a:r>
            <a:r>
              <a:rPr lang="en-US" i="1" dirty="0" smtClean="0"/>
              <a:t>You </a:t>
            </a:r>
            <a:r>
              <a:rPr lang="en-US" i="1" dirty="0" err="1" smtClean="0"/>
              <a:t>Seng</a:t>
            </a:r>
            <a:r>
              <a:rPr lang="en-US" i="1" dirty="0" smtClean="0"/>
              <a:t> </a:t>
            </a:r>
            <a:r>
              <a:rPr lang="en-US" dirty="0" smtClean="0"/>
              <a:t>(1993) </a:t>
            </a:r>
            <a:endParaRPr lang="en-US" dirty="0"/>
          </a:p>
          <a:p>
            <a:r>
              <a:rPr lang="en-US" i="1" dirty="0" smtClean="0">
                <a:hlinkClick r:id="rId5"/>
              </a:rPr>
              <a:t>Autumn Moon</a:t>
            </a:r>
            <a:r>
              <a:rPr lang="en-US" i="1" dirty="0" smtClean="0"/>
              <a:t> </a:t>
            </a:r>
            <a:r>
              <a:rPr lang="en-US" dirty="0" smtClean="0"/>
              <a:t>| </a:t>
            </a:r>
            <a:r>
              <a:rPr lang="en-US" i="1" dirty="0" err="1" smtClean="0"/>
              <a:t>Qiu</a:t>
            </a:r>
            <a:r>
              <a:rPr lang="en-US" i="1" dirty="0" smtClean="0"/>
              <a:t> </a:t>
            </a:r>
            <a:r>
              <a:rPr lang="en-US" i="1" dirty="0" err="1" smtClean="0"/>
              <a:t>yue</a:t>
            </a:r>
            <a:r>
              <a:rPr lang="en-US" i="1" dirty="0" smtClean="0"/>
              <a:t> </a:t>
            </a:r>
            <a:r>
              <a:rPr lang="en-US" dirty="0" smtClean="0"/>
              <a:t>(1992) </a:t>
            </a:r>
            <a:endParaRPr lang="en-US" dirty="0"/>
          </a:p>
          <a:p>
            <a:r>
              <a:rPr lang="en-US" i="1" dirty="0" smtClean="0"/>
              <a:t>Fruit Punch </a:t>
            </a:r>
            <a:r>
              <a:rPr lang="en-US" dirty="0" smtClean="0"/>
              <a:t>| </a:t>
            </a:r>
            <a:r>
              <a:rPr lang="en-US" i="1" dirty="0" smtClean="0"/>
              <a:t>Yes! </a:t>
            </a:r>
            <a:r>
              <a:rPr lang="en-US" i="1" dirty="0" err="1" smtClean="0"/>
              <a:t>yi</a:t>
            </a:r>
            <a:r>
              <a:rPr lang="en-US" i="1" dirty="0" smtClean="0"/>
              <a:t> </a:t>
            </a:r>
            <a:r>
              <a:rPr lang="en-US" i="1" dirty="0" err="1" smtClean="0"/>
              <a:t>zu</a:t>
            </a:r>
            <a:r>
              <a:rPr lang="en-US" i="1" dirty="0" smtClean="0"/>
              <a:t> </a:t>
            </a:r>
            <a:r>
              <a:rPr lang="en-US" dirty="0" smtClean="0"/>
              <a:t>(1991) </a:t>
            </a:r>
          </a:p>
          <a:p>
            <a:r>
              <a:rPr lang="en-US" i="1" dirty="0" smtClean="0"/>
              <a:t>Farewell China </a:t>
            </a:r>
            <a:r>
              <a:rPr lang="en-US" dirty="0" smtClean="0"/>
              <a:t>| </a:t>
            </a:r>
            <a:r>
              <a:rPr lang="en-US" i="1" dirty="0" smtClean="0"/>
              <a:t>Ai </a:t>
            </a:r>
            <a:r>
              <a:rPr lang="en-US" i="1" dirty="0" err="1" smtClean="0"/>
              <a:t>zai</a:t>
            </a:r>
            <a:r>
              <a:rPr lang="en-US" i="1" dirty="0" smtClean="0"/>
              <a:t> </a:t>
            </a:r>
            <a:r>
              <a:rPr lang="en-US" i="1" dirty="0" err="1" smtClean="0"/>
              <a:t>bie</a:t>
            </a:r>
            <a:r>
              <a:rPr lang="en-US" i="1" dirty="0" smtClean="0"/>
              <a:t> </a:t>
            </a:r>
            <a:r>
              <a:rPr lang="en-US" i="1" dirty="0" err="1" smtClean="0"/>
              <a:t>xiang</a:t>
            </a:r>
            <a:r>
              <a:rPr lang="en-US" i="1" dirty="0" smtClean="0"/>
              <a:t> de </a:t>
            </a:r>
            <a:r>
              <a:rPr lang="en-US" i="1" dirty="0" err="1" smtClean="0"/>
              <a:t>ji</a:t>
            </a:r>
            <a:r>
              <a:rPr lang="en-US" i="1" dirty="0" smtClean="0"/>
              <a:t> </a:t>
            </a:r>
            <a:r>
              <a:rPr lang="en-US" i="1" dirty="0" err="1" smtClean="0"/>
              <a:t>jie</a:t>
            </a:r>
            <a:r>
              <a:rPr lang="en-US" i="1" dirty="0" smtClean="0"/>
              <a:t> </a:t>
            </a:r>
            <a:r>
              <a:rPr lang="en-US" dirty="0" smtClean="0"/>
              <a:t>(1990) </a:t>
            </a:r>
            <a:endParaRPr lang="en-US" dirty="0"/>
          </a:p>
          <a:p>
            <a:r>
              <a:rPr lang="en-US" i="1" dirty="0" smtClean="0"/>
              <a:t>The Reincarnation of Golden Lotus </a:t>
            </a:r>
            <a:r>
              <a:rPr lang="en-US" dirty="0" smtClean="0"/>
              <a:t>| </a:t>
            </a:r>
            <a:r>
              <a:rPr lang="en-US" i="1" dirty="0" smtClean="0"/>
              <a:t>Pan Jin </a:t>
            </a:r>
            <a:r>
              <a:rPr lang="en-US" i="1" dirty="0" err="1" smtClean="0"/>
              <a:t>Lian</a:t>
            </a:r>
            <a:r>
              <a:rPr lang="en-US" i="1" dirty="0" smtClean="0"/>
              <a:t> </a:t>
            </a:r>
            <a:r>
              <a:rPr lang="en-US" i="1" dirty="0" err="1" smtClean="0"/>
              <a:t>zhi</a:t>
            </a:r>
            <a:r>
              <a:rPr lang="en-US" i="1" dirty="0" smtClean="0"/>
              <a:t> </a:t>
            </a:r>
            <a:r>
              <a:rPr lang="en-US" i="1" dirty="0" err="1" smtClean="0"/>
              <a:t>qian</a:t>
            </a:r>
            <a:r>
              <a:rPr lang="en-US" i="1" dirty="0" smtClean="0"/>
              <a:t> </a:t>
            </a:r>
            <a:r>
              <a:rPr lang="en-US" i="1" dirty="0" err="1" smtClean="0"/>
              <a:t>shi</a:t>
            </a:r>
            <a:r>
              <a:rPr lang="en-US" i="1" dirty="0" smtClean="0"/>
              <a:t> </a:t>
            </a:r>
            <a:r>
              <a:rPr lang="en-US" i="1" dirty="0" err="1" smtClean="0"/>
              <a:t>jin</a:t>
            </a:r>
            <a:r>
              <a:rPr lang="en-US" i="1" dirty="0" smtClean="0"/>
              <a:t> sheng </a:t>
            </a:r>
            <a:r>
              <a:rPr lang="en-US" dirty="0" smtClean="0"/>
              <a:t>(1989)</a:t>
            </a:r>
          </a:p>
          <a:p>
            <a:r>
              <a:rPr lang="en-US" i="1" dirty="0" smtClean="0"/>
              <a:t>The Other ½ &amp; the Other ½ </a:t>
            </a:r>
            <a:r>
              <a:rPr lang="en-US" dirty="0" smtClean="0"/>
              <a:t>| </a:t>
            </a:r>
            <a:r>
              <a:rPr lang="fi-FI" i="1" dirty="0" smtClean="0"/>
              <a:t>Wo ai tai kong ren</a:t>
            </a:r>
            <a:r>
              <a:rPr lang="en-US" dirty="0" smtClean="0"/>
              <a:t> (1988) </a:t>
            </a:r>
          </a:p>
          <a:p>
            <a:r>
              <a:rPr lang="en-US" i="1" dirty="0" smtClean="0"/>
              <a:t>They Say the Moon Is Fuller Here </a:t>
            </a:r>
            <a:r>
              <a:rPr lang="en-US" dirty="0" smtClean="0"/>
              <a:t>(1985)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036" y="1447800"/>
            <a:ext cx="2667000" cy="395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8036" y="5562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Image source: </a:t>
            </a:r>
          </a:p>
          <a:p>
            <a:pPr algn="ctr"/>
            <a:r>
              <a:rPr lang="en-US" sz="1400" dirty="0" smtClean="0">
                <a:hlinkClick r:id="rId7"/>
              </a:rPr>
              <a:t>World Socialist Web Site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505574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Thematic Concerns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Question of cultural identity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Migration and diaspora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Cross cultural encounters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Relationship between self and other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Status of refugees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5648" y="1189182"/>
            <a:ext cx="500115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85648" y="4191000"/>
            <a:ext cx="5001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Still from </a:t>
            </a:r>
            <a:r>
              <a:rPr lang="en-US" sz="1400" i="1" dirty="0" smtClean="0"/>
              <a:t>Autumn Moon</a:t>
            </a:r>
            <a:r>
              <a:rPr lang="en-US" sz="1400" dirty="0" smtClean="0"/>
              <a:t> (1992). </a:t>
            </a:r>
          </a:p>
          <a:p>
            <a:pPr algn="ctr"/>
            <a:r>
              <a:rPr lang="en-US" sz="1400" dirty="0" smtClean="0"/>
              <a:t>Image source: </a:t>
            </a:r>
            <a:r>
              <a:rPr lang="en-US" sz="1400" dirty="0" smtClean="0">
                <a:hlinkClick r:id="rId3"/>
              </a:rPr>
              <a:t>Queensland National Gallery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892349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mp:transition xmlns:mp="http://schemas.microsoft.com/office/mac/powerpoint/2008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122</TotalTime>
  <Words>312</Words>
  <Application>Microsoft Office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Soho</vt:lpstr>
      <vt:lpstr>Introducing  Clara Law</vt:lpstr>
      <vt:lpstr>Biography</vt:lpstr>
      <vt:lpstr>Law and Film Movements</vt:lpstr>
      <vt:lpstr>Filmography</vt:lpstr>
      <vt:lpstr>Thematic Concerns</vt:lpstr>
    </vt:vector>
  </TitlesOfParts>
  <Company>UW English Dept.</Company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Clara Law</dc:title>
  <dc:creator>Kimberlee Gillis-Bridges</dc:creator>
  <cp:lastModifiedBy>Kimberlee Gillis-Bridges</cp:lastModifiedBy>
  <cp:revision>13</cp:revision>
  <dcterms:created xsi:type="dcterms:W3CDTF">2010-06-01T07:16:43Z</dcterms:created>
  <dcterms:modified xsi:type="dcterms:W3CDTF">2010-06-01T07:30:40Z</dcterms:modified>
</cp:coreProperties>
</file>