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17"/>
  </p:notesMasterIdLst>
  <p:sldIdLst>
    <p:sldId id="265" r:id="rId2"/>
    <p:sldId id="266" r:id="rId3"/>
    <p:sldId id="267" r:id="rId4"/>
    <p:sldId id="268" r:id="rId5"/>
    <p:sldId id="269" r:id="rId6"/>
    <p:sldId id="256" r:id="rId7"/>
    <p:sldId id="257" r:id="rId8"/>
    <p:sldId id="258" r:id="rId9"/>
    <p:sldId id="259" r:id="rId10"/>
    <p:sldId id="261" r:id="rId11"/>
    <p:sldId id="262" r:id="rId12"/>
    <p:sldId id="263" r:id="rId13"/>
    <p:sldId id="264" r:id="rId14"/>
    <p:sldId id="260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31318-8B6D-45B2-8E86-DEBA6E6D66EA}" type="datetimeFigureOut">
              <a:rPr lang="en-US" smtClean="0"/>
              <a:pPr/>
              <a:t>5/18/10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16DCF-8AE8-47C7-AF9F-D6D18D9A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1189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16DCF-8AE8-47C7-AF9F-D6D18D9A4A2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16DCF-8AE8-47C7-AF9F-D6D18D9A4A2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16DCF-8AE8-47C7-AF9F-D6D18D9A4A2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16DCF-8AE8-47C7-AF9F-D6D18D9A4A2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16DCF-8AE8-47C7-AF9F-D6D18D9A4A2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16DCF-8AE8-47C7-AF9F-D6D18D9A4A2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16DCF-8AE8-47C7-AF9F-D6D18D9A4A2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16DCF-8AE8-47C7-AF9F-D6D18D9A4A2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16DCF-8AE8-47C7-AF9F-D6D18D9A4A2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5DB6FD5-0B9B-40E3-A7E4-9CA3B88F85CE}" type="datetimeFigureOut">
              <a:rPr lang="en-US" smtClean="0"/>
              <a:pPr/>
              <a:t>5/18/10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A312774-0275-42A8-941F-D3E552785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6FD5-0B9B-40E3-A7E4-9CA3B88F85CE}" type="datetimeFigureOut">
              <a:rPr lang="en-US" smtClean="0"/>
              <a:pPr/>
              <a:t>5/18/10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2774-0275-42A8-941F-D3E552785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6FD5-0B9B-40E3-A7E4-9CA3B88F85CE}" type="datetimeFigureOut">
              <a:rPr lang="en-US" smtClean="0"/>
              <a:pPr/>
              <a:t>5/18/10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2774-0275-42A8-941F-D3E552785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5DB6FD5-0B9B-40E3-A7E4-9CA3B88F85CE}" type="datetimeFigureOut">
              <a:rPr lang="en-US" smtClean="0"/>
              <a:pPr/>
              <a:t>5/18/10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312774-0275-42A8-941F-D3E552785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5DB6FD5-0B9B-40E3-A7E4-9CA3B88F85CE}" type="datetimeFigureOut">
              <a:rPr lang="en-US" smtClean="0"/>
              <a:pPr/>
              <a:t>5/18/10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A312774-0275-42A8-941F-D3E552785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6FD5-0B9B-40E3-A7E4-9CA3B88F85CE}" type="datetimeFigureOut">
              <a:rPr lang="en-US" smtClean="0"/>
              <a:pPr/>
              <a:t>5/18/10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2774-0275-42A8-941F-D3E552785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6FD5-0B9B-40E3-A7E4-9CA3B88F85CE}" type="datetimeFigureOut">
              <a:rPr lang="en-US" smtClean="0"/>
              <a:pPr/>
              <a:t>5/18/10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2774-0275-42A8-941F-D3E552785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DB6FD5-0B9B-40E3-A7E4-9CA3B88F85CE}" type="datetimeFigureOut">
              <a:rPr lang="en-US" smtClean="0"/>
              <a:pPr/>
              <a:t>5/18/10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312774-0275-42A8-941F-D3E552785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6FD5-0B9B-40E3-A7E4-9CA3B88F85CE}" type="datetimeFigureOut">
              <a:rPr lang="en-US" smtClean="0"/>
              <a:pPr/>
              <a:t>5/18/10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2774-0275-42A8-941F-D3E552785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5DB6FD5-0B9B-40E3-A7E4-9CA3B88F85CE}" type="datetimeFigureOut">
              <a:rPr lang="en-US" smtClean="0"/>
              <a:pPr/>
              <a:t>5/18/10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312774-0275-42A8-941F-D3E552785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DB6FD5-0B9B-40E3-A7E4-9CA3B88F85CE}" type="datetimeFigureOut">
              <a:rPr lang="en-US" smtClean="0"/>
              <a:pPr/>
              <a:t>5/18/10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312774-0275-42A8-941F-D3E552785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5DB6FD5-0B9B-40E3-A7E4-9CA3B88F85CE}" type="datetimeFigureOut">
              <a:rPr lang="en-US" smtClean="0"/>
              <a:pPr/>
              <a:t>5/18/10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A312774-0275-42A8-941F-D3E552785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bs.uga.edu/media/events/oldsite/bhm/bhm2004/bhmscr04.html" TargetMode="External"/><Relationship Id="rId4" Type="http://schemas.openxmlformats.org/officeDocument/2006/relationships/hyperlink" Target="http://www.aaregistry.com/detail.php?id=736" TargetMode="External"/><Relationship Id="rId5" Type="http://schemas.openxmlformats.org/officeDocument/2006/relationships/hyperlink" Target="http://silentladies.com/annex/SLAnnex32.html" TargetMode="External"/><Relationship Id="rId7" Type="http://schemas.openxmlformats.org/officeDocument/2006/relationships/hyperlink" Target="http://www.popmatters.com/tv/reviews/b/beyond-tara.html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9" Type="http://schemas.openxmlformats.org/officeDocument/2006/relationships/image" Target="../media/image15.jpeg"/><Relationship Id="rId3" Type="http://schemas.openxmlformats.org/officeDocument/2006/relationships/image" Target="../media/image13.jpeg"/><Relationship Id="rId6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hyperlink" Target="http://harlemworldblog.wordpress.com/2008/02/11/hw-pick-josephine-baker/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eg"/><Relationship Id="rId5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19.jpeg"/><Relationship Id="rId4" Type="http://schemas.openxmlformats.org/officeDocument/2006/relationships/hyperlink" Target="http://www.filmlinc.com/wrt/onsale09/micheaux.html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eg"/><Relationship Id="rId5" Type="http://schemas.openxmlformats.org/officeDocument/2006/relationships/hyperlink" Target="http://www.indiana.edu/~bfca/features/racemovies.shtml" TargetMode="Externa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image" Target="../media/image21.jpeg"/><Relationship Id="rId4" Type="http://schemas.openxmlformats.org/officeDocument/2006/relationships/hyperlink" Target="http://www.albany.edu/writers-inst/webpages4/filmnotes/fns04n11.html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eg"/><Relationship Id="rId5" Type="http://schemas.openxmlformats.org/officeDocument/2006/relationships/hyperlink" Target="http://media.photobucket.com/image/dorothy%20arzner/xinas/myspace%20home%20page/sm10film1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hyperlink" Target="http://www.npr.org/templates/story/story.php?storyId=18609439" TargetMode="External"/><Relationship Id="rId5" Type="http://schemas.openxmlformats.org/officeDocument/2006/relationships/hyperlink" Target="http://www.youtube.com/watch?v=IHMo64KSApQ" TargetMode="External"/><Relationship Id="rId7" Type="http://schemas.openxmlformats.org/officeDocument/2006/relationships/hyperlink" Target="http://www.indiana.edu/~bfca/features/racemovies.s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ooks.google.com/books?id=Sz7K1c9QSoMC&amp;dq=african+americans+in+motion+pictures&amp;printsec=frontcover&amp;source=in&amp;hl=en&amp;ei=DobzS9vRAoTKsAPvuuiuDA&amp;sa=X&amp;oi=book_result&amp;ct=result&amp;resnum=11&amp;ved=0CEsQ6AEwCg%23v=onepage&amp;q=african%20americans%20in%20motion%20pictures&amp;f=false" TargetMode="External"/><Relationship Id="rId3" Type="http://schemas.openxmlformats.org/officeDocument/2006/relationships/hyperlink" Target="http://www.ejumpcut.org/archive/onlinessays/JC28folder/Mammy.html" TargetMode="External"/><Relationship Id="rId6" Type="http://schemas.openxmlformats.org/officeDocument/2006/relationships/hyperlink" Target="http://www.filmreference.com/encyclopedia/Academy-Awards-Crime-Films/African-American-Cinema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hyperlink" Target="http://www.cheryldunye.com/index.html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hyperlink" Target="http://www.cinemaqueer.com/review%20pages%202/watermelonwoman.html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siff.net/festival/film/detail.aspx?id=42337&amp;FID=166" TargetMode="Externa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hyperlink" Target="http://www.ejumpcut.org/archive/jc49.2007/WatermelonWoman/index.html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hyperlink" Target="http://sitemaker.umich.edu/lesbian.history/class_and_race_in_two_lesbian_independent_films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books.google.com/books?id=e8Wj-XgOMdAC&amp;pg=PA339&amp;lpg=PA339&amp;dq=cheryl+dunye+dunyementary&amp;source=bl&amp;ots=T_Nk6MDifv&amp;sig=Q6OiBDflLOTATJ0K3GbqhiRsxoA&amp;hl=en&amp;ei=y2fsS5PXHYWStgOlvcCrDw&amp;sa=X&amp;oi=book_result&amp;ct=result&amp;resnum=6&amp;ved=0CCgQ6AEwBQ%23v=onepage&amp;q=cheryl%20dunye%20dunyementary&amp;f=false" TargetMode="Externa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hyperlink" Target="http://www.nytimes.com/2005/10/23/theater/newsandfeatures/23gree.html" TargetMode="External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Relationship Id="rId5" Type="http://schemas.openxmlformats.org/officeDocument/2006/relationships/hyperlink" Target="http://www.thefestival.bc.ca/archive/index.php?perID=2228" TargetMode="Externa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jpeg"/><Relationship Id="rId5" Type="http://schemas.openxmlformats.org/officeDocument/2006/relationships/hyperlink" Target="http://www.queerculturalcenter.org/Pages/Keehnen/PAHomos.html" TargetMode="External"/><Relationship Id="rId7" Type="http://schemas.openxmlformats.org/officeDocument/2006/relationships/hyperlink" Target="http://www.brightlightsfilm.com/54/paglia.htm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Relationship Id="rId6" Type="http://schemas.openxmlformats.org/officeDocument/2006/relationships/hyperlink" Target="http://www.sfiaf.org/2007/artists/theater/freeman.html" TargetMode="Externa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hyperlink" Target="http://pzacad.pitzer.edu/~ajuhasz/index.html" TargetMode="External"/><Relationship Id="rId5" Type="http://schemas.openxmlformats.org/officeDocument/2006/relationships/hyperlink" Target="http://movies.nytimes.com/movie/review?res=9A03E1DA133AF933A25755C0A962958260" TargetMode="External"/><Relationship Id="rId7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Relationship Id="rId6" Type="http://schemas.openxmlformats.org/officeDocument/2006/relationships/hyperlink" Target="http://www.ifc.com/indiesex/cast/guinevere-turner.php" TargetMode="Externa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hyperlink" Target="http://www.groupnewsblog.net/2009/05/women-among-us-cheryl-clarke.html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socialjustice.rutgers.edu/director.html" TargetMode="External"/><Relationship Id="rId5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Introducing Cheryl </a:t>
            </a:r>
            <a:r>
              <a:rPr lang="en-US" dirty="0" err="1" smtClean="0"/>
              <a:t>Dunye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Exploring the “</a:t>
            </a:r>
            <a:r>
              <a:rPr lang="en-US" dirty="0" err="1" smtClean="0"/>
              <a:t>Dunyementary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7214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Images: Real and Reel</a:t>
            </a:r>
            <a:endParaRPr lang="en-US" dirty="0"/>
          </a:p>
        </p:txBody>
      </p:sp>
      <p:pic>
        <p:nvPicPr>
          <p:cNvPr id="3" name="Picture 2" descr="Beav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24000"/>
            <a:ext cx="2057400" cy="2705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4343400"/>
            <a:ext cx="198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4"/>
              </a:rPr>
              <a:t>Louise Beavers</a:t>
            </a:r>
            <a:endParaRPr lang="en-US" sz="1400" dirty="0" smtClean="0"/>
          </a:p>
          <a:p>
            <a:r>
              <a:rPr lang="en-US" sz="1400" dirty="0" smtClean="0"/>
              <a:t>Image Source: </a:t>
            </a:r>
            <a:r>
              <a:rPr lang="en-US" sz="1400" dirty="0" smtClean="0">
                <a:hlinkClick r:id="rId5"/>
              </a:rPr>
              <a:t>Silent Ladies &amp; Gents</a:t>
            </a:r>
            <a:endParaRPr lang="en-US" sz="1400" dirty="0"/>
          </a:p>
        </p:txBody>
      </p:sp>
      <p:pic>
        <p:nvPicPr>
          <p:cNvPr id="5" name="Picture 4" descr="mcdaniel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4999" y="1523999"/>
            <a:ext cx="2311401" cy="2667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0" y="43434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7"/>
              </a:rPr>
              <a:t>Hattie McDaniel</a:t>
            </a:r>
            <a:endParaRPr lang="en-US" sz="1400" dirty="0" smtClean="0"/>
          </a:p>
          <a:p>
            <a:r>
              <a:rPr lang="en-US" sz="1400" dirty="0" smtClean="0"/>
              <a:t>Image Source: </a:t>
            </a:r>
            <a:r>
              <a:rPr lang="en-US" sz="1400" dirty="0" smtClean="0">
                <a:hlinkClick r:id="rId8"/>
              </a:rPr>
              <a:t>University of Georgia Libraries</a:t>
            </a:r>
            <a:endParaRPr lang="en-US" sz="1400" dirty="0"/>
          </a:p>
        </p:txBody>
      </p:sp>
      <p:pic>
        <p:nvPicPr>
          <p:cNvPr id="7" name="Picture 6" descr="plantation memories 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9653" y="1524000"/>
            <a:ext cx="2073747" cy="26886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4343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Screen Shot: </a:t>
            </a:r>
            <a:r>
              <a:rPr lang="en-US" sz="1400" i="1" dirty="0" smtClean="0"/>
              <a:t>The Watermelon Woman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Images: Real and Reel</a:t>
            </a:r>
            <a:endParaRPr lang="en-US" dirty="0"/>
          </a:p>
        </p:txBody>
      </p:sp>
      <p:pic>
        <p:nvPicPr>
          <p:cNvPr id="3" name="Picture 2" descr="Beav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83" y="1524000"/>
            <a:ext cx="1716434" cy="2705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4343400"/>
            <a:ext cx="198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Josephine Baker</a:t>
            </a:r>
          </a:p>
          <a:p>
            <a:r>
              <a:rPr lang="en-US" sz="1400" dirty="0" smtClean="0"/>
              <a:t>Image Source: </a:t>
            </a:r>
            <a:r>
              <a:rPr lang="en-US" sz="1400" dirty="0" smtClean="0">
                <a:hlinkClick r:id="rId4"/>
              </a:rPr>
              <a:t>Harlem World</a:t>
            </a:r>
            <a:endParaRPr lang="en-US" sz="1400" dirty="0"/>
          </a:p>
        </p:txBody>
      </p:sp>
      <p:pic>
        <p:nvPicPr>
          <p:cNvPr id="5" name="Picture 4" descr="mcdaniel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5104" y="1524002"/>
            <a:ext cx="3542896" cy="26669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0" y="43434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Screen Shot: </a:t>
            </a:r>
            <a:r>
              <a:rPr lang="en-US" sz="1400" i="1" dirty="0" smtClean="0"/>
              <a:t>The Watermelon Woman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Images: Real and Reel</a:t>
            </a:r>
            <a:endParaRPr lang="en-US" dirty="0"/>
          </a:p>
        </p:txBody>
      </p:sp>
      <p:pic>
        <p:nvPicPr>
          <p:cNvPr id="3" name="Picture 2" descr="Beav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83" y="1538313"/>
            <a:ext cx="1716434" cy="26764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4343400"/>
            <a:ext cx="1981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Poster for </a:t>
            </a:r>
            <a:r>
              <a:rPr lang="en-US" sz="1400" i="1" dirty="0" smtClean="0"/>
              <a:t>Murder in Harlem</a:t>
            </a:r>
            <a:r>
              <a:rPr lang="en-US" sz="1400" dirty="0" smtClean="0"/>
              <a:t> (</a:t>
            </a:r>
            <a:r>
              <a:rPr lang="en-US" sz="1400" dirty="0" err="1" smtClean="0">
                <a:hlinkClick r:id="rId4"/>
              </a:rPr>
              <a:t>Micheaux</a:t>
            </a:r>
            <a:r>
              <a:rPr lang="en-US" sz="1400" dirty="0" smtClean="0"/>
              <a:t>, 1935) </a:t>
            </a:r>
          </a:p>
          <a:p>
            <a:r>
              <a:rPr lang="en-US" sz="1400" dirty="0" smtClean="0"/>
              <a:t>Image Source: </a:t>
            </a:r>
            <a:r>
              <a:rPr lang="en-US" sz="1400" dirty="0" smtClean="0">
                <a:hlinkClick r:id="rId5"/>
              </a:rPr>
              <a:t>Black Film Center Archives</a:t>
            </a:r>
            <a:endParaRPr lang="en-US" sz="1400" dirty="0"/>
          </a:p>
        </p:txBody>
      </p:sp>
      <p:pic>
        <p:nvPicPr>
          <p:cNvPr id="5" name="Picture 4" descr="mcdaniel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9897" y="1524002"/>
            <a:ext cx="3513310" cy="26669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0" y="43434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Screen Shot: </a:t>
            </a:r>
            <a:r>
              <a:rPr lang="en-US" sz="1400" i="1" dirty="0" smtClean="0"/>
              <a:t>The Watermelon Woman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Images: Real and Reel</a:t>
            </a:r>
            <a:endParaRPr lang="en-US" dirty="0"/>
          </a:p>
        </p:txBody>
      </p:sp>
      <p:pic>
        <p:nvPicPr>
          <p:cNvPr id="3" name="Picture 2" descr="Beav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02" y="1548781"/>
            <a:ext cx="2723938" cy="26422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4343400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Dorothy </a:t>
            </a:r>
            <a:r>
              <a:rPr lang="en-US" sz="1400" dirty="0" err="1" smtClean="0"/>
              <a:t>Arzner</a:t>
            </a:r>
            <a:r>
              <a:rPr lang="en-US" sz="1400" dirty="0" smtClean="0"/>
              <a:t> and Clara Bow on the set of </a:t>
            </a:r>
            <a:r>
              <a:rPr lang="en-US" sz="1400" i="1" dirty="0" smtClean="0">
                <a:hlinkClick r:id="rId4"/>
              </a:rPr>
              <a:t>The Wild Party</a:t>
            </a:r>
            <a:r>
              <a:rPr lang="en-US" sz="1400" i="1" dirty="0" smtClean="0"/>
              <a:t> </a:t>
            </a:r>
            <a:r>
              <a:rPr lang="en-US" sz="1400" dirty="0" smtClean="0"/>
              <a:t>(1929)</a:t>
            </a:r>
          </a:p>
          <a:p>
            <a:r>
              <a:rPr lang="en-US" sz="1400" dirty="0" smtClean="0"/>
              <a:t>Image Source: </a:t>
            </a:r>
            <a:r>
              <a:rPr lang="en-US" sz="1400" dirty="0" err="1" smtClean="0">
                <a:hlinkClick r:id="rId5"/>
              </a:rPr>
              <a:t>Photobucket</a:t>
            </a:r>
            <a:endParaRPr lang="en-US" sz="1400" dirty="0"/>
          </a:p>
        </p:txBody>
      </p:sp>
      <p:pic>
        <p:nvPicPr>
          <p:cNvPr id="5" name="Picture 4" descr="mcdaniel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5115" y="1524002"/>
            <a:ext cx="3500085" cy="26669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6200" y="42672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Screen Shot: </a:t>
            </a:r>
            <a:r>
              <a:rPr lang="en-US" sz="1400" i="1" dirty="0" smtClean="0"/>
              <a:t>The Watermelon Woman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K. McHugh writes about </a:t>
            </a:r>
            <a:r>
              <a:rPr lang="en-US" i="1" dirty="0" smtClean="0"/>
              <a:t>The Watermelon Woman</a:t>
            </a:r>
            <a:r>
              <a:rPr lang="en-US" dirty="0" smtClean="0"/>
              <a:t> as experimental autobiography.  Do you agree that the film is an autobiography?  Why or why not?</a:t>
            </a:r>
          </a:p>
          <a:p>
            <a:r>
              <a:rPr lang="en-US" dirty="0" smtClean="0"/>
              <a:t>What is the film’s commentary on media, history and identity?</a:t>
            </a:r>
          </a:p>
          <a:p>
            <a:r>
              <a:rPr lang="en-US" dirty="0" smtClean="0"/>
              <a:t>Why does the film interweave video, archival footage, home movies, still photos, and filmed vignettes?</a:t>
            </a:r>
          </a:p>
          <a:p>
            <a:r>
              <a:rPr lang="en-US" dirty="0" smtClean="0"/>
              <a:t>Both Kathleen McHugh and Laura Sullivan argue that </a:t>
            </a:r>
            <a:r>
              <a:rPr lang="en-US" i="1" dirty="0" smtClean="0"/>
              <a:t>The Watermelon Woman</a:t>
            </a:r>
            <a:r>
              <a:rPr lang="en-US" dirty="0" smtClean="0"/>
              <a:t> avoids </a:t>
            </a:r>
            <a:r>
              <a:rPr lang="en-US" dirty="0" err="1" smtClean="0"/>
              <a:t>essentializing</a:t>
            </a:r>
            <a:r>
              <a:rPr lang="en-US" dirty="0" smtClean="0"/>
              <a:t> lesbian identity.  Do you agree?  Why or why not?</a:t>
            </a:r>
            <a:endParaRPr lang="en-US" dirty="0"/>
          </a:p>
          <a:p>
            <a:r>
              <a:rPr lang="en-US" dirty="0" smtClean="0"/>
              <a:t>What gazes does this film construct and deconstruct?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On Representation of African Americans in Hollywood Film</a:t>
            </a:r>
          </a:p>
          <a:p>
            <a:pPr marL="347663" indent="-347663"/>
            <a:r>
              <a:rPr lang="en-US" dirty="0" smtClean="0"/>
              <a:t>Donald </a:t>
            </a:r>
            <a:r>
              <a:rPr lang="en-US" dirty="0" err="1" smtClean="0"/>
              <a:t>Bogle</a:t>
            </a:r>
            <a:r>
              <a:rPr lang="en-US" dirty="0" smtClean="0"/>
              <a:t>: </a:t>
            </a:r>
            <a:r>
              <a:rPr lang="en-US" i="1" dirty="0" smtClean="0">
                <a:hlinkClick r:id="rId2"/>
              </a:rPr>
              <a:t>Toms, Coons, Mulattoes, Mammies &amp; Bucks: An Interpretive History of Blacks in American Film</a:t>
            </a:r>
            <a:r>
              <a:rPr lang="en-US" dirty="0" smtClean="0"/>
              <a:t> (Google Books preview)</a:t>
            </a:r>
          </a:p>
          <a:p>
            <a:pPr marL="347663" indent="-347663"/>
            <a:r>
              <a:rPr lang="en-US" i="1" dirty="0" smtClean="0"/>
              <a:t>Jump Cut</a:t>
            </a:r>
            <a:r>
              <a:rPr lang="en-US" dirty="0" smtClean="0"/>
              <a:t>: “</a:t>
            </a:r>
            <a:r>
              <a:rPr lang="en-US" dirty="0" smtClean="0">
                <a:hlinkClick r:id="rId3"/>
              </a:rPr>
              <a:t>The Mammy in Hollywood Film</a:t>
            </a:r>
            <a:r>
              <a:rPr lang="en-US" dirty="0" smtClean="0"/>
              <a:t>”</a:t>
            </a:r>
            <a:endParaRPr lang="en-US" i="1" dirty="0" smtClean="0"/>
          </a:p>
          <a:p>
            <a:pPr marL="347663" indent="-347663"/>
            <a:r>
              <a:rPr lang="en-US" dirty="0" smtClean="0"/>
              <a:t>NPR Podcast: </a:t>
            </a:r>
            <a:r>
              <a:rPr lang="en-US" dirty="0" smtClean="0">
                <a:hlinkClick r:id="rId4"/>
              </a:rPr>
              <a:t>Judging African American Legacy in Film</a:t>
            </a:r>
            <a:endParaRPr lang="en-US" dirty="0" smtClean="0"/>
          </a:p>
          <a:p>
            <a:pPr marL="347663" indent="-347663"/>
            <a:r>
              <a:rPr lang="en-US" dirty="0" smtClean="0"/>
              <a:t>Marlon Riggs: </a:t>
            </a:r>
            <a:r>
              <a:rPr lang="en-US" i="1" dirty="0" smtClean="0">
                <a:hlinkClick r:id="rId5"/>
              </a:rPr>
              <a:t>Ethnic Notions</a:t>
            </a:r>
            <a:endParaRPr lang="en-US" dirty="0" smtClean="0"/>
          </a:p>
          <a:p>
            <a:pPr marL="347663" indent="-347663">
              <a:buNone/>
            </a:pPr>
            <a:r>
              <a:rPr lang="en-US" dirty="0" smtClean="0"/>
              <a:t>On African American Filmmakers</a:t>
            </a:r>
          </a:p>
          <a:p>
            <a:pPr marL="347663" indent="-347663"/>
            <a:r>
              <a:rPr lang="en-US" dirty="0" err="1" smtClean="0"/>
              <a:t>FilmReference</a:t>
            </a:r>
            <a:r>
              <a:rPr lang="en-US" dirty="0" smtClean="0"/>
              <a:t>: </a:t>
            </a:r>
            <a:r>
              <a:rPr lang="en-US" dirty="0" smtClean="0">
                <a:hlinkClick r:id="rId6"/>
              </a:rPr>
              <a:t>African American Cinema</a:t>
            </a:r>
            <a:endParaRPr lang="en-US" dirty="0" smtClean="0"/>
          </a:p>
          <a:p>
            <a:pPr marL="347663" indent="-347663"/>
            <a:r>
              <a:rPr lang="en-US" dirty="0" smtClean="0"/>
              <a:t>Indiana University Black Film Center/Archive: </a:t>
            </a:r>
            <a:r>
              <a:rPr lang="en-US" dirty="0" smtClean="0">
                <a:hlinkClick r:id="rId7"/>
              </a:rPr>
              <a:t>Race Movies</a:t>
            </a:r>
            <a:endParaRPr lang="en-US" dirty="0" smtClean="0"/>
          </a:p>
          <a:p>
            <a:pPr marL="347663" indent="-347663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19600" cy="495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Born in Liberia 1966</a:t>
            </a:r>
          </a:p>
          <a:p>
            <a:r>
              <a:rPr lang="en-US" dirty="0" smtClean="0"/>
              <a:t>Raised in Philadelphia</a:t>
            </a:r>
          </a:p>
          <a:p>
            <a:r>
              <a:rPr lang="en-US" dirty="0" smtClean="0"/>
              <a:t>Introduction to feminist theory in college influenced </a:t>
            </a:r>
            <a:r>
              <a:rPr lang="en-US" dirty="0" err="1" smtClean="0"/>
              <a:t>Dunye’s</a:t>
            </a:r>
            <a:r>
              <a:rPr lang="en-US" dirty="0" smtClean="0"/>
              <a:t> use of visual media to explore issues of interest</a:t>
            </a:r>
          </a:p>
          <a:p>
            <a:pPr lvl="1"/>
            <a:r>
              <a:rPr lang="en-US" dirty="0" smtClean="0"/>
              <a:t>Earned BA from Temple University in 1990</a:t>
            </a:r>
          </a:p>
          <a:p>
            <a:pPr lvl="1"/>
            <a:r>
              <a:rPr lang="en-US" dirty="0" smtClean="0"/>
              <a:t>Earned MFA from Rutgers University in 1992</a:t>
            </a:r>
          </a:p>
          <a:p>
            <a:r>
              <a:rPr lang="en-US" dirty="0" smtClean="0"/>
              <a:t>Has taught film and media studies at multiple institutions, including Temple, UCLA, </a:t>
            </a:r>
            <a:r>
              <a:rPr lang="en-US" dirty="0" err="1" smtClean="0"/>
              <a:t>CalArts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977" t="6634" r="6824" b="8518"/>
          <a:stretch/>
        </p:blipFill>
        <p:spPr bwMode="auto">
          <a:xfrm>
            <a:off x="5024581" y="1708726"/>
            <a:ext cx="3315855" cy="23922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24581" y="4292600"/>
            <a:ext cx="3315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Image source: </a:t>
            </a:r>
            <a:r>
              <a:rPr lang="en-US" sz="1400" dirty="0" smtClean="0">
                <a:hlinkClick r:id="rId3"/>
              </a:rPr>
              <a:t>CherylDunye.com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4734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shorts to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/>
              <a:t>Janine</a:t>
            </a:r>
            <a:r>
              <a:rPr lang="en-US" dirty="0"/>
              <a:t> (1990)</a:t>
            </a:r>
          </a:p>
          <a:p>
            <a:r>
              <a:rPr lang="en-US" i="1" dirty="0"/>
              <a:t>She Don’t Fade</a:t>
            </a:r>
            <a:r>
              <a:rPr lang="en-US" dirty="0"/>
              <a:t> (1991)</a:t>
            </a:r>
          </a:p>
          <a:p>
            <a:r>
              <a:rPr lang="en-US" i="1" dirty="0"/>
              <a:t>Vanilla Sex</a:t>
            </a:r>
            <a:r>
              <a:rPr lang="en-US" dirty="0"/>
              <a:t> (1992)</a:t>
            </a:r>
          </a:p>
          <a:p>
            <a:r>
              <a:rPr lang="en-US" i="1" dirty="0"/>
              <a:t>Untitled Portrait</a:t>
            </a:r>
            <a:r>
              <a:rPr lang="en-US" dirty="0"/>
              <a:t> (1993)</a:t>
            </a:r>
          </a:p>
          <a:p>
            <a:r>
              <a:rPr lang="en-US" i="1" dirty="0"/>
              <a:t>The Potluck and the Passion</a:t>
            </a:r>
            <a:r>
              <a:rPr lang="en-US" dirty="0"/>
              <a:t> (1993)</a:t>
            </a:r>
          </a:p>
          <a:p>
            <a:r>
              <a:rPr lang="en-US" i="1" dirty="0"/>
              <a:t>Greetings From Africa</a:t>
            </a:r>
            <a:r>
              <a:rPr lang="en-US" dirty="0"/>
              <a:t> (1994)</a:t>
            </a:r>
          </a:p>
          <a:p>
            <a:r>
              <a:rPr lang="en-US" i="1" dirty="0"/>
              <a:t>The Watermelon Woman</a:t>
            </a:r>
            <a:r>
              <a:rPr lang="en-US" dirty="0"/>
              <a:t> (1996)</a:t>
            </a:r>
          </a:p>
          <a:p>
            <a:r>
              <a:rPr lang="en-US" i="1" dirty="0"/>
              <a:t>Stranger Inside</a:t>
            </a:r>
            <a:r>
              <a:rPr lang="en-US" dirty="0"/>
              <a:t> (2000)</a:t>
            </a:r>
          </a:p>
          <a:p>
            <a:r>
              <a:rPr lang="en-US" i="1" dirty="0" smtClean="0"/>
              <a:t>My Baby’s Daddy</a:t>
            </a:r>
            <a:r>
              <a:rPr lang="en-US" dirty="0" smtClean="0"/>
              <a:t> (2004)</a:t>
            </a:r>
          </a:p>
          <a:p>
            <a:r>
              <a:rPr lang="en-US" i="1" dirty="0" smtClean="0">
                <a:hlinkClick r:id="rId2"/>
              </a:rPr>
              <a:t>The Owls</a:t>
            </a:r>
            <a:r>
              <a:rPr lang="en-US" i="1" dirty="0" smtClean="0"/>
              <a:t> </a:t>
            </a:r>
            <a:r>
              <a:rPr lang="en-US" dirty="0" smtClean="0"/>
              <a:t>(2010)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3859907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67200" y="4267200"/>
            <a:ext cx="3859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Still from </a:t>
            </a:r>
            <a:r>
              <a:rPr lang="en-US" sz="1400" i="1" dirty="0" smtClean="0"/>
              <a:t>The Watermelon Woman</a:t>
            </a:r>
            <a:r>
              <a:rPr lang="en-US" sz="1400" dirty="0" smtClean="0"/>
              <a:t> (1996). Image source: </a:t>
            </a:r>
            <a:r>
              <a:rPr lang="en-US" sz="1400" dirty="0" err="1" smtClean="0">
                <a:hlinkClick r:id="rId4"/>
              </a:rPr>
              <a:t>CinemaQueer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7328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</a:t>
            </a:r>
            <a:r>
              <a:rPr lang="en-US" dirty="0" err="1" smtClean="0"/>
              <a:t>Dunyementary</a:t>
            </a:r>
            <a:r>
              <a:rPr lang="en-US" dirty="0" smtClean="0"/>
              <a:t>”: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Talking-head monologue</a:t>
            </a:r>
            <a:endParaRPr lang="en-US" dirty="0"/>
          </a:p>
          <a:p>
            <a:r>
              <a:rPr lang="en-US" dirty="0" smtClean="0"/>
              <a:t>Person-on-the </a:t>
            </a:r>
            <a:r>
              <a:rPr lang="en-US" dirty="0"/>
              <a:t>street interviews</a:t>
            </a:r>
          </a:p>
          <a:p>
            <a:r>
              <a:rPr lang="en-US" dirty="0" smtClean="0"/>
              <a:t>Confessional scenes</a:t>
            </a:r>
            <a:endParaRPr lang="en-US" dirty="0"/>
          </a:p>
          <a:p>
            <a:r>
              <a:rPr lang="en-US" dirty="0"/>
              <a:t>Metanarrative</a:t>
            </a:r>
          </a:p>
          <a:p>
            <a:r>
              <a:rPr lang="en-US" dirty="0"/>
              <a:t>Archival footage</a:t>
            </a:r>
          </a:p>
          <a:p>
            <a:r>
              <a:rPr lang="en-US" dirty="0"/>
              <a:t>Mix of real and </a:t>
            </a:r>
            <a:r>
              <a:rPr lang="en-US" dirty="0" smtClean="0"/>
              <a:t>pseudo-history (photos, texts, posters, other artifacts)</a:t>
            </a:r>
            <a:endParaRPr lang="en-US" dirty="0"/>
          </a:p>
          <a:p>
            <a:r>
              <a:rPr lang="en-US" dirty="0" smtClean="0"/>
              <a:t>Vignettes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5218" y="1752600"/>
            <a:ext cx="27432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0" y="4495800"/>
            <a:ext cx="335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Screen shot of historical photo from </a:t>
            </a:r>
          </a:p>
          <a:p>
            <a:pPr algn="ctr"/>
            <a:r>
              <a:rPr lang="en-US" sz="1400" i="1" dirty="0" smtClean="0"/>
              <a:t>The Watermelon Woman</a:t>
            </a:r>
            <a:r>
              <a:rPr lang="en-US" sz="1400" dirty="0" smtClean="0"/>
              <a:t> (1996). </a:t>
            </a:r>
          </a:p>
          <a:p>
            <a:pPr algn="ctr"/>
            <a:r>
              <a:rPr lang="en-US" sz="1400" dirty="0" smtClean="0"/>
              <a:t>Image source: </a:t>
            </a:r>
            <a:r>
              <a:rPr lang="en-US" sz="1400" i="1" dirty="0" smtClean="0">
                <a:hlinkClick r:id="rId3"/>
              </a:rPr>
              <a:t>Jump Cut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7701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</a:t>
            </a:r>
            <a:r>
              <a:rPr lang="en-US" dirty="0" err="1" smtClean="0">
                <a:hlinkClick r:id="rId2"/>
              </a:rPr>
              <a:t>Dunyementary</a:t>
            </a:r>
            <a:r>
              <a:rPr lang="en-US" dirty="0" smtClean="0"/>
              <a:t>”: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To provide commentary on events/issues depicted in the film</a:t>
            </a:r>
          </a:p>
          <a:p>
            <a:r>
              <a:rPr lang="en-US" dirty="0"/>
              <a:t>To convey to the audience a character’s point of view</a:t>
            </a:r>
          </a:p>
          <a:p>
            <a:r>
              <a:rPr lang="en-US" dirty="0"/>
              <a:t>To emphasize the importance of social issues the film </a:t>
            </a:r>
            <a:r>
              <a:rPr lang="en-US" dirty="0" smtClean="0"/>
              <a:t>addresses</a:t>
            </a:r>
          </a:p>
          <a:p>
            <a:r>
              <a:rPr lang="en-US" dirty="0" smtClean="0"/>
              <a:t>To blur boundaries between art and life, autobiography </a:t>
            </a:r>
            <a:r>
              <a:rPr lang="en-US" smtClean="0"/>
              <a:t>and documentary, film and genre, self and genre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272" t="12414" r="10118" b="12581"/>
          <a:stretch/>
        </p:blipFill>
        <p:spPr bwMode="auto">
          <a:xfrm>
            <a:off x="4267200" y="1600199"/>
            <a:ext cx="3657600" cy="270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67200" y="4495800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Dunye</a:t>
            </a:r>
            <a:r>
              <a:rPr lang="en-US" sz="1600" dirty="0" smtClean="0"/>
              <a:t> as “Cheryl” in </a:t>
            </a:r>
            <a:r>
              <a:rPr lang="en-US" sz="1600" i="1" dirty="0" smtClean="0"/>
              <a:t>The Watermelon Woman</a:t>
            </a:r>
            <a:r>
              <a:rPr lang="en-US" sz="1600" dirty="0" smtClean="0"/>
              <a:t> (1996). </a:t>
            </a:r>
          </a:p>
          <a:p>
            <a:pPr algn="ctr"/>
            <a:r>
              <a:rPr lang="en-US" sz="1600" dirty="0" smtClean="0"/>
              <a:t>Image source: </a:t>
            </a:r>
            <a:r>
              <a:rPr lang="en-US" sz="1600" dirty="0" smtClean="0">
                <a:hlinkClick r:id="rId4"/>
              </a:rPr>
              <a:t>University of Michigan, Lesbian History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8844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 Watermelon Woman</a:t>
            </a:r>
            <a:r>
              <a:rPr lang="en-US" dirty="0" smtClean="0"/>
              <a:t>:</a:t>
            </a: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dirty="0" smtClean="0"/>
              <a:t>Selected Cast and Cameos</a:t>
            </a:r>
            <a:endParaRPr lang="en-US" dirty="0"/>
          </a:p>
        </p:txBody>
      </p:sp>
      <p:pic>
        <p:nvPicPr>
          <p:cNvPr id="5" name="Picture 4" descr="reag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24000"/>
            <a:ext cx="2381250" cy="2438400"/>
          </a:xfrm>
          <a:prstGeom prst="rect">
            <a:avLst/>
          </a:prstGeom>
        </p:spPr>
      </p:pic>
      <p:pic>
        <p:nvPicPr>
          <p:cNvPr id="6" name="Picture 5" descr="Schulman6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645" y="1533525"/>
            <a:ext cx="3671555" cy="2428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4013537"/>
            <a:ext cx="243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Toshi</a:t>
            </a:r>
            <a:r>
              <a:rPr lang="en-US" sz="1600" dirty="0" smtClean="0"/>
              <a:t> </a:t>
            </a:r>
            <a:r>
              <a:rPr lang="en-US" sz="1600" dirty="0" err="1" smtClean="0"/>
              <a:t>Reagon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Role: Street Performer</a:t>
            </a:r>
          </a:p>
          <a:p>
            <a:r>
              <a:rPr lang="en-US" sz="1600" dirty="0" smtClean="0"/>
              <a:t>Lesbian Singer and Songwriter</a:t>
            </a:r>
          </a:p>
          <a:p>
            <a:r>
              <a:rPr lang="en-US" sz="1600" dirty="0" smtClean="0"/>
              <a:t>Image Source: </a:t>
            </a:r>
            <a:r>
              <a:rPr lang="en-US" sz="1600" dirty="0" smtClean="0">
                <a:hlinkClick r:id="rId5"/>
              </a:rPr>
              <a:t>Vancouver Folk Music Festival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4013537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Sarah Schulman</a:t>
            </a:r>
          </a:p>
          <a:p>
            <a:r>
              <a:rPr lang="en-US" sz="1600" dirty="0" smtClean="0"/>
              <a:t>Role: C.L.I.T. Archivist</a:t>
            </a:r>
          </a:p>
          <a:p>
            <a:r>
              <a:rPr lang="en-US" sz="1600" dirty="0" smtClean="0"/>
              <a:t>Lesbian Novelist, Playwright and Teacher</a:t>
            </a:r>
          </a:p>
          <a:p>
            <a:r>
              <a:rPr lang="en-US" sz="1600" dirty="0" smtClean="0"/>
              <a:t>Image Source: </a:t>
            </a:r>
            <a:r>
              <a:rPr lang="en-US" sz="1600" i="1" dirty="0" smtClean="0">
                <a:hlinkClick r:id="rId6"/>
              </a:rPr>
              <a:t>New York Times</a:t>
            </a:r>
            <a:endParaRPr lang="en-US" sz="16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 Watermelon Woman</a:t>
            </a:r>
            <a:r>
              <a:rPr lang="en-US" dirty="0" smtClean="0"/>
              <a:t>:</a:t>
            </a: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dirty="0" smtClean="0"/>
              <a:t>Selected Cast and Cameos</a:t>
            </a:r>
            <a:endParaRPr lang="en-US" dirty="0"/>
          </a:p>
        </p:txBody>
      </p:sp>
      <p:pic>
        <p:nvPicPr>
          <p:cNvPr id="5" name="Picture 4" descr="reag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95" y="1524000"/>
            <a:ext cx="1913860" cy="2438400"/>
          </a:xfrm>
          <a:prstGeom prst="rect">
            <a:avLst/>
          </a:prstGeom>
        </p:spPr>
      </p:pic>
      <p:pic>
        <p:nvPicPr>
          <p:cNvPr id="6" name="Picture 5" descr="Schulman6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766" y="1533525"/>
            <a:ext cx="3643312" cy="2428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4013537"/>
            <a:ext cx="243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Brian Freeman</a:t>
            </a:r>
          </a:p>
          <a:p>
            <a:r>
              <a:rPr lang="en-US" sz="1600" dirty="0" smtClean="0"/>
              <a:t>Role: Lee Edwards</a:t>
            </a:r>
            <a:endParaRPr lang="en-US" sz="1600" dirty="0"/>
          </a:p>
          <a:p>
            <a:r>
              <a:rPr lang="en-US" sz="1600" dirty="0" smtClean="0"/>
              <a:t>Gay Playwright, Poet, Actor, Director and Co-founder of </a:t>
            </a:r>
            <a:r>
              <a:rPr lang="en-US" sz="1600" dirty="0" smtClean="0">
                <a:hlinkClick r:id="rId5"/>
              </a:rPr>
              <a:t>Pomo Afro Homos</a:t>
            </a:r>
            <a:endParaRPr lang="en-US" sz="1600" dirty="0" smtClean="0"/>
          </a:p>
          <a:p>
            <a:r>
              <a:rPr lang="en-US" sz="1600" dirty="0" smtClean="0"/>
              <a:t>Image Source: </a:t>
            </a:r>
            <a:r>
              <a:rPr lang="en-US" sz="1600" dirty="0" smtClean="0">
                <a:hlinkClick r:id="rId6"/>
              </a:rPr>
              <a:t>San Francisco International Arts Festival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4013537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Camille </a:t>
            </a:r>
            <a:r>
              <a:rPr lang="en-US" sz="1600" dirty="0" err="1" smtClean="0"/>
              <a:t>Paglia</a:t>
            </a:r>
            <a:endParaRPr lang="en-US" sz="1600" dirty="0" smtClean="0"/>
          </a:p>
          <a:p>
            <a:r>
              <a:rPr lang="en-US" sz="1600" dirty="0" smtClean="0"/>
              <a:t>Role: Herself</a:t>
            </a:r>
            <a:endParaRPr lang="en-US" sz="1600" dirty="0"/>
          </a:p>
          <a:p>
            <a:r>
              <a:rPr lang="en-US" sz="1600" dirty="0" smtClean="0"/>
              <a:t>Lesbian Author, Teacher and Cultural Critic</a:t>
            </a:r>
          </a:p>
          <a:p>
            <a:r>
              <a:rPr lang="en-US" sz="1600" dirty="0" smtClean="0"/>
              <a:t>Image Source: </a:t>
            </a:r>
            <a:r>
              <a:rPr lang="en-US" sz="1600" i="1" dirty="0" smtClean="0">
                <a:hlinkClick r:id="rId7"/>
              </a:rPr>
              <a:t>Bright Lights Film Journal</a:t>
            </a:r>
            <a:endParaRPr lang="en-US" sz="16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 Watermelon Woman</a:t>
            </a:r>
            <a:r>
              <a:rPr lang="en-US" dirty="0" smtClean="0"/>
              <a:t>:</a:t>
            </a: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dirty="0" smtClean="0"/>
              <a:t>Selected Cast and Cameos</a:t>
            </a:r>
            <a:endParaRPr lang="en-US" dirty="0"/>
          </a:p>
        </p:txBody>
      </p:sp>
      <p:pic>
        <p:nvPicPr>
          <p:cNvPr id="6" name="Picture 5" descr="Schulman6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766" y="1537771"/>
            <a:ext cx="3643312" cy="24203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4013537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4"/>
              </a:rPr>
              <a:t>Alexandra </a:t>
            </a:r>
            <a:r>
              <a:rPr lang="en-US" sz="1600" dirty="0" err="1" smtClean="0">
                <a:hlinkClick r:id="rId4"/>
              </a:rPr>
              <a:t>Juhasz</a:t>
            </a:r>
            <a:endParaRPr lang="en-US" sz="1600" dirty="0"/>
          </a:p>
          <a:p>
            <a:r>
              <a:rPr lang="en-US" sz="1600" dirty="0" smtClean="0"/>
              <a:t>Role</a:t>
            </a:r>
            <a:r>
              <a:rPr lang="en-US" sz="1600" smtClean="0"/>
              <a:t>: Martha Page</a:t>
            </a:r>
            <a:endParaRPr lang="en-US" sz="1600" dirty="0" smtClean="0"/>
          </a:p>
          <a:p>
            <a:r>
              <a:rPr lang="en-US" sz="1600" dirty="0" smtClean="0"/>
              <a:t>Lesbian Producer, Director, Author and Teacher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8600" y="4013537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Guinevere Turner</a:t>
            </a:r>
          </a:p>
          <a:p>
            <a:r>
              <a:rPr lang="en-US" sz="1600" dirty="0" smtClean="0"/>
              <a:t>Role: Diana</a:t>
            </a:r>
            <a:endParaRPr lang="en-US" sz="1600" dirty="0"/>
          </a:p>
          <a:p>
            <a:r>
              <a:rPr lang="en-US" sz="1600" dirty="0" smtClean="0"/>
              <a:t>Lesbian Actress, Screenwriter and Producer</a:t>
            </a:r>
          </a:p>
          <a:p>
            <a:r>
              <a:rPr lang="en-US" sz="1600" dirty="0" smtClean="0"/>
              <a:t>Star and Co-writer of </a:t>
            </a:r>
            <a:r>
              <a:rPr lang="en-US" sz="1600" i="1" dirty="0" smtClean="0">
                <a:hlinkClick r:id="rId5"/>
              </a:rPr>
              <a:t>Go </a:t>
            </a:r>
            <a:r>
              <a:rPr lang="en-US" sz="1600" i="1" dirty="0" smtClean="0">
                <a:hlinkClick r:id="rId5"/>
              </a:rPr>
              <a:t>Fish</a:t>
            </a:r>
            <a:r>
              <a:rPr lang="en-US" sz="1600" dirty="0" smtClean="0"/>
              <a:t> (1994)</a:t>
            </a:r>
          </a:p>
          <a:p>
            <a:r>
              <a:rPr lang="en-US" sz="1600" dirty="0" smtClean="0"/>
              <a:t>Image Source: </a:t>
            </a:r>
            <a:r>
              <a:rPr lang="en-US" sz="1600" dirty="0" smtClean="0">
                <a:hlinkClick r:id="rId6"/>
              </a:rPr>
              <a:t>IFC</a:t>
            </a:r>
            <a:endParaRPr lang="en-US" sz="1600" dirty="0"/>
          </a:p>
        </p:txBody>
      </p:sp>
      <p:pic>
        <p:nvPicPr>
          <p:cNvPr id="9" name="Picture 8" descr="juhasz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1556702"/>
            <a:ext cx="3172294" cy="24056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 Watermelon Woman</a:t>
            </a:r>
            <a:r>
              <a:rPr lang="en-US" dirty="0" smtClean="0"/>
              <a:t>:</a:t>
            </a: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dirty="0" smtClean="0"/>
              <a:t>Selected Cast and Cameos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518160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3"/>
              </a:rPr>
              <a:t>Cheryl Clarke</a:t>
            </a:r>
            <a:endParaRPr lang="en-US" sz="1600" dirty="0"/>
          </a:p>
          <a:p>
            <a:r>
              <a:rPr lang="en-US" sz="1600" dirty="0" smtClean="0"/>
              <a:t>Role: June</a:t>
            </a:r>
          </a:p>
          <a:p>
            <a:r>
              <a:rPr lang="en-US" sz="1600" dirty="0" smtClean="0"/>
              <a:t>Lesbian Poet, Non-fiction Author and Teacher</a:t>
            </a:r>
          </a:p>
          <a:p>
            <a:r>
              <a:rPr lang="en-US" sz="1600" dirty="0" smtClean="0"/>
              <a:t>Image Source: </a:t>
            </a:r>
            <a:r>
              <a:rPr lang="en-US" sz="1600" dirty="0" smtClean="0">
                <a:hlinkClick r:id="rId4"/>
              </a:rPr>
              <a:t>Women Among Us</a:t>
            </a:r>
            <a:endParaRPr lang="en-US" sz="1600" dirty="0" smtClean="0"/>
          </a:p>
        </p:txBody>
      </p:sp>
      <p:pic>
        <p:nvPicPr>
          <p:cNvPr id="10" name="Picture 9" descr="Clark.jpg"/>
          <p:cNvPicPr>
            <a:picLocks noChangeAspect="1"/>
          </p:cNvPicPr>
          <p:nvPr/>
        </p:nvPicPr>
        <p:blipFill>
          <a:blip r:embed="rId5"/>
          <a:srcRect l="4404" t="4000" r="4404" b="8000"/>
          <a:stretch>
            <a:fillRect/>
          </a:stretch>
        </p:blipFill>
        <p:spPr>
          <a:xfrm>
            <a:off x="2895600" y="1676400"/>
            <a:ext cx="3352800" cy="33528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351</TotalTime>
  <Words>754</Words>
  <Application>Microsoft Office PowerPoint</Application>
  <PresentationFormat>On-screen Show (4:3)</PresentationFormat>
  <Paragraphs>114</Paragraphs>
  <Slides>15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Oriel</vt:lpstr>
      <vt:lpstr>Introducing Cheryl Dunye</vt:lpstr>
      <vt:lpstr>Education</vt:lpstr>
      <vt:lpstr>Experimental shorts to Features</vt:lpstr>
      <vt:lpstr>The “Dunyementary”: Elements</vt:lpstr>
      <vt:lpstr>The “Dunyementary”: Purpose</vt:lpstr>
      <vt:lpstr>The Watermelon Woman:  Selected Cast and Cameos</vt:lpstr>
      <vt:lpstr>The Watermelon Woman:  Selected Cast and Cameos</vt:lpstr>
      <vt:lpstr>The Watermelon Woman:  Selected Cast and Cameos</vt:lpstr>
      <vt:lpstr>The Watermelon Woman:  Selected Cast and Cameos</vt:lpstr>
      <vt:lpstr>Images: Real and Reel</vt:lpstr>
      <vt:lpstr>Images: Real and Reel</vt:lpstr>
      <vt:lpstr>Images: Real and Reel</vt:lpstr>
      <vt:lpstr>Images: Real and Reel</vt:lpstr>
      <vt:lpstr>Discussion Questions</vt:lpstr>
      <vt:lpstr>Additional resources</vt:lpstr>
    </vt:vector>
  </TitlesOfParts>
  <LinksUpToDate>false</LinksUpToDate>
  <SharedDoc>false</SharedDoc>
  <HyperlinksChanged>false</HyperlinksChanged>
  <AppVersion>12.0001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Watermelon Woman:  Selected Cast and Cameos</dc:title>
  <dc:creator>Kimberlee Gillis-Bridges</dc:creator>
  <cp:lastModifiedBy>Kimberlee Gillis-Bridges</cp:lastModifiedBy>
  <cp:revision>28</cp:revision>
  <dcterms:created xsi:type="dcterms:W3CDTF">2010-05-19T06:15:53Z</dcterms:created>
  <dcterms:modified xsi:type="dcterms:W3CDTF">2010-05-19T06:41:57Z</dcterms:modified>
</cp:coreProperties>
</file>