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  <p:sldId id="25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9E77F2-7FC6-4ADC-8903-6FB655A77208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07BEC2-7AFB-408A-B12A-E438E23CC1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om/books?id=Cvk95CJ8_N8C&amp;pg=PP1&amp;dq=kathleen+mchugh+jane+campion&amp;cd=1#v=onepage&amp;q&amp;f=fal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ooks.google.com/books?id=l0rvxoT4mj4C&amp;printsec=frontcover&amp;dq=virginia+wright+wexman&amp;cd=2#v=onepage&amp;q&amp;f=fals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uardian.co.uk/film/filmblog/2007/may/22/wherearethewomenfilmmak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mbsite.com/issues/30/articles/128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Cvk95CJ8_N8C&amp;pg=PP1&amp;dq=kathleen+mchugh+jane+campion&amp;cd=1#v=onepage&amp;q&amp;f=false" TargetMode="External"/><Relationship Id="rId2" Type="http://schemas.openxmlformats.org/officeDocument/2006/relationships/hyperlink" Target="http://books.google.com/books?id=l0rvxoT4mj4C&amp;printsec=frontcover&amp;source=gbs_v2_summary_r&amp;cad=0#v=onepage&amp;q&amp;f=fal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erart.org/archive/4/9C43FDAD069C47F36167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te.org.uk/servlet/ArtistWorks?cgroupid=999999961&amp;artistid=747&amp;p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eta/fridakahl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te.org.uk/modern/exhibitions/kahlo/brokencolumn.s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ate.org.uk/tateetc/issue4/fridakahlo1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film/2009/oct/18/jane-campion-interview-peter-conr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mdb.com/name/nm0001005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ortrait.gov.au/exhibit/hollywood/content/10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br>
              <a:rPr lang="en-US" dirty="0" smtClean="0"/>
            </a:br>
            <a:r>
              <a:rPr lang="en-US" dirty="0" smtClean="0"/>
              <a:t>Jane Campion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Anthropological Meets the Artistic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Narrative, Thematic, Stylistic Commonalities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“[P]</a:t>
            </a:r>
            <a:r>
              <a:rPr lang="en-US" dirty="0" err="1" smtClean="0"/>
              <a:t>ower</a:t>
            </a:r>
            <a:r>
              <a:rPr lang="en-US" dirty="0" smtClean="0"/>
              <a:t>, violence and emotional pain in dysfunctional sexual, familial and social relationships” (</a:t>
            </a:r>
            <a:r>
              <a:rPr lang="en-US" dirty="0" smtClean="0">
                <a:hlinkClick r:id="rId2"/>
              </a:rPr>
              <a:t>McHugh</a:t>
            </a:r>
            <a:r>
              <a:rPr lang="en-US" dirty="0" smtClean="0"/>
              <a:t> 17-18).</a:t>
            </a:r>
          </a:p>
          <a:p>
            <a:r>
              <a:rPr lang="en-US" dirty="0" smtClean="0"/>
              <a:t>Ways in which power and violence affect gender roles</a:t>
            </a:r>
          </a:p>
          <a:p>
            <a:r>
              <a:rPr lang="en-US" dirty="0" smtClean="0"/>
              <a:t>“[C]</a:t>
            </a:r>
            <a:r>
              <a:rPr lang="en-US" dirty="0" err="1" smtClean="0"/>
              <a:t>inematic</a:t>
            </a:r>
            <a:r>
              <a:rPr lang="en-US" dirty="0" smtClean="0"/>
              <a:t> techniques that represent and blur the differences between objective and subjective narrative states” (</a:t>
            </a:r>
            <a:r>
              <a:rPr lang="en-US" dirty="0" smtClean="0">
                <a:hlinkClick r:id="rId2"/>
              </a:rPr>
              <a:t>McHugh</a:t>
            </a:r>
            <a:r>
              <a:rPr lang="en-US" dirty="0" smtClean="0"/>
              <a:t> 18).</a:t>
            </a:r>
          </a:p>
          <a:p>
            <a:r>
              <a:rPr lang="en-US" dirty="0" smtClean="0"/>
              <a:t>Heterosexual romance “represented in the context of, and often dwarfed in importance by,  relationships between siblings, parents and children, and friends” (McHugh 18).</a:t>
            </a:r>
          </a:p>
          <a:p>
            <a:r>
              <a:rPr lang="en-US" dirty="0" smtClean="0"/>
              <a:t>Strong, reckless passions that can foment disaster or death</a:t>
            </a:r>
          </a:p>
          <a:p>
            <a:r>
              <a:rPr lang="en-US" dirty="0" smtClean="0"/>
              <a:t>“[T]he importance of women’s work, their creative expression, and of sexual desire as a powerful, necessary, and compelling </a:t>
            </a:r>
            <a:r>
              <a:rPr lang="en-US" i="1" dirty="0" smtClean="0"/>
              <a:t>threat</a:t>
            </a:r>
            <a:r>
              <a:rPr lang="en-US" dirty="0" smtClean="0"/>
              <a:t> to that expression” (McHugh 18).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Campion on </a:t>
            </a:r>
            <a:r>
              <a:rPr lang="en-US" dirty="0" err="1" smtClean="0"/>
              <a:t>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“I always saw her as someone who had very powerfully removed herself from life. . . . There is no sense of her as a handicapped person, however. It’s almost as though she treats the world as if it were handicapped. At the same time, there is a great deal of suffering from this position. It is a retreat from a lot of what the world offers, which I imagine for women at that time would have been very mundane and boring—insufferable, in fact. There is advantage in retreat, but there’s a great disadvantage in it as well” (</a:t>
            </a:r>
            <a:r>
              <a:rPr lang="en-US" dirty="0" err="1" smtClean="0">
                <a:hlinkClick r:id="rId2"/>
              </a:rPr>
              <a:t>Wexman</a:t>
            </a:r>
            <a:r>
              <a:rPr lang="en-US" dirty="0" smtClean="0"/>
              <a:t> 116)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263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4495800"/>
            <a:ext cx="40386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source: </a:t>
            </a:r>
          </a:p>
          <a:p>
            <a:pPr algn="ctr"/>
            <a:r>
              <a:rPr lang="en-US" i="1" dirty="0" smtClean="0">
                <a:hlinkClick r:id="rId4"/>
              </a:rPr>
              <a:t>The Guardian</a:t>
            </a:r>
            <a:r>
              <a:rPr lang="en-US" dirty="0" smtClean="0">
                <a:hlinkClick r:id="rId4"/>
              </a:rPr>
              <a:t> at guardian.co.uk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9636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 1954 in Wellington, New Zealand</a:t>
            </a:r>
          </a:p>
          <a:p>
            <a:r>
              <a:rPr lang="en-US" dirty="0" smtClean="0"/>
              <a:t> Parents Richard Campion and Edith Hannah, prominent figures in NZ theater, attempted to build national theater and produce plays that articulated distinctly national aesthetic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81411" cy="2770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05400" y="4572000"/>
            <a:ext cx="33528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3"/>
              </a:rPr>
              <a:t>Bombsite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Studied anthropology at Victoria University, graduating with B.A. in 1975</a:t>
            </a:r>
          </a:p>
          <a:p>
            <a:r>
              <a:rPr lang="en-US" dirty="0" smtClean="0"/>
              <a:t>Campion on anthropology:</a:t>
            </a:r>
          </a:p>
          <a:p>
            <a:pPr lvl="1"/>
            <a:r>
              <a:rPr lang="en-US" dirty="0" smtClean="0"/>
              <a:t>What interested me about anthropology was to be able to ‘officially’ study what I was curious about anyway: how out thoughts function, their mythic content which has nothing to do with logic, human behaviors. . . . I think that humans believe themselves to be rational beings when they are not, they are governed by something completely different” (</a:t>
            </a:r>
            <a:r>
              <a:rPr lang="en-US" dirty="0" err="1" smtClean="0">
                <a:hlinkClick r:id="rId2"/>
              </a:rPr>
              <a:t>Wexman</a:t>
            </a:r>
            <a:r>
              <a:rPr lang="en-US" dirty="0" smtClean="0"/>
              <a:t>, </a:t>
            </a:r>
            <a:r>
              <a:rPr lang="en-US" dirty="0" err="1" smtClean="0"/>
              <a:t>qtd</a:t>
            </a:r>
            <a:r>
              <a:rPr lang="en-US" dirty="0" smtClean="0"/>
              <a:t>. in </a:t>
            </a:r>
            <a:r>
              <a:rPr lang="en-US" dirty="0" smtClean="0">
                <a:hlinkClick r:id="rId3"/>
              </a:rPr>
              <a:t>McHugh</a:t>
            </a:r>
            <a:r>
              <a:rPr lang="en-US" dirty="0" smtClean="0"/>
              <a:t> 5).</a:t>
            </a:r>
            <a:endParaRPr lang="en-US" dirty="0" smtClean="0"/>
          </a:p>
          <a:p>
            <a:r>
              <a:rPr lang="en-US" dirty="0" smtClean="0"/>
              <a:t>Enrolled at Sydney School of the Arts, receiving BA in painting in 1979 </a:t>
            </a:r>
          </a:p>
          <a:p>
            <a:pPr lvl="1"/>
            <a:r>
              <a:rPr lang="en-US" dirty="0" smtClean="0"/>
              <a:t>Campion viewed SSA program—which emphasized global art—as </a:t>
            </a:r>
            <a:r>
              <a:rPr lang="en-US" dirty="0"/>
              <a:t>f</a:t>
            </a:r>
            <a:r>
              <a:rPr lang="en-US" dirty="0" smtClean="0"/>
              <a:t>oundational for filmmaking vision</a:t>
            </a:r>
          </a:p>
          <a:p>
            <a:r>
              <a:rPr lang="en-US" dirty="0" smtClean="0"/>
              <a:t>Created “story paintings,” images annotated with dialogue and text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Socially and politically charged art which negotiated physical and psychological trauma through irrational, mythical imagery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152032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Joseph Beuys</a:t>
            </a:r>
            <a:r>
              <a:rPr lang="en-US" dirty="0" smtClean="0"/>
              <a:t>, Sculptor (1921-86)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5791200"/>
            <a:ext cx="4041775" cy="639762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1400" b="0" i="1" dirty="0" smtClean="0"/>
              <a:t>Animal Woman</a:t>
            </a:r>
            <a:r>
              <a:rPr lang="en-US" sz="1400" b="0" dirty="0" smtClean="0"/>
              <a:t> (1949, cast 1984) </a:t>
            </a:r>
          </a:p>
          <a:p>
            <a:pPr algn="ctr"/>
            <a:r>
              <a:rPr lang="en-US" sz="1400" b="0" dirty="0" smtClean="0"/>
              <a:t>Image source: </a:t>
            </a:r>
            <a:r>
              <a:rPr lang="en-US" sz="1400" b="0" dirty="0" smtClean="0">
                <a:hlinkClick r:id="rId4"/>
              </a:rPr>
              <a:t>Tate Museum</a:t>
            </a:r>
            <a:endParaRPr lang="en-US" sz="1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Influences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2512009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114800" cy="3886200"/>
          </a:xfrm>
        </p:spPr>
        <p:txBody>
          <a:bodyPr>
            <a:normAutofit fontScale="85000" lnSpcReduction="20000"/>
          </a:bodyPr>
          <a:lstStyle/>
          <a:p>
            <a:pPr marL="288925" indent="-288925"/>
            <a:r>
              <a:rPr lang="en-US" dirty="0" smtClean="0"/>
              <a:t>Surrealistic self portraits</a:t>
            </a:r>
          </a:p>
          <a:p>
            <a:pPr marL="288925" indent="-288925"/>
            <a:r>
              <a:rPr lang="en-US" dirty="0" smtClean="0"/>
              <a:t>B</a:t>
            </a:r>
            <a:r>
              <a:rPr lang="en-US" dirty="0" smtClean="0"/>
              <a:t>oth Beuys and Kahlo came to art after physical trauma (shot down Luftwaffe pilot, train accident) and used the body to interpret trauma</a:t>
            </a:r>
          </a:p>
          <a:p>
            <a:pPr marL="288925" indent="-288925"/>
            <a:r>
              <a:rPr lang="en-US" dirty="0" smtClean="0"/>
              <a:t>Both making recognizable elements strange</a:t>
            </a:r>
          </a:p>
          <a:p>
            <a:pPr marL="288925" indent="-288925"/>
            <a:r>
              <a:rPr lang="en-US" dirty="0" smtClean="0"/>
              <a:t>Kahlo’s powerful gaze and tragic romantic history as inspiration for </a:t>
            </a:r>
            <a:r>
              <a:rPr lang="en-US" dirty="0" err="1" smtClean="0"/>
              <a:t>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3400" y="1600200"/>
            <a:ext cx="3886200" cy="640080"/>
          </a:xfrm>
        </p:spPr>
        <p:txBody>
          <a:bodyPr>
            <a:normAutofit/>
          </a:bodyPr>
          <a:lstStyle/>
          <a:p>
            <a:r>
              <a:rPr lang="en-US" dirty="0" err="1" smtClean="0">
                <a:hlinkClick r:id="rId3"/>
              </a:rPr>
              <a:t>Frida</a:t>
            </a:r>
            <a:r>
              <a:rPr lang="en-US" dirty="0" smtClean="0">
                <a:hlinkClick r:id="rId3"/>
              </a:rPr>
              <a:t> Kahlo</a:t>
            </a:r>
            <a:r>
              <a:rPr lang="en-US" dirty="0" smtClean="0"/>
              <a:t>, Painter (1907-1954)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867400"/>
            <a:ext cx="3048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The Broken Column</a:t>
            </a:r>
            <a:r>
              <a:rPr lang="en-US" sz="1400" dirty="0" smtClean="0"/>
              <a:t> (1944). Image source: </a:t>
            </a:r>
            <a:r>
              <a:rPr lang="en-US" sz="1400" dirty="0" smtClean="0">
                <a:hlinkClick r:id="rId4"/>
              </a:rPr>
              <a:t>Tate Museum</a:t>
            </a:r>
            <a:endParaRPr lang="en-US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Kahlo and </a:t>
            </a:r>
            <a:r>
              <a:rPr lang="en-US" dirty="0" err="1" smtClean="0"/>
              <a:t>Ada</a:t>
            </a:r>
            <a:endParaRPr lang="en-US" dirty="0"/>
          </a:p>
        </p:txBody>
      </p:sp>
      <p:pic>
        <p:nvPicPr>
          <p:cNvPr id="12" name="Content Placeholder 11" descr="ada_gazes_left_pian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4110997" cy="2290905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99" y="1589088"/>
            <a:ext cx="36701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9200" y="6096000"/>
            <a:ext cx="3429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Self-Portrait with Monkey</a:t>
            </a:r>
            <a:r>
              <a:rPr lang="en-US" sz="1400" dirty="0" smtClean="0"/>
              <a:t> (1940).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i="1" dirty="0" smtClean="0">
                <a:hlinkClick r:id="rId4"/>
              </a:rPr>
              <a:t>Tate ETC.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876800"/>
            <a:ext cx="41148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Screen shot from </a:t>
            </a:r>
            <a:r>
              <a:rPr lang="en-US" sz="1400" i="1" dirty="0" smtClean="0"/>
              <a:t>The Piano</a:t>
            </a:r>
            <a:r>
              <a:rPr lang="en-US" sz="1400" dirty="0" smtClean="0"/>
              <a:t> (1993)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4419600"/>
            <a:ext cx="41148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i="1" dirty="0" smtClean="0"/>
              <a:t>The Observer </a:t>
            </a:r>
            <a:r>
              <a:rPr lang="en-US" sz="1400" dirty="0" smtClean="0"/>
              <a:t> at </a:t>
            </a:r>
            <a:r>
              <a:rPr lang="en-US" sz="1400" dirty="0" smtClean="0">
                <a:hlinkClick r:id="rId3"/>
              </a:rPr>
              <a:t>guardian.co.uk</a:t>
            </a:r>
            <a:endParaRPr lang="en-US" sz="14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Films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Tissues</a:t>
            </a:r>
            <a:r>
              <a:rPr lang="en-US" dirty="0" smtClean="0"/>
              <a:t> (1981)</a:t>
            </a:r>
            <a:endParaRPr lang="en-US" i="1" dirty="0" smtClean="0"/>
          </a:p>
          <a:p>
            <a:r>
              <a:rPr lang="en-US" dirty="0" smtClean="0"/>
              <a:t>Enrolled in </a:t>
            </a:r>
            <a:r>
              <a:rPr lang="en-US" dirty="0" smtClean="0"/>
              <a:t>graduate school at </a:t>
            </a:r>
            <a:r>
              <a:rPr lang="en-US" dirty="0" smtClean="0"/>
              <a:t>Australian Film Television and Radio School (AFTRS)</a:t>
            </a:r>
          </a:p>
          <a:p>
            <a:r>
              <a:rPr lang="en-US" dirty="0" smtClean="0"/>
              <a:t>Made four short films while student (1981-1984):</a:t>
            </a:r>
          </a:p>
          <a:p>
            <a:pPr lvl="1"/>
            <a:r>
              <a:rPr lang="en-US" i="1" dirty="0" smtClean="0"/>
              <a:t>Mishaps: Seduction and Conquest </a:t>
            </a:r>
            <a:r>
              <a:rPr lang="en-US" dirty="0" smtClean="0"/>
              <a:t>(1981)</a:t>
            </a:r>
          </a:p>
          <a:p>
            <a:pPr lvl="1"/>
            <a:r>
              <a:rPr lang="en-US" i="1" dirty="0" smtClean="0"/>
              <a:t>Peel: An Exercise in Discipline </a:t>
            </a:r>
            <a:r>
              <a:rPr lang="en-US" dirty="0" smtClean="0"/>
              <a:t>(1982; won Cannes Palme d’Or in 1986)</a:t>
            </a:r>
          </a:p>
          <a:p>
            <a:pPr lvl="1"/>
            <a:r>
              <a:rPr lang="en-US" i="1" dirty="0" smtClean="0"/>
              <a:t>Passionless Moments </a:t>
            </a:r>
            <a:r>
              <a:rPr lang="en-US" dirty="0" smtClean="0"/>
              <a:t>(1983, </a:t>
            </a:r>
            <a:r>
              <a:rPr lang="en-US" dirty="0" err="1" smtClean="0"/>
              <a:t>cowritten</a:t>
            </a:r>
            <a:r>
              <a:rPr lang="en-US" dirty="0" smtClean="0"/>
              <a:t> and directed with novelist Gerald Lee)</a:t>
            </a:r>
          </a:p>
          <a:p>
            <a:pPr lvl="1"/>
            <a:r>
              <a:rPr lang="en-US" i="1" dirty="0" smtClean="0"/>
              <a:t>A Girl’s Own Story</a:t>
            </a:r>
            <a:r>
              <a:rPr lang="en-US" dirty="0" smtClean="0"/>
              <a:t> (1984)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AFTRS and Australian Film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Reduction in Hollywood output in 1960s making national and art cinemas viable alternatives</a:t>
            </a:r>
          </a:p>
          <a:p>
            <a:r>
              <a:rPr lang="en-US" dirty="0" smtClean="0"/>
              <a:t>School inaugurated in 1972 as “part of the Commonwealth Government’s strategy to promote the development of Australia’s Cultural Activity” (McHugh 14) in 1970s and 1980s.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School’s desire to produce filmmakers with distinct, national aesthetic vision, </a:t>
            </a:r>
            <a:r>
              <a:rPr lang="en-US" dirty="0" smtClean="0"/>
              <a:t>whose work </a:t>
            </a:r>
            <a:r>
              <a:rPr lang="en-US" dirty="0" smtClean="0"/>
              <a:t>focused on Australian issues </a:t>
            </a:r>
          </a:p>
          <a:p>
            <a:pPr lvl="1"/>
            <a:r>
              <a:rPr lang="en-US" dirty="0" smtClean="0"/>
              <a:t>But films had to be commercial enough to be popular at home and abroad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New Australian Cinema”</a:t>
            </a:r>
            <a:endParaRPr lang="en-US" dirty="0" smtClean="0"/>
          </a:p>
          <a:p>
            <a:r>
              <a:rPr lang="en-US" dirty="0" smtClean="0"/>
              <a:t>Feminism informing </a:t>
            </a:r>
            <a:r>
              <a:rPr lang="en-US" dirty="0" err="1" smtClean="0"/>
              <a:t>endeavors</a:t>
            </a:r>
            <a:r>
              <a:rPr lang="en-US" dirty="0" err="1" smtClean="0">
                <a:sym typeface="Wingdings" pitchFamily="2" charset="2"/>
              </a:rPr>
              <a:t>national</a:t>
            </a:r>
            <a:r>
              <a:rPr lang="en-US" dirty="0" smtClean="0">
                <a:sym typeface="Wingdings" pitchFamily="2" charset="2"/>
              </a:rPr>
              <a:t> cinema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Women’s Film Fund, Sydney Women’s Film Group, The Women’s </a:t>
            </a:r>
            <a:r>
              <a:rPr lang="en-US" dirty="0" err="1" smtClean="0">
                <a:sym typeface="Wingdings" pitchFamily="2" charset="2"/>
              </a:rPr>
              <a:t>Programme</a:t>
            </a:r>
            <a:r>
              <a:rPr lang="en-US" dirty="0" smtClean="0">
                <a:sym typeface="Wingdings" pitchFamily="2" charset="2"/>
              </a:rPr>
              <a:t> funded, provided workshops/training, distributed and exhibited women’s films</a:t>
            </a:r>
            <a:endParaRPr lang="en-US" dirty="0" smtClean="0"/>
          </a:p>
          <a:p>
            <a:r>
              <a:rPr lang="en-US" dirty="0" smtClean="0"/>
              <a:t>Campion finding AFTRS nationalist emphasis limiting; her vision dismissed by instructors</a:t>
            </a:r>
          </a:p>
          <a:p>
            <a:r>
              <a:rPr lang="en-US" dirty="0" smtClean="0"/>
              <a:t>However, Campion met filmmaking collaborators at AFTRS</a:t>
            </a:r>
          </a:p>
          <a:p>
            <a:pPr lvl="1"/>
            <a:r>
              <a:rPr lang="en-US" dirty="0" smtClean="0"/>
              <a:t>Cinematographer Sally </a:t>
            </a:r>
            <a:r>
              <a:rPr lang="en-US" dirty="0" err="1" smtClean="0"/>
              <a:t>Bongers</a:t>
            </a:r>
            <a:r>
              <a:rPr lang="en-US" dirty="0" smtClean="0"/>
              <a:t> (</a:t>
            </a:r>
            <a:r>
              <a:rPr lang="en-US" i="1" dirty="0" smtClean="0"/>
              <a:t>Peel</a:t>
            </a:r>
            <a:r>
              <a:rPr lang="en-US" dirty="0" smtClean="0"/>
              <a:t>, </a:t>
            </a:r>
            <a:r>
              <a:rPr lang="en-US" i="1" dirty="0" smtClean="0"/>
              <a:t>Girl’s Own Story</a:t>
            </a:r>
            <a:r>
              <a:rPr lang="en-US" dirty="0" smtClean="0"/>
              <a:t> and </a:t>
            </a:r>
            <a:r>
              <a:rPr lang="en-US" i="1" dirty="0" smtClean="0"/>
              <a:t>Sweetie</a:t>
            </a:r>
            <a:r>
              <a:rPr lang="en-US" dirty="0" smtClean="0"/>
              <a:t>, </a:t>
            </a:r>
            <a:r>
              <a:rPr lang="en-US" dirty="0" err="1" smtClean="0"/>
              <a:t>Campions’s</a:t>
            </a:r>
            <a:r>
              <a:rPr lang="en-US" dirty="0" smtClean="0"/>
              <a:t> first feature</a:t>
            </a:r>
          </a:p>
          <a:p>
            <a:pPr lvl="1"/>
            <a:r>
              <a:rPr lang="en-US" dirty="0" smtClean="0"/>
              <a:t>Editor </a:t>
            </a:r>
            <a:r>
              <a:rPr lang="en-US" dirty="0" err="1" smtClean="0"/>
              <a:t>Veronika</a:t>
            </a:r>
            <a:r>
              <a:rPr lang="en-US" dirty="0" smtClean="0"/>
              <a:t> </a:t>
            </a:r>
            <a:r>
              <a:rPr lang="en-US" dirty="0" err="1" smtClean="0"/>
              <a:t>Haeussler</a:t>
            </a:r>
            <a:r>
              <a:rPr lang="en-US" dirty="0" smtClean="0"/>
              <a:t>, who has worked on almost all Campion features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429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Sweetie (1989)</a:t>
            </a:r>
          </a:p>
          <a:p>
            <a:r>
              <a:rPr lang="en-US" i="1" dirty="0" smtClean="0"/>
              <a:t>An Angel at My Table</a:t>
            </a:r>
            <a:r>
              <a:rPr lang="en-US" dirty="0" smtClean="0"/>
              <a:t> (1990)</a:t>
            </a:r>
            <a:endParaRPr lang="en-US" i="1" dirty="0" smtClean="0"/>
          </a:p>
          <a:p>
            <a:r>
              <a:rPr lang="en-US" i="1" dirty="0" smtClean="0"/>
              <a:t>The Piano</a:t>
            </a:r>
            <a:r>
              <a:rPr lang="en-US" dirty="0" smtClean="0"/>
              <a:t> (1993)</a:t>
            </a:r>
          </a:p>
          <a:p>
            <a:r>
              <a:rPr lang="en-US" i="1" dirty="0" smtClean="0"/>
              <a:t>The Portrait of a Lady</a:t>
            </a:r>
            <a:r>
              <a:rPr lang="en-US" dirty="0" smtClean="0"/>
              <a:t> (1996)</a:t>
            </a:r>
          </a:p>
          <a:p>
            <a:r>
              <a:rPr lang="en-US" i="1" dirty="0" smtClean="0"/>
              <a:t>Holy Smoke</a:t>
            </a:r>
            <a:r>
              <a:rPr lang="en-US" dirty="0" smtClean="0"/>
              <a:t> (1999)</a:t>
            </a:r>
          </a:p>
          <a:p>
            <a:r>
              <a:rPr lang="en-US" i="1" dirty="0" smtClean="0"/>
              <a:t>In the Cut</a:t>
            </a:r>
            <a:r>
              <a:rPr lang="en-US" dirty="0" smtClean="0"/>
              <a:t> (2003)</a:t>
            </a:r>
          </a:p>
          <a:p>
            <a:r>
              <a:rPr lang="en-US" i="1" dirty="0" smtClean="0"/>
              <a:t>Bright Star</a:t>
            </a:r>
            <a:r>
              <a:rPr lang="en-US" dirty="0" smtClean="0"/>
              <a:t> (2009)</a:t>
            </a:r>
          </a:p>
          <a:p>
            <a:r>
              <a:rPr lang="en-US" dirty="0" smtClean="0">
                <a:hlinkClick r:id="rId2"/>
              </a:rPr>
              <a:t>Television films/miniseries and anthology film segments</a:t>
            </a:r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99406"/>
            <a:ext cx="4426803" cy="2896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62400" y="4572000"/>
            <a:ext cx="4572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Campion on the set of </a:t>
            </a:r>
            <a:r>
              <a:rPr lang="en-US" sz="1400" i="1" dirty="0" smtClean="0"/>
              <a:t>The Piano</a:t>
            </a:r>
            <a:r>
              <a:rPr lang="en-US" sz="1400" dirty="0" smtClean="0"/>
              <a:t>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4"/>
              </a:rPr>
              <a:t>National Portrait Gallery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</TotalTime>
  <Words>854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Introducing  Jane Campion</vt:lpstr>
      <vt:lpstr>Biography</vt:lpstr>
      <vt:lpstr>Education</vt:lpstr>
      <vt:lpstr>Artistic Influences</vt:lpstr>
      <vt:lpstr>Artistic Influences</vt:lpstr>
      <vt:lpstr>Kahlo and Ada</vt:lpstr>
      <vt:lpstr>Short Films</vt:lpstr>
      <vt:lpstr>AFTRS and Australian Film Industry</vt:lpstr>
      <vt:lpstr>Feature Films</vt:lpstr>
      <vt:lpstr>Narrative, Thematic, Stylistic Commonalities</vt:lpstr>
      <vt:lpstr>Campion on Ada</vt:lpstr>
    </vt:vector>
  </TitlesOfParts>
  <Company>UW English Dept.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Jane Campion</dc:title>
  <dc:creator>Kimberlee Gillis-Bridges</dc:creator>
  <cp:lastModifiedBy>Kimberlee Gillis-Bridges</cp:lastModifiedBy>
  <cp:revision>22</cp:revision>
  <dcterms:created xsi:type="dcterms:W3CDTF">2010-04-20T17:08:31Z</dcterms:created>
  <dcterms:modified xsi:type="dcterms:W3CDTF">2010-04-20T19:50:54Z</dcterms:modified>
</cp:coreProperties>
</file>