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0C82C-37F3-463C-8B04-9338ECE0027F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02E6D-FD42-4394-AE7C-D53A492E43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0C82C-37F3-463C-8B04-9338ECE0027F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02E6D-FD42-4394-AE7C-D53A492E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0C82C-37F3-463C-8B04-9338ECE0027F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02E6D-FD42-4394-AE7C-D53A492E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0C82C-37F3-463C-8B04-9338ECE0027F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02E6D-FD42-4394-AE7C-D53A492E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0C82C-37F3-463C-8B04-9338ECE0027F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02E6D-FD42-4394-AE7C-D53A492E43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0C82C-37F3-463C-8B04-9338ECE0027F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02E6D-FD42-4394-AE7C-D53A492E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0C82C-37F3-463C-8B04-9338ECE0027F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02E6D-FD42-4394-AE7C-D53A492E43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0C82C-37F3-463C-8B04-9338ECE0027F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02E6D-FD42-4394-AE7C-D53A492E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0C82C-37F3-463C-8B04-9338ECE0027F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02E6D-FD42-4394-AE7C-D53A492E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C0C82C-37F3-463C-8B04-9338ECE0027F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802E6D-FD42-4394-AE7C-D53A492E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0C0C82C-37F3-463C-8B04-9338ECE0027F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802E6D-FD42-4394-AE7C-D53A492E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0C0C82C-37F3-463C-8B04-9338ECE0027F}" type="datetimeFigureOut">
              <a:rPr lang="en-US" smtClean="0"/>
              <a:pPr/>
              <a:t>5/11/2010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802E6D-FD42-4394-AE7C-D53A492E4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bcine.be/index.php/archives/171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books.google.com/books?id=q1v6TIcSIBMC&amp;pg=PA129&amp;lpg=PA129&amp;dq=tele+niger&amp;source=bl&amp;ots=h_pKceSqMY&amp;sig=ZftkgpRzfpEwiey9RGdHBPw8XAk&amp;hl=en&amp;ei=8W_oS5auDoOesgP2-qTkCA&amp;sa=X&amp;oi=book_result&amp;ct=result&amp;resnum=6&amp;ved=0CCsQ6AEwBQ#v=onepage&amp;q=tele%20niger&amp;f=fals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tcf.ua.edu/Classes/Jbutler/T340/VardaDenis/index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kinoeye.org/03/07/neroni07.php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hcl.harvard.edu/hfa/films/2008novdec/denis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imdb.com/name/nm0219136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astemagazine.com/articles/2004/12/claire-denis.html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sparknotes.com/lit/billybudd/summary.html" TargetMode="External"/><Relationship Id="rId7" Type="http://schemas.openxmlformats.org/officeDocument/2006/relationships/hyperlink" Target="http://french-foreign-legion.com/french_foreign_legion_history.html" TargetMode="External"/><Relationship Id="rId2" Type="http://schemas.openxmlformats.org/officeDocument/2006/relationships/hyperlink" Target="http://www.kinoeye.org/03/07/delrio07.php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rchive.sensesofcinema.com/contents/cteq/01/19/soldat.html" TargetMode="External"/><Relationship Id="rId5" Type="http://schemas.openxmlformats.org/officeDocument/2006/relationships/hyperlink" Target="http://opera.suite101.com/article.cfm/benjamin_britten_opera_billy_budd" TargetMode="External"/><Relationship Id="rId4" Type="http://schemas.openxmlformats.org/officeDocument/2006/relationships/hyperlink" Target="http://etext.virginia.edu/toc/modeng/public/MelBill.html" TargetMode="External"/><Relationship Id="rId9" Type="http://schemas.openxmlformats.org/officeDocument/2006/relationships/hyperlink" Target="http://www.reverseshot.com/article/beau_travail_take_on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xploringafrica.matrix.msu.edu/students/curriculum/m19/activity1.php" TargetMode="External"/><Relationship Id="rId2" Type="http://schemas.openxmlformats.org/officeDocument/2006/relationships/hyperlink" Target="http://www.discoverfrance.net/Colonies/Djibouti.s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Beau Travail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Military, Masculinity and Colonialism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Denis Biography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Born in Paris (1948), but emigrated to Cameroon at 2 months due to father’s work with French Colonial Administration</a:t>
            </a:r>
          </a:p>
          <a:p>
            <a:r>
              <a:rPr lang="en-US" dirty="0" smtClean="0"/>
              <a:t>Lived in Cameroon, Djibouti and Burkina Faso during era of struggle for independence</a:t>
            </a:r>
          </a:p>
          <a:p>
            <a:r>
              <a:rPr lang="en-US" dirty="0" smtClean="0"/>
              <a:t>Returned to France at age 13 when contracted polio</a:t>
            </a:r>
          </a:p>
          <a:p>
            <a:r>
              <a:rPr lang="en-US" dirty="0" smtClean="0"/>
              <a:t>Returned to West Africa at age 17 for schooling (Japanese, history, geography)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3962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5181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Image source: </a:t>
            </a:r>
          </a:p>
          <a:p>
            <a:pPr algn="ctr"/>
            <a:r>
              <a:rPr lang="en-US" sz="1400" dirty="0" smtClean="0">
                <a:hlinkClick r:id="rId3"/>
              </a:rPr>
              <a:t>Belgian Society of Cinematographers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Denis Education &amp; Early Career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Intern at </a:t>
            </a:r>
            <a:r>
              <a:rPr lang="en-US" dirty="0" err="1" smtClean="0">
                <a:hlinkClick r:id="rId2"/>
              </a:rPr>
              <a:t>Télé</a:t>
            </a:r>
            <a:r>
              <a:rPr lang="en-US" dirty="0" smtClean="0">
                <a:hlinkClick r:id="rId2"/>
              </a:rPr>
              <a:t>-Niger</a:t>
            </a:r>
            <a:endParaRPr lang="en-US" dirty="0" smtClean="0"/>
          </a:p>
          <a:p>
            <a:r>
              <a:rPr lang="en-US" dirty="0" smtClean="0"/>
              <a:t>Entered </a:t>
            </a:r>
            <a:r>
              <a:rPr lang="en-US" dirty="0" err="1" smtClean="0"/>
              <a:t>Institut</a:t>
            </a:r>
            <a:r>
              <a:rPr lang="en-US" dirty="0" smtClean="0"/>
              <a:t> des </a:t>
            </a:r>
            <a:r>
              <a:rPr lang="en-US" dirty="0" err="1" smtClean="0"/>
              <a:t>Hautes</a:t>
            </a:r>
            <a:r>
              <a:rPr lang="en-US" dirty="0" smtClean="0"/>
              <a:t> Etudes </a:t>
            </a:r>
            <a:r>
              <a:rPr lang="en-US" dirty="0" err="1" smtClean="0"/>
              <a:t>Cinématographiques</a:t>
            </a:r>
            <a:r>
              <a:rPr lang="en-US" dirty="0" smtClean="0"/>
              <a:t> (IDHEC); graduated 1972</a:t>
            </a:r>
          </a:p>
          <a:p>
            <a:r>
              <a:rPr lang="en-US" dirty="0" smtClean="0"/>
              <a:t>Worked way up through filmmaking ranks (intern, production assistant, second assistant director) and served as assistant director for filmmakers such as Jacques </a:t>
            </a:r>
            <a:r>
              <a:rPr lang="en-US" dirty="0" err="1" smtClean="0"/>
              <a:t>Rivette</a:t>
            </a:r>
            <a:r>
              <a:rPr lang="en-US" dirty="0" smtClean="0"/>
              <a:t>, </a:t>
            </a:r>
            <a:r>
              <a:rPr lang="en-US" dirty="0" err="1" smtClean="0"/>
              <a:t>Wim</a:t>
            </a:r>
            <a:r>
              <a:rPr lang="en-US" dirty="0" smtClean="0"/>
              <a:t> </a:t>
            </a:r>
            <a:r>
              <a:rPr lang="en-US" dirty="0" err="1" smtClean="0"/>
              <a:t>Wenders</a:t>
            </a:r>
            <a:r>
              <a:rPr lang="en-US" dirty="0" smtClean="0"/>
              <a:t>, Costa-</a:t>
            </a:r>
            <a:r>
              <a:rPr lang="en-US" dirty="0" err="1" smtClean="0"/>
              <a:t>Gavras</a:t>
            </a:r>
            <a:r>
              <a:rPr lang="en-US" dirty="0" smtClean="0"/>
              <a:t> and Jim </a:t>
            </a:r>
            <a:r>
              <a:rPr lang="en-US" dirty="0" err="1" smtClean="0"/>
              <a:t>Jarmusch</a:t>
            </a:r>
            <a:endParaRPr lang="en-US" dirty="0" smtClean="0"/>
          </a:p>
          <a:p>
            <a:r>
              <a:rPr lang="en-US" dirty="0" smtClean="0"/>
              <a:t>Experience on </a:t>
            </a:r>
            <a:r>
              <a:rPr lang="en-US" dirty="0" err="1" smtClean="0"/>
              <a:t>Wenders’s</a:t>
            </a:r>
            <a:r>
              <a:rPr lang="en-US" dirty="0" smtClean="0"/>
              <a:t> </a:t>
            </a:r>
            <a:r>
              <a:rPr lang="en-US" i="1" dirty="0" smtClean="0"/>
              <a:t>Paris, Texas</a:t>
            </a:r>
            <a:r>
              <a:rPr lang="en-US" dirty="0" smtClean="0"/>
              <a:t> leading her to search for own landscape</a:t>
            </a:r>
            <a:endParaRPr lang="en-US" dirty="0"/>
          </a:p>
        </p:txBody>
      </p:sp>
      <p:pic>
        <p:nvPicPr>
          <p:cNvPr id="5" name="Content Placeholder 4" descr="ClaireDENI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828800"/>
            <a:ext cx="3235146" cy="3865999"/>
          </a:xfrm>
        </p:spPr>
      </p:pic>
      <p:sp>
        <p:nvSpPr>
          <p:cNvPr id="6" name="TextBox 5"/>
          <p:cNvSpPr txBox="1"/>
          <p:nvPr/>
        </p:nvSpPr>
        <p:spPr>
          <a:xfrm>
            <a:off x="5029200" y="58674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Image source: </a:t>
            </a:r>
            <a:r>
              <a:rPr lang="en-US" sz="1400" dirty="0" smtClean="0">
                <a:hlinkClick r:id="rId4"/>
              </a:rPr>
              <a:t>University of Alabama 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Denis From AD to Director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feature: </a:t>
            </a:r>
            <a:r>
              <a:rPr lang="en-US" i="1" dirty="0" err="1" smtClean="0">
                <a:hlinkClick r:id="rId2"/>
              </a:rPr>
              <a:t>Chocolat</a:t>
            </a:r>
            <a:r>
              <a:rPr lang="en-US" dirty="0" smtClean="0"/>
              <a:t> (1988)</a:t>
            </a:r>
          </a:p>
          <a:p>
            <a:pPr lvl="1"/>
            <a:r>
              <a:rPr lang="en-US" dirty="0" smtClean="0"/>
              <a:t>Combined Denis’s childhood experience in colony, </a:t>
            </a:r>
            <a:r>
              <a:rPr lang="en-US" dirty="0" err="1" smtClean="0"/>
              <a:t>Oyono’s</a:t>
            </a:r>
            <a:r>
              <a:rPr lang="en-US" dirty="0" smtClean="0"/>
              <a:t> novel </a:t>
            </a:r>
            <a:r>
              <a:rPr lang="en-US" i="1" dirty="0" smtClean="0"/>
              <a:t>Houseboy</a:t>
            </a:r>
            <a:r>
              <a:rPr lang="en-US" dirty="0" smtClean="0"/>
              <a:t> and history of decolonization in Cameroon</a:t>
            </a:r>
          </a:p>
          <a:p>
            <a:pPr lvl="1"/>
            <a:r>
              <a:rPr lang="en-US" dirty="0" smtClean="0"/>
              <a:t>Beginning of long collaboration with co-writer Jean-</a:t>
            </a:r>
            <a:r>
              <a:rPr lang="en-US" dirty="0" err="1" smtClean="0"/>
              <a:t>Pôl</a:t>
            </a:r>
            <a:r>
              <a:rPr lang="en-US" dirty="0" smtClean="0"/>
              <a:t> </a:t>
            </a:r>
            <a:r>
              <a:rPr lang="en-US" dirty="0" err="1" smtClean="0"/>
              <a:t>Fargeau</a:t>
            </a:r>
            <a:r>
              <a:rPr lang="en-US" dirty="0" smtClean="0"/>
              <a:t> and cinematographer </a:t>
            </a:r>
            <a:r>
              <a:rPr lang="en-US" dirty="0" err="1" smtClean="0"/>
              <a:t>Agnès</a:t>
            </a:r>
            <a:r>
              <a:rPr lang="en-US" dirty="0" smtClean="0"/>
              <a:t> Godard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3828742" cy="275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8200" y="4876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Still from </a:t>
            </a:r>
            <a:r>
              <a:rPr lang="en-US" sz="1400" i="1" dirty="0" err="1" smtClean="0"/>
              <a:t>Chocolat</a:t>
            </a:r>
            <a:r>
              <a:rPr lang="en-US" sz="1400" dirty="0" smtClean="0"/>
              <a:t> (1988). </a:t>
            </a:r>
          </a:p>
          <a:p>
            <a:pPr algn="ctr"/>
            <a:r>
              <a:rPr lang="en-US" sz="1400" dirty="0" smtClean="0"/>
              <a:t>Image source: </a:t>
            </a:r>
            <a:r>
              <a:rPr lang="en-US" sz="1400" dirty="0" smtClean="0">
                <a:hlinkClick r:id="rId4"/>
              </a:rPr>
              <a:t>Harvard Film Archive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Denis </a:t>
            </a:r>
            <a:r>
              <a:rPr lang="en-US" dirty="0" smtClean="0">
                <a:hlinkClick r:id="rId2"/>
              </a:rPr>
              <a:t>Feature Films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295401"/>
            <a:ext cx="4183856" cy="5001064"/>
          </a:xfrm>
        </p:spPr>
        <p:txBody>
          <a:bodyPr>
            <a:noAutofit/>
          </a:bodyPr>
          <a:lstStyle/>
          <a:p>
            <a:r>
              <a:rPr lang="en-US" sz="2200" i="1" dirty="0" smtClean="0"/>
              <a:t>Man No Run</a:t>
            </a:r>
            <a:r>
              <a:rPr lang="en-US" sz="2200" dirty="0" smtClean="0"/>
              <a:t> (1989)</a:t>
            </a:r>
          </a:p>
          <a:p>
            <a:r>
              <a:rPr lang="en-US" sz="2200" i="1" dirty="0" smtClean="0"/>
              <a:t>No Fear, No Die</a:t>
            </a:r>
            <a:r>
              <a:rPr lang="en-US" sz="2200" dirty="0" smtClean="0"/>
              <a:t> (1990)</a:t>
            </a:r>
          </a:p>
          <a:p>
            <a:r>
              <a:rPr lang="en-US" sz="2200" i="1" dirty="0" smtClean="0"/>
              <a:t>Jacques </a:t>
            </a:r>
            <a:r>
              <a:rPr lang="en-US" sz="2200" i="1" dirty="0" err="1" smtClean="0"/>
              <a:t>Rivette</a:t>
            </a:r>
            <a:r>
              <a:rPr lang="en-US" sz="2200" i="1" dirty="0" smtClean="0"/>
              <a:t>, Le </a:t>
            </a:r>
            <a:r>
              <a:rPr lang="en-US" sz="2200" i="1" dirty="0" err="1" smtClean="0"/>
              <a:t>Veilleur</a:t>
            </a:r>
            <a:r>
              <a:rPr lang="en-US" sz="2200" dirty="0" smtClean="0"/>
              <a:t> (1990)</a:t>
            </a:r>
          </a:p>
          <a:p>
            <a:r>
              <a:rPr lang="en-US" sz="2200" i="1" dirty="0" smtClean="0"/>
              <a:t>I Can’t Sleep </a:t>
            </a:r>
            <a:r>
              <a:rPr lang="en-US" sz="2200" dirty="0" smtClean="0"/>
              <a:t>(1994)</a:t>
            </a:r>
          </a:p>
          <a:p>
            <a:r>
              <a:rPr lang="en-US" sz="2200" i="1" dirty="0" err="1" smtClean="0"/>
              <a:t>Nénette</a:t>
            </a:r>
            <a:r>
              <a:rPr lang="en-US" sz="2200" i="1" dirty="0" smtClean="0"/>
              <a:t> and </a:t>
            </a:r>
            <a:r>
              <a:rPr lang="en-US" sz="2200" i="1" dirty="0" err="1" smtClean="0"/>
              <a:t>Boni</a:t>
            </a:r>
            <a:r>
              <a:rPr lang="en-US" sz="2200" i="1" dirty="0" smtClean="0"/>
              <a:t> </a:t>
            </a:r>
            <a:r>
              <a:rPr lang="en-US" sz="2200" dirty="0" smtClean="0"/>
              <a:t>(1996)</a:t>
            </a:r>
          </a:p>
          <a:p>
            <a:r>
              <a:rPr lang="en-US" sz="2200" i="1" dirty="0" smtClean="0"/>
              <a:t>Beau Travail </a:t>
            </a:r>
            <a:r>
              <a:rPr lang="en-US" sz="2200" dirty="0" smtClean="0"/>
              <a:t>(1999)</a:t>
            </a:r>
          </a:p>
          <a:p>
            <a:r>
              <a:rPr lang="en-US" sz="2200" i="1" dirty="0" smtClean="0"/>
              <a:t>Trouble Every Day </a:t>
            </a:r>
            <a:r>
              <a:rPr lang="en-US" sz="2200" dirty="0" smtClean="0"/>
              <a:t>(2001)</a:t>
            </a:r>
          </a:p>
          <a:p>
            <a:r>
              <a:rPr lang="en-US" sz="2200" i="1" dirty="0" err="1" smtClean="0"/>
              <a:t>Vendredi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Soir</a:t>
            </a:r>
            <a:r>
              <a:rPr lang="en-US" sz="2200" dirty="0" smtClean="0"/>
              <a:t> (2002)</a:t>
            </a:r>
          </a:p>
          <a:p>
            <a:r>
              <a:rPr lang="en-US" sz="2200" i="1" dirty="0" smtClean="0"/>
              <a:t>The Intruder</a:t>
            </a:r>
            <a:r>
              <a:rPr lang="en-US" sz="2200" dirty="0" smtClean="0"/>
              <a:t> (2004)</a:t>
            </a:r>
          </a:p>
          <a:p>
            <a:r>
              <a:rPr lang="en-US" sz="2200" i="1" dirty="0" err="1" smtClean="0"/>
              <a:t>Vers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Mathilde</a:t>
            </a:r>
            <a:r>
              <a:rPr lang="en-US" sz="2200" dirty="0" smtClean="0"/>
              <a:t> (2005)</a:t>
            </a:r>
          </a:p>
          <a:p>
            <a:r>
              <a:rPr lang="en-US" sz="2200" i="1" dirty="0" smtClean="0"/>
              <a:t>35 Shots of Rum</a:t>
            </a:r>
            <a:r>
              <a:rPr lang="en-US" sz="2200" dirty="0" smtClean="0"/>
              <a:t> (2008)</a:t>
            </a:r>
          </a:p>
          <a:p>
            <a:r>
              <a:rPr lang="en-US" sz="2200" i="1" dirty="0" smtClean="0"/>
              <a:t>White Material</a:t>
            </a:r>
            <a:r>
              <a:rPr lang="en-US" sz="2200" dirty="0" smtClean="0"/>
              <a:t> (2009)</a:t>
            </a:r>
            <a:endParaRPr lang="en-US" sz="2200" dirty="0"/>
          </a:p>
        </p:txBody>
      </p:sp>
      <p:pic>
        <p:nvPicPr>
          <p:cNvPr id="5" name="Content Placeholder 8" descr="claire_denis_425x27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5800" y="2209800"/>
            <a:ext cx="4038600" cy="2565699"/>
          </a:xfrm>
        </p:spPr>
      </p:pic>
      <p:sp>
        <p:nvSpPr>
          <p:cNvPr id="6" name="TextBox 5"/>
          <p:cNvSpPr txBox="1"/>
          <p:nvPr/>
        </p:nvSpPr>
        <p:spPr>
          <a:xfrm>
            <a:off x="4419600" y="4953000"/>
            <a:ext cx="419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Image source: </a:t>
            </a:r>
            <a:r>
              <a:rPr lang="en-US" sz="1200" dirty="0" smtClean="0">
                <a:hlinkClick r:id="rId4"/>
              </a:rPr>
              <a:t>Paste Magazine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hlinkClick r:id="rId2"/>
              </a:rPr>
              <a:t>Beau Travail</a:t>
            </a:r>
            <a:r>
              <a:rPr lang="en-US" dirty="0" smtClean="0"/>
              <a:t> (1999)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Sources</a:t>
            </a:r>
          </a:p>
          <a:p>
            <a:pPr lvl="1"/>
            <a:r>
              <a:rPr lang="en-US" dirty="0" smtClean="0"/>
              <a:t>Melville’s </a:t>
            </a:r>
            <a:r>
              <a:rPr lang="en-US" i="1" dirty="0" smtClean="0"/>
              <a:t>Billy Budd</a:t>
            </a:r>
            <a:r>
              <a:rPr lang="en-US" dirty="0" smtClean="0"/>
              <a:t>, </a:t>
            </a:r>
            <a:r>
              <a:rPr lang="en-US" i="1" dirty="0" smtClean="0"/>
              <a:t>Sailor</a:t>
            </a:r>
            <a:r>
              <a:rPr lang="en-US" dirty="0" smtClean="0"/>
              <a:t> (1885-91/1924)</a:t>
            </a:r>
            <a:r>
              <a:rPr lang="en-US" i="1" dirty="0" smtClean="0"/>
              <a:t> </a:t>
            </a:r>
            <a:r>
              <a:rPr lang="en-US" dirty="0" smtClean="0"/>
              <a:t>[</a:t>
            </a:r>
            <a:r>
              <a:rPr lang="en-US" dirty="0" err="1" smtClean="0">
                <a:hlinkClick r:id="rId3"/>
              </a:rPr>
              <a:t>Syopsis</a:t>
            </a:r>
            <a:r>
              <a:rPr lang="en-US" dirty="0" smtClean="0"/>
              <a:t> :: </a:t>
            </a:r>
            <a:r>
              <a:rPr lang="en-US" dirty="0" err="1" smtClean="0">
                <a:hlinkClick r:id="rId4"/>
              </a:rPr>
              <a:t>Etext</a:t>
            </a:r>
            <a:r>
              <a:rPr lang="en-US" dirty="0" smtClean="0"/>
              <a:t>]</a:t>
            </a:r>
          </a:p>
          <a:p>
            <a:pPr lvl="1"/>
            <a:r>
              <a:rPr lang="en-US" i="1" dirty="0" smtClean="0">
                <a:hlinkClick r:id="rId5"/>
              </a:rPr>
              <a:t>Billy Budd</a:t>
            </a:r>
            <a:r>
              <a:rPr lang="en-US" dirty="0" smtClean="0"/>
              <a:t>, opera (1951)</a:t>
            </a:r>
          </a:p>
          <a:p>
            <a:pPr lvl="1"/>
            <a:r>
              <a:rPr lang="en-US" i="1" dirty="0" smtClean="0">
                <a:hlinkClick r:id="rId6"/>
              </a:rPr>
              <a:t>Le Petit </a:t>
            </a:r>
            <a:r>
              <a:rPr lang="en-US" i="1" dirty="0" err="1" smtClean="0">
                <a:hlinkClick r:id="rId6"/>
              </a:rPr>
              <a:t>Soldat</a:t>
            </a:r>
            <a:r>
              <a:rPr lang="en-US" dirty="0" smtClean="0"/>
              <a:t> (Godard 1960/1963) </a:t>
            </a:r>
          </a:p>
          <a:p>
            <a:pPr lvl="1"/>
            <a:r>
              <a:rPr lang="en-US" dirty="0" smtClean="0">
                <a:hlinkClick r:id="rId7"/>
              </a:rPr>
              <a:t>French Foreign Legion</a:t>
            </a:r>
            <a:r>
              <a:rPr lang="en-US" dirty="0" smtClean="0"/>
              <a:t> mythology and iconography</a:t>
            </a:r>
          </a:p>
          <a:p>
            <a:pPr lvl="1"/>
            <a:r>
              <a:rPr lang="en-US" dirty="0" smtClean="0"/>
              <a:t>Experience of living in Djibouti</a:t>
            </a:r>
            <a:endParaRPr lang="en-US" dirty="0"/>
          </a:p>
        </p:txBody>
      </p:sp>
      <p:pic>
        <p:nvPicPr>
          <p:cNvPr id="5" name="Content Placeholder 4" descr="beautravail2.jpg"/>
          <p:cNvPicPr>
            <a:picLocks noGrp="1" noChangeAspect="1"/>
          </p:cNvPicPr>
          <p:nvPr>
            <p:ph sz="half" idx="2"/>
          </p:nvPr>
        </p:nvPicPr>
        <p:blipFill>
          <a:blip r:embed="rId8" cstate="print"/>
          <a:stretch>
            <a:fillRect/>
          </a:stretch>
        </p:blipFill>
        <p:spPr>
          <a:xfrm>
            <a:off x="4648200" y="1752600"/>
            <a:ext cx="4038600" cy="2480854"/>
          </a:xfrm>
        </p:spPr>
      </p:pic>
      <p:sp>
        <p:nvSpPr>
          <p:cNvPr id="6" name="TextBox 5"/>
          <p:cNvSpPr txBox="1"/>
          <p:nvPr/>
        </p:nvSpPr>
        <p:spPr>
          <a:xfrm>
            <a:off x="4648200" y="4419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Still from </a:t>
            </a:r>
            <a:r>
              <a:rPr lang="en-US" sz="1400" i="1" dirty="0" smtClean="0"/>
              <a:t>Beau Travail</a:t>
            </a:r>
            <a:r>
              <a:rPr lang="en-US" sz="1400" dirty="0" smtClean="0"/>
              <a:t> (1999). </a:t>
            </a:r>
          </a:p>
          <a:p>
            <a:pPr algn="ctr"/>
            <a:r>
              <a:rPr lang="en-US" sz="1400" dirty="0" smtClean="0"/>
              <a:t>Image source: </a:t>
            </a:r>
            <a:r>
              <a:rPr lang="en-US" sz="1400" i="1" dirty="0" smtClean="0">
                <a:hlinkClick r:id="rId9"/>
              </a:rPr>
              <a:t>Reverse Shot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European </a:t>
            </a:r>
            <a:r>
              <a:rPr lang="en-US" dirty="0" smtClean="0">
                <a:hlinkClick r:id="rId2"/>
              </a:rPr>
              <a:t>Colonialism in Djibouti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Ruled by Sultan of </a:t>
            </a:r>
            <a:r>
              <a:rPr lang="en-US" dirty="0" err="1" smtClean="0"/>
              <a:t>Raheita</a:t>
            </a:r>
            <a:r>
              <a:rPr lang="en-US" dirty="0" smtClean="0"/>
              <a:t>, </a:t>
            </a:r>
            <a:r>
              <a:rPr lang="en-US" dirty="0" err="1" smtClean="0"/>
              <a:t>Tadjoura</a:t>
            </a:r>
            <a:r>
              <a:rPr lang="en-US" dirty="0" smtClean="0"/>
              <a:t> and </a:t>
            </a:r>
            <a:r>
              <a:rPr lang="en-US" dirty="0" err="1" smtClean="0"/>
              <a:t>Gobaad</a:t>
            </a:r>
            <a:r>
              <a:rPr lang="en-US" dirty="0" smtClean="0"/>
              <a:t> in late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French purchase anchorage of </a:t>
            </a:r>
            <a:r>
              <a:rPr lang="en-US" dirty="0" err="1" smtClean="0"/>
              <a:t>Obock</a:t>
            </a:r>
            <a:r>
              <a:rPr lang="en-US" dirty="0" smtClean="0"/>
              <a:t> in 1862</a:t>
            </a:r>
          </a:p>
          <a:p>
            <a:r>
              <a:rPr lang="en-US" dirty="0" smtClean="0"/>
              <a:t>French expanded holdings into colony of French Somaliland by 1884</a:t>
            </a:r>
          </a:p>
          <a:p>
            <a:r>
              <a:rPr lang="en-US" dirty="0" smtClean="0"/>
              <a:t>Becomes French Territory of the </a:t>
            </a:r>
            <a:r>
              <a:rPr lang="en-US" dirty="0" err="1" smtClean="0"/>
              <a:t>Afars</a:t>
            </a:r>
            <a:r>
              <a:rPr lang="en-US" dirty="0" smtClean="0"/>
              <a:t> and the </a:t>
            </a:r>
            <a:r>
              <a:rPr lang="en-US" dirty="0" err="1" smtClean="0"/>
              <a:t>Issas</a:t>
            </a:r>
            <a:r>
              <a:rPr lang="en-US" dirty="0" smtClean="0"/>
              <a:t> in 1967</a:t>
            </a:r>
          </a:p>
          <a:p>
            <a:r>
              <a:rPr lang="en-US" dirty="0" smtClean="0"/>
              <a:t>1977: Independence for Republic of Djibouti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324600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Image source: </a:t>
            </a:r>
            <a:r>
              <a:rPr lang="en-US" sz="1200" dirty="0" smtClean="0">
                <a:hlinkClick r:id="rId3"/>
              </a:rPr>
              <a:t>Exploring Africa</a:t>
            </a:r>
            <a:endParaRPr lang="en-US" sz="1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688" y="1920997"/>
            <a:ext cx="3619500" cy="422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341</TotalTime>
  <Words>395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Metro</vt:lpstr>
      <vt:lpstr>Beau Travail</vt:lpstr>
      <vt:lpstr>Denis Biography</vt:lpstr>
      <vt:lpstr>Denis Education &amp; Early Career</vt:lpstr>
      <vt:lpstr>Denis From AD to Director</vt:lpstr>
      <vt:lpstr>Denis Feature Films</vt:lpstr>
      <vt:lpstr>Beau Travail (1999)</vt:lpstr>
      <vt:lpstr>European Colonialism in Djibouti</vt:lpstr>
    </vt:vector>
  </TitlesOfParts>
  <Company>UW English Dept.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Chocolat</dc:title>
  <dc:creator>kgb</dc:creator>
  <cp:lastModifiedBy>Kimberlee Gillis-Bridges</cp:lastModifiedBy>
  <cp:revision>19</cp:revision>
  <dcterms:created xsi:type="dcterms:W3CDTF">2009-05-11T20:28:18Z</dcterms:created>
  <dcterms:modified xsi:type="dcterms:W3CDTF">2010-05-12T00:46:41Z</dcterms:modified>
</cp:coreProperties>
</file>