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3BA54D-F1EB-4E40-9352-08A3B8873B68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7D4284-3DD4-4D85-8F32-08890D3E8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7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0688CB-10B7-4182-9082-470D6BAEF2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BE5188-63AD-4DF7-A3D0-C8F0F48FA9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49526F-97EE-45E8-8056-1FE84165C7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C48BF-E2F5-4CDF-B23D-1502587C7B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357C54-8DB4-4C4E-92C2-2A5D7EAE80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5D62B8-3727-4E24-A308-1B0F65850339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225855-9DE6-48A9-836F-3284BAAC1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1729-0023-4F74-AE40-58EA04BF6E3B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3CB3-A07B-44A4-8E97-DAE17EAC5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C1E8-E181-4750-BBB7-05555B290B14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3B619-F458-48F7-978B-0782E439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350A-A2E4-4DF2-BFEF-48DE19ADDA6B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F6E6-9F77-4F6B-8406-C69A6CD98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09B6E-77A4-44BA-85DE-BD982114F11B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1F86D7-2C16-4AF4-BBE3-A5F9DB069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157A01-83CF-4808-85C3-B6D2E5EEF894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5B3A0-D52F-4616-8086-1B01E9505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150E55-7019-4A72-95CB-C3F94E95431B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ADCAAF-764A-4FD0-9124-924BE9599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8E1416-26AD-4D38-9E00-8A997876EE57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7A7D1C-AEDA-40CD-B4B4-C6655A217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D0B4-A8DE-467E-B2EA-B4ABB02CE92D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54711-9EBE-4A09-BAA5-85EBB093A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88EB00-9DA4-417E-9FA1-A58696CC1277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386D1F-19D8-4511-BE0B-3FFCE88D5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1DC9F3-4310-4B50-BD75-0828158925DF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67F9A8-349B-419B-B1BF-70DBA544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5080CD2-EED7-4FEC-A1D4-F3C663D10996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FC3E62-A18C-4765-A275-244595CAA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5" r:id="rId2"/>
    <p:sldLayoutId id="2147483840" r:id="rId3"/>
    <p:sldLayoutId id="2147483841" r:id="rId4"/>
    <p:sldLayoutId id="2147483842" r:id="rId5"/>
    <p:sldLayoutId id="2147483843" r:id="rId6"/>
    <p:sldLayoutId id="2147483836" r:id="rId7"/>
    <p:sldLayoutId id="2147483844" r:id="rId8"/>
    <p:sldLayoutId id="2147483845" r:id="rId9"/>
    <p:sldLayoutId id="2147483837" r:id="rId10"/>
    <p:sldLayoutId id="21474838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Writing</a:t>
            </a:r>
            <a:br>
              <a:rPr lang="en-US" dirty="0" smtClean="0"/>
            </a:br>
            <a:r>
              <a:rPr lang="en-US" dirty="0" smtClean="0"/>
              <a:t>Comparative Essays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dirty="0" smtClean="0"/>
              <a:t>English </a:t>
            </a:r>
            <a:r>
              <a:rPr lang="en-US" dirty="0" smtClean="0"/>
              <a:t>345 Essay Workshop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sense of why writers have selected two specific films for comparison; analyzing films together allows writer/readers to recognize something about each they may not have previously considered.</a:t>
            </a:r>
            <a:endParaRPr lang="en-US" dirty="0"/>
          </a:p>
          <a:p>
            <a:r>
              <a:rPr lang="en-US" dirty="0" smtClean="0"/>
              <a:t>Writers offering discernible analytical claims that connects the two films.</a:t>
            </a:r>
          </a:p>
          <a:p>
            <a:r>
              <a:rPr lang="en-US" dirty="0" smtClean="0"/>
              <a:t>Writers providing support for analysis.</a:t>
            </a:r>
          </a:p>
          <a:p>
            <a:r>
              <a:rPr lang="en-US" dirty="0" smtClean="0"/>
              <a:t>Screenshots used analytically rather than decoratively.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Strengths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Main Argument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Problem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One </a:t>
            </a:r>
            <a:r>
              <a:rPr lang="en-US" dirty="0" smtClean="0"/>
              <a:t>thesis presented in introduction, </a:t>
            </a:r>
            <a:r>
              <a:rPr lang="en-US" dirty="0" smtClean="0"/>
              <a:t>another—sometimes an undercutting of the introductory argument—explored in the body and conclusion of the essay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Solutions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dirty="0" smtClean="0"/>
              <a:t>Think about the argument you're trying to make in the paper.  What do you want the audience to believe or think as a result of reading your paper?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dirty="0" smtClean="0"/>
              <a:t>Examine the first and final paragraphs of your essay</a:t>
            </a:r>
            <a:r>
              <a:rPr lang="en-US" dirty="0" smtClean="0"/>
              <a:t>. Are your main arguments the same or have you changed, supplemented or refined your original idea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Lucida Sans Unicode" pitchFamily="34" charset="0"/>
              </a:rPr>
              <a:t>Problem</a:t>
            </a:r>
            <a:endParaRPr lang="en-US" dirty="0">
              <a:latin typeface="Lucida Sans Unicode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Lucida Sans Unicode" pitchFamily="34" charset="0"/>
              </a:rPr>
              <a:t>Solution</a:t>
            </a:r>
            <a:endParaRPr lang="en-US" dirty="0">
              <a:latin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40188" cy="4243057"/>
          </a:xfrm>
        </p:spPr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7200" dirty="0" smtClean="0">
                <a:latin typeface="Lucida Sans Unicode" pitchFamily="34" charset="0"/>
              </a:rPr>
              <a:t>Weak </a:t>
            </a:r>
            <a:r>
              <a:rPr lang="en-US" sz="7200" dirty="0">
                <a:latin typeface="Lucida Sans Unicode" pitchFamily="34" charset="0"/>
              </a:rPr>
              <a:t>connections between arguments made in paragraphs and the thesis.  Frequently, writers will make perceptive points about the </a:t>
            </a:r>
            <a:r>
              <a:rPr lang="en-US" sz="7200" dirty="0" smtClean="0">
                <a:latin typeface="Lucida Sans Unicode" pitchFamily="34" charset="0"/>
              </a:rPr>
              <a:t>text </a:t>
            </a:r>
            <a:r>
              <a:rPr lang="en-US" sz="7200" dirty="0">
                <a:latin typeface="Lucida Sans Unicode" pitchFamily="34" charset="0"/>
              </a:rPr>
              <a:t>or do in-depth analysis of </a:t>
            </a:r>
            <a:r>
              <a:rPr lang="en-US" sz="7200" dirty="0" smtClean="0">
                <a:latin typeface="Lucida Sans Unicode" pitchFamily="34" charset="0"/>
              </a:rPr>
              <a:t>lines, passages, or scene.  </a:t>
            </a:r>
            <a:r>
              <a:rPr lang="en-US" sz="7200" dirty="0">
                <a:latin typeface="Lucida Sans Unicode" pitchFamily="34" charset="0"/>
              </a:rPr>
              <a:t>However, this analysis is not tied back to the main argument and reads more like a separate passage of interesting formal analysis rather than part of a larger argument.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270375" cy="4319257"/>
          </a:xfrm>
        </p:spPr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7200" dirty="0" smtClean="0">
                <a:latin typeface="Lucida Sans Unicode" pitchFamily="34" charset="0"/>
              </a:rPr>
              <a:t>Try </a:t>
            </a:r>
            <a:r>
              <a:rPr lang="en-US" sz="7200" dirty="0">
                <a:latin typeface="Lucida Sans Unicode" pitchFamily="34" charset="0"/>
              </a:rPr>
              <a:t>a descriptive </a:t>
            </a:r>
            <a:r>
              <a:rPr lang="en-US" sz="7200" dirty="0" smtClean="0">
                <a:latin typeface="Lucida Sans Unicode" pitchFamily="34" charset="0"/>
              </a:rPr>
              <a:t>outline: </a:t>
            </a:r>
          </a:p>
          <a:p>
            <a:pPr marL="628650" lvl="1" indent="-2635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6800" dirty="0" smtClean="0">
                <a:latin typeface="Lucida Sans Unicode" pitchFamily="34" charset="0"/>
              </a:rPr>
              <a:t>Number </a:t>
            </a:r>
            <a:r>
              <a:rPr lang="en-US" sz="6800" dirty="0">
                <a:latin typeface="Lucida Sans Unicode" pitchFamily="34" charset="0"/>
              </a:rPr>
              <a:t>your paragraphs; then, </a:t>
            </a:r>
            <a:endParaRPr lang="en-US" sz="6800" dirty="0" smtClean="0">
              <a:latin typeface="Lucida Sans Unicode" pitchFamily="34" charset="0"/>
            </a:endParaRPr>
          </a:p>
          <a:p>
            <a:pPr marL="628650" lvl="1" indent="-2635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6800" dirty="0" smtClean="0">
                <a:latin typeface="Lucida Sans Unicode" pitchFamily="34" charset="0"/>
              </a:rPr>
              <a:t>On </a:t>
            </a:r>
            <a:r>
              <a:rPr lang="en-US" sz="6800" dirty="0">
                <a:latin typeface="Lucida Sans Unicode" pitchFamily="34" charset="0"/>
              </a:rPr>
              <a:t>a separate sheet of paper, write your thesis at the top of the page, note the paragraph numbers and write a sentence or two about what you wanted to communicate in that paragraph (in other words, why that paragraph needs to be in the paper).  Then, write a sentence that explains the connection between that paragraph and the thesis.  </a:t>
            </a:r>
            <a:endParaRPr lang="en-US" sz="6800" dirty="0" smtClean="0">
              <a:latin typeface="Lucida Sans Unicode" pitchFamily="34" charset="0"/>
            </a:endParaRPr>
          </a:p>
          <a:p>
            <a:pPr marL="628650" lvl="1" indent="-2635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6800" dirty="0" smtClean="0">
                <a:latin typeface="Lucida Sans Unicode" pitchFamily="34" charset="0"/>
              </a:rPr>
              <a:t>Compare </a:t>
            </a:r>
            <a:r>
              <a:rPr lang="en-US" sz="6800" dirty="0">
                <a:latin typeface="Lucida Sans Unicode" pitchFamily="34" charset="0"/>
              </a:rPr>
              <a:t>the numbered paragraphs with your descriptive outline, examining the paragraphs to see if you have expressed the connection that you wanted to make.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2290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US" dirty="0" smtClean="0"/>
              <a:t>Writer discusses elements of the film, but doesn’t effectively connect supporting details to the main argument or the claim made in the paragraph.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Writers rely on narrative support.</a:t>
            </a:r>
            <a:endParaRPr lang="en-US" dirty="0" smtClean="0"/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4"/>
          </p:nvPr>
        </p:nvSpPr>
        <p:spPr>
          <a:xfrm>
            <a:off x="4419601" y="1444294"/>
            <a:ext cx="4419600" cy="3941763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US" sz="2000" dirty="0" smtClean="0"/>
              <a:t>In each paragraph, highlight sentences in which you discuss the film. In the margin, write a sentence that explains why these details are necessary to your argument.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000" dirty="0" smtClean="0"/>
              <a:t>Consider how film visuals and sound function in the scene(s) you analyze. How do they underscore the themes you discuss?</a:t>
            </a:r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Paragraphs </a:t>
            </a:r>
            <a:r>
              <a:rPr lang="en-US" dirty="0" smtClean="0"/>
              <a:t>contain many </a:t>
            </a:r>
            <a:r>
              <a:rPr lang="en-US" dirty="0"/>
              <a:t>good points that need to be developed in separate </a:t>
            </a:r>
            <a:r>
              <a:rPr lang="en-US" dirty="0" smtClean="0"/>
              <a:t>paragraphs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Paragraphs “bury” their claim.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dirty="0" smtClean="0"/>
              <a:t>Highlight </a:t>
            </a:r>
            <a:r>
              <a:rPr lang="en-US" dirty="0"/>
              <a:t>the key point you want to make in the paragraph.  Then, read each sentence in light of that argument, making sure that the sentences connect to the main point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dirty="0" smtClean="0"/>
              <a:t>Highlight your key point; consider whether it needs to be moved to the beginning of the paragraph.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revising content, read your paper aloud to yourself or a friend. Do your sentences </a:t>
            </a:r>
            <a:r>
              <a:rPr lang="en-US" smtClean="0"/>
              <a:t>make sense to you?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13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509</Words>
  <Application>Microsoft Office PowerPoint</Application>
  <PresentationFormat>On-screen Show (4:3)</PresentationFormat>
  <Paragraphs>44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Writing Comparative Essays</vt:lpstr>
      <vt:lpstr>General Strengths</vt:lpstr>
      <vt:lpstr>Main Argument</vt:lpstr>
      <vt:lpstr>Development</vt:lpstr>
      <vt:lpstr>Support</vt:lpstr>
      <vt:lpstr>Paragraphs</vt:lpstr>
      <vt:lpstr>Prose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Essays: Strengths and Weaknesses</dc:title>
  <dc:creator>Kimberlee Gillis-Bridges</dc:creator>
  <cp:lastModifiedBy>Kimberlee Gillis-Bridges</cp:lastModifiedBy>
  <cp:revision>12</cp:revision>
  <dcterms:created xsi:type="dcterms:W3CDTF">2008-07-21T18:44:54Z</dcterms:created>
  <dcterms:modified xsi:type="dcterms:W3CDTF">2010-06-03T23:40:50Z</dcterms:modified>
</cp:coreProperties>
</file>