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8" r:id="rId3"/>
    <p:sldId id="27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7" r:id="rId19"/>
    <p:sldId id="259" r:id="rId20"/>
    <p:sldId id="260" r:id="rId21"/>
    <p:sldId id="25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CCC4D-0C46-4EC3-AD7B-D3C78B39F9C3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A166-2B96-47A8-A146-89D56FD05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2E233D-5E33-411D-9FC1-558A37B38DAE}" type="slidenum">
              <a:rPr lang="en-US"/>
              <a:pPr/>
              <a:t>3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680E8E-CB54-457C-9F27-DF8F6AA5EE49}" type="slidenum">
              <a:rPr lang="en-US"/>
              <a:pPr/>
              <a:t>4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B9877A-66F3-4D60-8232-F6547CC98530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AFC7E6-5134-44EF-BAE5-2E1FE6D54541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6ACA50-6915-46E9-85D2-CF6042AA1C0C}" type="slidenum">
              <a:rPr lang="en-US"/>
              <a:pPr/>
              <a:t>7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46FF2-5BBD-4ABB-8AD9-550A6B19702E}" type="slidenum">
              <a:rPr lang="en-US"/>
              <a:pPr/>
              <a:t>8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C2610B-9B74-430C-9C87-FE3A7549662B}" type="slidenum">
              <a:rPr lang="en-US"/>
              <a:pPr/>
              <a:t>9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66D0B5-9A61-4E6F-9659-EF10E0CA7378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05F9-572F-4216-AB05-E53E62CDB5BC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1DBC-4C65-4974-9CF4-F74CA72EE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09800" y="-762000"/>
            <a:ext cx="14760754" cy="82988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1000"/>
            <a:ext cx="5943600" cy="1066800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latin typeface="Tw Cen MT Condensed" pitchFamily="34" charset="0"/>
              </a:rPr>
              <a:t>BOYS</a:t>
            </a:r>
            <a:r>
              <a:rPr lang="en-US" sz="10000" b="1" dirty="0" smtClean="0">
                <a:latin typeface="Tw Cen MT Condensed" pitchFamily="34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24400" y="2209800"/>
            <a:ext cx="5562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DON’T</a:t>
            </a:r>
            <a:endParaRPr kumimoji="0" lang="en-US" sz="48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48200" y="2057400"/>
            <a:ext cx="46482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w Cen MT Condensed" pitchFamily="34" charset="0"/>
              </a:rPr>
              <a:t>CRY</a:t>
            </a:r>
            <a:r>
              <a:rPr kumimoji="0" lang="en-US" sz="2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295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Colin Gorenstein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Paul Groff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Sana Hanif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57600" y="5216228"/>
            <a:ext cx="7129440" cy="79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The Depiction of Lesbian Sex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Undermines the Deconstruction of Gender Roles</a:t>
            </a:r>
          </a:p>
        </p:txBody>
      </p:sp>
      <p:pic>
        <p:nvPicPr>
          <p:cNvPr id="10244" name="Picture 4" descr="C:\Users\Colin Gorenstein\Desktop\Lesbi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520" y="663910"/>
            <a:ext cx="7634338" cy="40151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A\Desktop\ENGL345\captured-images\cost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838575" cy="4448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304800" y="2209800"/>
            <a:ext cx="5029200" cy="132343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COSTUMES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ANA\Desktop\ENGL345\captured-images\dressing.JPG"/>
          <p:cNvPicPr>
            <a:picLocks noChangeAspect="1" noChangeArrowheads="1"/>
          </p:cNvPicPr>
          <p:nvPr/>
        </p:nvPicPr>
        <p:blipFill>
          <a:blip r:embed="rId2" cstate="print"/>
          <a:srcRect l="31955" t="10000" r="4135"/>
          <a:stretch>
            <a:fillRect/>
          </a:stretch>
        </p:blipFill>
        <p:spPr bwMode="auto">
          <a:xfrm>
            <a:off x="0" y="1828800"/>
            <a:ext cx="3505200" cy="3429000"/>
          </a:xfrm>
          <a:prstGeom prst="rect">
            <a:avLst/>
          </a:prstGeom>
          <a:noFill/>
        </p:spPr>
      </p:pic>
      <p:pic>
        <p:nvPicPr>
          <p:cNvPr id="2050" name="Picture 2" descr="C:\Users\SANA\Desktop\ENGL345\captured-images\dress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4419497" cy="2886075"/>
          </a:xfrm>
          <a:prstGeom prst="rect">
            <a:avLst/>
          </a:prstGeom>
          <a:noFill/>
        </p:spPr>
      </p:pic>
      <p:pic>
        <p:nvPicPr>
          <p:cNvPr id="2051" name="Picture 3" descr="C:\Users\SANA\Desktop\ENGL345\captured-images\dress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95600"/>
            <a:ext cx="3788611" cy="3962400"/>
          </a:xfrm>
          <a:prstGeom prst="rect">
            <a:avLst/>
          </a:prstGeom>
          <a:noFill/>
        </p:spPr>
      </p:pic>
      <p:pic>
        <p:nvPicPr>
          <p:cNvPr id="2052" name="Picture 4" descr="C:\Users\SANA\Desktop\ENGL345\captured-images\dressin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8664" y="0"/>
            <a:ext cx="2665336" cy="6858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52400" y="1219200"/>
            <a:ext cx="60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828800" y="152400"/>
            <a:ext cx="60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057400" y="6096000"/>
            <a:ext cx="60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05600" y="381000"/>
            <a:ext cx="60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ANA\Desktop\ENGL345\captured-images\dressin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52500"/>
            <a:ext cx="534488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NA\Desktop\ENGL345\captured-images\sleeve1.JPG"/>
          <p:cNvPicPr>
            <a:picLocks noChangeAspect="1" noChangeArrowheads="1"/>
          </p:cNvPicPr>
          <p:nvPr/>
        </p:nvPicPr>
        <p:blipFill>
          <a:blip r:embed="rId2" cstate="print"/>
          <a:srcRect l="7668" b="15353"/>
          <a:stretch>
            <a:fillRect/>
          </a:stretch>
        </p:blipFill>
        <p:spPr bwMode="auto">
          <a:xfrm>
            <a:off x="3638550" y="0"/>
            <a:ext cx="5505450" cy="3886200"/>
          </a:xfrm>
          <a:prstGeom prst="rect">
            <a:avLst/>
          </a:prstGeom>
          <a:noFill/>
        </p:spPr>
      </p:pic>
      <p:pic>
        <p:nvPicPr>
          <p:cNvPr id="3076" name="Picture 4" descr="C:\Users\SANA\Desktop\ENGL345\captured-images\sleev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2875" cy="2981325"/>
          </a:xfrm>
          <a:prstGeom prst="rect">
            <a:avLst/>
          </a:prstGeom>
          <a:noFill/>
        </p:spPr>
      </p:pic>
      <p:pic>
        <p:nvPicPr>
          <p:cNvPr id="3077" name="Picture 5" descr="C:\Users\SANA\Desktop\ENGL345\captured-images\sleev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425" y="3486150"/>
            <a:ext cx="6124575" cy="3371850"/>
          </a:xfrm>
          <a:prstGeom prst="rect">
            <a:avLst/>
          </a:prstGeom>
          <a:noFill/>
        </p:spPr>
      </p:pic>
      <p:pic>
        <p:nvPicPr>
          <p:cNvPr id="3078" name="Picture 6" descr="C:\Users\SANA\Desktop\ENGL345\captured-images\sleev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2713"/>
            <a:ext cx="3048000" cy="458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NA\Desktop\ENGL345\captured-images\sleev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71588"/>
            <a:ext cx="6315075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NA\Desktop\ENGL345\captured-images\se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7" y="1233488"/>
            <a:ext cx="6753225" cy="4391025"/>
          </a:xfrm>
          <a:prstGeom prst="hear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SANA\Desktop\ENGL345\captured-images\fireworks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0"/>
            <a:ext cx="1714500" cy="1644234"/>
          </a:xfrm>
          <a:prstGeom prst="rect">
            <a:avLst/>
          </a:prstGeom>
          <a:noFill/>
        </p:spPr>
      </p:pic>
      <p:pic>
        <p:nvPicPr>
          <p:cNvPr id="1028" name="Picture 4" descr="http://www.freefever.com/animatedgifs/animated/fireworks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28701"/>
          </a:xfrm>
          <a:prstGeom prst="rect">
            <a:avLst/>
          </a:prstGeom>
          <a:noFill/>
        </p:spPr>
      </p:pic>
      <p:pic>
        <p:nvPicPr>
          <p:cNvPr id="1030" name="Picture 6" descr="http://www.freefever.com/animatedgifs/animated/fireworks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0287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1" name="Picture 7" descr="C:\Users\SANA\Desktop\ENGL345\captured-images\fireworks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904875" cy="1905000"/>
          </a:xfrm>
          <a:prstGeom prst="rect">
            <a:avLst/>
          </a:prstGeom>
          <a:noFill/>
        </p:spPr>
      </p:pic>
      <p:pic>
        <p:nvPicPr>
          <p:cNvPr id="1032" name="Picture 8" descr="C:\Users\SANA\Desktop\ENGL345\captured-images\fireworks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286000"/>
            <a:ext cx="904875" cy="1905000"/>
          </a:xfrm>
          <a:prstGeom prst="rect">
            <a:avLst/>
          </a:prstGeom>
          <a:noFill/>
        </p:spPr>
      </p:pic>
      <p:pic>
        <p:nvPicPr>
          <p:cNvPr id="1033" name="Picture 9" descr="C:\Users\SANA\Desktop\ENGL345\captured-images\fireworks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53075"/>
            <a:ext cx="1809750" cy="1304925"/>
          </a:xfrm>
          <a:prstGeom prst="rect">
            <a:avLst/>
          </a:prstGeom>
          <a:noFill/>
        </p:spPr>
      </p:pic>
      <p:pic>
        <p:nvPicPr>
          <p:cNvPr id="1026" name="Picture 2" descr="C:\Users\SANA\Desktop\ENGL345\captured-images\sex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4450" y="1271587"/>
            <a:ext cx="6515100" cy="4314825"/>
          </a:xfrm>
          <a:prstGeom prst="rect">
            <a:avLst/>
          </a:prstGeom>
          <a:noFill/>
        </p:spPr>
      </p:pic>
      <p:pic>
        <p:nvPicPr>
          <p:cNvPr id="1034" name="Picture 10" descr="C:\Users\SANA\Desktop\ENGL345\captured-images\fireworks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0" y="5553075"/>
            <a:ext cx="180975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NA\Desktop\ENGL345\captured-images\bathro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7225" cy="4086225"/>
          </a:xfrm>
          <a:prstGeom prst="rect">
            <a:avLst/>
          </a:prstGeom>
          <a:noFill/>
        </p:spPr>
      </p:pic>
      <p:pic>
        <p:nvPicPr>
          <p:cNvPr id="5124" name="Picture 4" descr="C:\Users\SANA\Desktop\ENGL345\captured-images\dressing.JPG"/>
          <p:cNvPicPr>
            <a:picLocks noChangeAspect="1" noChangeArrowheads="1"/>
          </p:cNvPicPr>
          <p:nvPr/>
        </p:nvPicPr>
        <p:blipFill>
          <a:blip r:embed="rId3" cstate="print"/>
          <a:srcRect l="13115" t="3245" r="13115"/>
          <a:stretch>
            <a:fillRect/>
          </a:stretch>
        </p:blipFill>
        <p:spPr bwMode="auto">
          <a:xfrm>
            <a:off x="2590800" y="3733800"/>
            <a:ext cx="3429000" cy="3124200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2743200" y="3886200"/>
            <a:ext cx="3124200" cy="2743200"/>
          </a:xfrm>
          <a:prstGeom prst="noSmoking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5" name="Picture 5" descr="C:\Users\SANA\Desktop\ENGL345\captured-images\bath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762000"/>
            <a:ext cx="280035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z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155" y="387927"/>
            <a:ext cx="8433568" cy="61003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49530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1"/>
                </a:solidFill>
                <a:latin typeface="Tw Cen MT Condensed" pitchFamily="34" charset="0"/>
              </a:rPr>
              <a:t>GAZE</a:t>
            </a:r>
            <a:endParaRPr lang="en-US" sz="10000" dirty="0">
              <a:solidFill>
                <a:schemeClr val="bg1"/>
              </a:solidFill>
              <a:latin typeface="Tw Cen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r>
              <a:rPr lang="en-US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 Condensed" pitchFamily="34" charset="0"/>
              </a:rPr>
              <a:t>ARGUMENT</a:t>
            </a:r>
            <a:endParaRPr lang="en-US" sz="1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w Cen MT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Kimberly Peirce uses “gender as a performance” to deconstruct traditional gender roles in </a:t>
            </a:r>
            <a:r>
              <a:rPr lang="en-US" i="1" dirty="0" smtClean="0"/>
              <a:t>Boys Don’t Cry. </a:t>
            </a:r>
            <a:r>
              <a:rPr lang="en-US" dirty="0" smtClean="0"/>
              <a:t>She accomplishes this through the application of formal elements such as: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Narrative structure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Costume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Gaze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ya.di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81400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Slow motion sequence is paired with gaze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“out of body experience”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Vision has a direct link to identity– as Brandon is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revealed,  a Brandon fully clothed appears opposite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Transgender subject is dependent upon the recognition of the woman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switch from the typical gaze exchanged between Lana and Brandon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819400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w Cen MT Condensed" pitchFamily="34" charset="0"/>
              </a:rPr>
              <a:t>TRANSGENDER GAZE</a:t>
            </a:r>
            <a:endParaRPr lang="en-US" sz="3000" dirty="0">
              <a:solidFill>
                <a:schemeClr val="bg1"/>
              </a:solidFill>
              <a:latin typeface="Tw Cen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az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505200"/>
            <a:ext cx="443865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gaze 4.jpg"/>
          <p:cNvPicPr>
            <a:picLocks noChangeAspect="1"/>
          </p:cNvPicPr>
          <p:nvPr/>
        </p:nvPicPr>
        <p:blipFill>
          <a:blip r:embed="rId3" cstate="print"/>
          <a:srcRect l="10724"/>
          <a:stretch>
            <a:fillRect/>
          </a:stretch>
        </p:blipFill>
        <p:spPr>
          <a:xfrm>
            <a:off x="4648200" y="3505200"/>
            <a:ext cx="428817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968" t="23958" r="27521" b="20333"/>
          <a:stretch>
            <a:fillRect/>
          </a:stretch>
        </p:blipFill>
        <p:spPr bwMode="auto">
          <a:xfrm>
            <a:off x="4648200" y="304800"/>
            <a:ext cx="4286250" cy="3117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7745" t="26042" r="42386" b="34660"/>
          <a:stretch>
            <a:fillRect/>
          </a:stretch>
        </p:blipFill>
        <p:spPr bwMode="auto">
          <a:xfrm>
            <a:off x="152400" y="304800"/>
            <a:ext cx="4419600" cy="313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4114800" y="2819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91000" y="5791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2951202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</a:t>
            </a:r>
            <a:endParaRPr lang="en-US" sz="3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5923002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2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r>
              <a:rPr lang="en-US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 Condensed" pitchFamily="34" charset="0"/>
              </a:rPr>
              <a:t>CONCLUSION</a:t>
            </a:r>
            <a:endParaRPr lang="en-US" sz="1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w Cen MT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Kimberly Peirce uses “gender as a performance” to deconstruct traditional gender roles in </a:t>
            </a:r>
            <a:r>
              <a:rPr lang="en-US" i="1" dirty="0" smtClean="0"/>
              <a:t>Boys Don’t Cry. </a:t>
            </a:r>
            <a:r>
              <a:rPr lang="en-US" dirty="0" smtClean="0"/>
              <a:t>She accomplishes this through the application of formal elements. Gender is largely determined by the items visible on the surface.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877053"/>
            <a:ext cx="8709120" cy="2026292"/>
          </a:xfrm>
          <a:ln/>
        </p:spPr>
        <p:txBody>
          <a:bodyPr tIns="384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Defining Gender Through </a:t>
            </a:r>
            <a:br>
              <a:rPr lang="en-US" dirty="0"/>
            </a:br>
            <a:r>
              <a:rPr lang="en-US" dirty="0"/>
              <a:t>Narrative Forms In </a:t>
            </a:r>
            <a:r>
              <a:rPr lang="en-US" i="1" dirty="0"/>
              <a:t>Boy's Don't Cry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0960" y="3525490"/>
            <a:ext cx="8228160" cy="3110727"/>
          </a:xfrm>
          <a:ln/>
        </p:spPr>
        <p:txBody>
          <a:bodyPr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“A Narrative [is] a chain of events linked by cause and effect and occurring in time and space.” - </a:t>
            </a:r>
            <a:r>
              <a:rPr lang="en-US" sz="1800" dirty="0" err="1"/>
              <a:t>Bordwell</a:t>
            </a:r>
            <a:r>
              <a:rPr lang="en-US" sz="1800" dirty="0"/>
              <a:t> &amp; Thompson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The Scene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Heterosexual Sex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Foreshadowing in the Truck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Lana Becomes The Narrator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Events become Unclear and We no longer trust the Narration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“Then we took off our clothes and went swimming.” - Lana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88320" y="5366004"/>
            <a:ext cx="4235040" cy="44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I Challenge You to Fisticuffs!</a:t>
            </a:r>
          </a:p>
        </p:txBody>
      </p:sp>
      <p:pic>
        <p:nvPicPr>
          <p:cNvPr id="5124" name="Picture 4" descr="C:\Users\Colin Gorenstein\Desktop\BarF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520" y="940418"/>
            <a:ext cx="7569978" cy="38740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732480" y="5184545"/>
            <a:ext cx="2047680" cy="44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Speed Racer</a:t>
            </a:r>
          </a:p>
        </p:txBody>
      </p:sp>
      <p:pic>
        <p:nvPicPr>
          <p:cNvPr id="6148" name="Picture 4" descr="C:\Users\Colin Gorenstein\Desktop\BrandonDri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00" y="456527"/>
            <a:ext cx="8005703" cy="43809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25120" y="4951240"/>
            <a:ext cx="2298240" cy="44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500" dirty="0">
                <a:solidFill>
                  <a:srgbClr val="000000"/>
                </a:solidFill>
              </a:rPr>
              <a:t>Urban Cowboy</a:t>
            </a:r>
          </a:p>
        </p:txBody>
      </p:sp>
      <p:pic>
        <p:nvPicPr>
          <p:cNvPr id="7172" name="Picture 4" descr="C:\Users\Colin Gorenstein\Desktop\Brandon-TruckSu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1600" y="318273"/>
            <a:ext cx="6114239" cy="45178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76160" y="5390487"/>
            <a:ext cx="4266720" cy="416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6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Criminality is Distinctively Male</a:t>
            </a:r>
          </a:p>
        </p:txBody>
      </p:sp>
      <p:pic>
        <p:nvPicPr>
          <p:cNvPr id="8196" name="Picture 4" descr="C:\Users\Colin Gorenstein\Desktop\BrandonJ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119" y="871291"/>
            <a:ext cx="6755040" cy="42502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95680" y="5597869"/>
            <a:ext cx="3902400" cy="416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16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John Holds His “Little Dude”</a:t>
            </a:r>
          </a:p>
        </p:txBody>
      </p:sp>
      <p:pic>
        <p:nvPicPr>
          <p:cNvPr id="9220" name="Picture 4" descr="C:\Users\Colin Gorenstein\Desktop\JohnCradlesBran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79" y="733037"/>
            <a:ext cx="8469753" cy="453215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257</Words>
  <Application>Microsoft Office PowerPoint</Application>
  <PresentationFormat>On-screen Show (4:3)</PresentationFormat>
  <Paragraphs>66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ARGUMENT</vt:lpstr>
      <vt:lpstr>Defining Gender Through  Narrative Forms In Boy's Don't Cry</vt:lpstr>
      <vt:lpstr>The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Gorenstein</dc:creator>
  <cp:lastModifiedBy>Kimberlee Gillis-Bridges</cp:lastModifiedBy>
  <cp:revision>89</cp:revision>
  <dcterms:created xsi:type="dcterms:W3CDTF">2010-05-27T22:09:25Z</dcterms:created>
  <dcterms:modified xsi:type="dcterms:W3CDTF">2010-06-03T23:43:53Z</dcterms:modified>
</cp:coreProperties>
</file>