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0957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109572" name="Rectangle 4"/>
          <p:cNvSpPr>
            <a:spLocks noGrp="1" noChangeArrowheads="1"/>
          </p:cNvSpPr>
          <p:nvPr>
            <p:ph type="dt" sz="half" idx="2"/>
          </p:nvPr>
        </p:nvSpPr>
        <p:spPr/>
        <p:txBody>
          <a:bodyPr/>
          <a:lstStyle>
            <a:lvl1pPr>
              <a:defRPr/>
            </a:lvl1pPr>
          </a:lstStyle>
          <a:p>
            <a:endParaRPr lang="en-US" altLang="en-US"/>
          </a:p>
        </p:txBody>
      </p:sp>
      <p:sp>
        <p:nvSpPr>
          <p:cNvPr id="109573"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109574" name="Rectangle 6"/>
          <p:cNvSpPr>
            <a:spLocks noGrp="1" noChangeArrowheads="1"/>
          </p:cNvSpPr>
          <p:nvPr>
            <p:ph type="sldNum" sz="quarter" idx="4"/>
          </p:nvPr>
        </p:nvSpPr>
        <p:spPr/>
        <p:txBody>
          <a:bodyPr/>
          <a:lstStyle>
            <a:lvl1pPr>
              <a:defRPr/>
            </a:lvl1pPr>
          </a:lstStyle>
          <a:p>
            <a:fld id="{22EB343E-74AD-4CD6-B598-458DAE266112}" type="slidenum">
              <a:rPr lang="en-US" altLang="en-US"/>
              <a:pPr/>
              <a:t>‹#›</a:t>
            </a:fld>
            <a:endParaRPr lang="en-US" altLang="en-US"/>
          </a:p>
        </p:txBody>
      </p:sp>
      <p:sp>
        <p:nvSpPr>
          <p:cNvPr id="109575"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09576"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E113A1-6EC6-4D59-8B72-FEC3D940FEF8}" type="slidenum">
              <a:rPr lang="en-US" altLang="en-US"/>
              <a:pPr/>
              <a:t>‹#›</a:t>
            </a:fld>
            <a:endParaRPr lang="en-US" alt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870691C-48C4-43B0-AA3A-AE9C4137F9A8}" type="slidenum">
              <a:rPr lang="en-US" altLang="en-US"/>
              <a:pPr/>
              <a:t>‹#›</a:t>
            </a:fld>
            <a:endParaRPr lang="en-US" alt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7A46B186-3634-4155-8954-F8875658DC8F}" type="slidenum">
              <a:rPr lang="en-US" altLang="en-US"/>
              <a:pPr/>
              <a:t>‹#›</a:t>
            </a:fld>
            <a:endParaRPr lang="en-US" alt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3F2CE41C-5F95-4562-98A3-3F740103949C}" type="slidenum">
              <a:rPr lang="en-US" altLang="en-US"/>
              <a:pPr/>
              <a:t>‹#›</a:t>
            </a:fld>
            <a:endParaRPr lang="en-US" alt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B9B1FD96-5A0A-4B77-A60B-D7C38F33E8EE}" type="slidenum">
              <a:rPr lang="en-US" altLang="en-US"/>
              <a:pPr/>
              <a:t>‹#›</a:t>
            </a:fld>
            <a:endParaRPr lang="en-US" alt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B622AC70-93D1-4577-8C03-55C722C49DB2}" type="slidenum">
              <a:rPr lang="en-US" altLang="en-US"/>
              <a:pPr/>
              <a:t>‹#›</a:t>
            </a:fld>
            <a:endParaRPr lang="en-US" alt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5ADD19-2F44-446C-9486-3FECAE56BD4C}" type="slidenum">
              <a:rPr lang="en-US" altLang="en-US"/>
              <a:pPr/>
              <a:t>‹#›</a:t>
            </a:fld>
            <a:endParaRPr lang="en-US" alt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6770AC-D8A9-4F47-8C26-7DB007595DB0}" type="slidenum">
              <a:rPr lang="en-US" altLang="en-US"/>
              <a:pPr/>
              <a:t>‹#›</a:t>
            </a:fld>
            <a:endParaRPr lang="en-US" alt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FE0B9D4-219B-44EF-B144-3EB8948E717E}" type="slidenum">
              <a:rPr lang="en-US" altLang="en-US"/>
              <a:pPr/>
              <a:t>‹#›</a:t>
            </a:fld>
            <a:endParaRPr lang="en-US" alt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C82A67D-5B34-4819-A007-13E0A6EF1980}" type="slidenum">
              <a:rPr lang="en-US" altLang="en-US"/>
              <a:pPr/>
              <a:t>‹#›</a:t>
            </a:fld>
            <a:endParaRPr lang="en-US" alt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0157C46-225D-4D7D-BC8C-BECE1D51DA78}" type="slidenum">
              <a:rPr lang="en-US" altLang="en-US"/>
              <a:pPr/>
              <a:t>‹#›</a:t>
            </a:fld>
            <a:endParaRPr lang="en-US" alt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1A501C4-F054-4F9E-A587-DE69BE0C4CF9}" type="slidenum">
              <a:rPr lang="en-US" altLang="en-US"/>
              <a:pPr/>
              <a:t>‹#›</a:t>
            </a:fld>
            <a:endParaRPr lang="en-US" alt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43DDBFC-47E4-43BE-844A-53095ED72458}" type="slidenum">
              <a:rPr lang="en-US" altLang="en-US"/>
              <a:pPr/>
              <a:t>‹#›</a:t>
            </a:fld>
            <a:endParaRPr lang="en-US" alt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F0E4AE2-99E5-4E84-A726-9122F16FBF5C}" type="slidenum">
              <a:rPr lang="en-US" altLang="en-US"/>
              <a:pPr/>
              <a:t>‹#›</a:t>
            </a:fld>
            <a:endParaRPr lang="en-US" alt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854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854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1085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10855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535244AA-9D1D-4BCB-9ED6-AFC1579891B2}" type="slidenum">
              <a:rPr lang="en-US" altLang="en-US"/>
              <a:pPr/>
              <a:t>‹#›</a:t>
            </a:fld>
            <a:endParaRPr lang="en-US" altLang="en-US"/>
          </a:p>
        </p:txBody>
      </p:sp>
      <p:sp>
        <p:nvSpPr>
          <p:cNvPr id="10855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0855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p:transition spd="med">
    <p:fade thruBlk="1"/>
  </p:transition>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hitney.org/" TargetMode="External"/><Relationship Id="rId7" Type="http://schemas.openxmlformats.org/officeDocument/2006/relationships/hyperlink" Target="http://calarts.edu/" TargetMode="External"/><Relationship Id="rId2" Type="http://schemas.openxmlformats.org/officeDocument/2006/relationships/hyperlink" Target="http://www.sfai.edu/" TargetMode="External"/><Relationship Id="rId1" Type="http://schemas.openxmlformats.org/officeDocument/2006/relationships/slideLayout" Target="../slideLayouts/slideLayout12.xml"/><Relationship Id="rId6" Type="http://schemas.openxmlformats.org/officeDocument/2006/relationships/hyperlink" Target="http://www.tate.org.uk/collections/glossary/definition.jsp?entryId=467" TargetMode="External"/><Relationship Id="rId5" Type="http://schemas.openxmlformats.org/officeDocument/2006/relationships/hyperlink" Target="http://www.guggenheimcollection.org/site/artist_bio_162A.html" TargetMode="External"/><Relationship Id="rId4" Type="http://schemas.openxmlformats.org/officeDocument/2006/relationships/hyperlink" Target="http://www.eai.org/eai/artistTitles.htm?id=289" TargetMode="External"/><Relationship Id="rId9" Type="http://schemas.openxmlformats.org/officeDocument/2006/relationships/hyperlink" Target="http://www.signalsigna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pp.cc.columbia.edu/art/app/arts/film/program.jsp" TargetMode="External"/><Relationship Id="rId1" Type="http://schemas.openxmlformats.org/officeDocument/2006/relationships/slideLayout" Target="../slideLayouts/slideLayout12.xml"/><Relationship Id="rId4" Type="http://schemas.openxmlformats.org/officeDocument/2006/relationships/hyperlink" Target="http://www.filmreference.com/Directors-Be-Bu/Bigelow-Kathryn.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books.google.com/books?id=PtShseOVCe4C&amp;pg=PA91&amp;lpg=PA91&amp;dq=kathryn+bigelow+blue+steel&amp;source=bl&amp;ots=cKbBEI-7_p&amp;sig=NKdrQ6X5jt7kX9iRtvokD0naKPo&amp;hl=en&amp;ei=G__pS8TJKpHitgOBx6WBCA&amp;sa=X&amp;oi=book_result&amp;ct=result&amp;resnum=7&amp;ved=0CCUQ6AEwBjgU#v=onepage&amp;q=kathr" TargetMode="External"/><Relationship Id="rId3" Type="http://schemas.openxmlformats.org/officeDocument/2006/relationships/image" Target="../media/image4.png"/><Relationship Id="rId7" Type="http://schemas.openxmlformats.org/officeDocument/2006/relationships/hyperlink" Target="http://www.brightlightsfilm.com/53/neardark.php" TargetMode="Externa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hyperlink" Target="http://parallax-view.org/2010/02/01/the-loveless-worlds-of-kathryn-bigelow/" TargetMode="External"/><Relationship Id="rId11" Type="http://schemas.openxmlformats.org/officeDocument/2006/relationships/hyperlink" Target="http://hcl.harvard.edu/hfa/films/2009julsep/bigelow.html" TargetMode="External"/><Relationship Id="rId5" Type="http://schemas.openxmlformats.org/officeDocument/2006/relationships/image" Target="../media/image6.png"/><Relationship Id="rId10" Type="http://schemas.openxmlformats.org/officeDocument/2006/relationships/hyperlink" Target="http://www.guardian.co.uk/film/gallery/2009/sep/15/patrick-swayze-photos?picture=352950033" TargetMode="External"/><Relationship Id="rId4" Type="http://schemas.openxmlformats.org/officeDocument/2006/relationships/image" Target="../media/image5.png"/><Relationship Id="rId9" Type="http://schemas.openxmlformats.org/officeDocument/2006/relationships/hyperlink" Target="http://movies.nytimes.com/movie/review?res=9D0CE3D9143EF931A25754C0A96795826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hcl.harvard.edu/hfa/films/2009julsep/bigelow.html" TargetMode="External"/><Relationship Id="rId3" Type="http://schemas.openxmlformats.org/officeDocument/2006/relationships/image" Target="../media/image8.png"/><Relationship Id="rId7" Type="http://schemas.openxmlformats.org/officeDocument/2006/relationships/hyperlink" Target="http://www.shaviro.com/Blog/?p=862" TargetMode="External"/><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hyperlink" Target="http://www.dga.org/news/v27_2/feat_bigelow_k19.php3" TargetMode="External"/><Relationship Id="rId5" Type="http://schemas.openxmlformats.org/officeDocument/2006/relationships/hyperlink" Target="http://salon.com/ent/movies/review/2002/11/08/weight_water/index.html" TargetMode="External"/><Relationship Id="rId10" Type="http://schemas.openxmlformats.org/officeDocument/2006/relationships/image" Target="../media/image10.png"/><Relationship Id="rId4" Type="http://schemas.openxmlformats.org/officeDocument/2006/relationships/hyperlink" Target="http://parallax-view.org/2010/02/02/black-arts/"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www.filmreference.com/encyclopedia/Romantic-Comedy-Yugoslavia/War-Films-THE-WORLD-WAR-II-COMBAT-FILM.html" TargetMode="External"/><Relationship Id="rId2" Type="http://schemas.openxmlformats.org/officeDocument/2006/relationships/hyperlink" Target="http://www.brightlightsfilm.com/45/war.php"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filmreference.com/encyclopedia/Academy-Awards-Crime-Films/Action-and-Adventure-Films-CRITICAL-PERSPECTIVES-NATION-GENDER-AND-RACE.html" TargetMode="External"/><Relationship Id="rId2" Type="http://schemas.openxmlformats.org/officeDocument/2006/relationships/hyperlink" Target="http://www.filmreference.com/encyclopedia/Academy-Awards-Crime-Films/Action-and-Adventure-Film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filmreference.com/encyclopedia/Academy-Awards-Crime-Films/Action-and-Adventure-Films-CRITICAL-PERSPECTIVES-NATION-GENDER-AND-RAC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Kathryn Bigelow</a:t>
            </a:r>
          </a:p>
        </p:txBody>
      </p:sp>
      <p:sp>
        <p:nvSpPr>
          <p:cNvPr id="2051" name="Rectangle 3"/>
          <p:cNvSpPr>
            <a:spLocks noGrp="1" noChangeArrowheads="1"/>
          </p:cNvSpPr>
          <p:nvPr>
            <p:ph type="subTitle" idx="1"/>
          </p:nvPr>
        </p:nvSpPr>
        <p:spPr/>
        <p:txBody>
          <a:bodyPr/>
          <a:lstStyle/>
          <a:p>
            <a:r>
              <a:rPr lang="en-US" dirty="0" smtClean="0"/>
              <a:t>Genre, Gender </a:t>
            </a:r>
          </a:p>
          <a:p>
            <a:r>
              <a:rPr lang="en-US" dirty="0" smtClean="0"/>
              <a:t>and Relationships Between Men</a:t>
            </a:r>
            <a:endParaRPr lang="en-US" dirty="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sz="3800"/>
              <a:t>Education: From Painting/Conceptual Art </a:t>
            </a:r>
          </a:p>
        </p:txBody>
      </p:sp>
      <p:sp>
        <p:nvSpPr>
          <p:cNvPr id="3079" name="Rectangle 7"/>
          <p:cNvSpPr>
            <a:spLocks noGrp="1" noChangeArrowheads="1"/>
          </p:cNvSpPr>
          <p:nvPr>
            <p:ph type="body" sz="half" idx="1"/>
          </p:nvPr>
        </p:nvSpPr>
        <p:spPr>
          <a:xfrm>
            <a:off x="457200" y="1600200"/>
            <a:ext cx="4040188" cy="4530725"/>
          </a:xfrm>
        </p:spPr>
        <p:txBody>
          <a:bodyPr/>
          <a:lstStyle/>
          <a:p>
            <a:pPr>
              <a:lnSpc>
                <a:spcPct val="80000"/>
              </a:lnSpc>
            </a:pPr>
            <a:r>
              <a:rPr lang="en-US" sz="2000"/>
              <a:t>Born 1951 in California</a:t>
            </a:r>
          </a:p>
          <a:p>
            <a:pPr>
              <a:lnSpc>
                <a:spcPct val="80000"/>
              </a:lnSpc>
            </a:pPr>
            <a:r>
              <a:rPr lang="en-US" sz="2000"/>
              <a:t>Studied painting at </a:t>
            </a:r>
            <a:r>
              <a:rPr lang="en-US" sz="2000">
                <a:hlinkClick r:id="rId2"/>
              </a:rPr>
              <a:t>San Francisco Art Institute</a:t>
            </a:r>
            <a:r>
              <a:rPr lang="en-US" sz="2000"/>
              <a:t> (BFA 1972)</a:t>
            </a:r>
          </a:p>
          <a:p>
            <a:pPr>
              <a:lnSpc>
                <a:spcPct val="80000"/>
              </a:lnSpc>
            </a:pPr>
            <a:r>
              <a:rPr lang="en-US" sz="2000"/>
              <a:t>Earned scholarship to Independent Study Program at </a:t>
            </a:r>
            <a:r>
              <a:rPr lang="en-US" sz="2000">
                <a:hlinkClick r:id="rId3"/>
              </a:rPr>
              <a:t>Whitney Museum of Art</a:t>
            </a:r>
            <a:r>
              <a:rPr lang="en-US" sz="2000"/>
              <a:t> in 1972</a:t>
            </a:r>
          </a:p>
          <a:p>
            <a:pPr>
              <a:lnSpc>
                <a:spcPct val="80000"/>
              </a:lnSpc>
            </a:pPr>
            <a:r>
              <a:rPr lang="en-US" sz="2000"/>
              <a:t>Collaborated with conceptual artists </a:t>
            </a:r>
            <a:r>
              <a:rPr lang="en-US" sz="2000">
                <a:hlinkClick r:id="rId4"/>
              </a:rPr>
              <a:t>Vito Acconci</a:t>
            </a:r>
            <a:r>
              <a:rPr lang="en-US" sz="2000"/>
              <a:t> and </a:t>
            </a:r>
            <a:r>
              <a:rPr lang="en-US" sz="2000">
                <a:hlinkClick r:id="rId5"/>
              </a:rPr>
              <a:t>Lawrence Weiner </a:t>
            </a:r>
            <a:endParaRPr lang="en-US" sz="2000"/>
          </a:p>
          <a:p>
            <a:pPr>
              <a:lnSpc>
                <a:spcPct val="80000"/>
              </a:lnSpc>
            </a:pPr>
            <a:r>
              <a:rPr lang="en-US" sz="2000"/>
              <a:t>Joined collective conceptual art group </a:t>
            </a:r>
            <a:r>
              <a:rPr lang="en-US" sz="2000">
                <a:hlinkClick r:id="rId6"/>
              </a:rPr>
              <a:t>Art &amp; Language</a:t>
            </a:r>
            <a:endParaRPr lang="en-US" sz="2000"/>
          </a:p>
          <a:p>
            <a:pPr>
              <a:lnSpc>
                <a:spcPct val="80000"/>
              </a:lnSpc>
            </a:pPr>
            <a:r>
              <a:rPr lang="en-US" sz="2000"/>
              <a:t>Visiting faculty member at </a:t>
            </a:r>
            <a:r>
              <a:rPr lang="en-US" sz="2000">
                <a:hlinkClick r:id="rId7"/>
              </a:rPr>
              <a:t>California Institute of the Arts </a:t>
            </a:r>
            <a:r>
              <a:rPr lang="en-US" sz="2000"/>
              <a:t>School of Art</a:t>
            </a:r>
          </a:p>
        </p:txBody>
      </p:sp>
      <p:pic>
        <p:nvPicPr>
          <p:cNvPr id="3081" name="Picture 9"/>
          <p:cNvPicPr>
            <a:picLocks noGrp="1" noChangeAspect="1" noChangeArrowheads="1"/>
          </p:cNvPicPr>
          <p:nvPr>
            <p:ph sz="half" idx="2"/>
          </p:nvPr>
        </p:nvPicPr>
        <p:blipFill>
          <a:blip r:embed="rId8" cstate="print"/>
          <a:srcRect/>
          <a:stretch>
            <a:fillRect/>
          </a:stretch>
        </p:blipFill>
        <p:spPr>
          <a:xfrm>
            <a:off x="4573588" y="1674813"/>
            <a:ext cx="4113212" cy="2968625"/>
          </a:xfrm>
          <a:noFill/>
          <a:ln/>
        </p:spPr>
      </p:pic>
      <p:sp>
        <p:nvSpPr>
          <p:cNvPr id="3083" name="Text Box 11"/>
          <p:cNvSpPr txBox="1">
            <a:spLocks noChangeArrowheads="1"/>
          </p:cNvSpPr>
          <p:nvPr/>
        </p:nvSpPr>
        <p:spPr bwMode="auto">
          <a:xfrm>
            <a:off x="4572000" y="4800600"/>
            <a:ext cx="4114800" cy="517525"/>
          </a:xfrm>
          <a:prstGeom prst="rect">
            <a:avLst/>
          </a:prstGeom>
          <a:noFill/>
          <a:ln w="9525">
            <a:noFill/>
            <a:miter lim="800000"/>
            <a:headEnd/>
            <a:tailEnd/>
          </a:ln>
          <a:effectLst/>
        </p:spPr>
        <p:txBody>
          <a:bodyPr>
            <a:spAutoFit/>
          </a:bodyPr>
          <a:lstStyle/>
          <a:p>
            <a:pPr algn="ctr">
              <a:spcBef>
                <a:spcPct val="50000"/>
              </a:spcBef>
            </a:pPr>
            <a:r>
              <a:rPr lang="en-US" sz="1400"/>
              <a:t>Kathryn Bigelow as member of Art &amp; Language. </a:t>
            </a:r>
            <a:br>
              <a:rPr lang="en-US" sz="1400"/>
            </a:br>
            <a:r>
              <a:rPr lang="en-US" sz="1400"/>
              <a:t>Image source: </a:t>
            </a:r>
            <a:r>
              <a:rPr lang="en-US" sz="1400">
                <a:hlinkClick r:id="rId9"/>
              </a:rPr>
              <a:t>Signal</a:t>
            </a:r>
            <a:endParaRPr lang="en-US" sz="140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a:t>. . . To Film</a:t>
            </a:r>
          </a:p>
        </p:txBody>
      </p:sp>
      <p:sp>
        <p:nvSpPr>
          <p:cNvPr id="6149" name="Rectangle 5"/>
          <p:cNvSpPr>
            <a:spLocks noGrp="1" noChangeArrowheads="1"/>
          </p:cNvSpPr>
          <p:nvPr>
            <p:ph type="body" sz="half" idx="1"/>
          </p:nvPr>
        </p:nvSpPr>
        <p:spPr>
          <a:xfrm>
            <a:off x="457200" y="1600200"/>
            <a:ext cx="4040188" cy="4530725"/>
          </a:xfrm>
        </p:spPr>
        <p:txBody>
          <a:bodyPr/>
          <a:lstStyle/>
          <a:p>
            <a:r>
              <a:rPr lang="en-US" sz="2600"/>
              <a:t>Earned MFA from </a:t>
            </a:r>
            <a:r>
              <a:rPr lang="en-US" sz="2600">
                <a:hlinkClick r:id="rId2"/>
              </a:rPr>
              <a:t>Columbia University School of the Arts Film Program</a:t>
            </a:r>
            <a:r>
              <a:rPr lang="en-US" sz="2600"/>
              <a:t> in 1981</a:t>
            </a:r>
          </a:p>
          <a:p>
            <a:r>
              <a:rPr lang="en-US" sz="2600"/>
              <a:t>Student film, </a:t>
            </a:r>
            <a:r>
              <a:rPr lang="en-US" sz="2600" i="1"/>
              <a:t>The Set Up</a:t>
            </a:r>
            <a:r>
              <a:rPr lang="en-US" sz="2600"/>
              <a:t> (1978), engaging in visceral depiction and deconstruction of violence</a:t>
            </a:r>
          </a:p>
          <a:p>
            <a:endParaRPr lang="en-US" sz="2600"/>
          </a:p>
        </p:txBody>
      </p:sp>
      <p:pic>
        <p:nvPicPr>
          <p:cNvPr id="6151" name="Picture 7"/>
          <p:cNvPicPr>
            <a:picLocks noGrp="1" noChangeAspect="1" noChangeArrowheads="1"/>
          </p:cNvPicPr>
          <p:nvPr>
            <p:ph sz="half" idx="2"/>
          </p:nvPr>
        </p:nvPicPr>
        <p:blipFill>
          <a:blip r:embed="rId3" cstate="print"/>
          <a:srcRect/>
          <a:stretch>
            <a:fillRect/>
          </a:stretch>
        </p:blipFill>
        <p:spPr>
          <a:xfrm>
            <a:off x="4572000" y="1752600"/>
            <a:ext cx="4038600" cy="2830513"/>
          </a:xfrm>
          <a:noFill/>
          <a:ln/>
        </p:spPr>
      </p:pic>
      <p:sp>
        <p:nvSpPr>
          <p:cNvPr id="6153" name="Text Box 9"/>
          <p:cNvSpPr txBox="1">
            <a:spLocks noChangeArrowheads="1"/>
          </p:cNvSpPr>
          <p:nvPr/>
        </p:nvSpPr>
        <p:spPr bwMode="auto">
          <a:xfrm>
            <a:off x="4572000" y="4800600"/>
            <a:ext cx="4038600" cy="304800"/>
          </a:xfrm>
          <a:prstGeom prst="rect">
            <a:avLst/>
          </a:prstGeom>
          <a:noFill/>
          <a:ln w="9525">
            <a:noFill/>
            <a:miter lim="800000"/>
            <a:headEnd/>
            <a:tailEnd/>
          </a:ln>
          <a:effectLst/>
        </p:spPr>
        <p:txBody>
          <a:bodyPr>
            <a:spAutoFit/>
          </a:bodyPr>
          <a:lstStyle/>
          <a:p>
            <a:pPr algn="ctr">
              <a:spcBef>
                <a:spcPct val="50000"/>
              </a:spcBef>
            </a:pPr>
            <a:r>
              <a:rPr lang="en-US" sz="1400"/>
              <a:t>Image source: </a:t>
            </a:r>
            <a:r>
              <a:rPr lang="en-US" sz="1400">
                <a:hlinkClick r:id="rId4"/>
              </a:rPr>
              <a:t>Film Reference</a:t>
            </a:r>
            <a:endParaRPr lang="en-US" sz="1400"/>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p:txBody>
          <a:bodyPr/>
          <a:lstStyle/>
          <a:p>
            <a:r>
              <a:rPr lang="en-US"/>
              <a:t>Early Films</a:t>
            </a:r>
          </a:p>
        </p:txBody>
      </p:sp>
      <p:pic>
        <p:nvPicPr>
          <p:cNvPr id="8206" name="Picture 14"/>
          <p:cNvPicPr>
            <a:picLocks noGrp="1" noChangeAspect="1" noChangeArrowheads="1"/>
          </p:cNvPicPr>
          <p:nvPr>
            <p:ph sz="quarter" idx="1"/>
          </p:nvPr>
        </p:nvPicPr>
        <p:blipFill>
          <a:blip r:embed="rId2" cstate="print"/>
          <a:srcRect/>
          <a:stretch>
            <a:fillRect/>
          </a:stretch>
        </p:blipFill>
        <p:spPr>
          <a:xfrm>
            <a:off x="5400675" y="1295400"/>
            <a:ext cx="2524125" cy="1635125"/>
          </a:xfrm>
          <a:noFill/>
          <a:ln/>
        </p:spPr>
      </p:pic>
      <p:pic>
        <p:nvPicPr>
          <p:cNvPr id="8199" name="Picture 7"/>
          <p:cNvPicPr>
            <a:picLocks noGrp="1" noChangeAspect="1" noChangeArrowheads="1"/>
          </p:cNvPicPr>
          <p:nvPr>
            <p:ph sz="quarter" idx="2"/>
          </p:nvPr>
        </p:nvPicPr>
        <p:blipFill>
          <a:blip r:embed="rId3" cstate="print"/>
          <a:srcRect/>
          <a:stretch>
            <a:fillRect/>
          </a:stretch>
        </p:blipFill>
        <p:spPr>
          <a:xfrm>
            <a:off x="1143000" y="1295400"/>
            <a:ext cx="2438400" cy="1570038"/>
          </a:xfrm>
          <a:ln/>
        </p:spPr>
      </p:pic>
      <p:pic>
        <p:nvPicPr>
          <p:cNvPr id="8208" name="Picture 16"/>
          <p:cNvPicPr>
            <a:picLocks noGrp="1" noChangeAspect="1" noChangeArrowheads="1"/>
          </p:cNvPicPr>
          <p:nvPr>
            <p:ph sz="quarter" idx="3"/>
          </p:nvPr>
        </p:nvPicPr>
        <p:blipFill>
          <a:blip r:embed="rId4" cstate="print"/>
          <a:srcRect/>
          <a:stretch>
            <a:fillRect/>
          </a:stretch>
        </p:blipFill>
        <p:spPr>
          <a:xfrm>
            <a:off x="1143000" y="3505200"/>
            <a:ext cx="2527300" cy="1820863"/>
          </a:xfrm>
          <a:noFill/>
          <a:ln/>
        </p:spPr>
      </p:pic>
      <p:pic>
        <p:nvPicPr>
          <p:cNvPr id="8210" name="Picture 18"/>
          <p:cNvPicPr>
            <a:picLocks noGrp="1" noChangeAspect="1" noChangeArrowheads="1"/>
          </p:cNvPicPr>
          <p:nvPr>
            <p:ph sz="quarter" idx="4"/>
          </p:nvPr>
        </p:nvPicPr>
        <p:blipFill>
          <a:blip r:embed="rId5" cstate="print"/>
          <a:srcRect/>
          <a:stretch>
            <a:fillRect/>
          </a:stretch>
        </p:blipFill>
        <p:spPr>
          <a:xfrm>
            <a:off x="5410200" y="3505200"/>
            <a:ext cx="2590800" cy="1743075"/>
          </a:xfrm>
          <a:noFill/>
          <a:ln/>
        </p:spPr>
      </p:pic>
      <p:sp>
        <p:nvSpPr>
          <p:cNvPr id="8212" name="Text Box 20"/>
          <p:cNvSpPr txBox="1">
            <a:spLocks noChangeArrowheads="1"/>
          </p:cNvSpPr>
          <p:nvPr/>
        </p:nvSpPr>
        <p:spPr bwMode="auto">
          <a:xfrm>
            <a:off x="1143000" y="2895600"/>
            <a:ext cx="2362200" cy="457200"/>
          </a:xfrm>
          <a:prstGeom prst="rect">
            <a:avLst/>
          </a:prstGeom>
          <a:noFill/>
          <a:ln w="9525">
            <a:noFill/>
            <a:miter lim="800000"/>
            <a:headEnd/>
            <a:tailEnd/>
          </a:ln>
          <a:effectLst/>
        </p:spPr>
        <p:txBody>
          <a:bodyPr>
            <a:spAutoFit/>
          </a:bodyPr>
          <a:lstStyle/>
          <a:p>
            <a:pPr algn="ctr">
              <a:spcBef>
                <a:spcPct val="50000"/>
              </a:spcBef>
            </a:pPr>
            <a:r>
              <a:rPr lang="en-US" sz="2400" i="1" dirty="0">
                <a:hlinkClick r:id="rId6"/>
              </a:rPr>
              <a:t>The Loveless</a:t>
            </a:r>
            <a:endParaRPr lang="en-US" sz="2400" i="1" dirty="0"/>
          </a:p>
        </p:txBody>
      </p:sp>
      <p:sp>
        <p:nvSpPr>
          <p:cNvPr id="8213" name="Text Box 21"/>
          <p:cNvSpPr txBox="1">
            <a:spLocks noChangeArrowheads="1"/>
          </p:cNvSpPr>
          <p:nvPr/>
        </p:nvSpPr>
        <p:spPr bwMode="auto">
          <a:xfrm>
            <a:off x="5486400" y="2971800"/>
            <a:ext cx="2362200" cy="457200"/>
          </a:xfrm>
          <a:prstGeom prst="rect">
            <a:avLst/>
          </a:prstGeom>
          <a:noFill/>
          <a:ln w="9525">
            <a:noFill/>
            <a:miter lim="800000"/>
            <a:headEnd/>
            <a:tailEnd/>
          </a:ln>
          <a:effectLst/>
        </p:spPr>
        <p:txBody>
          <a:bodyPr>
            <a:spAutoFit/>
          </a:bodyPr>
          <a:lstStyle/>
          <a:p>
            <a:pPr algn="ctr">
              <a:spcBef>
                <a:spcPct val="50000"/>
              </a:spcBef>
            </a:pPr>
            <a:r>
              <a:rPr lang="en-US" sz="2400" i="1" dirty="0">
                <a:hlinkClick r:id="rId7"/>
              </a:rPr>
              <a:t>Near Dark</a:t>
            </a:r>
            <a:endParaRPr lang="en-US" sz="2400" i="1" dirty="0"/>
          </a:p>
        </p:txBody>
      </p:sp>
      <p:sp>
        <p:nvSpPr>
          <p:cNvPr id="8214" name="Text Box 22"/>
          <p:cNvSpPr txBox="1">
            <a:spLocks noChangeArrowheads="1"/>
          </p:cNvSpPr>
          <p:nvPr/>
        </p:nvSpPr>
        <p:spPr bwMode="auto">
          <a:xfrm>
            <a:off x="1219200" y="5410200"/>
            <a:ext cx="2362200" cy="457200"/>
          </a:xfrm>
          <a:prstGeom prst="rect">
            <a:avLst/>
          </a:prstGeom>
          <a:noFill/>
          <a:ln w="9525">
            <a:noFill/>
            <a:miter lim="800000"/>
            <a:headEnd/>
            <a:tailEnd/>
          </a:ln>
          <a:effectLst/>
        </p:spPr>
        <p:txBody>
          <a:bodyPr>
            <a:spAutoFit/>
          </a:bodyPr>
          <a:lstStyle/>
          <a:p>
            <a:pPr algn="ctr">
              <a:spcBef>
                <a:spcPct val="50000"/>
              </a:spcBef>
            </a:pPr>
            <a:r>
              <a:rPr lang="en-US" sz="2400" i="1" dirty="0">
                <a:hlinkClick r:id="rId8"/>
              </a:rPr>
              <a:t>Blue Steel</a:t>
            </a:r>
            <a:endParaRPr lang="en-US" sz="2400" i="1" dirty="0"/>
          </a:p>
        </p:txBody>
      </p:sp>
      <p:sp>
        <p:nvSpPr>
          <p:cNvPr id="8216" name="Text Box 24"/>
          <p:cNvSpPr txBox="1">
            <a:spLocks noChangeArrowheads="1"/>
          </p:cNvSpPr>
          <p:nvPr/>
        </p:nvSpPr>
        <p:spPr bwMode="auto">
          <a:xfrm>
            <a:off x="5562600" y="5334000"/>
            <a:ext cx="2362200" cy="457200"/>
          </a:xfrm>
          <a:prstGeom prst="rect">
            <a:avLst/>
          </a:prstGeom>
          <a:noFill/>
          <a:ln w="9525">
            <a:noFill/>
            <a:miter lim="800000"/>
            <a:headEnd/>
            <a:tailEnd/>
          </a:ln>
          <a:effectLst/>
        </p:spPr>
        <p:txBody>
          <a:bodyPr>
            <a:spAutoFit/>
          </a:bodyPr>
          <a:lstStyle/>
          <a:p>
            <a:pPr algn="ctr">
              <a:spcBef>
                <a:spcPct val="50000"/>
              </a:spcBef>
            </a:pPr>
            <a:r>
              <a:rPr lang="en-US" sz="2400" i="1" dirty="0">
                <a:hlinkClick r:id="rId9"/>
              </a:rPr>
              <a:t>Point Break</a:t>
            </a:r>
            <a:endParaRPr lang="en-US" sz="2400" i="1" dirty="0"/>
          </a:p>
        </p:txBody>
      </p:sp>
      <p:sp>
        <p:nvSpPr>
          <p:cNvPr id="8217" name="Text Box 25"/>
          <p:cNvSpPr txBox="1">
            <a:spLocks noChangeArrowheads="1"/>
          </p:cNvSpPr>
          <p:nvPr/>
        </p:nvSpPr>
        <p:spPr bwMode="auto">
          <a:xfrm>
            <a:off x="685800" y="1295400"/>
            <a:ext cx="533400" cy="1552575"/>
          </a:xfrm>
          <a:prstGeom prst="rect">
            <a:avLst/>
          </a:prstGeom>
          <a:noFill/>
          <a:ln w="9525">
            <a:noFill/>
            <a:miter lim="800000"/>
            <a:headEnd/>
            <a:tailEnd/>
          </a:ln>
          <a:effectLst/>
        </p:spPr>
        <p:txBody>
          <a:bodyPr>
            <a:spAutoFit/>
          </a:bodyPr>
          <a:lstStyle/>
          <a:p>
            <a:pPr>
              <a:spcBef>
                <a:spcPct val="50000"/>
              </a:spcBef>
            </a:pPr>
            <a:r>
              <a:rPr lang="en-US" sz="2400"/>
              <a:t>1</a:t>
            </a:r>
            <a:br>
              <a:rPr lang="en-US" sz="2400"/>
            </a:br>
            <a:r>
              <a:rPr lang="en-US" sz="2400"/>
              <a:t>9</a:t>
            </a:r>
            <a:br>
              <a:rPr lang="en-US" sz="2400"/>
            </a:br>
            <a:r>
              <a:rPr lang="en-US" sz="2400"/>
              <a:t>8</a:t>
            </a:r>
            <a:br>
              <a:rPr lang="en-US" sz="2400"/>
            </a:br>
            <a:r>
              <a:rPr lang="en-US" sz="2400"/>
              <a:t>2</a:t>
            </a:r>
          </a:p>
        </p:txBody>
      </p:sp>
      <p:sp>
        <p:nvSpPr>
          <p:cNvPr id="8218" name="Text Box 26"/>
          <p:cNvSpPr txBox="1">
            <a:spLocks noChangeArrowheads="1"/>
          </p:cNvSpPr>
          <p:nvPr/>
        </p:nvSpPr>
        <p:spPr bwMode="auto">
          <a:xfrm>
            <a:off x="4876800" y="1295400"/>
            <a:ext cx="533400" cy="1552575"/>
          </a:xfrm>
          <a:prstGeom prst="rect">
            <a:avLst/>
          </a:prstGeom>
          <a:noFill/>
          <a:ln w="9525">
            <a:noFill/>
            <a:miter lim="800000"/>
            <a:headEnd/>
            <a:tailEnd/>
          </a:ln>
          <a:effectLst/>
        </p:spPr>
        <p:txBody>
          <a:bodyPr>
            <a:spAutoFit/>
          </a:bodyPr>
          <a:lstStyle/>
          <a:p>
            <a:pPr>
              <a:spcBef>
                <a:spcPct val="50000"/>
              </a:spcBef>
            </a:pPr>
            <a:r>
              <a:rPr lang="en-US" sz="2400"/>
              <a:t>1</a:t>
            </a:r>
            <a:br>
              <a:rPr lang="en-US" sz="2400"/>
            </a:br>
            <a:r>
              <a:rPr lang="en-US" sz="2400"/>
              <a:t>9</a:t>
            </a:r>
            <a:br>
              <a:rPr lang="en-US" sz="2400"/>
            </a:br>
            <a:r>
              <a:rPr lang="en-US" sz="2400"/>
              <a:t>8</a:t>
            </a:r>
            <a:br>
              <a:rPr lang="en-US" sz="2400"/>
            </a:br>
            <a:r>
              <a:rPr lang="en-US" sz="2400"/>
              <a:t>7</a:t>
            </a:r>
          </a:p>
        </p:txBody>
      </p:sp>
      <p:sp>
        <p:nvSpPr>
          <p:cNvPr id="8219" name="Text Box 27"/>
          <p:cNvSpPr txBox="1">
            <a:spLocks noChangeArrowheads="1"/>
          </p:cNvSpPr>
          <p:nvPr/>
        </p:nvSpPr>
        <p:spPr bwMode="auto">
          <a:xfrm>
            <a:off x="685800" y="3552825"/>
            <a:ext cx="533400" cy="1552575"/>
          </a:xfrm>
          <a:prstGeom prst="rect">
            <a:avLst/>
          </a:prstGeom>
          <a:noFill/>
          <a:ln w="9525">
            <a:noFill/>
            <a:miter lim="800000"/>
            <a:headEnd/>
            <a:tailEnd/>
          </a:ln>
          <a:effectLst/>
        </p:spPr>
        <p:txBody>
          <a:bodyPr>
            <a:spAutoFit/>
          </a:bodyPr>
          <a:lstStyle/>
          <a:p>
            <a:pPr>
              <a:spcBef>
                <a:spcPct val="50000"/>
              </a:spcBef>
            </a:pPr>
            <a:r>
              <a:rPr lang="en-US" sz="2400"/>
              <a:t>1</a:t>
            </a:r>
            <a:br>
              <a:rPr lang="en-US" sz="2400"/>
            </a:br>
            <a:r>
              <a:rPr lang="en-US" sz="2400"/>
              <a:t>9</a:t>
            </a:r>
            <a:br>
              <a:rPr lang="en-US" sz="2400"/>
            </a:br>
            <a:r>
              <a:rPr lang="en-US" sz="2400"/>
              <a:t>9</a:t>
            </a:r>
            <a:br>
              <a:rPr lang="en-US" sz="2400"/>
            </a:br>
            <a:r>
              <a:rPr lang="en-US" sz="2400"/>
              <a:t>0</a:t>
            </a:r>
          </a:p>
        </p:txBody>
      </p:sp>
      <p:sp>
        <p:nvSpPr>
          <p:cNvPr id="8220" name="Text Box 28"/>
          <p:cNvSpPr txBox="1">
            <a:spLocks noChangeArrowheads="1"/>
          </p:cNvSpPr>
          <p:nvPr/>
        </p:nvSpPr>
        <p:spPr bwMode="auto">
          <a:xfrm>
            <a:off x="4876800" y="3552825"/>
            <a:ext cx="533400" cy="1552575"/>
          </a:xfrm>
          <a:prstGeom prst="rect">
            <a:avLst/>
          </a:prstGeom>
          <a:noFill/>
          <a:ln w="9525">
            <a:noFill/>
            <a:miter lim="800000"/>
            <a:headEnd/>
            <a:tailEnd/>
          </a:ln>
          <a:effectLst/>
        </p:spPr>
        <p:txBody>
          <a:bodyPr>
            <a:spAutoFit/>
          </a:bodyPr>
          <a:lstStyle/>
          <a:p>
            <a:pPr>
              <a:spcBef>
                <a:spcPct val="50000"/>
              </a:spcBef>
            </a:pPr>
            <a:r>
              <a:rPr lang="en-US" sz="2400"/>
              <a:t>1</a:t>
            </a:r>
            <a:br>
              <a:rPr lang="en-US" sz="2400"/>
            </a:br>
            <a:r>
              <a:rPr lang="en-US" sz="2400"/>
              <a:t>9</a:t>
            </a:r>
            <a:br>
              <a:rPr lang="en-US" sz="2400"/>
            </a:br>
            <a:r>
              <a:rPr lang="en-US" sz="2400"/>
              <a:t>9</a:t>
            </a:r>
            <a:br>
              <a:rPr lang="en-US" sz="2400"/>
            </a:br>
            <a:r>
              <a:rPr lang="en-US" sz="2400"/>
              <a:t>1</a:t>
            </a:r>
          </a:p>
        </p:txBody>
      </p:sp>
      <p:sp>
        <p:nvSpPr>
          <p:cNvPr id="8221" name="Text Box 29"/>
          <p:cNvSpPr txBox="1">
            <a:spLocks noChangeArrowheads="1"/>
          </p:cNvSpPr>
          <p:nvPr/>
        </p:nvSpPr>
        <p:spPr bwMode="auto">
          <a:xfrm>
            <a:off x="1143000" y="6324600"/>
            <a:ext cx="7086600" cy="304800"/>
          </a:xfrm>
          <a:prstGeom prst="rect">
            <a:avLst/>
          </a:prstGeom>
          <a:noFill/>
          <a:ln w="9525">
            <a:noFill/>
            <a:miter lim="800000"/>
            <a:headEnd/>
            <a:tailEnd/>
          </a:ln>
          <a:effectLst/>
        </p:spPr>
        <p:txBody>
          <a:bodyPr>
            <a:spAutoFit/>
          </a:bodyPr>
          <a:lstStyle/>
          <a:p>
            <a:pPr algn="ctr">
              <a:spcBef>
                <a:spcPct val="50000"/>
              </a:spcBef>
            </a:pPr>
            <a:r>
              <a:rPr lang="en-US" sz="1400" i="1"/>
              <a:t>Point Break</a:t>
            </a:r>
            <a:r>
              <a:rPr lang="en-US" sz="1400"/>
              <a:t> still from </a:t>
            </a:r>
            <a:r>
              <a:rPr lang="en-US" sz="1400">
                <a:hlinkClick r:id="rId10"/>
              </a:rPr>
              <a:t>guardian.co.uk</a:t>
            </a:r>
            <a:r>
              <a:rPr lang="en-US" sz="1400"/>
              <a:t>; all other images from </a:t>
            </a:r>
            <a:r>
              <a:rPr lang="en-US" sz="1400">
                <a:hlinkClick r:id="rId11"/>
              </a:rPr>
              <a:t>Harvard Film Archive</a:t>
            </a:r>
            <a:endParaRPr lang="en-US" sz="1400" i="1"/>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Later Films</a:t>
            </a:r>
          </a:p>
        </p:txBody>
      </p:sp>
      <p:pic>
        <p:nvPicPr>
          <p:cNvPr id="110614" name="Picture 22"/>
          <p:cNvPicPr>
            <a:picLocks noGrp="1" noChangeAspect="1" noChangeArrowheads="1"/>
          </p:cNvPicPr>
          <p:nvPr>
            <p:ph sz="half" idx="1"/>
          </p:nvPr>
        </p:nvPicPr>
        <p:blipFill>
          <a:blip r:embed="rId2" cstate="print"/>
          <a:srcRect/>
          <a:stretch>
            <a:fillRect/>
          </a:stretch>
        </p:blipFill>
        <p:spPr>
          <a:xfrm>
            <a:off x="1143000" y="3543300"/>
            <a:ext cx="2381250" cy="1714500"/>
          </a:xfrm>
          <a:noFill/>
          <a:ln/>
        </p:spPr>
      </p:pic>
      <p:pic>
        <p:nvPicPr>
          <p:cNvPr id="110611" name="Picture 19"/>
          <p:cNvPicPr>
            <a:picLocks noGrp="1" noChangeAspect="1" noChangeArrowheads="1"/>
          </p:cNvPicPr>
          <p:nvPr>
            <p:ph sz="quarter" idx="2"/>
          </p:nvPr>
        </p:nvPicPr>
        <p:blipFill>
          <a:blip r:embed="rId3" cstate="print"/>
          <a:srcRect/>
          <a:stretch>
            <a:fillRect/>
          </a:stretch>
        </p:blipFill>
        <p:spPr>
          <a:xfrm>
            <a:off x="5486400" y="1295400"/>
            <a:ext cx="2381250" cy="1714500"/>
          </a:xfrm>
          <a:noFill/>
          <a:ln/>
        </p:spPr>
      </p:pic>
      <p:sp>
        <p:nvSpPr>
          <p:cNvPr id="110599" name="Text Box 7"/>
          <p:cNvSpPr txBox="1">
            <a:spLocks noChangeArrowheads="1"/>
          </p:cNvSpPr>
          <p:nvPr/>
        </p:nvSpPr>
        <p:spPr bwMode="auto">
          <a:xfrm>
            <a:off x="1143000" y="2895600"/>
            <a:ext cx="2362200" cy="457200"/>
          </a:xfrm>
          <a:prstGeom prst="rect">
            <a:avLst/>
          </a:prstGeom>
          <a:noFill/>
          <a:ln w="9525">
            <a:noFill/>
            <a:miter lim="800000"/>
            <a:headEnd/>
            <a:tailEnd/>
          </a:ln>
          <a:effectLst/>
        </p:spPr>
        <p:txBody>
          <a:bodyPr>
            <a:spAutoFit/>
          </a:bodyPr>
          <a:lstStyle/>
          <a:p>
            <a:pPr algn="ctr">
              <a:spcBef>
                <a:spcPct val="50000"/>
              </a:spcBef>
            </a:pPr>
            <a:r>
              <a:rPr lang="en-US" sz="2400" i="1" dirty="0">
                <a:hlinkClick r:id="rId4"/>
              </a:rPr>
              <a:t>Strange Days</a:t>
            </a:r>
            <a:endParaRPr lang="en-US" sz="2400" i="1" dirty="0"/>
          </a:p>
        </p:txBody>
      </p:sp>
      <p:sp>
        <p:nvSpPr>
          <p:cNvPr id="110600" name="Text Box 8"/>
          <p:cNvSpPr txBox="1">
            <a:spLocks noChangeArrowheads="1"/>
          </p:cNvSpPr>
          <p:nvPr/>
        </p:nvSpPr>
        <p:spPr bwMode="auto">
          <a:xfrm>
            <a:off x="5029200" y="2971800"/>
            <a:ext cx="3276600" cy="457200"/>
          </a:xfrm>
          <a:prstGeom prst="rect">
            <a:avLst/>
          </a:prstGeom>
          <a:noFill/>
          <a:ln w="9525">
            <a:noFill/>
            <a:miter lim="800000"/>
            <a:headEnd/>
            <a:tailEnd/>
          </a:ln>
          <a:effectLst/>
        </p:spPr>
        <p:txBody>
          <a:bodyPr>
            <a:spAutoFit/>
          </a:bodyPr>
          <a:lstStyle/>
          <a:p>
            <a:pPr algn="ctr">
              <a:spcBef>
                <a:spcPct val="50000"/>
              </a:spcBef>
            </a:pPr>
            <a:r>
              <a:rPr lang="en-US" sz="2400" i="1" dirty="0">
                <a:hlinkClick r:id="rId5"/>
              </a:rPr>
              <a:t>The Weight of Water</a:t>
            </a:r>
            <a:endParaRPr lang="en-US" sz="2400" i="1" dirty="0"/>
          </a:p>
        </p:txBody>
      </p:sp>
      <p:sp>
        <p:nvSpPr>
          <p:cNvPr id="110601" name="Text Box 9"/>
          <p:cNvSpPr txBox="1">
            <a:spLocks noChangeArrowheads="1"/>
          </p:cNvSpPr>
          <p:nvPr/>
        </p:nvSpPr>
        <p:spPr bwMode="auto">
          <a:xfrm>
            <a:off x="609600" y="5257800"/>
            <a:ext cx="3733800" cy="457200"/>
          </a:xfrm>
          <a:prstGeom prst="rect">
            <a:avLst/>
          </a:prstGeom>
          <a:noFill/>
          <a:ln w="9525">
            <a:noFill/>
            <a:miter lim="800000"/>
            <a:headEnd/>
            <a:tailEnd/>
          </a:ln>
          <a:effectLst/>
        </p:spPr>
        <p:txBody>
          <a:bodyPr>
            <a:spAutoFit/>
          </a:bodyPr>
          <a:lstStyle/>
          <a:p>
            <a:pPr algn="ctr">
              <a:spcBef>
                <a:spcPct val="50000"/>
              </a:spcBef>
            </a:pPr>
            <a:r>
              <a:rPr lang="en-US" sz="2400" i="1" dirty="0">
                <a:hlinkClick r:id="rId6"/>
              </a:rPr>
              <a:t>K-19:The </a:t>
            </a:r>
            <a:r>
              <a:rPr lang="en-US" sz="2400" i="1" dirty="0" err="1">
                <a:hlinkClick r:id="rId6"/>
              </a:rPr>
              <a:t>Widowmaker</a:t>
            </a:r>
            <a:endParaRPr lang="en-US" sz="2400" i="1" dirty="0"/>
          </a:p>
        </p:txBody>
      </p:sp>
      <p:sp>
        <p:nvSpPr>
          <p:cNvPr id="110602" name="Text Box 10"/>
          <p:cNvSpPr txBox="1">
            <a:spLocks noChangeArrowheads="1"/>
          </p:cNvSpPr>
          <p:nvPr/>
        </p:nvSpPr>
        <p:spPr bwMode="auto">
          <a:xfrm>
            <a:off x="5410200" y="5334000"/>
            <a:ext cx="2590800" cy="457200"/>
          </a:xfrm>
          <a:prstGeom prst="rect">
            <a:avLst/>
          </a:prstGeom>
          <a:noFill/>
          <a:ln w="9525">
            <a:noFill/>
            <a:miter lim="800000"/>
            <a:headEnd/>
            <a:tailEnd/>
          </a:ln>
          <a:effectLst/>
        </p:spPr>
        <p:txBody>
          <a:bodyPr>
            <a:spAutoFit/>
          </a:bodyPr>
          <a:lstStyle/>
          <a:p>
            <a:pPr algn="ctr">
              <a:spcBef>
                <a:spcPct val="50000"/>
              </a:spcBef>
            </a:pPr>
            <a:r>
              <a:rPr lang="en-US" sz="2400" i="1" dirty="0">
                <a:hlinkClick r:id="rId7"/>
              </a:rPr>
              <a:t>The Hurt Locker</a:t>
            </a:r>
            <a:endParaRPr lang="en-US" sz="2400" i="1" dirty="0"/>
          </a:p>
        </p:txBody>
      </p:sp>
      <p:sp>
        <p:nvSpPr>
          <p:cNvPr id="110603" name="Text Box 11"/>
          <p:cNvSpPr txBox="1">
            <a:spLocks noChangeArrowheads="1"/>
          </p:cNvSpPr>
          <p:nvPr/>
        </p:nvSpPr>
        <p:spPr bwMode="auto">
          <a:xfrm>
            <a:off x="685800" y="1295400"/>
            <a:ext cx="533400" cy="1552575"/>
          </a:xfrm>
          <a:prstGeom prst="rect">
            <a:avLst/>
          </a:prstGeom>
          <a:noFill/>
          <a:ln w="9525">
            <a:noFill/>
            <a:miter lim="800000"/>
            <a:headEnd/>
            <a:tailEnd/>
          </a:ln>
          <a:effectLst/>
        </p:spPr>
        <p:txBody>
          <a:bodyPr>
            <a:spAutoFit/>
          </a:bodyPr>
          <a:lstStyle/>
          <a:p>
            <a:pPr>
              <a:spcBef>
                <a:spcPct val="50000"/>
              </a:spcBef>
            </a:pPr>
            <a:r>
              <a:rPr lang="en-US" sz="2400"/>
              <a:t>1</a:t>
            </a:r>
            <a:br>
              <a:rPr lang="en-US" sz="2400"/>
            </a:br>
            <a:r>
              <a:rPr lang="en-US" sz="2400"/>
              <a:t>9</a:t>
            </a:r>
            <a:br>
              <a:rPr lang="en-US" sz="2400"/>
            </a:br>
            <a:r>
              <a:rPr lang="en-US" sz="2400"/>
              <a:t>9</a:t>
            </a:r>
            <a:br>
              <a:rPr lang="en-US" sz="2400"/>
            </a:br>
            <a:r>
              <a:rPr lang="en-US" sz="2400"/>
              <a:t>5</a:t>
            </a:r>
          </a:p>
        </p:txBody>
      </p:sp>
      <p:sp>
        <p:nvSpPr>
          <p:cNvPr id="110604" name="Text Box 12"/>
          <p:cNvSpPr txBox="1">
            <a:spLocks noChangeArrowheads="1"/>
          </p:cNvSpPr>
          <p:nvPr/>
        </p:nvSpPr>
        <p:spPr bwMode="auto">
          <a:xfrm>
            <a:off x="4876800" y="1295400"/>
            <a:ext cx="533400" cy="1552575"/>
          </a:xfrm>
          <a:prstGeom prst="rect">
            <a:avLst/>
          </a:prstGeom>
          <a:noFill/>
          <a:ln w="9525">
            <a:noFill/>
            <a:miter lim="800000"/>
            <a:headEnd/>
            <a:tailEnd/>
          </a:ln>
          <a:effectLst/>
        </p:spPr>
        <p:txBody>
          <a:bodyPr>
            <a:spAutoFit/>
          </a:bodyPr>
          <a:lstStyle/>
          <a:p>
            <a:pPr>
              <a:spcBef>
                <a:spcPct val="50000"/>
              </a:spcBef>
            </a:pPr>
            <a:r>
              <a:rPr lang="en-US" sz="2400"/>
              <a:t>2</a:t>
            </a:r>
            <a:br>
              <a:rPr lang="en-US" sz="2400"/>
            </a:br>
            <a:r>
              <a:rPr lang="en-US" sz="2400"/>
              <a:t>0</a:t>
            </a:r>
            <a:br>
              <a:rPr lang="en-US" sz="2400"/>
            </a:br>
            <a:r>
              <a:rPr lang="en-US" sz="2400"/>
              <a:t>0</a:t>
            </a:r>
            <a:br>
              <a:rPr lang="en-US" sz="2400"/>
            </a:br>
            <a:r>
              <a:rPr lang="en-US" sz="2400"/>
              <a:t>0</a:t>
            </a:r>
          </a:p>
        </p:txBody>
      </p:sp>
      <p:sp>
        <p:nvSpPr>
          <p:cNvPr id="110605" name="Text Box 13"/>
          <p:cNvSpPr txBox="1">
            <a:spLocks noChangeArrowheads="1"/>
          </p:cNvSpPr>
          <p:nvPr/>
        </p:nvSpPr>
        <p:spPr bwMode="auto">
          <a:xfrm>
            <a:off x="685800" y="3552825"/>
            <a:ext cx="533400" cy="1552575"/>
          </a:xfrm>
          <a:prstGeom prst="rect">
            <a:avLst/>
          </a:prstGeom>
          <a:noFill/>
          <a:ln w="9525">
            <a:noFill/>
            <a:miter lim="800000"/>
            <a:headEnd/>
            <a:tailEnd/>
          </a:ln>
          <a:effectLst/>
        </p:spPr>
        <p:txBody>
          <a:bodyPr>
            <a:spAutoFit/>
          </a:bodyPr>
          <a:lstStyle/>
          <a:p>
            <a:pPr>
              <a:spcBef>
                <a:spcPct val="50000"/>
              </a:spcBef>
            </a:pPr>
            <a:r>
              <a:rPr lang="en-US" sz="2400"/>
              <a:t>2</a:t>
            </a:r>
            <a:br>
              <a:rPr lang="en-US" sz="2400"/>
            </a:br>
            <a:r>
              <a:rPr lang="en-US" sz="2400"/>
              <a:t>0</a:t>
            </a:r>
            <a:br>
              <a:rPr lang="en-US" sz="2400"/>
            </a:br>
            <a:r>
              <a:rPr lang="en-US" sz="2400"/>
              <a:t>0</a:t>
            </a:r>
            <a:br>
              <a:rPr lang="en-US" sz="2400"/>
            </a:br>
            <a:r>
              <a:rPr lang="en-US" sz="2400"/>
              <a:t>2</a:t>
            </a:r>
          </a:p>
        </p:txBody>
      </p:sp>
      <p:sp>
        <p:nvSpPr>
          <p:cNvPr id="110606" name="Text Box 14"/>
          <p:cNvSpPr txBox="1">
            <a:spLocks noChangeArrowheads="1"/>
          </p:cNvSpPr>
          <p:nvPr/>
        </p:nvSpPr>
        <p:spPr bwMode="auto">
          <a:xfrm>
            <a:off x="4876800" y="3552825"/>
            <a:ext cx="533400" cy="1552575"/>
          </a:xfrm>
          <a:prstGeom prst="rect">
            <a:avLst/>
          </a:prstGeom>
          <a:noFill/>
          <a:ln w="9525">
            <a:noFill/>
            <a:miter lim="800000"/>
            <a:headEnd/>
            <a:tailEnd/>
          </a:ln>
          <a:effectLst/>
        </p:spPr>
        <p:txBody>
          <a:bodyPr>
            <a:spAutoFit/>
          </a:bodyPr>
          <a:lstStyle/>
          <a:p>
            <a:pPr>
              <a:spcBef>
                <a:spcPct val="50000"/>
              </a:spcBef>
            </a:pPr>
            <a:r>
              <a:rPr lang="en-US" sz="2400"/>
              <a:t>2</a:t>
            </a:r>
            <a:br>
              <a:rPr lang="en-US" sz="2400"/>
            </a:br>
            <a:r>
              <a:rPr lang="en-US" sz="2400"/>
              <a:t>0</a:t>
            </a:r>
            <a:br>
              <a:rPr lang="en-US" sz="2400"/>
            </a:br>
            <a:r>
              <a:rPr lang="en-US" sz="2400"/>
              <a:t>0</a:t>
            </a:r>
            <a:br>
              <a:rPr lang="en-US" sz="2400"/>
            </a:br>
            <a:r>
              <a:rPr lang="en-US" sz="2400"/>
              <a:t>8</a:t>
            </a:r>
          </a:p>
        </p:txBody>
      </p:sp>
      <p:sp>
        <p:nvSpPr>
          <p:cNvPr id="110607" name="Text Box 15"/>
          <p:cNvSpPr txBox="1">
            <a:spLocks noChangeArrowheads="1"/>
          </p:cNvSpPr>
          <p:nvPr/>
        </p:nvSpPr>
        <p:spPr bwMode="auto">
          <a:xfrm>
            <a:off x="1143000" y="6324600"/>
            <a:ext cx="7086600" cy="304800"/>
          </a:xfrm>
          <a:prstGeom prst="rect">
            <a:avLst/>
          </a:prstGeom>
          <a:noFill/>
          <a:ln w="9525">
            <a:noFill/>
            <a:miter lim="800000"/>
            <a:headEnd/>
            <a:tailEnd/>
          </a:ln>
          <a:effectLst/>
        </p:spPr>
        <p:txBody>
          <a:bodyPr>
            <a:spAutoFit/>
          </a:bodyPr>
          <a:lstStyle/>
          <a:p>
            <a:pPr algn="ctr">
              <a:spcBef>
                <a:spcPct val="50000"/>
              </a:spcBef>
            </a:pPr>
            <a:r>
              <a:rPr lang="en-US" sz="1400"/>
              <a:t>All images from </a:t>
            </a:r>
            <a:r>
              <a:rPr lang="en-US" sz="1400">
                <a:hlinkClick r:id="rId8"/>
              </a:rPr>
              <a:t>Harvard Film Archive</a:t>
            </a:r>
            <a:endParaRPr lang="en-US" sz="1400" i="1"/>
          </a:p>
        </p:txBody>
      </p:sp>
      <p:pic>
        <p:nvPicPr>
          <p:cNvPr id="110608" name="Picture 16"/>
          <p:cNvPicPr>
            <a:picLocks noChangeAspect="1" noChangeArrowheads="1"/>
          </p:cNvPicPr>
          <p:nvPr/>
        </p:nvPicPr>
        <p:blipFill>
          <a:blip r:embed="rId9" cstate="print"/>
          <a:srcRect/>
          <a:stretch>
            <a:fillRect/>
          </a:stretch>
        </p:blipFill>
        <p:spPr bwMode="auto">
          <a:xfrm>
            <a:off x="1143000" y="1257300"/>
            <a:ext cx="2381250" cy="1714500"/>
          </a:xfrm>
          <a:prstGeom prst="rect">
            <a:avLst/>
          </a:prstGeom>
          <a:noFill/>
          <a:ln w="9525">
            <a:noFill/>
            <a:miter lim="800000"/>
            <a:headEnd/>
            <a:tailEnd/>
          </a:ln>
          <a:effectLst/>
        </p:spPr>
      </p:pic>
      <p:pic>
        <p:nvPicPr>
          <p:cNvPr id="110617" name="Picture 25"/>
          <p:cNvPicPr>
            <a:picLocks noGrp="1" noChangeAspect="1" noChangeArrowheads="1"/>
          </p:cNvPicPr>
          <p:nvPr>
            <p:ph sz="quarter" idx="3"/>
          </p:nvPr>
        </p:nvPicPr>
        <p:blipFill>
          <a:blip r:embed="rId10" cstate="print"/>
          <a:srcRect/>
          <a:stretch>
            <a:fillRect/>
          </a:stretch>
        </p:blipFill>
        <p:spPr>
          <a:xfrm>
            <a:off x="5486400" y="3505200"/>
            <a:ext cx="2381250" cy="1714500"/>
          </a:xfrm>
          <a:noFill/>
          <a:ln/>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8" name="Rectangle 8"/>
          <p:cNvSpPr>
            <a:spLocks noGrp="1" noChangeArrowheads="1"/>
          </p:cNvSpPr>
          <p:nvPr>
            <p:ph type="title"/>
          </p:nvPr>
        </p:nvSpPr>
        <p:spPr>
          <a:xfrm>
            <a:off x="457200" y="277813"/>
            <a:ext cx="8229600" cy="788987"/>
          </a:xfrm>
        </p:spPr>
        <p:txBody>
          <a:bodyPr/>
          <a:lstStyle/>
          <a:p>
            <a:r>
              <a:rPr lang="en-US"/>
              <a:t>Genres: War Film</a:t>
            </a:r>
          </a:p>
        </p:txBody>
      </p:sp>
      <p:sp>
        <p:nvSpPr>
          <p:cNvPr id="112650" name="Rectangle 10"/>
          <p:cNvSpPr>
            <a:spLocks noGrp="1" noChangeArrowheads="1"/>
          </p:cNvSpPr>
          <p:nvPr>
            <p:ph type="body" sz="half" idx="2"/>
          </p:nvPr>
        </p:nvSpPr>
        <p:spPr>
          <a:xfrm>
            <a:off x="4876800" y="1447800"/>
            <a:ext cx="4114800" cy="4495800"/>
          </a:xfrm>
        </p:spPr>
        <p:txBody>
          <a:bodyPr/>
          <a:lstStyle/>
          <a:p>
            <a:pPr>
              <a:lnSpc>
                <a:spcPct val="80000"/>
              </a:lnSpc>
            </a:pPr>
            <a:r>
              <a:rPr lang="en-US" sz="2000"/>
              <a:t>Home as social and political world from which war has emerged</a:t>
            </a:r>
          </a:p>
          <a:p>
            <a:pPr>
              <a:lnSpc>
                <a:spcPct val="80000"/>
              </a:lnSpc>
            </a:pPr>
            <a:r>
              <a:rPr lang="en-US" sz="2000"/>
              <a:t>Field of combat as space where solider can feel “at home”</a:t>
            </a:r>
          </a:p>
          <a:p>
            <a:pPr>
              <a:lnSpc>
                <a:spcPct val="80000"/>
              </a:lnSpc>
            </a:pPr>
            <a:r>
              <a:rPr lang="en-US" sz="2000"/>
              <a:t>Graphic, realistic depiction of environmental destruction and bodily damage inflicted by war</a:t>
            </a:r>
          </a:p>
          <a:p>
            <a:pPr>
              <a:lnSpc>
                <a:spcPct val="80000"/>
              </a:lnSpc>
            </a:pPr>
            <a:r>
              <a:rPr lang="en-US" sz="2000"/>
              <a:t>Emphasis on subjective, psychological reality of war</a:t>
            </a:r>
          </a:p>
          <a:p>
            <a:pPr>
              <a:lnSpc>
                <a:spcPct val="80000"/>
              </a:lnSpc>
            </a:pPr>
            <a:r>
              <a:rPr lang="en-US" sz="2000"/>
              <a:t>Altered psychological state that alienates hero from world of home; home world that cannot understand the soldier’s experience</a:t>
            </a:r>
          </a:p>
          <a:p>
            <a:pPr>
              <a:lnSpc>
                <a:spcPct val="80000"/>
              </a:lnSpc>
            </a:pPr>
            <a:r>
              <a:rPr lang="en-US" sz="2000"/>
              <a:t>Re-examination of values associated with home</a:t>
            </a:r>
          </a:p>
          <a:p>
            <a:pPr lvl="3">
              <a:lnSpc>
                <a:spcPct val="80000"/>
              </a:lnSpc>
              <a:buFont typeface="Symbol" pitchFamily="18" charset="2"/>
              <a:buChar char=""/>
            </a:pPr>
            <a:endParaRPr lang="en-US"/>
          </a:p>
        </p:txBody>
      </p:sp>
      <p:sp>
        <p:nvSpPr>
          <p:cNvPr id="112651" name="Rectangle 11"/>
          <p:cNvSpPr>
            <a:spLocks noChangeArrowheads="1"/>
          </p:cNvSpPr>
          <p:nvPr/>
        </p:nvSpPr>
        <p:spPr bwMode="auto">
          <a:xfrm>
            <a:off x="381000" y="1371600"/>
            <a:ext cx="4038600" cy="4759325"/>
          </a:xfrm>
          <a:prstGeom prst="rect">
            <a:avLst/>
          </a:prstGeom>
          <a:noFill/>
          <a:ln w="9525">
            <a:noFill/>
            <a:miter lim="800000"/>
            <a:headEnd/>
            <a:tailEnd/>
          </a:ln>
          <a:effectLst/>
        </p:spPr>
        <p:txBody>
          <a:bodyPr/>
          <a:lstStyle/>
          <a:p>
            <a:pPr>
              <a:spcBef>
                <a:spcPct val="20000"/>
              </a:spcBef>
              <a:buClr>
                <a:schemeClr val="accent1"/>
              </a:buClr>
              <a:buSzPct val="65000"/>
              <a:buFont typeface="Wingdings" pitchFamily="2" charset="2"/>
              <a:buChar char="n"/>
            </a:pPr>
            <a:r>
              <a:rPr lang="en-US" sz="2000" dirty="0"/>
              <a:t>Unit that is a democratic ethnic and religious mixture</a:t>
            </a:r>
          </a:p>
          <a:p>
            <a:pPr>
              <a:spcBef>
                <a:spcPct val="20000"/>
              </a:spcBef>
              <a:buClr>
                <a:schemeClr val="accent1"/>
              </a:buClr>
              <a:buSzPct val="65000"/>
              <a:buFont typeface="Wingdings" pitchFamily="2" charset="2"/>
              <a:buChar char="n"/>
            </a:pPr>
            <a:r>
              <a:rPr lang="en-US" sz="2000" dirty="0"/>
              <a:t>Hero part of the group, but must separate himself in order to be a good </a:t>
            </a:r>
            <a:r>
              <a:rPr lang="en-US" sz="2000" dirty="0" smtClean="0"/>
              <a:t>leader </a:t>
            </a:r>
            <a:endParaRPr lang="en-US" sz="2000" dirty="0"/>
          </a:p>
          <a:p>
            <a:pPr>
              <a:spcBef>
                <a:spcPct val="20000"/>
              </a:spcBef>
              <a:buClr>
                <a:schemeClr val="accent1"/>
              </a:buClr>
              <a:buSzPct val="65000"/>
              <a:buFont typeface="Wingdings" pitchFamily="2" charset="2"/>
              <a:buChar char="n"/>
            </a:pPr>
            <a:r>
              <a:rPr lang="en-US" sz="2000" dirty="0"/>
              <a:t>Specific </a:t>
            </a:r>
            <a:r>
              <a:rPr lang="en-US" sz="2000" dirty="0" smtClean="0"/>
              <a:t>objective and enemy </a:t>
            </a:r>
            <a:endParaRPr lang="en-US" sz="2000" dirty="0"/>
          </a:p>
          <a:p>
            <a:pPr>
              <a:spcBef>
                <a:spcPct val="20000"/>
              </a:spcBef>
              <a:buClr>
                <a:schemeClr val="accent1"/>
              </a:buClr>
              <a:buSzPct val="65000"/>
              <a:buFont typeface="Wingdings" pitchFamily="2" charset="2"/>
              <a:buChar char="n"/>
            </a:pPr>
            <a:r>
              <a:rPr lang="en-US" sz="2000" dirty="0"/>
              <a:t>Recognized military equipment and costume</a:t>
            </a:r>
          </a:p>
          <a:p>
            <a:pPr>
              <a:spcBef>
                <a:spcPct val="20000"/>
              </a:spcBef>
              <a:buClr>
                <a:schemeClr val="accent1"/>
              </a:buClr>
              <a:buSzPct val="65000"/>
              <a:buFont typeface="Wingdings" pitchFamily="2" charset="2"/>
              <a:buChar char="n"/>
            </a:pPr>
            <a:r>
              <a:rPr lang="en-US" sz="2000" dirty="0"/>
              <a:t>Idealization of home/values associated with </a:t>
            </a:r>
            <a:r>
              <a:rPr lang="en-US" sz="2000" dirty="0" smtClean="0"/>
              <a:t>home</a:t>
            </a:r>
            <a:endParaRPr lang="en-US" sz="2000" dirty="0"/>
          </a:p>
          <a:p>
            <a:pPr>
              <a:spcBef>
                <a:spcPct val="20000"/>
              </a:spcBef>
              <a:buClr>
                <a:schemeClr val="accent1"/>
              </a:buClr>
              <a:buSzPct val="65000"/>
              <a:buFont typeface="Wingdings" pitchFamily="2" charset="2"/>
              <a:buChar char="n"/>
            </a:pPr>
            <a:r>
              <a:rPr lang="en-US" sz="2000" dirty="0"/>
              <a:t>Soldier made noble by </a:t>
            </a:r>
            <a:r>
              <a:rPr lang="en-US" sz="2000" dirty="0" smtClean="0"/>
              <a:t>patriotic action of war </a:t>
            </a:r>
            <a:r>
              <a:rPr lang="en-US" sz="2000" dirty="0"/>
              <a:t>even as he engages in violence</a:t>
            </a:r>
          </a:p>
        </p:txBody>
      </p:sp>
      <p:sp>
        <p:nvSpPr>
          <p:cNvPr id="112652" name="Text Box 12"/>
          <p:cNvSpPr txBox="1">
            <a:spLocks noChangeArrowheads="1"/>
          </p:cNvSpPr>
          <p:nvPr/>
        </p:nvSpPr>
        <p:spPr bwMode="auto">
          <a:xfrm>
            <a:off x="304800" y="6248400"/>
            <a:ext cx="8382000" cy="523220"/>
          </a:xfrm>
          <a:prstGeom prst="rect">
            <a:avLst/>
          </a:prstGeom>
          <a:noFill/>
          <a:ln w="9525">
            <a:noFill/>
            <a:miter lim="800000"/>
            <a:headEnd/>
            <a:tailEnd/>
          </a:ln>
          <a:effectLst/>
        </p:spPr>
        <p:txBody>
          <a:bodyPr>
            <a:spAutoFit/>
          </a:bodyPr>
          <a:lstStyle/>
          <a:p>
            <a:pPr algn="ctr">
              <a:spcBef>
                <a:spcPct val="50000"/>
              </a:spcBef>
            </a:pPr>
            <a:r>
              <a:rPr lang="en-US" sz="1400" dirty="0"/>
              <a:t>Discussion of </a:t>
            </a:r>
            <a:r>
              <a:rPr lang="en-US" sz="1400" dirty="0" smtClean="0"/>
              <a:t>classical and </a:t>
            </a:r>
            <a:r>
              <a:rPr lang="en-US" sz="1400" dirty="0"/>
              <a:t>and anti-war films paraphrased from A. Jay Adler, “</a:t>
            </a:r>
            <a:r>
              <a:rPr lang="en-US" sz="1400" dirty="0">
                <a:hlinkClick r:id="rId2"/>
              </a:rPr>
              <a:t>The Altered State of War: Heaven, Hell and the Structure of the Combat </a:t>
            </a:r>
            <a:r>
              <a:rPr lang="en-US" sz="1400" dirty="0" smtClean="0">
                <a:hlinkClick r:id="rId2"/>
              </a:rPr>
              <a:t>Film</a:t>
            </a:r>
            <a:r>
              <a:rPr lang="en-US" sz="1400" dirty="0" smtClean="0"/>
              <a:t>” and </a:t>
            </a:r>
            <a:r>
              <a:rPr lang="en-US" sz="1400" dirty="0" smtClean="0">
                <a:hlinkClick r:id="rId3"/>
              </a:rPr>
              <a:t>Film Reference</a:t>
            </a:r>
            <a:r>
              <a:rPr lang="en-US" sz="1400" dirty="0" smtClean="0"/>
              <a:t>.</a:t>
            </a:r>
            <a:endParaRPr lang="en-US" sz="1400" dirty="0"/>
          </a:p>
        </p:txBody>
      </p:sp>
      <p:sp>
        <p:nvSpPr>
          <p:cNvPr id="112653" name="Text Box 13"/>
          <p:cNvSpPr txBox="1">
            <a:spLocks noChangeArrowheads="1"/>
          </p:cNvSpPr>
          <p:nvPr/>
        </p:nvSpPr>
        <p:spPr bwMode="auto">
          <a:xfrm>
            <a:off x="457200" y="990600"/>
            <a:ext cx="2743200" cy="366713"/>
          </a:xfrm>
          <a:prstGeom prst="rect">
            <a:avLst/>
          </a:prstGeom>
          <a:noFill/>
          <a:ln w="9525">
            <a:noFill/>
            <a:miter lim="800000"/>
            <a:headEnd/>
            <a:tailEnd/>
          </a:ln>
          <a:effectLst/>
        </p:spPr>
        <p:txBody>
          <a:bodyPr>
            <a:spAutoFit/>
          </a:bodyPr>
          <a:lstStyle/>
          <a:p>
            <a:pPr>
              <a:spcBef>
                <a:spcPct val="50000"/>
              </a:spcBef>
            </a:pPr>
            <a:r>
              <a:rPr lang="en-US" dirty="0" smtClean="0"/>
              <a:t>Classical War</a:t>
            </a:r>
            <a:endParaRPr lang="en-US" dirty="0"/>
          </a:p>
        </p:txBody>
      </p:sp>
      <p:sp>
        <p:nvSpPr>
          <p:cNvPr id="112654" name="Text Box 14"/>
          <p:cNvSpPr txBox="1">
            <a:spLocks noChangeArrowheads="1"/>
          </p:cNvSpPr>
          <p:nvPr/>
        </p:nvSpPr>
        <p:spPr bwMode="auto">
          <a:xfrm>
            <a:off x="4800600" y="990600"/>
            <a:ext cx="2743200" cy="366713"/>
          </a:xfrm>
          <a:prstGeom prst="rect">
            <a:avLst/>
          </a:prstGeom>
          <a:noFill/>
          <a:ln w="9525">
            <a:noFill/>
            <a:miter lim="800000"/>
            <a:headEnd/>
            <a:tailEnd/>
          </a:ln>
          <a:effectLst/>
        </p:spPr>
        <p:txBody>
          <a:bodyPr>
            <a:spAutoFit/>
          </a:bodyPr>
          <a:lstStyle/>
          <a:p>
            <a:pPr>
              <a:spcBef>
                <a:spcPct val="50000"/>
              </a:spcBef>
            </a:pPr>
            <a:r>
              <a:rPr lang="en-US"/>
              <a:t>Anti-War</a:t>
            </a: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7813"/>
            <a:ext cx="8229600" cy="788987"/>
          </a:xfrm>
        </p:spPr>
        <p:txBody>
          <a:bodyPr/>
          <a:lstStyle/>
          <a:p>
            <a:r>
              <a:rPr lang="en-US" dirty="0" smtClean="0"/>
              <a:t>Genre: Action</a:t>
            </a:r>
            <a:endParaRPr lang="en-US" dirty="0"/>
          </a:p>
        </p:txBody>
      </p:sp>
      <p:sp>
        <p:nvSpPr>
          <p:cNvPr id="115715" name="Rectangle 3"/>
          <p:cNvSpPr>
            <a:spLocks noGrp="1" noChangeArrowheads="1"/>
          </p:cNvSpPr>
          <p:nvPr>
            <p:ph type="body" idx="1"/>
          </p:nvPr>
        </p:nvSpPr>
        <p:spPr>
          <a:xfrm>
            <a:off x="457200" y="1143000"/>
            <a:ext cx="8458200" cy="4987925"/>
          </a:xfrm>
        </p:spPr>
        <p:txBody>
          <a:bodyPr/>
          <a:lstStyle/>
          <a:p>
            <a:pPr>
              <a:lnSpc>
                <a:spcPct val="80000"/>
              </a:lnSpc>
            </a:pPr>
            <a:r>
              <a:rPr lang="en-US" sz="2000" dirty="0"/>
              <a:t>Presence of conflict: “</a:t>
            </a:r>
            <a:r>
              <a:rPr lang="en-US" sz="2000" dirty="0">
                <a:hlinkClick r:id="rId2"/>
              </a:rPr>
              <a:t>Alone or as part of a group, the heroes face some figure, force, or element that challenges them physically and </a:t>
            </a:r>
            <a:r>
              <a:rPr lang="en-US" sz="2000" dirty="0" smtClean="0">
                <a:hlinkClick r:id="rId2"/>
              </a:rPr>
              <a:t>mentally</a:t>
            </a:r>
            <a:r>
              <a:rPr lang="en-US" sz="2000" dirty="0" smtClean="0"/>
              <a:t>”</a:t>
            </a:r>
            <a:endParaRPr lang="en-US" sz="2000" dirty="0"/>
          </a:p>
          <a:p>
            <a:pPr>
              <a:lnSpc>
                <a:spcPct val="80000"/>
              </a:lnSpc>
            </a:pPr>
            <a:r>
              <a:rPr lang="en-US" sz="2000" dirty="0"/>
              <a:t>O</a:t>
            </a:r>
            <a:r>
              <a:rPr lang="en-US" sz="2000" dirty="0" smtClean="0"/>
              <a:t>vercoming </a:t>
            </a:r>
            <a:r>
              <a:rPr lang="en-US" sz="2000" dirty="0"/>
              <a:t>of challenge: “</a:t>
            </a:r>
            <a:r>
              <a:rPr lang="en-US" sz="2000" dirty="0">
                <a:hlinkClick r:id="rId2"/>
              </a:rPr>
              <a:t>the action or adventure hero is called upon to demonstrate courage, initiative and physical endurance, ultimately triumphing over what are typically cast as impossible </a:t>
            </a:r>
            <a:r>
              <a:rPr lang="en-US" sz="2000" dirty="0" smtClean="0">
                <a:hlinkClick r:id="rId2"/>
              </a:rPr>
              <a:t>odds</a:t>
            </a:r>
            <a:r>
              <a:rPr lang="en-US" sz="2000" dirty="0" smtClean="0"/>
              <a:t>”</a:t>
            </a:r>
            <a:endParaRPr lang="en-US" sz="2000" dirty="0"/>
          </a:p>
          <a:p>
            <a:pPr>
              <a:lnSpc>
                <a:spcPct val="80000"/>
              </a:lnSpc>
            </a:pPr>
            <a:r>
              <a:rPr lang="en-US" sz="2000" dirty="0"/>
              <a:t>Presence of spectacular action sequences, which can involve pursuit or violence </a:t>
            </a:r>
            <a:endParaRPr lang="en-US" sz="2000" dirty="0" smtClean="0"/>
          </a:p>
          <a:p>
            <a:pPr lvl="1">
              <a:lnSpc>
                <a:spcPct val="80000"/>
              </a:lnSpc>
            </a:pPr>
            <a:r>
              <a:rPr lang="en-US" sz="2000" dirty="0" smtClean="0"/>
              <a:t>Post </a:t>
            </a:r>
            <a:r>
              <a:rPr lang="en-US" sz="2000" dirty="0"/>
              <a:t>1968—increasingly bloody and graphic depictions </a:t>
            </a:r>
            <a:r>
              <a:rPr lang="en-US" sz="2000" dirty="0" smtClean="0"/>
              <a:t>of </a:t>
            </a:r>
            <a:r>
              <a:rPr lang="en-US" sz="2000" dirty="0"/>
              <a:t>violence</a:t>
            </a:r>
          </a:p>
          <a:p>
            <a:pPr>
              <a:lnSpc>
                <a:spcPct val="80000"/>
              </a:lnSpc>
            </a:pPr>
            <a:r>
              <a:rPr lang="en-US" sz="2000" dirty="0" smtClean="0"/>
              <a:t>Connection </a:t>
            </a:r>
            <a:r>
              <a:rPr lang="en-US" sz="2000" dirty="0"/>
              <a:t>to cultural </a:t>
            </a:r>
            <a:r>
              <a:rPr lang="en-US" sz="2000" dirty="0" smtClean="0"/>
              <a:t>concerns </a:t>
            </a:r>
            <a:r>
              <a:rPr lang="en-US" sz="2000" i="1" dirty="0" smtClean="0"/>
              <a:t>and</a:t>
            </a:r>
            <a:r>
              <a:rPr lang="en-US" sz="2000" dirty="0" smtClean="0"/>
              <a:t> spectacle of violence</a:t>
            </a:r>
            <a:endParaRPr lang="en-US" sz="2000" dirty="0"/>
          </a:p>
          <a:p>
            <a:pPr lvl="1">
              <a:lnSpc>
                <a:spcPct val="80000"/>
              </a:lnSpc>
            </a:pPr>
            <a:r>
              <a:rPr lang="en-US" sz="1800" dirty="0"/>
              <a:t>“</a:t>
            </a:r>
            <a:r>
              <a:rPr lang="en-US" sz="1800" dirty="0">
                <a:hlinkClick r:id="rId3"/>
              </a:rPr>
              <a:t>Because action focuses on conflict, it is centrally concerned with defining heroism and presenting violence as just in some instances, unjust in others. As such, action and adventure narratives enact scenarios of social power at a variety of registers, whether as a response to oppression, a celebration of empire and conquest, or more generalized images of physical freedom from the restraints of </a:t>
            </a:r>
            <a:r>
              <a:rPr lang="en-US" sz="1800" dirty="0" smtClean="0">
                <a:hlinkClick r:id="rId3"/>
              </a:rPr>
              <a:t>culture. . . . Yet </a:t>
            </a:r>
            <a:r>
              <a:rPr lang="en-US" sz="1800" dirty="0">
                <a:hlinkClick r:id="rId3"/>
              </a:rPr>
              <a:t>violence and movement more generally are also presented as sources of formal pleasure within action cinema</a:t>
            </a:r>
            <a:r>
              <a:rPr lang="en-US" sz="1800" dirty="0" smtClean="0"/>
              <a:t>.”</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From Sequence to Genre</a:t>
            </a:r>
            <a:endParaRPr lang="en-US" dirty="0"/>
          </a:p>
        </p:txBody>
      </p:sp>
      <p:sp>
        <p:nvSpPr>
          <p:cNvPr id="3" name="Content Placeholder 2"/>
          <p:cNvSpPr>
            <a:spLocks noGrp="1"/>
          </p:cNvSpPr>
          <p:nvPr>
            <p:ph idx="1"/>
          </p:nvPr>
        </p:nvSpPr>
        <p:spPr/>
        <p:txBody>
          <a:bodyPr/>
          <a:lstStyle/>
          <a:p>
            <a:pPr>
              <a:lnSpc>
                <a:spcPct val="80000"/>
              </a:lnSpc>
            </a:pPr>
            <a:r>
              <a:rPr lang="en-US" sz="2400" dirty="0" smtClean="0"/>
              <a:t>1980s shift in action</a:t>
            </a:r>
          </a:p>
          <a:p>
            <a:pPr lvl="1">
              <a:lnSpc>
                <a:spcPct val="80000"/>
              </a:lnSpc>
            </a:pPr>
            <a:r>
              <a:rPr lang="en-US" sz="2400" dirty="0" smtClean="0"/>
              <a:t>Action as genre rather than sequence</a:t>
            </a:r>
          </a:p>
          <a:p>
            <a:pPr lvl="1">
              <a:lnSpc>
                <a:spcPct val="80000"/>
              </a:lnSpc>
            </a:pPr>
            <a:r>
              <a:rPr lang="en-US" sz="2400" dirty="0" smtClean="0"/>
              <a:t>Combination of comedy with action</a:t>
            </a:r>
          </a:p>
          <a:p>
            <a:pPr lvl="1">
              <a:lnSpc>
                <a:spcPct val="80000"/>
              </a:lnSpc>
            </a:pPr>
            <a:r>
              <a:rPr lang="en-US" sz="2400" dirty="0" smtClean="0"/>
              <a:t>Turn away from critical action of previous two decades (conspiracy, surveillance and pursuit)</a:t>
            </a:r>
          </a:p>
          <a:p>
            <a:pPr lvl="1">
              <a:lnSpc>
                <a:spcPct val="80000"/>
              </a:lnSpc>
            </a:pPr>
            <a:r>
              <a:rPr lang="en-US" sz="2400" dirty="0" smtClean="0"/>
              <a:t>Genre characterized by “ideological simplicity and spectacular violence”</a:t>
            </a:r>
          </a:p>
          <a:p>
            <a:pPr lvl="1">
              <a:lnSpc>
                <a:spcPct val="80000"/>
              </a:lnSpc>
            </a:pPr>
            <a:r>
              <a:rPr lang="en-US" sz="2400" dirty="0" smtClean="0"/>
              <a:t>Excess, both in muscularity of male heroes bodies, pace and detail of action</a:t>
            </a:r>
          </a:p>
          <a:p>
            <a:pPr>
              <a:lnSpc>
                <a:spcPct val="80000"/>
              </a:lnSpc>
            </a:pPr>
            <a:r>
              <a:rPr lang="en-US" sz="2400" dirty="0" smtClean="0">
                <a:hlinkClick r:id="rId2"/>
              </a:rPr>
              <a:t>Action as genre that articulates (reflects and constitutes) masculinity/new formations of masculinity</a:t>
            </a:r>
            <a:endParaRPr lang="en-US" sz="2400" dirty="0" smtClean="0"/>
          </a:p>
          <a:p>
            <a:pPr lvl="1">
              <a:lnSpc>
                <a:spcPct val="80000"/>
              </a:lnSpc>
            </a:pPr>
            <a:r>
              <a:rPr lang="en-US" sz="2400" dirty="0" smtClean="0"/>
              <a:t>Jeffords (paraphrased in </a:t>
            </a:r>
            <a:r>
              <a:rPr lang="en-US" sz="2400" dirty="0" err="1" smtClean="0"/>
              <a:t>Barscay</a:t>
            </a:r>
            <a:r>
              <a:rPr lang="en-US" sz="2400" dirty="0" smtClean="0"/>
              <a:t>): hard body of hero standing in for the nation</a:t>
            </a:r>
          </a:p>
          <a:p>
            <a:pPr>
              <a:buNone/>
            </a:pPr>
            <a:endParaRPr lang="en-US" dirty="0"/>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860</TotalTime>
  <Words>616</Words>
  <Application>Microsoft Office PowerPoint</Application>
  <PresentationFormat>On-screen Show (4:3)</PresentationFormat>
  <Paragraphs>67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Edge</vt:lpstr>
      <vt:lpstr>Kathryn Bigelow</vt:lpstr>
      <vt:lpstr>Education: From Painting/Conceptual Art </vt:lpstr>
      <vt:lpstr>. . . To Film</vt:lpstr>
      <vt:lpstr>Early Films</vt:lpstr>
      <vt:lpstr>Later Films</vt:lpstr>
      <vt:lpstr>Genres: War Film</vt:lpstr>
      <vt:lpstr>Genre: Action</vt:lpstr>
      <vt:lpstr>Action: From Sequence to Genre</vt:lpstr>
    </vt:vector>
  </TitlesOfParts>
  <Company>University of Washington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Kathryn Bigelow</dc:title>
  <dc:creator>Bridges</dc:creator>
  <cp:lastModifiedBy>Kimberlee Gillis-Bridges</cp:lastModifiedBy>
  <cp:revision>9</cp:revision>
  <dcterms:created xsi:type="dcterms:W3CDTF">2010-05-11T06:05:01Z</dcterms:created>
  <dcterms:modified xsi:type="dcterms:W3CDTF">2010-05-12T01:08:12Z</dcterms:modified>
</cp:coreProperties>
</file>