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Layouts/slideLayout13.xml" ContentType="application/vnd.openxmlformats-officedocument.presentationml.slideLayout+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06" d="100"/>
          <a:sy n="106" d="100"/>
        </p:scale>
        <p:origin x="-8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6121E80-164D-2748-B42B-B10955F65931}" type="datetimeFigureOut">
              <a:rPr lang="en-US" smtClean="0"/>
              <a:pPr/>
              <a:t>6/1/10</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D19DA2EA-E7C5-AC48-8195-0488185CAACC}"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6121E80-164D-2748-B42B-B10955F65931}" type="datetimeFigureOut">
              <a:rPr lang="en-US" smtClean="0"/>
              <a:pPr/>
              <a:t>6/1/10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DA2EA-E7C5-AC48-8195-0488185CAA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21E80-164D-2748-B42B-B10955F65931}" type="datetimeFigureOut">
              <a:rPr lang="en-US" smtClean="0"/>
              <a:pPr/>
              <a:t>6/1/10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A2EA-E7C5-AC48-8195-0488185CAAC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21E80-164D-2748-B42B-B10955F65931}" type="datetimeFigureOut">
              <a:rPr lang="en-US" smtClean="0"/>
              <a:pPr/>
              <a:t>6/1/10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A2EA-E7C5-AC48-8195-0488185CAACC}"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6121E80-164D-2748-B42B-B10955F65931}" type="datetimeFigureOut">
              <a:rPr lang="en-US" smtClean="0"/>
              <a:pPr/>
              <a:t>6/1/10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A2EA-E7C5-AC48-8195-0488185CAAC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6121E80-164D-2748-B42B-B10955F65931}" type="datetimeFigureOut">
              <a:rPr lang="en-US" smtClean="0"/>
              <a:pPr/>
              <a:t>6/1/10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A2EA-E7C5-AC48-8195-0488185CAACC}"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6121E80-164D-2748-B42B-B10955F65931}" type="datetimeFigureOut">
              <a:rPr lang="en-US" smtClean="0"/>
              <a:pPr/>
              <a:t>6/1/10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A2EA-E7C5-AC48-8195-0488185CAA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121E80-164D-2748-B42B-B10955F65931}" type="datetimeFigureOut">
              <a:rPr lang="en-US" smtClean="0"/>
              <a:pPr/>
              <a:t>6/1/10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D19DA2EA-E7C5-AC48-8195-0488185CAACC}"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6121E80-164D-2748-B42B-B10955F65931}" type="datetimeFigureOut">
              <a:rPr lang="en-US" smtClean="0"/>
              <a:pPr/>
              <a:t>6/1/10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A2EA-E7C5-AC48-8195-0488185CAA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6121E80-164D-2748-B42B-B10955F65931}" type="datetimeFigureOut">
              <a:rPr lang="en-US" smtClean="0"/>
              <a:pPr/>
              <a:t>6/1/10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DA2EA-E7C5-AC48-8195-0488185CAACC}"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6121E80-164D-2748-B42B-B10955F65931}" type="datetimeFigureOut">
              <a:rPr lang="en-US" smtClean="0"/>
              <a:pPr/>
              <a:t>6/1/10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A2EA-E7C5-AC48-8195-0488185CAACC}"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6121E80-164D-2748-B42B-B10955F65931}" type="datetimeFigureOut">
              <a:rPr lang="en-US" smtClean="0"/>
              <a:pPr/>
              <a:t>6/1/10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A2EA-E7C5-AC48-8195-0488185CAACC}"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6121E80-164D-2748-B42B-B10955F65931}" type="datetimeFigureOut">
              <a:rPr lang="en-US" smtClean="0"/>
              <a:pPr/>
              <a:t>6/1/10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A2EA-E7C5-AC48-8195-0488185CAACC}"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6121E80-164D-2748-B42B-B10955F65931}" type="datetimeFigureOut">
              <a:rPr lang="en-US" smtClean="0"/>
              <a:pPr/>
              <a:t>6/1/10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DA2EA-E7C5-AC48-8195-0488185CAA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1.jpe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D6121E80-164D-2748-B42B-B10955F65931}" type="datetimeFigureOut">
              <a:rPr lang="en-US" smtClean="0"/>
              <a:pPr/>
              <a:t>6/1/10</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D19DA2EA-E7C5-AC48-8195-0488185CAACC}"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viddler.com/explore/english345/videos/105/ingroup/uwenglish34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slideLayout" Target="../slideLayouts/slideLayout8.xml"/><Relationship Id="rId2" Type="http://schemas.openxmlformats.org/officeDocument/2006/relationships/image" Target="../media/image7.jpeg"/><Relationship Id="rId3" Type="http://schemas.openxmlformats.org/officeDocument/2006/relationships/image" Target="../media/image8.jpeg"/><Relationship Id="rId5"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8.xml"/><Relationship Id="rId2" Type="http://schemas.openxmlformats.org/officeDocument/2006/relationships/image" Target="../media/image11.jpeg"/><Relationship Id="rId3" Type="http://schemas.openxmlformats.org/officeDocument/2006/relationships/image" Target="../media/image12.jpeg"/><Relationship Id="rId5" Type="http://schemas.openxmlformats.org/officeDocument/2006/relationships/image" Target="../media/image14.jpeg"/></Relationships>
</file>

<file path=ppt/slides/_rels/slide9.xml.rels><?xml version="1.0" encoding="UTF-8" standalone="yes"?>
<Relationships xmlns="http://schemas.openxmlformats.org/package/2006/relationships"><Relationship Id="rId4" Type="http://schemas.openxmlformats.org/officeDocument/2006/relationships/image" Target="../media/image17.jpeg"/><Relationship Id="rId5" Type="http://schemas.openxmlformats.org/officeDocument/2006/relationships/image" Target="../media/image18.jpeg"/><Relationship Id="rId7" Type="http://schemas.openxmlformats.org/officeDocument/2006/relationships/image" Target="../media/image20.jpeg"/><Relationship Id="rId1" Type="http://schemas.openxmlformats.org/officeDocument/2006/relationships/slideLayout" Target="../slideLayouts/slideLayout8.xml"/><Relationship Id="rId2" Type="http://schemas.openxmlformats.org/officeDocument/2006/relationships/image" Target="../media/image15.jpeg"/><Relationship Id="rId3" Type="http://schemas.openxmlformats.org/officeDocument/2006/relationships/image" Target="../media/image16.jpeg"/><Relationship Id="rId6"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Autumn Moon</a:t>
            </a:r>
            <a:endParaRPr lang="en-US" dirty="0"/>
          </a:p>
        </p:txBody>
      </p:sp>
      <p:sp>
        <p:nvSpPr>
          <p:cNvPr id="3" name="Subtitle 2"/>
          <p:cNvSpPr>
            <a:spLocks noGrp="1"/>
          </p:cNvSpPr>
          <p:nvPr>
            <p:ph type="subTitle" idx="1"/>
          </p:nvPr>
        </p:nvSpPr>
        <p:spPr/>
        <p:txBody>
          <a:bodyPr/>
          <a:lstStyle/>
          <a:p>
            <a:r>
              <a:rPr lang="en-US" dirty="0" smtClean="0"/>
              <a:t>Clara Law</a:t>
            </a:r>
            <a:endParaRPr lang="en-US" dirty="0"/>
          </a:p>
        </p:txBody>
      </p:sp>
      <p:pic>
        <p:nvPicPr>
          <p:cNvPr id="4" name="Picture 3" descr="claralaw.jpg"/>
          <p:cNvPicPr>
            <a:picLocks noChangeAspect="1"/>
          </p:cNvPicPr>
          <p:nvPr/>
        </p:nvPicPr>
        <p:blipFill>
          <a:blip r:embed="rId2"/>
          <a:stretch>
            <a:fillRect/>
          </a:stretch>
        </p:blipFill>
        <p:spPr>
          <a:xfrm>
            <a:off x="1142907" y="2286000"/>
            <a:ext cx="2514693" cy="37971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Metaphoric Movement</a:t>
            </a:r>
            <a:endParaRPr lang="en-US" dirty="0"/>
          </a:p>
        </p:txBody>
      </p:sp>
      <p:sp>
        <p:nvSpPr>
          <p:cNvPr id="8" name="Content Placeholder 7"/>
          <p:cNvSpPr>
            <a:spLocks noGrp="1"/>
          </p:cNvSpPr>
          <p:nvPr>
            <p:ph idx="1"/>
          </p:nvPr>
        </p:nvSpPr>
        <p:spPr>
          <a:xfrm>
            <a:off x="1371600" y="2286000"/>
            <a:ext cx="6197600" cy="3840163"/>
          </a:xfrm>
        </p:spPr>
        <p:txBody>
          <a:bodyPr/>
          <a:lstStyle/>
          <a:p>
            <a:r>
              <a:rPr lang="en-US" dirty="0" err="1" smtClean="0"/>
              <a:t>Tokio</a:t>
            </a:r>
            <a:r>
              <a:rPr lang="en-US" dirty="0" smtClean="0"/>
              <a:t> has be moving constantly looking for some form of authenticity</a:t>
            </a:r>
          </a:p>
          <a:p>
            <a:r>
              <a:rPr lang="en-US" dirty="0" smtClean="0"/>
              <a:t>His objectivity within his travels is what hinders him from gaining any true personal understanding</a:t>
            </a:r>
          </a:p>
          <a:p>
            <a:r>
              <a:rPr lang="en-US" dirty="0" smtClean="0"/>
              <a:t>He is very much a temporary traveler which relates to the sporadic camera movement in his voiceover</a:t>
            </a:r>
          </a:p>
          <a:p>
            <a:r>
              <a:rPr lang="en-US" dirty="0" smtClean="0"/>
              <a:t>He needs to settle long enough to establish connections with people to truly find what he seeks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Hong Kong’s Cultural </a:t>
            </a:r>
            <a:r>
              <a:rPr lang="en-US" dirty="0" err="1" smtClean="0"/>
              <a:t>Hybridity</a:t>
            </a:r>
            <a:endParaRPr lang="en-US" dirty="0"/>
          </a:p>
        </p:txBody>
      </p:sp>
      <p:sp>
        <p:nvSpPr>
          <p:cNvPr id="3" name="Content Placeholder 2"/>
          <p:cNvSpPr>
            <a:spLocks noGrp="1"/>
          </p:cNvSpPr>
          <p:nvPr>
            <p:ph idx="1"/>
          </p:nvPr>
        </p:nvSpPr>
        <p:spPr>
          <a:xfrm>
            <a:off x="1524000" y="2286000"/>
            <a:ext cx="6197600" cy="3840163"/>
          </a:xfrm>
        </p:spPr>
        <p:txBody>
          <a:bodyPr/>
          <a:lstStyle/>
          <a:p>
            <a:r>
              <a:rPr lang="en-US" dirty="0" smtClean="0"/>
              <a:t>Hong Kong is the melting pot of Asia causing a blend of different cultures</a:t>
            </a:r>
          </a:p>
          <a:p>
            <a:r>
              <a:rPr lang="en-US" dirty="0" smtClean="0"/>
              <a:t>This creates a barrier to some forms of authenticity which </a:t>
            </a:r>
            <a:r>
              <a:rPr lang="en-US" dirty="0" err="1" smtClean="0"/>
              <a:t>Tokio</a:t>
            </a:r>
            <a:r>
              <a:rPr lang="en-US" dirty="0" smtClean="0"/>
              <a:t> and </a:t>
            </a:r>
            <a:r>
              <a:rPr lang="en-US" dirty="0" err="1" smtClean="0"/>
              <a:t>Pui</a:t>
            </a:r>
            <a:r>
              <a:rPr lang="en-US" dirty="0" smtClean="0"/>
              <a:t>-Wei seek, but inevitably do not exist.</a:t>
            </a:r>
          </a:p>
          <a:p>
            <a:r>
              <a:rPr lang="en-US" dirty="0" smtClean="0"/>
              <a:t>This is why they must combine their two different cultures, bound by the third dimension of the English language, to help each other in their quest for identity.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600200" y="2286000"/>
            <a:ext cx="6197600" cy="3840163"/>
          </a:xfrm>
        </p:spPr>
        <p:txBody>
          <a:bodyPr/>
          <a:lstStyle/>
          <a:p>
            <a:pPr algn="ctr">
              <a:buNone/>
            </a:pPr>
            <a:r>
              <a:rPr lang="en-US" dirty="0" smtClean="0"/>
              <a:t>The hybrid nature of Hong Kong poses as an interesting background on which to examine these characters in their search for personal identity.  The use of movement both with the camera and within the frame at the beginning as we meet these characters allows us to understand their differences while recognizing how they will eventually help each other towards greater understanding.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a:t>
            </a:r>
            <a:endParaRPr lang="en-US" dirty="0"/>
          </a:p>
        </p:txBody>
      </p:sp>
      <p:sp>
        <p:nvSpPr>
          <p:cNvPr id="3" name="Content Placeholder 2"/>
          <p:cNvSpPr>
            <a:spLocks noGrp="1"/>
          </p:cNvSpPr>
          <p:nvPr>
            <p:ph idx="1"/>
          </p:nvPr>
        </p:nvSpPr>
        <p:spPr>
          <a:xfrm>
            <a:off x="1600200" y="2286000"/>
            <a:ext cx="6197600" cy="3840163"/>
          </a:xfrm>
        </p:spPr>
        <p:txBody>
          <a:bodyPr>
            <a:normAutofit/>
          </a:bodyPr>
          <a:lstStyle/>
          <a:p>
            <a:pPr algn="ctr">
              <a:buNone/>
            </a:pPr>
            <a:r>
              <a:rPr lang="en-US" sz="2400" dirty="0" smtClean="0"/>
              <a:t>	Through the examination of both character movement and patterns of cinematography we can better understand the characters’ struggle to find identity in the cultural </a:t>
            </a:r>
            <a:r>
              <a:rPr lang="en-US" sz="2400" dirty="0" err="1" smtClean="0"/>
              <a:t>hybridity</a:t>
            </a:r>
            <a:r>
              <a:rPr lang="en-US" sz="2400" dirty="0" smtClean="0"/>
              <a:t> of Hong Kong.</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Clip</a:t>
            </a:r>
            <a:endParaRPr lang="en-US" dirty="0"/>
          </a:p>
        </p:txBody>
      </p:sp>
      <p:sp>
        <p:nvSpPr>
          <p:cNvPr id="3" name="Content Placeholder 2"/>
          <p:cNvSpPr>
            <a:spLocks noGrp="1"/>
          </p:cNvSpPr>
          <p:nvPr>
            <p:ph idx="1"/>
          </p:nvPr>
        </p:nvSpPr>
        <p:spPr>
          <a:xfrm>
            <a:off x="1524000" y="2286000"/>
            <a:ext cx="6197600" cy="3840163"/>
          </a:xfrm>
        </p:spPr>
        <p:txBody>
          <a:bodyPr/>
          <a:lstStyle/>
          <a:p>
            <a:r>
              <a:rPr lang="en-US" dirty="0" smtClean="0">
                <a:hlinkClick r:id="rId2"/>
              </a:rPr>
              <a:t>http://www.viddler.com/explore/english345/videos/105/ingroup/uwenglish345/</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Pui-Wai</a:t>
            </a:r>
            <a:endParaRPr lang="en-US" dirty="0"/>
          </a:p>
        </p:txBody>
      </p:sp>
      <p:sp>
        <p:nvSpPr>
          <p:cNvPr id="3" name="Content Placeholder 2"/>
          <p:cNvSpPr>
            <a:spLocks noGrp="1"/>
          </p:cNvSpPr>
          <p:nvPr>
            <p:ph idx="1"/>
          </p:nvPr>
        </p:nvSpPr>
        <p:spPr>
          <a:xfrm>
            <a:off x="1295400" y="2286000"/>
            <a:ext cx="6197600" cy="3840163"/>
          </a:xfrm>
        </p:spPr>
        <p:txBody>
          <a:bodyPr/>
          <a:lstStyle/>
          <a:p>
            <a:r>
              <a:rPr lang="en-US" dirty="0" smtClean="0"/>
              <a:t>Physically stationary within the frame</a:t>
            </a:r>
          </a:p>
          <a:p>
            <a:r>
              <a:rPr lang="en-US" dirty="0" smtClean="0"/>
              <a:t>Completely Still Camera</a:t>
            </a:r>
          </a:p>
          <a:p>
            <a:pPr marL="282575" lvl="1" indent="-282575">
              <a:spcBef>
                <a:spcPts val="1800"/>
              </a:spcBef>
            </a:pPr>
            <a:r>
              <a:rPr lang="en-US" dirty="0" smtClean="0"/>
              <a:t>The rigid structure of the setting in the frame dictate her disconnect from her emigrating family and her contemplative nature.</a:t>
            </a:r>
          </a:p>
          <a:p>
            <a:pPr marL="282575" lvl="1" indent="-282575">
              <a:spcBef>
                <a:spcPts val="1800"/>
              </a:spcBef>
            </a:pPr>
            <a:r>
              <a:rPr lang="en-US" dirty="0" smtClean="0"/>
              <a:t>Her movement is very strategic and exemplifies her steady search for her identity before she emigrates to Canada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Limited Movement</a:t>
            </a:r>
            <a:endParaRPr lang="en-US" dirty="0"/>
          </a:p>
        </p:txBody>
      </p:sp>
      <p:pic>
        <p:nvPicPr>
          <p:cNvPr id="7" name="Content Placeholder 6" descr="Moon 10.jpg"/>
          <p:cNvPicPr>
            <a:picLocks noGrp="1" noChangeAspect="1"/>
          </p:cNvPicPr>
          <p:nvPr>
            <p:ph sz="half" idx="1"/>
          </p:nvPr>
        </p:nvPicPr>
        <p:blipFill>
          <a:blip r:embed="rId2"/>
          <a:srcRect l="-12500" r="-12500"/>
          <a:stretch>
            <a:fillRect/>
          </a:stretch>
        </p:blipFill>
        <p:spPr/>
      </p:pic>
      <p:pic>
        <p:nvPicPr>
          <p:cNvPr id="8" name="Content Placeholder 7" descr="Moon 11.jpg"/>
          <p:cNvPicPr>
            <a:picLocks noGrp="1" noChangeAspect="1"/>
          </p:cNvPicPr>
          <p:nvPr>
            <p:ph sz="half" idx="13"/>
          </p:nvPr>
        </p:nvPicPr>
        <p:blipFill>
          <a:blip r:embed="rId3"/>
          <a:srcRect l="-12500" r="-12500"/>
          <a:stretch>
            <a:fillRect/>
          </a:stretch>
        </p:blipFill>
        <p:spPr/>
      </p:pic>
      <p:pic>
        <p:nvPicPr>
          <p:cNvPr id="12" name="Content Placeholder 11" descr="Moon 12.jpg"/>
          <p:cNvPicPr>
            <a:picLocks noGrp="1" noChangeAspect="1"/>
          </p:cNvPicPr>
          <p:nvPr>
            <p:ph sz="half" idx="14"/>
          </p:nvPr>
        </p:nvPicPr>
        <p:blipFill>
          <a:blip r:embed="rId4"/>
          <a:srcRect l="-12500" r="-12500"/>
          <a:stretch>
            <a:fillRect/>
          </a:stretch>
        </p:blipFill>
        <p:spPr/>
      </p:pic>
      <p:pic>
        <p:nvPicPr>
          <p:cNvPr id="13" name="Content Placeholder 12" descr="Moon 1.jpg"/>
          <p:cNvPicPr>
            <a:picLocks noGrp="1" noChangeAspect="1"/>
          </p:cNvPicPr>
          <p:nvPr>
            <p:ph sz="half" idx="15"/>
          </p:nvPr>
        </p:nvPicPr>
        <p:blipFill>
          <a:blip r:embed="rId5"/>
          <a:srcRect l="-12500" r="-12500"/>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Metaphoric Movement</a:t>
            </a:r>
            <a:endParaRPr lang="en-US" dirty="0"/>
          </a:p>
        </p:txBody>
      </p:sp>
      <p:sp>
        <p:nvSpPr>
          <p:cNvPr id="3" name="Content Placeholder 2"/>
          <p:cNvSpPr>
            <a:spLocks noGrp="1"/>
          </p:cNvSpPr>
          <p:nvPr>
            <p:ph idx="1"/>
          </p:nvPr>
        </p:nvSpPr>
        <p:spPr>
          <a:xfrm>
            <a:off x="1447800" y="2286000"/>
            <a:ext cx="6197600" cy="3840163"/>
          </a:xfrm>
        </p:spPr>
        <p:txBody>
          <a:bodyPr/>
          <a:lstStyle/>
          <a:p>
            <a:r>
              <a:rPr lang="en-US" dirty="0" err="1" smtClean="0"/>
              <a:t>Pui-Wai</a:t>
            </a:r>
            <a:r>
              <a:rPr lang="en-US" dirty="0" smtClean="0"/>
              <a:t> is heading towards a very important move from her home to a foreign land</a:t>
            </a:r>
          </a:p>
          <a:p>
            <a:r>
              <a:rPr lang="en-US" dirty="0" smtClean="0"/>
              <a:t>Her stationary movement refers to the permanent nature of her move.</a:t>
            </a:r>
          </a:p>
          <a:p>
            <a:r>
              <a:rPr lang="en-US" dirty="0" smtClean="0"/>
              <a:t>She searches for her own identity to be content with herself before this drastic move.</a:t>
            </a:r>
          </a:p>
          <a:p>
            <a:r>
              <a:rPr lang="en-US" dirty="0" smtClean="0"/>
              <a:t>Her search for identity begins very passively, much as her choice to emigrate is not her own.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Tokio</a:t>
            </a:r>
            <a:endParaRPr lang="en-US" dirty="0"/>
          </a:p>
        </p:txBody>
      </p:sp>
      <p:sp>
        <p:nvSpPr>
          <p:cNvPr id="3" name="Content Placeholder 2"/>
          <p:cNvSpPr>
            <a:spLocks noGrp="1"/>
          </p:cNvSpPr>
          <p:nvPr>
            <p:ph idx="1"/>
          </p:nvPr>
        </p:nvSpPr>
        <p:spPr>
          <a:xfrm>
            <a:off x="1447800" y="2286000"/>
            <a:ext cx="6197600" cy="3840163"/>
          </a:xfrm>
        </p:spPr>
        <p:txBody>
          <a:bodyPr/>
          <a:lstStyle/>
          <a:p>
            <a:r>
              <a:rPr lang="en-US" dirty="0" smtClean="0"/>
              <a:t>Movement within the frame</a:t>
            </a:r>
          </a:p>
          <a:p>
            <a:pPr lvl="1"/>
            <a:r>
              <a:rPr lang="en-US" dirty="0" smtClean="0"/>
              <a:t>Getting out of the car</a:t>
            </a:r>
          </a:p>
          <a:p>
            <a:pPr lvl="1"/>
            <a:r>
              <a:rPr lang="en-US" dirty="0" smtClean="0"/>
              <a:t>Filming the plane/city</a:t>
            </a:r>
          </a:p>
          <a:p>
            <a:r>
              <a:rPr lang="en-US" dirty="0" smtClean="0"/>
              <a:t>Chaotic Camera Movement</a:t>
            </a:r>
          </a:p>
          <a:p>
            <a:pPr lvl="1"/>
            <a:r>
              <a:rPr lang="en-US" dirty="0" smtClean="0"/>
              <a:t>Indicates the sporadic nature of his identity search</a:t>
            </a:r>
          </a:p>
          <a:p>
            <a:pPr lvl="1"/>
            <a:r>
              <a:rPr lang="en-US" dirty="0" smtClean="0"/>
              <a:t>Objectifies the city he is entering</a:t>
            </a:r>
          </a:p>
          <a:p>
            <a:pPr lvl="1"/>
            <a:r>
              <a:rPr lang="en-US" dirty="0" smtClean="0"/>
              <a:t>Bizarre images of buildings indicates that the answers are not in the location…they are in the people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Chaotic Buildings</a:t>
            </a:r>
            <a:endParaRPr lang="en-US" dirty="0"/>
          </a:p>
        </p:txBody>
      </p:sp>
      <p:pic>
        <p:nvPicPr>
          <p:cNvPr id="10" name="Content Placeholder 9" descr="Moon 9.jpg"/>
          <p:cNvPicPr>
            <a:picLocks noGrp="1" noChangeAspect="1"/>
          </p:cNvPicPr>
          <p:nvPr>
            <p:ph sz="half" idx="1"/>
          </p:nvPr>
        </p:nvPicPr>
        <p:blipFill>
          <a:blip r:embed="rId2"/>
          <a:srcRect l="-12500" r="-12500"/>
          <a:stretch>
            <a:fillRect/>
          </a:stretch>
        </p:blipFill>
        <p:spPr/>
      </p:pic>
      <p:pic>
        <p:nvPicPr>
          <p:cNvPr id="9" name="Content Placeholder 8" descr="Moon 7.jpg"/>
          <p:cNvPicPr>
            <a:picLocks noGrp="1" noChangeAspect="1"/>
          </p:cNvPicPr>
          <p:nvPr>
            <p:ph sz="half" idx="13"/>
          </p:nvPr>
        </p:nvPicPr>
        <p:blipFill>
          <a:blip r:embed="rId3"/>
          <a:srcRect l="-12500" r="-12500"/>
          <a:stretch>
            <a:fillRect/>
          </a:stretch>
        </p:blipFill>
        <p:spPr/>
      </p:pic>
      <p:pic>
        <p:nvPicPr>
          <p:cNvPr id="11" name="Content Placeholder 10" descr="Moon 8.jpg"/>
          <p:cNvPicPr>
            <a:picLocks noGrp="1" noChangeAspect="1"/>
          </p:cNvPicPr>
          <p:nvPr>
            <p:ph sz="half" idx="14"/>
          </p:nvPr>
        </p:nvPicPr>
        <p:blipFill>
          <a:blip r:embed="rId4"/>
          <a:srcRect l="-12500" r="-12500"/>
          <a:stretch>
            <a:fillRect/>
          </a:stretch>
        </p:blipFill>
        <p:spPr/>
      </p:pic>
      <p:pic>
        <p:nvPicPr>
          <p:cNvPr id="8" name="Content Placeholder 7" descr="Moon 6.jpg"/>
          <p:cNvPicPr>
            <a:picLocks noGrp="1" noChangeAspect="1"/>
          </p:cNvPicPr>
          <p:nvPr>
            <p:ph sz="half" idx="15"/>
          </p:nvPr>
        </p:nvPicPr>
        <p:blipFill>
          <a:blip r:embed="rId5"/>
          <a:srcRect l="-12500" r="-12500"/>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Movement</a:t>
            </a:r>
            <a:endParaRPr lang="en-US" dirty="0"/>
          </a:p>
        </p:txBody>
      </p:sp>
      <p:pic>
        <p:nvPicPr>
          <p:cNvPr id="16" name="Content Placeholder 15" descr="plane 1.jpg"/>
          <p:cNvPicPr>
            <a:picLocks noGrp="1" noChangeAspect="1"/>
          </p:cNvPicPr>
          <p:nvPr>
            <p:ph sz="half" idx="15"/>
          </p:nvPr>
        </p:nvPicPr>
        <p:blipFill>
          <a:blip r:embed="rId2"/>
          <a:srcRect l="-12500" r="-12500"/>
          <a:stretch>
            <a:fillRect/>
          </a:stretch>
        </p:blipFill>
        <p:spPr>
          <a:xfrm>
            <a:off x="808132" y="4302966"/>
            <a:ext cx="2671668" cy="1335834"/>
          </a:xfrm>
        </p:spPr>
      </p:pic>
      <p:pic>
        <p:nvPicPr>
          <p:cNvPr id="9" name="Content Placeholder 8" descr="Moon 4.jpg"/>
          <p:cNvPicPr>
            <a:picLocks noGrp="1" noChangeAspect="1"/>
          </p:cNvPicPr>
          <p:nvPr>
            <p:ph sz="half" idx="14"/>
          </p:nvPr>
        </p:nvPicPr>
        <p:blipFill>
          <a:blip r:embed="rId3"/>
          <a:srcRect l="-9285" r="-9285"/>
          <a:stretch>
            <a:fillRect/>
          </a:stretch>
        </p:blipFill>
        <p:spPr>
          <a:xfrm>
            <a:off x="3479800" y="2286000"/>
            <a:ext cx="2312987" cy="1219200"/>
          </a:xfrm>
        </p:spPr>
      </p:pic>
      <p:pic>
        <p:nvPicPr>
          <p:cNvPr id="13" name="Content Placeholder 12" descr="Car 2.jpg"/>
          <p:cNvPicPr>
            <a:picLocks noGrp="1" noChangeAspect="1"/>
          </p:cNvPicPr>
          <p:nvPr>
            <p:ph sz="half" idx="14"/>
          </p:nvPr>
        </p:nvPicPr>
        <p:blipFill>
          <a:blip r:embed="rId4"/>
          <a:srcRect l="-12500" r="-12500"/>
          <a:stretch>
            <a:fillRect/>
          </a:stretch>
        </p:blipFill>
        <p:spPr>
          <a:xfrm>
            <a:off x="914400" y="2286000"/>
            <a:ext cx="2565400" cy="1282700"/>
          </a:xfrm>
        </p:spPr>
      </p:pic>
      <p:pic>
        <p:nvPicPr>
          <p:cNvPr id="15" name="Content Placeholder 14" descr="Car 3.jpg"/>
          <p:cNvPicPr>
            <a:picLocks noGrp="1" noChangeAspect="1"/>
          </p:cNvPicPr>
          <p:nvPr>
            <p:ph sz="half" idx="13"/>
          </p:nvPr>
        </p:nvPicPr>
        <p:blipFill>
          <a:blip r:embed="rId5"/>
          <a:srcRect l="-12896" r="-12896"/>
          <a:stretch>
            <a:fillRect/>
          </a:stretch>
        </p:blipFill>
        <p:spPr>
          <a:xfrm>
            <a:off x="5713413" y="2286000"/>
            <a:ext cx="2581675" cy="1282700"/>
          </a:xfrm>
        </p:spPr>
      </p:pic>
      <p:pic>
        <p:nvPicPr>
          <p:cNvPr id="17" name="Picture 16" descr="plane 2.jpg"/>
          <p:cNvPicPr>
            <a:picLocks noChangeAspect="1"/>
          </p:cNvPicPr>
          <p:nvPr/>
        </p:nvPicPr>
        <p:blipFill>
          <a:blip r:embed="rId6"/>
          <a:stretch>
            <a:fillRect/>
          </a:stretch>
        </p:blipFill>
        <p:spPr>
          <a:xfrm>
            <a:off x="3657600" y="4302967"/>
            <a:ext cx="2137334" cy="1335834"/>
          </a:xfrm>
          <a:prstGeom prst="rect">
            <a:avLst/>
          </a:prstGeom>
        </p:spPr>
      </p:pic>
      <p:pic>
        <p:nvPicPr>
          <p:cNvPr id="18" name="Picture 17" descr="plane 3.jpg"/>
          <p:cNvPicPr>
            <a:picLocks noChangeAspect="1"/>
          </p:cNvPicPr>
          <p:nvPr/>
        </p:nvPicPr>
        <p:blipFill>
          <a:blip r:embed="rId7"/>
          <a:stretch>
            <a:fillRect/>
          </a:stretch>
        </p:blipFill>
        <p:spPr>
          <a:xfrm>
            <a:off x="6096000" y="4305301"/>
            <a:ext cx="2133600" cy="13335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dex">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806</TotalTime>
  <Words>430</Words>
  <Application>Microsoft Macintosh PowerPoint</Application>
  <PresentationFormat>On-screen Show (4:3)</PresentationFormat>
  <Paragraphs>38</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Codex</vt:lpstr>
      <vt:lpstr>Autumn Moon</vt:lpstr>
      <vt:lpstr>Argument</vt:lpstr>
      <vt:lpstr>Clip</vt:lpstr>
      <vt:lpstr>Pui-Wai</vt:lpstr>
      <vt:lpstr>Limited Movement</vt:lpstr>
      <vt:lpstr>Metaphoric Movement</vt:lpstr>
      <vt:lpstr>Tokio</vt:lpstr>
      <vt:lpstr>Chaotic Buildings</vt:lpstr>
      <vt:lpstr>Active Movement</vt:lpstr>
      <vt:lpstr>Metaphoric Movement</vt:lpstr>
      <vt:lpstr>Hong Kong’s Cultural Hybridity</vt:lpstr>
      <vt:lpstr>Conclusion</vt:lpstr>
    </vt:vector>
  </TitlesOfParts>
  <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Autumn Moon</dc:title>
  <dc:creator>Julia Johnson</dc:creator>
  <cp:lastModifiedBy>Kimberlee Gillis-Bridges</cp:lastModifiedBy>
  <cp:revision>3</cp:revision>
  <dcterms:created xsi:type="dcterms:W3CDTF">2010-06-01T07:13:53Z</dcterms:created>
  <dcterms:modified xsi:type="dcterms:W3CDTF">2010-06-01T07:14:37Z</dcterms:modified>
</cp:coreProperties>
</file>