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86" r:id="rId2"/>
    <p:sldId id="340" r:id="rId3"/>
    <p:sldId id="373" r:id="rId4"/>
    <p:sldId id="363" r:id="rId5"/>
    <p:sldId id="375" r:id="rId6"/>
    <p:sldId id="301" r:id="rId7"/>
    <p:sldId id="302" r:id="rId8"/>
    <p:sldId id="303" r:id="rId9"/>
    <p:sldId id="312" r:id="rId10"/>
    <p:sldId id="263" r:id="rId11"/>
    <p:sldId id="364" r:id="rId12"/>
    <p:sldId id="365" r:id="rId13"/>
    <p:sldId id="264" r:id="rId14"/>
    <p:sldId id="377" r:id="rId15"/>
    <p:sldId id="387" r:id="rId16"/>
    <p:sldId id="379" r:id="rId17"/>
    <p:sldId id="307" r:id="rId18"/>
    <p:sldId id="348" r:id="rId19"/>
    <p:sldId id="350" r:id="rId20"/>
    <p:sldId id="351" r:id="rId21"/>
    <p:sldId id="353" r:id="rId22"/>
    <p:sldId id="265" r:id="rId23"/>
    <p:sldId id="267" r:id="rId24"/>
    <p:sldId id="314" r:id="rId25"/>
    <p:sldId id="269" r:id="rId26"/>
    <p:sldId id="270" r:id="rId27"/>
    <p:sldId id="342" r:id="rId28"/>
    <p:sldId id="272" r:id="rId29"/>
    <p:sldId id="285" r:id="rId30"/>
    <p:sldId id="280" r:id="rId31"/>
    <p:sldId id="296" r:id="rId32"/>
    <p:sldId id="276" r:id="rId33"/>
    <p:sldId id="356" r:id="rId34"/>
    <p:sldId id="295" r:id="rId35"/>
    <p:sldId id="298" r:id="rId36"/>
    <p:sldId id="278" r:id="rId37"/>
    <p:sldId id="380" r:id="rId38"/>
    <p:sldId id="316" r:id="rId39"/>
    <p:sldId id="384" r:id="rId40"/>
    <p:sldId id="382" r:id="rId41"/>
    <p:sldId id="385" r:id="rId42"/>
    <p:sldId id="339" r:id="rId43"/>
    <p:sldId id="371" r:id="rId44"/>
    <p:sldId id="372" r:id="rId45"/>
    <p:sldId id="332" r:id="rId46"/>
    <p:sldId id="369" r:id="rId47"/>
    <p:sldId id="370" r:id="rId48"/>
    <p:sldId id="289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61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7.8454332552693393E-2"/>
          <c:y val="1.9778325123152741E-2"/>
          <c:w val="0.91100702576112358"/>
          <c:h val="0.84554633257050038"/>
        </c:manualLayout>
      </c:layout>
      <c:barChart>
        <c:barDir val="col"/>
        <c:grouping val="clustered"/>
        <c:ser>
          <c:idx val="1"/>
          <c:order val="0"/>
          <c:tx>
            <c:strRef>
              <c:f>Sheet1!$A$2</c:f>
              <c:strCache>
                <c:ptCount val="1"/>
                <c:pt idx="0">
                  <c:v>Books</c:v>
                </c:pt>
              </c:strCache>
            </c:strRef>
          </c:tx>
          <c:spPr>
            <a:solidFill>
              <a:schemeClr val="accent2"/>
            </a:solidFill>
            <a:ln w="12673">
              <a:solidFill>
                <a:schemeClr val="tx1"/>
              </a:solidFill>
              <a:prstDash val="solid"/>
            </a:ln>
          </c:spPr>
          <c:dLbls>
            <c:delete val="1"/>
          </c:dLbls>
          <c:cat>
            <c:strRef>
              <c:f>Sheet1!$B$1:$G$1</c:f>
              <c:strCache>
                <c:ptCount val="6"/>
                <c:pt idx="0">
                  <c:v>Dentistry</c:v>
                </c:pt>
                <c:pt idx="1">
                  <c:v>Medicine</c:v>
                </c:pt>
                <c:pt idx="2">
                  <c:v>Nursing</c:v>
                </c:pt>
                <c:pt idx="3">
                  <c:v>Pharmacy</c:v>
                </c:pt>
                <c:pt idx="4">
                  <c:v>Public Health</c:v>
                </c:pt>
                <c:pt idx="5">
                  <c:v>Social work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3.23</c:v>
                </c:pt>
                <c:pt idx="1">
                  <c:v>3.01</c:v>
                </c:pt>
                <c:pt idx="2">
                  <c:v>3.38</c:v>
                </c:pt>
                <c:pt idx="3">
                  <c:v>3.8099999999999987</c:v>
                </c:pt>
                <c:pt idx="4">
                  <c:v>3.12</c:v>
                </c:pt>
                <c:pt idx="5">
                  <c:v>4.4400000000000004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Journals&lt;1990</c:v>
                </c:pt>
              </c:strCache>
            </c:strRef>
          </c:tx>
          <c:spPr>
            <a:solidFill>
              <a:schemeClr val="hlink"/>
            </a:solidFill>
            <a:ln w="12673">
              <a:solidFill>
                <a:schemeClr val="tx1"/>
              </a:solidFill>
              <a:prstDash val="solid"/>
            </a:ln>
          </c:spPr>
          <c:dLbls>
            <c:delete val="1"/>
          </c:dLbls>
          <c:cat>
            <c:strRef>
              <c:f>Sheet1!$B$1:$G$1</c:f>
              <c:strCache>
                <c:ptCount val="6"/>
                <c:pt idx="0">
                  <c:v>Dentistry</c:v>
                </c:pt>
                <c:pt idx="1">
                  <c:v>Medicine</c:v>
                </c:pt>
                <c:pt idx="2">
                  <c:v>Nursing</c:v>
                </c:pt>
                <c:pt idx="3">
                  <c:v>Pharmacy</c:v>
                </c:pt>
                <c:pt idx="4">
                  <c:v>Public Health</c:v>
                </c:pt>
                <c:pt idx="5">
                  <c:v>Social work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4</c:v>
                </c:pt>
                <c:pt idx="1">
                  <c:v>3.74</c:v>
                </c:pt>
                <c:pt idx="2">
                  <c:v>3.18</c:v>
                </c:pt>
                <c:pt idx="3">
                  <c:v>4.09</c:v>
                </c:pt>
                <c:pt idx="4">
                  <c:v>3.9699999999999998</c:v>
                </c:pt>
                <c:pt idx="5">
                  <c:v>3.44</c:v>
                </c:pt>
              </c:numCache>
            </c:numRef>
          </c:val>
        </c:ser>
        <c:dLbls>
          <c:showSerName val="1"/>
        </c:dLbls>
        <c:axId val="68614400"/>
        <c:axId val="68620288"/>
      </c:barChart>
      <c:catAx>
        <c:axId val="68614400"/>
        <c:scaling>
          <c:orientation val="minMax"/>
        </c:scaling>
        <c:axPos val="b"/>
        <c:majorGridlines>
          <c:spPr>
            <a:ln w="3168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cross"/>
        <c:tickLblPos val="nextTo"/>
        <c:spPr>
          <a:ln w="3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20288"/>
        <c:crossesAt val="3"/>
        <c:lblAlgn val="ctr"/>
        <c:lblOffset val="100"/>
        <c:tickLblSkip val="1"/>
        <c:tickMarkSkip val="1"/>
      </c:catAx>
      <c:valAx>
        <c:axId val="68620288"/>
        <c:scaling>
          <c:orientation val="minMax"/>
          <c:max val="4.5"/>
          <c:min val="3"/>
        </c:scaling>
        <c:axPos val="l"/>
        <c:majorGridlines>
          <c:spPr>
            <a:ln w="3168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cross"/>
        <c:tickLblPos val="nextTo"/>
        <c:spPr>
          <a:ln w="3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614400"/>
        <c:crosses val="autoZero"/>
        <c:crossBetween val="between"/>
        <c:majorUnit val="0.25"/>
      </c:valAx>
      <c:spPr>
        <a:solidFill>
          <a:srgbClr val="FFFFFF"/>
        </a:solidFill>
        <a:ln w="12673">
          <a:solidFill>
            <a:srgbClr val="FFFFFF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40749414519906474"/>
          <c:y val="0.935622317596569"/>
          <c:w val="0.24941451990632413"/>
          <c:h val="5.7939914163090134E-2"/>
        </c:manualLayout>
      </c:layout>
      <c:spPr>
        <a:solidFill>
          <a:schemeClr val="bg1"/>
        </a:solidFill>
        <a:ln w="3168">
          <a:solidFill>
            <a:schemeClr val="tx1"/>
          </a:solidFill>
          <a:prstDash val="solid"/>
        </a:ln>
      </c:spPr>
      <c:txPr>
        <a:bodyPr/>
        <a:lstStyle/>
        <a:p>
          <a:pPr>
            <a:defRPr sz="109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9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c:rich>
      </c:tx>
    </c:title>
    <c:plotArea>
      <c:layout>
        <c:manualLayout>
          <c:layoutTarget val="inner"/>
          <c:xMode val="edge"/>
          <c:yMode val="edge"/>
          <c:x val="0.11931090210945787"/>
          <c:y val="5.0873372142017093E-2"/>
          <c:w val="0.86371378924856612"/>
          <c:h val="0.75798520668420188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Seattle 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3"/>
          </c:marker>
          <c:cat>
            <c:strRef>
              <c:f>Sheet1!$A$2:$A$6</c:f>
              <c:strCache>
                <c:ptCount val="5"/>
                <c:pt idx="0">
                  <c:v>Group work</c:v>
                </c:pt>
                <c:pt idx="1">
                  <c:v>Quiet areas</c:v>
                </c:pt>
                <c:pt idx="2">
                  <c:v>Furniture</c:v>
                </c:pt>
                <c:pt idx="3">
                  <c:v>Security</c:v>
                </c:pt>
                <c:pt idx="4">
                  <c:v>Light &amp; Temperature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3.92</c:v>
                </c:pt>
                <c:pt idx="1">
                  <c:v>4.0599999999999996</c:v>
                </c:pt>
                <c:pt idx="2">
                  <c:v>3.36</c:v>
                </c:pt>
                <c:pt idx="3">
                  <c:v>3.18</c:v>
                </c:pt>
                <c:pt idx="4">
                  <c:v>3.79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Bothell</c:v>
                </c:pt>
              </c:strCache>
            </c:strRef>
          </c:tx>
          <c:spPr>
            <a:ln>
              <a:noFill/>
              <a:prstDash val="dash"/>
            </a:ln>
          </c:spPr>
          <c:marker>
            <c:symbol val="square"/>
            <c:size val="13"/>
          </c:marker>
          <c:cat>
            <c:strRef>
              <c:f>Sheet1!$A$2:$A$6</c:f>
              <c:strCache>
                <c:ptCount val="5"/>
                <c:pt idx="0">
                  <c:v>Group work</c:v>
                </c:pt>
                <c:pt idx="1">
                  <c:v>Quiet areas</c:v>
                </c:pt>
                <c:pt idx="2">
                  <c:v>Furniture</c:v>
                </c:pt>
                <c:pt idx="3">
                  <c:v>Security</c:v>
                </c:pt>
                <c:pt idx="4">
                  <c:v>Light &amp; Temperature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4.38</c:v>
                </c:pt>
                <c:pt idx="1">
                  <c:v>4.37</c:v>
                </c:pt>
                <c:pt idx="2">
                  <c:v>3.9899999999999998</c:v>
                </c:pt>
                <c:pt idx="3">
                  <c:v>4.1399999999999997</c:v>
                </c:pt>
                <c:pt idx="4">
                  <c:v>4.2300000000000004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Tacoma</c:v>
                </c:pt>
              </c:strCache>
            </c:strRef>
          </c:tx>
          <c:spPr>
            <a:ln>
              <a:noFill/>
              <a:prstDash val="lgDashDotDot"/>
            </a:ln>
          </c:spPr>
          <c:marker>
            <c:symbol val="triangle"/>
            <c:size val="13"/>
          </c:marker>
          <c:cat>
            <c:strRef>
              <c:f>Sheet1!$A$2:$A$6</c:f>
              <c:strCache>
                <c:ptCount val="5"/>
                <c:pt idx="0">
                  <c:v>Group work</c:v>
                </c:pt>
                <c:pt idx="1">
                  <c:v>Quiet areas</c:v>
                </c:pt>
                <c:pt idx="2">
                  <c:v>Furniture</c:v>
                </c:pt>
                <c:pt idx="3">
                  <c:v>Security</c:v>
                </c:pt>
                <c:pt idx="4">
                  <c:v>Light &amp; Temperature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4.05</c:v>
                </c:pt>
                <c:pt idx="1">
                  <c:v>4.0599999999999996</c:v>
                </c:pt>
                <c:pt idx="2">
                  <c:v>3.79</c:v>
                </c:pt>
                <c:pt idx="3">
                  <c:v>3.8499999999999988</c:v>
                </c:pt>
                <c:pt idx="4">
                  <c:v>4.1199999999999966</c:v>
                </c:pt>
              </c:numCache>
            </c:numRef>
          </c:val>
        </c:ser>
        <c:hiLowLines/>
        <c:marker val="1"/>
        <c:axId val="69692800"/>
        <c:axId val="69706880"/>
      </c:lineChart>
      <c:dateAx>
        <c:axId val="69692800"/>
        <c:scaling>
          <c:orientation val="minMax"/>
        </c:scaling>
        <c:axPos val="b"/>
        <c:minorGridlines/>
        <c:maj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69706880"/>
        <c:crosses val="autoZero"/>
        <c:lblOffset val="100"/>
        <c:baseTimeUnit val="days"/>
        <c:minorUnit val="2"/>
      </c:dateAx>
      <c:valAx>
        <c:axId val="69706880"/>
        <c:scaling>
          <c:orientation val="minMax"/>
          <c:max val="4.5"/>
          <c:min val="3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 </a:t>
                </a:r>
                <a:endParaRPr lang="en-US" dirty="0"/>
              </a:p>
            </c:rich>
          </c:tx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69692800"/>
        <c:crosses val="autoZero"/>
        <c:crossBetween val="between"/>
        <c:majorUnit val="0.25"/>
      </c:valAx>
    </c:plotArea>
    <c:legend>
      <c:legendPos val="b"/>
      <c:layout>
        <c:manualLayout>
          <c:xMode val="edge"/>
          <c:yMode val="edge"/>
          <c:x val="0.25842666757172761"/>
          <c:y val="0.9068342418736115"/>
          <c:w val="0.3796982758620725"/>
          <c:h val="6.4960629921260379E-2"/>
        </c:manualLayout>
      </c:layout>
      <c:txPr>
        <a:bodyPr/>
        <a:lstStyle/>
        <a:p>
          <a:pPr>
            <a:defRPr sz="1600" b="1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2383073496659303E-2"/>
          <c:y val="4.2414355628058717E-2"/>
          <c:w val="0.92761692650334071"/>
          <c:h val="0.78303425774877811"/>
        </c:manualLayout>
      </c:layout>
      <c:barChart>
        <c:barDir val="col"/>
        <c:grouping val="clustered"/>
        <c:ser>
          <c:idx val="0"/>
          <c:order val="0"/>
          <c:tx>
            <c:strRef>
              <c:f>'Q1. Do In Library'!$B$23:$B$24</c:f>
              <c:strCache>
                <c:ptCount val="1"/>
                <c:pt idx="0">
                  <c:v>Undergrad 2008</c:v>
                </c:pt>
              </c:strCache>
            </c:strRef>
          </c:tx>
          <c:spPr>
            <a:solidFill>
              <a:schemeClr val="accent1"/>
            </a:solidFill>
            <a:ln w="12597">
              <a:solidFill>
                <a:srgbClr val="000000"/>
              </a:solidFill>
              <a:prstDash val="solid"/>
            </a:ln>
          </c:spPr>
          <c:cat>
            <c:strRef>
              <c:f>('Q1. Do In Library'!$A$25:$A$26,'Q1. Do In Library'!$A$31:$A$34)</c:f>
              <c:strCache>
                <c:ptCount val="6"/>
                <c:pt idx="0">
                  <c:v>Ask for help</c:v>
                </c:pt>
                <c:pt idx="1">
                  <c:v>Look for material</c:v>
                </c:pt>
                <c:pt idx="2">
                  <c:v>Work alone</c:v>
                </c:pt>
                <c:pt idx="3">
                  <c:v>Work in groups</c:v>
                </c:pt>
                <c:pt idx="4">
                  <c:v>Use Lib Computer</c:v>
                </c:pt>
                <c:pt idx="5">
                  <c:v>Use Own Computer</c:v>
                </c:pt>
              </c:strCache>
            </c:strRef>
          </c:cat>
          <c:val>
            <c:numRef>
              <c:f>('Q1. Do In Library'!$B$25:$B$26,'Q1. Do In Library'!$B$31:$B$34)</c:f>
              <c:numCache>
                <c:formatCode>0.0%</c:formatCode>
                <c:ptCount val="6"/>
                <c:pt idx="0">
                  <c:v>6.3E-2</c:v>
                </c:pt>
                <c:pt idx="1">
                  <c:v>0.12100000000000002</c:v>
                </c:pt>
                <c:pt idx="2">
                  <c:v>0.66300000000000159</c:v>
                </c:pt>
                <c:pt idx="3">
                  <c:v>0.14700000000000021</c:v>
                </c:pt>
                <c:pt idx="4">
                  <c:v>0.57900000000000063</c:v>
                </c:pt>
                <c:pt idx="5">
                  <c:v>0.16400000000000001</c:v>
                </c:pt>
              </c:numCache>
            </c:numRef>
          </c:val>
        </c:ser>
        <c:ser>
          <c:idx val="1"/>
          <c:order val="1"/>
          <c:tx>
            <c:strRef>
              <c:f>'Q1. Do In Library'!$D$23:$D$24</c:f>
              <c:strCache>
                <c:ptCount val="1"/>
                <c:pt idx="0">
                  <c:v>Grad 2008</c:v>
                </c:pt>
              </c:strCache>
            </c:strRef>
          </c:tx>
          <c:spPr>
            <a:solidFill>
              <a:srgbClr val="993366"/>
            </a:solidFill>
            <a:ln w="12597">
              <a:solidFill>
                <a:srgbClr val="000000"/>
              </a:solidFill>
              <a:prstDash val="solid"/>
            </a:ln>
          </c:spPr>
          <c:cat>
            <c:strRef>
              <c:f>('Q1. Do In Library'!$A$25:$A$26,'Q1. Do In Library'!$A$31:$A$34)</c:f>
              <c:strCache>
                <c:ptCount val="6"/>
                <c:pt idx="0">
                  <c:v>Ask for help</c:v>
                </c:pt>
                <c:pt idx="1">
                  <c:v>Look for material</c:v>
                </c:pt>
                <c:pt idx="2">
                  <c:v>Work alone</c:v>
                </c:pt>
                <c:pt idx="3">
                  <c:v>Work in groups</c:v>
                </c:pt>
                <c:pt idx="4">
                  <c:v>Use Lib Computer</c:v>
                </c:pt>
                <c:pt idx="5">
                  <c:v>Use Own Computer</c:v>
                </c:pt>
              </c:strCache>
            </c:strRef>
          </c:cat>
          <c:val>
            <c:numRef>
              <c:f>('Q1. Do In Library'!$D$25:$D$26,'Q1. Do In Library'!$D$31:$D$34)</c:f>
              <c:numCache>
                <c:formatCode>0.0%</c:formatCode>
                <c:ptCount val="6"/>
                <c:pt idx="0">
                  <c:v>0.1</c:v>
                </c:pt>
                <c:pt idx="1">
                  <c:v>0.23100000000000001</c:v>
                </c:pt>
                <c:pt idx="2">
                  <c:v>0.56399999999999995</c:v>
                </c:pt>
                <c:pt idx="3">
                  <c:v>0.16600000000000001</c:v>
                </c:pt>
                <c:pt idx="4">
                  <c:v>0.42200000000000032</c:v>
                </c:pt>
                <c:pt idx="5">
                  <c:v>0.21300000000000024</c:v>
                </c:pt>
              </c:numCache>
            </c:numRef>
          </c:val>
        </c:ser>
        <c:ser>
          <c:idx val="2"/>
          <c:order val="2"/>
          <c:tx>
            <c:strRef>
              <c:f>'Q1. Do In Library'!$F$23:$F$24</c:f>
              <c:strCache>
                <c:ptCount val="1"/>
                <c:pt idx="0">
                  <c:v>Faculty/Staff 2008</c:v>
                </c:pt>
              </c:strCache>
            </c:strRef>
          </c:tx>
          <c:spPr>
            <a:solidFill>
              <a:srgbClr val="FFFFCC"/>
            </a:solidFill>
            <a:ln w="12597">
              <a:solidFill>
                <a:srgbClr val="000000"/>
              </a:solidFill>
              <a:prstDash val="solid"/>
            </a:ln>
          </c:spPr>
          <c:cat>
            <c:strRef>
              <c:f>('Q1. Do In Library'!$A$25:$A$26,'Q1. Do In Library'!$A$31:$A$34)</c:f>
              <c:strCache>
                <c:ptCount val="6"/>
                <c:pt idx="0">
                  <c:v>Ask for help</c:v>
                </c:pt>
                <c:pt idx="1">
                  <c:v>Look for material</c:v>
                </c:pt>
                <c:pt idx="2">
                  <c:v>Work alone</c:v>
                </c:pt>
                <c:pt idx="3">
                  <c:v>Work in groups</c:v>
                </c:pt>
                <c:pt idx="4">
                  <c:v>Use Lib Computer</c:v>
                </c:pt>
                <c:pt idx="5">
                  <c:v>Use Own Computer</c:v>
                </c:pt>
              </c:strCache>
            </c:strRef>
          </c:cat>
          <c:val>
            <c:numRef>
              <c:f>('Q1. Do In Library'!$F$25:$F$26,'Q1. Do In Library'!$F$31:$F$34)</c:f>
              <c:numCache>
                <c:formatCode>0.0%</c:formatCode>
                <c:ptCount val="6"/>
                <c:pt idx="0">
                  <c:v>0.18700000000000033</c:v>
                </c:pt>
                <c:pt idx="1">
                  <c:v>0.39800000000000085</c:v>
                </c:pt>
                <c:pt idx="2">
                  <c:v>0.25900000000000001</c:v>
                </c:pt>
                <c:pt idx="3">
                  <c:v>3.0000000000000002E-2</c:v>
                </c:pt>
                <c:pt idx="4">
                  <c:v>0.33100000000000085</c:v>
                </c:pt>
                <c:pt idx="5">
                  <c:v>6.6000000000000003E-2</c:v>
                </c:pt>
              </c:numCache>
            </c:numRef>
          </c:val>
        </c:ser>
        <c:axId val="70328320"/>
        <c:axId val="70329856"/>
      </c:barChart>
      <c:catAx>
        <c:axId val="70328320"/>
        <c:scaling>
          <c:orientation val="minMax"/>
        </c:scaling>
        <c:axPos val="b"/>
        <c:numFmt formatCode="General" sourceLinked="1"/>
        <c:tickLblPos val="nextTo"/>
        <c:spPr>
          <a:ln w="314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16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329856"/>
        <c:crosses val="autoZero"/>
        <c:auto val="1"/>
        <c:lblAlgn val="ctr"/>
        <c:lblOffset val="100"/>
        <c:tickLblSkip val="1"/>
        <c:tickMarkSkip val="1"/>
      </c:catAx>
      <c:valAx>
        <c:axId val="70329856"/>
        <c:scaling>
          <c:orientation val="minMax"/>
        </c:scaling>
        <c:axPos val="l"/>
        <c:majorGridlines>
          <c:spPr>
            <a:ln w="3149">
              <a:solidFill>
                <a:srgbClr val="000000"/>
              </a:solidFill>
              <a:prstDash val="solid"/>
            </a:ln>
          </c:spPr>
        </c:majorGridlines>
        <c:numFmt formatCode="0%" sourceLinked="0"/>
        <c:tickLblPos val="nextTo"/>
        <c:spPr>
          <a:ln w="314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16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0328320"/>
        <c:crosses val="autoZero"/>
        <c:crossBetween val="between"/>
      </c:valAx>
      <c:spPr>
        <a:solidFill>
          <a:schemeClr val="bg1"/>
        </a:solidFill>
        <a:ln w="12597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3674838007809111"/>
          <c:y val="7.8303373867162018E-2"/>
          <c:w val="0.4131403212646429"/>
          <c:h val="4.2414415898684124E-2"/>
        </c:manualLayout>
      </c:layout>
      <c:spPr>
        <a:solidFill>
          <a:srgbClr val="FFFFFF"/>
        </a:solidFill>
        <a:ln w="3149">
          <a:solidFill>
            <a:srgbClr val="000000"/>
          </a:solidFill>
          <a:prstDash val="solid"/>
        </a:ln>
      </c:spPr>
      <c:txPr>
        <a:bodyPr/>
        <a:lstStyle/>
        <a:p>
          <a:pPr>
            <a:defRPr sz="1047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6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75F07-4F88-4F7D-AF9A-7C944AD15154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621F3-7570-4B29-80B8-D4C0B3667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A2F86-7F48-409D-8E9F-E6A5DEF77107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CF096-D877-4068-97E5-0F942E861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11B8A9-9924-413D-8103-F78D58F26982}" type="slidenum">
              <a:rPr lang="en-US"/>
              <a:pPr/>
              <a:t>4</a:t>
            </a:fld>
            <a:endParaRPr lang="en-US"/>
          </a:p>
        </p:txBody>
      </p:sp>
      <p:sp>
        <p:nvSpPr>
          <p:cNvPr id="261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2950" cy="3414713"/>
          </a:xfrm>
          <a:ln/>
        </p:spPr>
      </p:sp>
      <p:sp>
        <p:nvSpPr>
          <p:cNvPr id="261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5816"/>
            <a:ext cx="5029200" cy="3993306"/>
          </a:xfrm>
        </p:spPr>
        <p:txBody>
          <a:bodyPr lIns="91113" tIns="45555" rIns="91113" bIns="45555"/>
          <a:lstStyle/>
          <a:p>
            <a:r>
              <a:rPr lang="en-US"/>
              <a:t>Why do we assess?  Why do we collect data?</a:t>
            </a:r>
          </a:p>
          <a:p>
            <a:r>
              <a:rPr lang="en-US"/>
              <a:t>To find out how we are doing.</a:t>
            </a:r>
          </a:p>
          <a:p>
            <a:r>
              <a:rPr lang="en-US"/>
              <a:t>To explain ourselves to others; to convince our funding agency that money is being well spent.</a:t>
            </a:r>
          </a:p>
          <a:p>
            <a:r>
              <a:rPr lang="en-US"/>
              <a:t>To improve what we do.</a:t>
            </a:r>
          </a:p>
          <a:p>
            <a:r>
              <a:rPr lang="en-US"/>
              <a:t>To compare ourselves with something –other libraries, other agencies, our competitors, if  you will. </a:t>
            </a:r>
          </a:p>
          <a:p>
            <a:r>
              <a:rPr lang="en-US"/>
              <a:t>To compare this year with last year, with ten years ago.</a:t>
            </a:r>
          </a:p>
          <a:p>
            <a:r>
              <a:rPr lang="en-US"/>
              <a:t>To learn about trends over time—where is demand increasing, where is it decreasing.?</a:t>
            </a:r>
          </a:p>
          <a:p>
            <a:r>
              <a:rPr lang="en-US"/>
              <a:t>What services have fallen from favor?</a:t>
            </a:r>
          </a:p>
          <a:p>
            <a:endParaRPr lang="en-US"/>
          </a:p>
          <a:p>
            <a:r>
              <a:rPr lang="en-US"/>
              <a:t>Finally, if the assessment is positive, it can serve as a marketing tool. We can let the world know what a great job we do.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51DAAE-5A46-48BD-8740-B62D23B3CF2C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362D84-8586-496D-92D2-748DA4CE8A3B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7BCC66-CF6A-4C1E-974D-1FB8BFE1A7A3}" type="slidenum">
              <a:rPr lang="en-US"/>
              <a:pPr/>
              <a:t>42</a:t>
            </a:fld>
            <a:endParaRPr lang="en-US"/>
          </a:p>
        </p:txBody>
      </p:sp>
      <p:sp>
        <p:nvSpPr>
          <p:cNvPr id="260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7238" cy="3427412"/>
          </a:xfrm>
          <a:ln/>
        </p:spPr>
      </p:sp>
      <p:sp>
        <p:nvSpPr>
          <p:cNvPr id="260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43401"/>
            <a:ext cx="5483225" cy="4113201"/>
          </a:xfrm>
        </p:spPr>
        <p:txBody>
          <a:bodyPr/>
          <a:lstStyle/>
          <a:p>
            <a:pPr lvl="1"/>
            <a:r>
              <a:rPr lang="en-US">
                <a:latin typeface="Times New Roman" pitchFamily="18" charset="0"/>
              </a:rPr>
              <a:t>Reduce collections space, add computers and work areas</a:t>
            </a:r>
          </a:p>
          <a:p>
            <a:pPr lvl="1"/>
            <a:r>
              <a:rPr lang="en-US">
                <a:latin typeface="Times New Roman" pitchFamily="18" charset="0"/>
              </a:rPr>
              <a:t>Open undergraduate library 24 hours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3EF30-076B-45E0-AE4E-C7E23B3C0C2C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DONNA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5EA11-AF6B-4EE6-87FA-390B78192189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516075-B321-4F15-BFFD-58F215496C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EF4F7-BE1C-4244-B798-CDE3D12549C8}" type="slidenum">
              <a:rPr lang="en-US"/>
              <a:pPr/>
              <a:t>5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guess you are wondering…”what does this all have to do with me?”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6BD4DB-7D62-4F38-A8CC-034111C72886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C237CB-E1C4-4A53-9BED-E36478731C88}" type="slidenum">
              <a:rPr lang="en-US"/>
              <a:pPr/>
              <a:t>16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131"/>
            <a:fld id="{27DC0E75-2615-4FFE-817E-3CAD4A28F21D}" type="slidenum">
              <a:rPr lang="en-US" smtClean="0"/>
              <a:pPr defTabSz="933131"/>
              <a:t>18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8EEECD-7CE8-4064-BBB0-C9A16CC3C950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E535D-9D36-473B-B095-1FCE83071661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1D0F1B-9E82-4490-993E-BFCC172F79D9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15DFD3-62E1-46C0-A73E-9A024D45A195}" type="slidenum">
              <a:rPr lang="en-US"/>
              <a:pPr/>
              <a:t>33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53CA-C843-4D1C-9BD6-E3DBC8D3E222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917F-DD89-4BCE-A7BC-F56F5D3AF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53CA-C843-4D1C-9BD6-E3DBC8D3E222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917F-DD89-4BCE-A7BC-F56F5D3AF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53CA-C843-4D1C-9BD6-E3DBC8D3E222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917F-DD89-4BCE-A7BC-F56F5D3AF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34770-1E7D-4640-B0DA-26D0091D25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18D6A-D869-4EB4-8A08-6B566D5348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53CA-C843-4D1C-9BD6-E3DBC8D3E222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917F-DD89-4BCE-A7BC-F56F5D3AF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53CA-C843-4D1C-9BD6-E3DBC8D3E222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917F-DD89-4BCE-A7BC-F56F5D3AF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53CA-C843-4D1C-9BD6-E3DBC8D3E222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917F-DD89-4BCE-A7BC-F56F5D3AF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53CA-C843-4D1C-9BD6-E3DBC8D3E222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917F-DD89-4BCE-A7BC-F56F5D3AF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53CA-C843-4D1C-9BD6-E3DBC8D3E222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917F-DD89-4BCE-A7BC-F56F5D3AF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53CA-C843-4D1C-9BD6-E3DBC8D3E222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917F-DD89-4BCE-A7BC-F56F5D3AF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53CA-C843-4D1C-9BD6-E3DBC8D3E222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917F-DD89-4BCE-A7BC-F56F5D3AF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53CA-C843-4D1C-9BD6-E3DBC8D3E222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917F-DD89-4BCE-A7BC-F56F5D3AF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B53CA-C843-4D1C-9BD6-E3DBC8D3E222}" type="datetimeFigureOut">
              <a:rPr lang="en-US" smtClean="0"/>
              <a:pPr/>
              <a:t>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F917F-DD89-4BCE-A7BC-F56F5D3AF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.washington.edu/assessment/" TargetMode="Externa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Excel_97-2003_Worksheet4.xls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1"/>
            <a:ext cx="9144000" cy="222885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 Don’t Do Research . . . But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Steve Hiller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Director, Assessment and Planning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University of Washington Libraries</a:t>
            </a:r>
          </a:p>
          <a:p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hiller@u.washington.edu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534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latin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</a:rPr>
              <a:t>Assessing and Demonstrating the Library Contribution to  the Institutional Mission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imes New Roman" pitchFamily="18" charset="0"/>
              </a:rPr>
              <a:t>The library’s contribution to learning and research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Student learning  (accreditation driven)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Externally funded research and scholarship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Value of the library to the community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Information resources/collections 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Library as place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Current services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Changes in library and information needs and use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Organizational performance and effectiveness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Collaborations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>
                <a:latin typeface="Times New Roman" pitchFamily="18" charset="0"/>
              </a:rPr>
              <a:t>Good Assessment Starts Before You Begin  . . . Some Questions to Ask</a:t>
            </a:r>
          </a:p>
        </p:txBody>
      </p:sp>
      <p:sp>
        <p:nvSpPr>
          <p:cNvPr id="214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18" charset="0"/>
              </a:rPr>
              <a:t>Define the </a:t>
            </a:r>
            <a:r>
              <a:rPr lang="en-US" sz="2800" dirty="0" smtClean="0">
                <a:latin typeface="Times New Roman" pitchFamily="18" charset="0"/>
              </a:rPr>
              <a:t>question – What’s Important</a:t>
            </a:r>
            <a:endParaRPr lang="en-US" sz="2800" dirty="0">
              <a:latin typeface="Times New Roman" pitchFamily="18" charset="0"/>
            </a:endParaRPr>
          </a:p>
          <a:p>
            <a:pPr lvl="1"/>
            <a:r>
              <a:rPr lang="en-US" sz="2400" dirty="0">
                <a:latin typeface="Times New Roman" pitchFamily="18" charset="0"/>
              </a:rPr>
              <a:t>What do you need to </a:t>
            </a:r>
            <a:r>
              <a:rPr lang="en-US" sz="2400" dirty="0" smtClean="0">
                <a:latin typeface="Times New Roman" pitchFamily="18" charset="0"/>
              </a:rPr>
              <a:t>know, why, and when 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How will you use the information/results</a:t>
            </a:r>
          </a:p>
          <a:p>
            <a:r>
              <a:rPr lang="en-US" sz="2800" dirty="0">
                <a:latin typeface="Times New Roman" pitchFamily="18" charset="0"/>
              </a:rPr>
              <a:t>Where/how will you get the information</a:t>
            </a:r>
          </a:p>
          <a:p>
            <a:pPr lvl="1"/>
            <a:r>
              <a:rPr lang="en-US" sz="2400" dirty="0">
                <a:latin typeface="Times New Roman" pitchFamily="18" charset="0"/>
              </a:rPr>
              <a:t>Methods used</a:t>
            </a:r>
          </a:p>
          <a:p>
            <a:pPr lvl="1"/>
            <a:r>
              <a:rPr lang="en-US" sz="2400" dirty="0">
                <a:latin typeface="Times New Roman" pitchFamily="18" charset="0"/>
              </a:rPr>
              <a:t>Existing data</a:t>
            </a:r>
          </a:p>
          <a:p>
            <a:pPr lvl="1"/>
            <a:r>
              <a:rPr lang="en-US" sz="2400" dirty="0">
                <a:latin typeface="Times New Roman" pitchFamily="18" charset="0"/>
              </a:rPr>
              <a:t>New data (where or who will you get it from)</a:t>
            </a:r>
          </a:p>
          <a:p>
            <a:r>
              <a:rPr lang="en-US" sz="2800" dirty="0">
                <a:latin typeface="Times New Roman" pitchFamily="18" charset="0"/>
              </a:rPr>
              <a:t>How will you analyze the information</a:t>
            </a:r>
          </a:p>
          <a:p>
            <a:r>
              <a:rPr lang="en-US" sz="2800" dirty="0">
                <a:latin typeface="Times New Roman" pitchFamily="18" charset="0"/>
              </a:rPr>
              <a:t>Who will act upon the findings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latin typeface="Times New Roman" pitchFamily="18" charset="0"/>
              </a:rPr>
              <a:t>Four Useful</a:t>
            </a:r>
            <a:r>
              <a:rPr lang="en-US"/>
              <a:t> </a:t>
            </a:r>
            <a:r>
              <a:rPr lang="en-US" sz="3600" b="1">
                <a:latin typeface="Times New Roman" pitchFamily="18" charset="0"/>
              </a:rPr>
              <a:t>Assessment Assumptions</a:t>
            </a:r>
            <a:endParaRPr lang="en-US"/>
          </a:p>
        </p:txBody>
      </p:sp>
      <p:sp>
        <p:nvSpPr>
          <p:cNvPr id="235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Times New Roman" pitchFamily="18" charset="0"/>
              </a:rPr>
              <a:t>Your problem/issue is not as unique as you think</a:t>
            </a:r>
          </a:p>
          <a:p>
            <a:r>
              <a:rPr lang="en-US" sz="2800">
                <a:latin typeface="Times New Roman" pitchFamily="18" charset="0"/>
              </a:rPr>
              <a:t>You have more data/information than you think</a:t>
            </a:r>
          </a:p>
          <a:p>
            <a:r>
              <a:rPr lang="en-US" sz="2800">
                <a:latin typeface="Times New Roman" pitchFamily="18" charset="0"/>
              </a:rPr>
              <a:t>You need less data/information than you think</a:t>
            </a:r>
          </a:p>
          <a:p>
            <a:r>
              <a:rPr lang="en-US" sz="2800">
                <a:latin typeface="Times New Roman" pitchFamily="18" charset="0"/>
              </a:rPr>
              <a:t>There are useful methods that are much simpler than you think</a:t>
            </a:r>
          </a:p>
          <a:p>
            <a:endParaRPr lang="en-US" sz="2800">
              <a:latin typeface="Times New Roman" pitchFamily="18" charset="0"/>
            </a:endParaRPr>
          </a:p>
          <a:p>
            <a:endParaRPr lang="en-US" sz="2800">
              <a:latin typeface="Times New Roman" pitchFamily="18" charset="0"/>
            </a:endParaRPr>
          </a:p>
          <a:p>
            <a:endParaRPr lang="en-US" sz="280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000">
                <a:latin typeface="Times New Roman" pitchFamily="18" charset="0"/>
              </a:rPr>
              <a:t>Adapted from Douglas Hubbard, “How to Measure Anything” (2007)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6063" y="274638"/>
            <a:ext cx="866933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b="1" dirty="0" smtClean="0">
                <a:latin typeface="Times New Roman" pitchFamily="18" charset="0"/>
              </a:rPr>
              <a:t>Documenting  Library Performance and Impact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Common library assessment methods</a:t>
            </a:r>
          </a:p>
          <a:p>
            <a:pPr lvl="1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Surveys (satisfaction, needs, importance)</a:t>
            </a:r>
          </a:p>
          <a:p>
            <a:pPr lvl="1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Usage and other library statistics</a:t>
            </a:r>
          </a:p>
          <a:p>
            <a:pPr lvl="1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Qualitative information (interviews, focus groups, etc.)</a:t>
            </a:r>
          </a:p>
          <a:p>
            <a:pPr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Other statistical data</a:t>
            </a:r>
          </a:p>
          <a:p>
            <a:pPr lvl="1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Institutional  </a:t>
            </a:r>
          </a:p>
          <a:p>
            <a:pPr lvl="1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Comparator (ARL, ACRL, peer groups, customized)</a:t>
            </a:r>
          </a:p>
          <a:p>
            <a:pPr lvl="1"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Government (NCES)</a:t>
            </a:r>
          </a:p>
          <a:p>
            <a:pPr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Collaborations</a:t>
            </a:r>
          </a:p>
          <a:p>
            <a:pPr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Value, Impact and Return on Investment  </a:t>
            </a:r>
          </a:p>
          <a:p>
            <a:pPr lvl="1"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Lib-Value (IMLS grant to measure value and return on investment in academic libraries) </a:t>
            </a:r>
          </a:p>
          <a:p>
            <a:pPr lvl="1">
              <a:defRPr/>
            </a:pPr>
            <a:endParaRPr lang="en-US" dirty="0" smtClean="0"/>
          </a:p>
          <a:p>
            <a:pPr lvl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latin typeface="Times New Roman" pitchFamily="18" charset="0"/>
              </a:rPr>
              <a:t>Choosing the Right Assessment Method</a:t>
            </a:r>
            <a:r>
              <a:rPr lang="en-US"/>
              <a:t> 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200" b="1" dirty="0">
                <a:latin typeface="Times New Roman" pitchFamily="18" charset="0"/>
              </a:rPr>
              <a:t>Criteria</a:t>
            </a:r>
          </a:p>
          <a:p>
            <a:r>
              <a:rPr lang="en-US" dirty="0">
                <a:latin typeface="Times New Roman" pitchFamily="18" charset="0"/>
              </a:rPr>
              <a:t>Utility</a:t>
            </a:r>
          </a:p>
          <a:p>
            <a:r>
              <a:rPr lang="en-US" dirty="0" smtClean="0">
                <a:latin typeface="Times New Roman" pitchFamily="18" charset="0"/>
              </a:rPr>
              <a:t>Relevance/Importance</a:t>
            </a:r>
            <a:endParaRPr lang="en-US" dirty="0">
              <a:latin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</a:rPr>
              <a:t>Stakeholder needs</a:t>
            </a:r>
          </a:p>
          <a:p>
            <a:r>
              <a:rPr lang="en-US" dirty="0">
                <a:latin typeface="Times New Roman" pitchFamily="18" charset="0"/>
              </a:rPr>
              <a:t>Measurability</a:t>
            </a:r>
          </a:p>
          <a:p>
            <a:r>
              <a:rPr lang="en-US" dirty="0" smtClean="0">
                <a:latin typeface="Times New Roman" pitchFamily="18" charset="0"/>
              </a:rPr>
              <a:t>Cost</a:t>
            </a:r>
          </a:p>
          <a:p>
            <a:r>
              <a:rPr lang="en-US" dirty="0" smtClean="0">
                <a:latin typeface="Times New Roman" pitchFamily="18" charset="0"/>
              </a:rPr>
              <a:t>Timely</a:t>
            </a:r>
            <a:endParaRPr lang="en-US" dirty="0">
              <a:latin typeface="Times New Roman" pitchFamily="18" charset="0"/>
            </a:endParaRPr>
          </a:p>
          <a:p>
            <a:endParaRPr lang="en-US" dirty="0">
              <a:latin typeface="Times New Roman" pitchFamily="18" charset="0"/>
            </a:endParaRP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b="1" dirty="0" smtClean="0">
                <a:latin typeface="Times New Roman" pitchFamily="18" charset="0"/>
              </a:rPr>
              <a:t>Tools</a:t>
            </a:r>
            <a:endParaRPr lang="en-US" sz="3200" b="1" dirty="0">
              <a:latin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</a:rPr>
              <a:t>Usage data</a:t>
            </a:r>
          </a:p>
          <a:p>
            <a:r>
              <a:rPr lang="en-US" dirty="0" smtClean="0">
                <a:latin typeface="Times New Roman" pitchFamily="18" charset="0"/>
              </a:rPr>
              <a:t>Surveys </a:t>
            </a:r>
            <a:r>
              <a:rPr lang="en-US" dirty="0">
                <a:latin typeface="Times New Roman" pitchFamily="18" charset="0"/>
              </a:rPr>
              <a:t>(local &amp; standardized)</a:t>
            </a:r>
          </a:p>
          <a:p>
            <a:r>
              <a:rPr lang="en-US" dirty="0">
                <a:latin typeface="Times New Roman" pitchFamily="18" charset="0"/>
              </a:rPr>
              <a:t>Standardized tests</a:t>
            </a:r>
          </a:p>
          <a:p>
            <a:r>
              <a:rPr lang="en-US" dirty="0">
                <a:latin typeface="Times New Roman" pitchFamily="18" charset="0"/>
              </a:rPr>
              <a:t>Performance assessments</a:t>
            </a:r>
          </a:p>
          <a:p>
            <a:r>
              <a:rPr lang="en-US" dirty="0">
                <a:latin typeface="Times New Roman" pitchFamily="18" charset="0"/>
              </a:rPr>
              <a:t>Qualitative methods</a:t>
            </a:r>
          </a:p>
          <a:p>
            <a:r>
              <a:rPr lang="en-US" dirty="0">
                <a:latin typeface="Times New Roman" pitchFamily="18" charset="0"/>
              </a:rPr>
              <a:t>Rubrics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066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75000"/>
              </a:lnSpc>
            </a:pPr>
            <a:r>
              <a:rPr lang="en-US" sz="4000" b="1" dirty="0"/>
              <a:t> </a:t>
            </a:r>
            <a:r>
              <a:rPr lang="en-US" sz="3600" b="1" dirty="0">
                <a:latin typeface="Times New Roman" pitchFamily="18" charset="0"/>
              </a:rPr>
              <a:t>Presenting </a:t>
            </a:r>
            <a:r>
              <a:rPr lang="en-US" sz="3600" b="1" smtClean="0">
                <a:latin typeface="Times New Roman" pitchFamily="18" charset="0"/>
              </a:rPr>
              <a:t>Assessment Findings</a:t>
            </a:r>
            <a:r>
              <a:rPr lang="en-US" b="1" smtClean="0">
                <a:latin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</a:rPr>
            </a:b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181600"/>
          </a:xfrm>
          <a:noFill/>
          <a:ln/>
        </p:spPr>
        <p:txBody>
          <a:bodyPr lIns="92075" tIns="46038" rIns="92075" bIns="46038"/>
          <a:lstStyle/>
          <a:p>
            <a:r>
              <a:rPr lang="en-US" sz="2800" dirty="0">
                <a:latin typeface="Times New Roman" pitchFamily="18" charset="0"/>
              </a:rPr>
              <a:t>Make sure data/results are:</a:t>
            </a:r>
          </a:p>
          <a:p>
            <a:pPr lvl="1"/>
            <a:r>
              <a:rPr lang="en-US" sz="2400" dirty="0">
                <a:latin typeface="Times New Roman" pitchFamily="18" charset="0"/>
              </a:rPr>
              <a:t>Timely</a:t>
            </a:r>
          </a:p>
          <a:p>
            <a:pPr lvl="1"/>
            <a:r>
              <a:rPr lang="en-US" sz="2400" dirty="0">
                <a:latin typeface="Times New Roman" pitchFamily="18" charset="0"/>
              </a:rPr>
              <a:t>Understandable</a:t>
            </a:r>
          </a:p>
          <a:p>
            <a:pPr lvl="1"/>
            <a:r>
              <a:rPr lang="en-US" sz="2400" dirty="0">
                <a:latin typeface="Times New Roman" pitchFamily="18" charset="0"/>
              </a:rPr>
              <a:t>Usable</a:t>
            </a:r>
          </a:p>
          <a:p>
            <a:r>
              <a:rPr lang="en-US" sz="2800" dirty="0">
                <a:latin typeface="Times New Roman" pitchFamily="18" charset="0"/>
              </a:rPr>
              <a:t>Identify </a:t>
            </a:r>
            <a:r>
              <a:rPr lang="en-US" sz="2800" b="1" dirty="0">
                <a:latin typeface="Times New Roman" pitchFamily="18" charset="0"/>
              </a:rPr>
              <a:t>important</a:t>
            </a:r>
            <a:r>
              <a:rPr lang="en-US" sz="2800" dirty="0">
                <a:latin typeface="Times New Roman" pitchFamily="18" charset="0"/>
              </a:rPr>
              <a:t> findings/</a:t>
            </a:r>
            <a:r>
              <a:rPr lang="en-US" sz="2800" b="1" dirty="0">
                <a:latin typeface="Times New Roman" pitchFamily="18" charset="0"/>
              </a:rPr>
              <a:t>key</a:t>
            </a:r>
            <a:r>
              <a:rPr lang="en-US" sz="2800" dirty="0">
                <a:latin typeface="Times New Roman" pitchFamily="18" charset="0"/>
              </a:rPr>
              <a:t> results</a:t>
            </a:r>
          </a:p>
          <a:p>
            <a:pPr lvl="1"/>
            <a:r>
              <a:rPr lang="en-US" sz="2400" dirty="0">
                <a:latin typeface="Times New Roman" pitchFamily="18" charset="0"/>
              </a:rPr>
              <a:t>What’s important to know</a:t>
            </a:r>
          </a:p>
          <a:p>
            <a:pPr lvl="1"/>
            <a:r>
              <a:rPr lang="en-US" sz="2400" dirty="0">
                <a:latin typeface="Times New Roman" pitchFamily="18" charset="0"/>
              </a:rPr>
              <a:t>What’s actionable</a:t>
            </a:r>
          </a:p>
          <a:p>
            <a:r>
              <a:rPr lang="en-US" sz="2800" dirty="0">
                <a:latin typeface="Times New Roman" pitchFamily="18" charset="0"/>
              </a:rPr>
              <a:t>Present </a:t>
            </a:r>
            <a:r>
              <a:rPr lang="en-US" sz="2800" b="1" dirty="0">
                <a:latin typeface="Times New Roman" pitchFamily="18" charset="0"/>
              </a:rPr>
              <a:t>key/important</a:t>
            </a:r>
            <a:r>
              <a:rPr lang="en-US" sz="2800" dirty="0">
                <a:latin typeface="Times New Roman" pitchFamily="18" charset="0"/>
              </a:rPr>
              <a:t> results to:</a:t>
            </a:r>
          </a:p>
          <a:p>
            <a:pPr lvl="1"/>
            <a:r>
              <a:rPr lang="en-US" sz="2400" dirty="0">
                <a:latin typeface="Times New Roman" pitchFamily="18" charset="0"/>
              </a:rPr>
              <a:t>Library administration/institutional administration</a:t>
            </a:r>
          </a:p>
          <a:p>
            <a:pPr lvl="1"/>
            <a:r>
              <a:rPr lang="en-US" sz="2400" dirty="0">
                <a:latin typeface="Times New Roman" pitchFamily="18" charset="0"/>
              </a:rPr>
              <a:t>Library staff</a:t>
            </a:r>
          </a:p>
          <a:p>
            <a:pPr lvl="1"/>
            <a:r>
              <a:rPr lang="en-US" sz="2400" dirty="0">
                <a:latin typeface="Times New Roman" pitchFamily="18" charset="0"/>
              </a:rPr>
              <a:t>Other libraries/interested parties/stakeholders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/>
          <a:lstStyle/>
          <a:p>
            <a:r>
              <a:rPr lang="en-US" sz="3600" b="1">
                <a:latin typeface="Times New Roman" pitchFamily="18" charset="0"/>
              </a:rPr>
              <a:t>Success with Assessment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800600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</a:rPr>
              <a:t>Use multiple assessment methods</a:t>
            </a:r>
          </a:p>
          <a:p>
            <a:r>
              <a:rPr lang="en-US" sz="2800" dirty="0">
                <a:latin typeface="Times New Roman" pitchFamily="18" charset="0"/>
              </a:rPr>
              <a:t>Mine/repurpose existing data</a:t>
            </a:r>
            <a:r>
              <a:rPr lang="en-US" sz="2800" dirty="0"/>
              <a:t> </a:t>
            </a:r>
            <a:endParaRPr lang="en-US" sz="2800" dirty="0" smtClean="0">
              <a:latin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</a:rPr>
              <a:t>Invest </a:t>
            </a:r>
            <a:r>
              <a:rPr lang="en-US" sz="2800" dirty="0">
                <a:latin typeface="Times New Roman" pitchFamily="18" charset="0"/>
              </a:rPr>
              <a:t>in staff training and resources</a:t>
            </a:r>
          </a:p>
          <a:p>
            <a:r>
              <a:rPr lang="en-US" sz="2800" dirty="0">
                <a:latin typeface="Times New Roman" pitchFamily="18" charset="0"/>
              </a:rPr>
              <a:t>Focus on </a:t>
            </a:r>
            <a:r>
              <a:rPr lang="en-US" sz="2800" dirty="0" smtClean="0">
                <a:latin typeface="Times New Roman" pitchFamily="18" charset="0"/>
              </a:rPr>
              <a:t>the customer and community </a:t>
            </a:r>
            <a:endParaRPr lang="en-US" sz="2800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Learn from our users</a:t>
            </a:r>
          </a:p>
          <a:p>
            <a:r>
              <a:rPr lang="en-US" sz="2800" dirty="0">
                <a:latin typeface="Times New Roman" pitchFamily="18" charset="0"/>
              </a:rPr>
              <a:t>Partner with other campus programs and </a:t>
            </a:r>
            <a:r>
              <a:rPr lang="en-US" sz="2800" dirty="0" smtClean="0">
                <a:latin typeface="Times New Roman" pitchFamily="18" charset="0"/>
              </a:rPr>
              <a:t>institutions</a:t>
            </a:r>
          </a:p>
          <a:p>
            <a:r>
              <a:rPr lang="en-US" sz="2800" dirty="0" smtClean="0">
                <a:latin typeface="Times New Roman" pitchFamily="18" charset="0"/>
              </a:rPr>
              <a:t>Present assessment information so that it is understandable and usable</a:t>
            </a:r>
          </a:p>
          <a:p>
            <a:endParaRPr lang="en-US" sz="2800" dirty="0" smtClean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096962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Times New Roman" pitchFamily="18" charset="0"/>
              </a:rPr>
              <a:t> A Skeptical View of Metrics</a:t>
            </a:r>
            <a:r>
              <a:rPr lang="en-US" sz="2800" b="1" smtClean="0">
                <a:latin typeface="Times New Roman" pitchFamily="18" charset="0"/>
              </a:rPr>
              <a:t/>
            </a:r>
            <a:br>
              <a:rPr lang="en-US" sz="2800" b="1" smtClean="0">
                <a:latin typeface="Times New Roman" pitchFamily="18" charset="0"/>
              </a:rPr>
            </a:br>
            <a:endParaRPr lang="en-US" sz="2000" b="1" smtClean="0">
              <a:latin typeface="Times New Roman" pitchFamily="18" charset="0"/>
            </a:endParaRPr>
          </a:p>
        </p:txBody>
      </p:sp>
      <p:pic>
        <p:nvPicPr>
          <p:cNvPr id="28675" name="Picture 3" descr="dilbert200488787051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743200"/>
            <a:ext cx="838200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>
                <a:latin typeface="Times New Roman" pitchFamily="18" charset="0"/>
              </a:rPr>
              <a:t>Association of Research Libraries (ARL) and Library Assessment </a:t>
            </a:r>
            <a:endParaRPr lang="en-US" sz="3200" b="1" dirty="0" smtClean="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Times New Roman" pitchFamily="18" charset="0"/>
              </a:rPr>
              <a:t>ARL has played a major role in advancing assessment in academic libraries through: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ARL Statistics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New measures and standardized methods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>
                <a:latin typeface="Times New Roman" pitchFamily="18" charset="0"/>
              </a:rPr>
              <a:t>LibQUAL</a:t>
            </a:r>
            <a:r>
              <a:rPr lang="en-US" sz="2400" dirty="0" smtClean="0">
                <a:latin typeface="Times New Roman" pitchFamily="18" charset="0"/>
              </a:rPr>
              <a:t>+® user survey, MINES for libraries </a:t>
            </a:r>
            <a:endParaRPr lang="en-US" sz="16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Individual library consulting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</a:rPr>
              <a:t>Effective, Sustainable and Practical Assessment (ESP)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</a:rPr>
              <a:t>42 libraries visited 2005-2010 to evaluate assessment needs and programs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Library Assessment Conference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2487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Times New Roman" pitchFamily="18" charset="0"/>
              </a:rPr>
              <a:t>ESP Insights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277938"/>
            <a:ext cx="8578850" cy="52689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Uncertainty on how to establish and sustain assessment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Staff lack essential assessment/data analysis skills and knowledge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Lack of focus and assessment priorities; tenuous link to planning and decision making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Underutilization of campus assessment resources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More data collection than data utilization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Overreliance on surveys for user input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Organizational issues play a significant role in sustainable assessment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Do Use Research Methods as Part of Our Assessment and Planning Program for: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Understanding our user communities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 they work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Their library and information needs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 we can make them successful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Organizational improvement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Improving organizational performance, effectiveness and efficiency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Delivering services and programs that make a difference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From Institutional Based Assessment to a Community of Practice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NEED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Bring together library folks interested in assessment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Focus on effective and practical assessment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Establish an ongoing venue for presentation of library assessment issues, activities and results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Build a continuing education component (workshops)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Make it fun!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  ANSWER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Library Assessment Conference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Organized by ARL,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U.Va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UW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Biennial conference first held in 2006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Library Assessment Conference Facts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4625" y="1600200"/>
          <a:ext cx="8512628" cy="47347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2775"/>
                <a:gridCol w="1828800"/>
                <a:gridCol w="1752600"/>
                <a:gridCol w="1584641"/>
                <a:gridCol w="1463812"/>
              </a:tblGrid>
              <a:tr h="118200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Year</a:t>
                      </a:r>
                    </a:p>
                    <a:p>
                      <a:r>
                        <a:rPr lang="en-US" b="1" dirty="0" smtClean="0"/>
                        <a:t>Conference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Site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# Proposals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# Conference</a:t>
                      </a:r>
                    </a:p>
                    <a:p>
                      <a:pPr algn="ctr"/>
                      <a:r>
                        <a:rPr lang="en-US" b="1" dirty="0" smtClean="0"/>
                        <a:t>Presentations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# Workshops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Total registrants</a:t>
                      </a:r>
                      <a:endParaRPr lang="en-US" b="1" dirty="0"/>
                    </a:p>
                  </a:txBody>
                  <a:tcPr/>
                </a:tc>
              </a:tr>
              <a:tr h="118200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2006</a:t>
                      </a:r>
                    </a:p>
                    <a:p>
                      <a:r>
                        <a:rPr lang="en-US" b="1" dirty="0" smtClean="0"/>
                        <a:t>Charlottesville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 paper/panel</a:t>
                      </a:r>
                    </a:p>
                    <a:p>
                      <a:pPr algn="r"/>
                      <a:r>
                        <a:rPr lang="en-US" dirty="0" smtClean="0"/>
                        <a:t>15 poster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 paper/panel</a:t>
                      </a:r>
                    </a:p>
                    <a:p>
                      <a:pPr algn="r"/>
                      <a:r>
                        <a:rPr lang="en-US" dirty="0" smtClean="0"/>
                        <a:t>20 posters</a:t>
                      </a:r>
                    </a:p>
                    <a:p>
                      <a:pPr algn="r"/>
                      <a:r>
                        <a:rPr lang="en-US" dirty="0" smtClean="0"/>
                        <a:t>3 plenary</a:t>
                      </a:r>
                    </a:p>
                    <a:p>
                      <a:pPr algn="r"/>
                      <a:r>
                        <a:rPr lang="en-US" sz="1400" i="1" dirty="0" smtClean="0"/>
                        <a:t>Proceedings – 3 lbs</a:t>
                      </a:r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 half</a:t>
                      </a:r>
                      <a:r>
                        <a:rPr lang="en-US" baseline="0" dirty="0" smtClean="0"/>
                        <a:t>-day</a:t>
                      </a:r>
                      <a:endParaRPr lang="en-US" dirty="0" smtClean="0"/>
                    </a:p>
                    <a:p>
                      <a:pPr algn="r"/>
                      <a:r>
                        <a:rPr lang="en-US" sz="1400" dirty="0" smtClean="0"/>
                        <a:t>(each repeated)</a:t>
                      </a:r>
                    </a:p>
                    <a:p>
                      <a:pPr algn="r"/>
                      <a:r>
                        <a:rPr lang="en-US" sz="1400" dirty="0" smtClean="0"/>
                        <a:t>120 participants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220 </a:t>
                      </a:r>
                    </a:p>
                    <a:p>
                      <a:pPr algn="r"/>
                      <a:r>
                        <a:rPr lang="en-US" sz="1400" dirty="0" smtClean="0"/>
                        <a:t>30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turnaways</a:t>
                      </a:r>
                      <a:endParaRPr lang="en-US" sz="1400" dirty="0"/>
                    </a:p>
                  </a:txBody>
                  <a:tcPr/>
                </a:tc>
              </a:tr>
              <a:tr h="118200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2008</a:t>
                      </a:r>
                    </a:p>
                    <a:p>
                      <a:r>
                        <a:rPr lang="en-US" b="1" dirty="0" smtClean="0"/>
                        <a:t>Seattle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 paper/panel</a:t>
                      </a:r>
                    </a:p>
                    <a:p>
                      <a:pPr algn="r"/>
                      <a:r>
                        <a:rPr lang="en-US" dirty="0" smtClean="0"/>
                        <a:t>38 poster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59 paper/panel</a:t>
                      </a:r>
                    </a:p>
                    <a:p>
                      <a:pPr algn="r"/>
                      <a:r>
                        <a:rPr lang="en-US" dirty="0" smtClean="0"/>
                        <a:t>43</a:t>
                      </a:r>
                      <a:r>
                        <a:rPr lang="en-US" baseline="0" dirty="0" smtClean="0"/>
                        <a:t> posters</a:t>
                      </a:r>
                    </a:p>
                    <a:p>
                      <a:pPr algn="r"/>
                      <a:r>
                        <a:rPr lang="en-US" baseline="0" dirty="0" smtClean="0"/>
                        <a:t>5 plenary</a:t>
                      </a:r>
                      <a:endParaRPr lang="en-US" sz="1400" baseline="0" dirty="0" smtClean="0"/>
                    </a:p>
                    <a:p>
                      <a:pPr algn="r"/>
                      <a:r>
                        <a:rPr lang="en-US" sz="1400" i="1" baseline="0" dirty="0" smtClean="0"/>
                        <a:t>Proceedings - 4 lbs</a:t>
                      </a:r>
                      <a:r>
                        <a:rPr lang="en-US" sz="1400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 half</a:t>
                      </a:r>
                      <a:r>
                        <a:rPr lang="en-US" baseline="0" dirty="0" smtClean="0"/>
                        <a:t>-day</a:t>
                      </a:r>
                    </a:p>
                    <a:p>
                      <a:pPr algn="r"/>
                      <a:r>
                        <a:rPr lang="en-US" sz="1400" baseline="0" dirty="0" smtClean="0"/>
                        <a:t>160 participants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375 </a:t>
                      </a:r>
                      <a:endParaRPr lang="en-US" sz="1400" dirty="0" smtClean="0"/>
                    </a:p>
                    <a:p>
                      <a:pPr algn="r"/>
                      <a:r>
                        <a:rPr lang="en-US" sz="1400" dirty="0" smtClean="0"/>
                        <a:t>15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turnaways</a:t>
                      </a:r>
                      <a:endParaRPr lang="en-US" dirty="0" smtClean="0"/>
                    </a:p>
                  </a:txBody>
                  <a:tcPr/>
                </a:tc>
              </a:tr>
              <a:tr h="118200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2010</a:t>
                      </a:r>
                    </a:p>
                    <a:p>
                      <a:r>
                        <a:rPr lang="en-US" b="1" dirty="0" smtClean="0"/>
                        <a:t>Baltimore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154 papers</a:t>
                      </a:r>
                    </a:p>
                    <a:p>
                      <a:pPr algn="r"/>
                      <a:r>
                        <a:rPr lang="en-US" dirty="0" smtClean="0"/>
                        <a:t>55 posters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63 papers </a:t>
                      </a:r>
                      <a:endParaRPr lang="en-US" sz="1400" dirty="0" smtClean="0"/>
                    </a:p>
                    <a:p>
                      <a:pPr algn="r"/>
                      <a:r>
                        <a:rPr lang="en-US" dirty="0" smtClean="0"/>
                        <a:t>80 posters</a:t>
                      </a:r>
                    </a:p>
                    <a:p>
                      <a:pPr algn="r"/>
                      <a:r>
                        <a:rPr lang="en-US" dirty="0" smtClean="0"/>
                        <a:t>5 plenary</a:t>
                      </a:r>
                      <a:endParaRPr lang="en-US" sz="1800" dirty="0" smtClean="0"/>
                    </a:p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 full-day</a:t>
                      </a:r>
                    </a:p>
                    <a:p>
                      <a:pPr algn="r"/>
                      <a:r>
                        <a:rPr lang="en-US" baseline="0" dirty="0" smtClean="0"/>
                        <a:t>4 half-day</a:t>
                      </a:r>
                    </a:p>
                    <a:p>
                      <a:pPr algn="r"/>
                      <a:r>
                        <a:rPr lang="en-US" sz="1400" baseline="0" dirty="0" smtClean="0"/>
                        <a:t>160 participants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475</a:t>
                      </a:r>
                    </a:p>
                    <a:p>
                      <a:pPr algn="r"/>
                      <a:r>
                        <a:rPr lang="en-US" sz="1400" dirty="0" smtClean="0"/>
                        <a:t>20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turnaways</a:t>
                      </a:r>
                      <a:endParaRPr lang="en-US" sz="1400" dirty="0" smtClean="0"/>
                    </a:p>
                    <a:p>
                      <a:pPr algn="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25587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Using Assessment for Results at the University of Washington or How We Contribute to User Success</a:t>
            </a:r>
          </a:p>
        </p:txBody>
      </p:sp>
      <p:sp>
        <p:nvSpPr>
          <p:cNvPr id="43011" name="Content Placeholder 4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568825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Assessment program established in 1991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Focus on user needs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</a:rPr>
              <a:t>Information seeking behavior and use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</a:rPr>
              <a:t>Patterns of library use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</a:rPr>
              <a:t>Library contribution to learning and research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</a:rPr>
              <a:t>User satisfaction with services, collections, overall</a:t>
            </a:r>
          </a:p>
          <a:p>
            <a:pPr eaLnBrk="1" hangingPunct="1"/>
            <a:r>
              <a:rPr lang="en-US" sz="3300" dirty="0" smtClean="0">
                <a:latin typeface="Times New Roman" pitchFamily="18" charset="0"/>
              </a:rPr>
              <a:t>Increasingly tied to strategic goals and priorities</a:t>
            </a:r>
          </a:p>
          <a:p>
            <a:pPr eaLnBrk="1" hangingPunct="1"/>
            <a:r>
              <a:rPr lang="en-US" sz="3300" dirty="0" smtClean="0">
                <a:latin typeface="Times New Roman" pitchFamily="18" charset="0"/>
              </a:rPr>
              <a:t>Provides data to improve programs and services and to demonstrate the library contribution to user success </a:t>
            </a:r>
          </a:p>
          <a:p>
            <a:pPr eaLnBrk="1" hangingPunct="1"/>
            <a:endParaRPr lang="en-US" sz="2800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</a:rPr>
            </a:br>
            <a:endParaRPr lang="en-US" sz="2800" dirty="0" smtClean="0">
              <a:latin typeface="Times New Roman" pitchFamily="18" charset="0"/>
            </a:endParaRP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Times New Roman" pitchFamily="18" charset="0"/>
              </a:rPr>
              <a:t>University of Washington Libraries</a:t>
            </a:r>
            <a:r>
              <a:rPr lang="en-US" sz="3200" b="1" smtClean="0"/>
              <a:t> </a:t>
            </a:r>
            <a:r>
              <a:rPr lang="en-US" sz="3200" b="1" smtClean="0">
                <a:latin typeface="Times New Roman" pitchFamily="18" charset="0"/>
              </a:rPr>
              <a:t>Assessment Methods Used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153400" cy="5153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</a:rPr>
              <a:t>Large scale user surveys </a:t>
            </a:r>
            <a:r>
              <a:rPr lang="en-US" sz="2800" dirty="0" smtClean="0">
                <a:latin typeface="Times New Roman" pitchFamily="18" charset="0"/>
              </a:rPr>
              <a:t>every 3 years since 1992 (“triennial survey”)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In-library use surveys every 3 years beginning 1993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Focus groups/Interviews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User centered design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Observation (guided and non-obtrusive)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Usability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Usage statistics/data mining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Times New Roman" pitchFamily="18" charset="0"/>
              </a:rPr>
              <a:t>Information about assessment program available at: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latin typeface="Times New Roman" pitchFamily="18" charset="0"/>
              </a:rPr>
              <a:t>	http://www.lib.washington.edu/assessment/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UW Libraries Triennial Survey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Started in 1992 with paper; web-based began in 2004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Survey designed by library staff and asks about needs, importance, satisfaction, use patterns, and impact (comments valuable too)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Survey all faculty and a sample of students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Survey for each group is different and survey questions may change over time (although a core set remains the same over time and between groups)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Survey can help measure effectiveness of existing programs and provide direction for future ones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Longest running cyclical survey in academic libraries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Strategic Priorities 2007-2010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003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Expand digital and physical delivery services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Enhance library contributions to research productivity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Raise visibility and effectiveness of librarian liaisons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Inform UW researchers/authors about good scholarly communications practices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Strengthen library role in undergraduate learning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Reshape library spaces to enhance user experiences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Ensure content needed is accessible and deliverable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Implement new models of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What We Did 2007-2009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436688"/>
            <a:ext cx="8424863" cy="5167312"/>
          </a:xfrm>
        </p:spPr>
        <p:txBody>
          <a:bodyPr/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Began pull and scan service; harmonized ILL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Implemented UW WorldCat as primary access point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Articulated service expectations for librarian liaisons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Expanded scholarly communication efforts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Began revisioning  process for undergrad library space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Brought in consultant on teaching and learning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Participated in ARL Library Scorecard Pilot (2009-)</a:t>
            </a:r>
          </a:p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2009  - 12% budget reduction </a:t>
            </a:r>
          </a:p>
          <a:p>
            <a:pPr lvl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Closed several branch libraries; cut hours; cut 29 positions in 2009</a:t>
            </a:r>
          </a:p>
          <a:p>
            <a:pPr lvl="1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Reduced collections budget; cut serial subscriptions </a:t>
            </a:r>
          </a:p>
          <a:p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Libraries 2010 Triennial Survey Highlights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7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Record number of faculty and graduate student responses </a:t>
            </a:r>
          </a:p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Satisfaction ratings highest ever for faculty and grads; slightly lower for undergrads (at all 3 campuses)</a:t>
            </a:r>
          </a:p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Library contributions to teaching, learning, research and overall success rated very high by faculty/grad students</a:t>
            </a:r>
          </a:p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Substantial increase in use and satisfaction with library delivery services (ILL, pull and scan)</a:t>
            </a:r>
          </a:p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Online access to and delivery of scholarly information, especially journals, are driving research and scholarship</a:t>
            </a:r>
          </a:p>
          <a:p>
            <a:pPr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1447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b="1" dirty="0" smtClean="0">
                <a:latin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</a:rPr>
              <a:t>UW Libraries Triennial Survey </a:t>
            </a:r>
            <a:br>
              <a:rPr lang="en-US" sz="3600" b="1" dirty="0" smtClean="0">
                <a:latin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</a:rPr>
              <a:t>Number of Respondents and Response Rate 1992-2010</a:t>
            </a:r>
            <a:br>
              <a:rPr lang="en-US" sz="2400" b="1" dirty="0" smtClean="0">
                <a:latin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http://www.lib.washington.edu/assessment/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/>
              <a:t> </a:t>
            </a:r>
            <a:endParaRPr lang="en-US" sz="3200" dirty="0" smtClean="0"/>
          </a:p>
        </p:txBody>
      </p:sp>
      <p:graphicFrame>
        <p:nvGraphicFramePr>
          <p:cNvPr id="68687" name="Group 79"/>
          <p:cNvGraphicFramePr>
            <a:graphicFrameLocks noGrp="1"/>
          </p:cNvGraphicFramePr>
          <p:nvPr>
            <p:ph type="tbl" idx="1"/>
          </p:nvPr>
        </p:nvGraphicFramePr>
        <p:xfrm>
          <a:off x="609600" y="1905000"/>
          <a:ext cx="8381998" cy="4441000"/>
        </p:xfrm>
        <a:graphic>
          <a:graphicData uri="http://schemas.openxmlformats.org/drawingml/2006/table">
            <a:tbl>
              <a:tblPr/>
              <a:tblGrid>
                <a:gridCol w="2057400"/>
                <a:gridCol w="1143000"/>
                <a:gridCol w="838200"/>
                <a:gridCol w="838200"/>
                <a:gridCol w="914400"/>
                <a:gridCol w="838200"/>
                <a:gridCol w="838200"/>
                <a:gridCol w="914398"/>
              </a:tblGrid>
              <a:tr h="87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2010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2001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2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Faculty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1634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1455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1560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1345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1503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1359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1108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81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Grad/Prof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Students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(UWS)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627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597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457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560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1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Undergrads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(UWS)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365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467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502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497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787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463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 smtClean="0">
                <a:latin typeface="Times New Roman" pitchFamily="18" charset="0"/>
              </a:rPr>
              <a:t>Overall Satisfaction by Group</a:t>
            </a:r>
            <a:r>
              <a:rPr lang="en-US" sz="3200" dirty="0" smtClean="0">
                <a:latin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</a:rPr>
              <a:t>1995-2010</a:t>
            </a:r>
          </a:p>
        </p:txBody>
      </p:sp>
      <p:graphicFrame>
        <p:nvGraphicFramePr>
          <p:cNvPr id="14338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482600" y="1335088"/>
          <a:ext cx="8189913" cy="4967287"/>
        </p:xfrm>
        <a:graphic>
          <a:graphicData uri="http://schemas.openxmlformats.org/presentationml/2006/ole">
            <p:oleObj spid="_x0000_s10242" name="Worksheet" r:id="rId4" imgW="8543849" imgH="51816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1650" y="187325"/>
            <a:ext cx="8185150" cy="887413"/>
          </a:xfrm>
        </p:spPr>
        <p:txBody>
          <a:bodyPr>
            <a:normAutofit fontScale="90000"/>
          </a:bodyPr>
          <a:lstStyle/>
          <a:p>
            <a:r>
              <a:rPr lang="en-US" sz="3600" b="1">
                <a:latin typeface="Times New Roman" pitchFamily="18" charset="0"/>
              </a:rPr>
              <a:t>Assessment</a:t>
            </a:r>
            <a:br>
              <a:rPr lang="en-US" sz="3600" b="1">
                <a:latin typeface="Times New Roman" pitchFamily="18" charset="0"/>
              </a:rPr>
            </a:br>
            <a:r>
              <a:rPr lang="en-US" sz="3200" b="1">
                <a:latin typeface="Times New Roman" pitchFamily="18" charset="0"/>
              </a:rPr>
              <a:t>More than Numbers</a:t>
            </a:r>
            <a:endParaRPr lang="en-US" sz="3600" b="1"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8" y="1185863"/>
            <a:ext cx="8716962" cy="5492750"/>
          </a:xfrm>
        </p:spPr>
        <p:txBody>
          <a:bodyPr/>
          <a:lstStyle/>
          <a:p>
            <a:pPr>
              <a:buFontTx/>
              <a:buNone/>
            </a:pPr>
            <a:endParaRPr lang="en-US" sz="28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</a:rPr>
              <a:t>Library assessment is a structured process: </a:t>
            </a:r>
          </a:p>
          <a:p>
            <a:r>
              <a:rPr lang="en-US" sz="2800" dirty="0">
                <a:latin typeface="Times New Roman" pitchFamily="18" charset="0"/>
              </a:rPr>
              <a:t>To learn about our communities</a:t>
            </a:r>
          </a:p>
          <a:p>
            <a:r>
              <a:rPr lang="en-US" sz="2800" dirty="0">
                <a:latin typeface="Times New Roman" pitchFamily="18" charset="0"/>
              </a:rPr>
              <a:t>To respond to the needs of our users</a:t>
            </a:r>
          </a:p>
          <a:p>
            <a:r>
              <a:rPr lang="en-US" sz="2800" dirty="0">
                <a:latin typeface="Times New Roman" pitchFamily="18" charset="0"/>
              </a:rPr>
              <a:t>To improve our programs and services</a:t>
            </a:r>
          </a:p>
          <a:p>
            <a:r>
              <a:rPr lang="en-US" sz="2800" dirty="0">
                <a:latin typeface="Times New Roman" pitchFamily="18" charset="0"/>
              </a:rPr>
              <a:t>To support the goals of the communities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Library Services and Resources:  Overall Importance to Work by Group </a:t>
            </a:r>
            <a:br>
              <a:rPr lang="en-US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Scale of 1 “Not Important” to 5 “Very Important)</a:t>
            </a:r>
          </a:p>
        </p:txBody>
      </p:sp>
      <p:graphicFrame>
        <p:nvGraphicFramePr>
          <p:cNvPr id="8194" name="Content Placeholder 3"/>
          <p:cNvGraphicFramePr>
            <a:graphicFrameLocks noGrp="1"/>
          </p:cNvGraphicFramePr>
          <p:nvPr>
            <p:ph idx="1"/>
          </p:nvPr>
        </p:nvGraphicFramePr>
        <p:xfrm>
          <a:off x="876300" y="1698625"/>
          <a:ext cx="7475538" cy="4891088"/>
        </p:xfrm>
        <a:graphic>
          <a:graphicData uri="http://schemas.openxmlformats.org/presentationml/2006/ole">
            <p:oleObj spid="_x0000_s6146" name="Worksheet" r:id="rId3" imgW="8763000" imgH="57340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UW Libraries 2010 Triennial Survey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Libraries Contribution to: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(Scale of 1 “Minor” to 5 “Major”)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5800"/>
                <a:gridCol w="1752600"/>
                <a:gridCol w="19812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r>
                        <a:rPr lang="en-US" baseline="0" dirty="0" smtClean="0"/>
                        <a:t> scores</a:t>
                      </a:r>
                    </a:p>
                    <a:p>
                      <a:r>
                        <a:rPr lang="en-US" baseline="0" dirty="0" smtClean="0"/>
                        <a:t>%= those marking 4 or 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Faculty</a:t>
                      </a:r>
                    </a:p>
                    <a:p>
                      <a:r>
                        <a:rPr lang="en-US" b="1" dirty="0" smtClean="0"/>
                        <a:t>1634 surveys</a:t>
                      </a:r>
                    </a:p>
                    <a:p>
                      <a:r>
                        <a:rPr lang="en-US" b="1" dirty="0" smtClean="0"/>
                        <a:t>(39% response)</a:t>
                      </a:r>
                      <a:endParaRPr lang="en-US" b="1" dirty="0"/>
                    </a:p>
                  </a:txBody>
                  <a:tcPr>
                    <a:solidFill>
                      <a:srgbClr val="D5F6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Graduate</a:t>
                      </a:r>
                      <a:r>
                        <a:rPr lang="en-US" b="1" baseline="0" dirty="0" smtClean="0"/>
                        <a:t> Students</a:t>
                      </a:r>
                    </a:p>
                    <a:p>
                      <a:r>
                        <a:rPr lang="en-US" b="1" baseline="0" dirty="0" smtClean="0"/>
                        <a:t>680 surveys</a:t>
                      </a:r>
                    </a:p>
                    <a:p>
                      <a:r>
                        <a:rPr lang="en-US" b="1" baseline="0" dirty="0" smtClean="0"/>
                        <a:t>(32% response)</a:t>
                      </a:r>
                      <a:endParaRPr lang="en-US" b="1" dirty="0"/>
                    </a:p>
                  </a:txBody>
                  <a:tcPr>
                    <a:solidFill>
                      <a:srgbClr val="FBD3F2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Keeping current in your field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92% </a:t>
                      </a:r>
                      <a:r>
                        <a:rPr lang="en-US" b="1" baseline="0" dirty="0" smtClean="0"/>
                        <a:t>            </a:t>
                      </a:r>
                      <a:r>
                        <a:rPr lang="en-US" b="1" dirty="0" smtClean="0"/>
                        <a:t>4.67</a:t>
                      </a:r>
                      <a:endParaRPr lang="en-US" b="1" dirty="0"/>
                    </a:p>
                  </a:txBody>
                  <a:tcPr>
                    <a:solidFill>
                      <a:srgbClr val="D5F6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90% </a:t>
                      </a:r>
                      <a:r>
                        <a:rPr lang="en-US" b="1" baseline="0" dirty="0" smtClean="0"/>
                        <a:t>                </a:t>
                      </a:r>
                      <a:r>
                        <a:rPr lang="en-US" b="1" dirty="0" smtClean="0"/>
                        <a:t>4.53</a:t>
                      </a:r>
                    </a:p>
                    <a:p>
                      <a:endParaRPr lang="en-US" b="1" dirty="0"/>
                    </a:p>
                  </a:txBody>
                  <a:tcPr>
                    <a:solidFill>
                      <a:srgbClr val="FBD3F2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Finding information in related fields or new areas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90% </a:t>
                      </a:r>
                      <a:r>
                        <a:rPr lang="en-US" b="1" baseline="0" dirty="0" smtClean="0"/>
                        <a:t>            </a:t>
                      </a:r>
                      <a:r>
                        <a:rPr lang="en-US" b="1" dirty="0" smtClean="0"/>
                        <a:t>4.56</a:t>
                      </a:r>
                      <a:endParaRPr lang="en-US" b="1" dirty="0"/>
                    </a:p>
                  </a:txBody>
                  <a:tcPr>
                    <a:solidFill>
                      <a:srgbClr val="D5F6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91% </a:t>
                      </a:r>
                      <a:r>
                        <a:rPr lang="en-US" b="1" baseline="0" dirty="0" smtClean="0"/>
                        <a:t>               </a:t>
                      </a:r>
                      <a:r>
                        <a:rPr lang="en-US" b="1" dirty="0" smtClean="0"/>
                        <a:t>4.57</a:t>
                      </a:r>
                      <a:endParaRPr lang="en-US" b="1" dirty="0"/>
                    </a:p>
                  </a:txBody>
                  <a:tcPr>
                    <a:solidFill>
                      <a:srgbClr val="FBD3F2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Being a more productive researcher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92% </a:t>
                      </a:r>
                      <a:r>
                        <a:rPr lang="en-US" b="1" baseline="0" dirty="0" smtClean="0"/>
                        <a:t>            </a:t>
                      </a:r>
                      <a:r>
                        <a:rPr lang="en-US" b="1" dirty="0" smtClean="0"/>
                        <a:t>4.63</a:t>
                      </a:r>
                      <a:endParaRPr lang="en-US" b="1" dirty="0"/>
                    </a:p>
                  </a:txBody>
                  <a:tcPr>
                    <a:solidFill>
                      <a:srgbClr val="D5F6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93%</a:t>
                      </a:r>
                      <a:r>
                        <a:rPr lang="en-US" b="1" baseline="0" dirty="0" smtClean="0"/>
                        <a:t>                </a:t>
                      </a:r>
                      <a:r>
                        <a:rPr lang="en-US" b="1" dirty="0" smtClean="0"/>
                        <a:t>4.64</a:t>
                      </a:r>
                      <a:endParaRPr lang="en-US" b="1" dirty="0"/>
                    </a:p>
                  </a:txBody>
                  <a:tcPr>
                    <a:solidFill>
                      <a:srgbClr val="FBD3F2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Enriching student learning experiences</a:t>
                      </a:r>
                    </a:p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Overall academic success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77% </a:t>
                      </a:r>
                      <a:r>
                        <a:rPr lang="en-US" b="1" baseline="0" dirty="0" smtClean="0"/>
                        <a:t>           </a:t>
                      </a:r>
                      <a:r>
                        <a:rPr lang="en-US" b="1" dirty="0" smtClean="0"/>
                        <a:t>4.18</a:t>
                      </a:r>
                      <a:endParaRPr lang="en-US" b="1" dirty="0"/>
                    </a:p>
                  </a:txBody>
                  <a:tcPr>
                    <a:solidFill>
                      <a:srgbClr val="D5F6F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92%</a:t>
                      </a:r>
                      <a:r>
                        <a:rPr lang="en-US" b="1" baseline="0" dirty="0" smtClean="0"/>
                        <a:t>                4.60</a:t>
                      </a:r>
                      <a:endParaRPr lang="en-US" b="1" dirty="0"/>
                    </a:p>
                  </a:txBody>
                  <a:tcPr>
                    <a:solidFill>
                      <a:srgbClr val="FBD3F2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Making more efficient use of your time </a:t>
                      </a:r>
                    </a:p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87% </a:t>
                      </a:r>
                      <a:r>
                        <a:rPr lang="en-US" b="1" baseline="0" dirty="0" smtClean="0"/>
                        <a:t>           </a:t>
                      </a:r>
                      <a:r>
                        <a:rPr lang="en-US" b="1" dirty="0" smtClean="0"/>
                        <a:t>4.46</a:t>
                      </a:r>
                      <a:endParaRPr lang="en-US" b="1" dirty="0"/>
                    </a:p>
                  </a:txBody>
                  <a:tcPr>
                    <a:solidFill>
                      <a:srgbClr val="D5F6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80% </a:t>
                      </a:r>
                      <a:r>
                        <a:rPr lang="en-US" b="1" baseline="0" dirty="0" smtClean="0"/>
                        <a:t>               </a:t>
                      </a:r>
                      <a:r>
                        <a:rPr lang="en-US" b="1" dirty="0" smtClean="0"/>
                        <a:t>4.21</a:t>
                      </a:r>
                      <a:endParaRPr lang="en-US" b="1" dirty="0"/>
                    </a:p>
                  </a:txBody>
                  <a:tcPr>
                    <a:solidFill>
                      <a:srgbClr val="FBD3F2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flipH="1">
            <a:off x="228600" y="1981200"/>
            <a:ext cx="15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b="1" dirty="0">
                <a:latin typeface="Times New Roman" pitchFamily="18" charset="0"/>
              </a:rPr>
              <a:t>Importance of </a:t>
            </a:r>
            <a:r>
              <a:rPr lang="en-US" sz="3600" b="1" dirty="0" smtClean="0">
                <a:latin typeface="Times New Roman" pitchFamily="18" charset="0"/>
              </a:rPr>
              <a:t>Books &amp; Journals </a:t>
            </a:r>
            <a:r>
              <a:rPr lang="en-US" sz="3600" b="1" dirty="0">
                <a:latin typeface="Times New Roman" pitchFamily="18" charset="0"/>
              </a:rPr>
              <a:t>by Academic Area</a:t>
            </a:r>
            <a:r>
              <a:rPr lang="en-US" sz="3200" dirty="0"/>
              <a:t> </a:t>
            </a:r>
            <a:r>
              <a:rPr lang="en-US" sz="2000" dirty="0"/>
              <a:t> </a:t>
            </a:r>
            <a:r>
              <a:rPr lang="en-US" sz="1200" b="1" dirty="0">
                <a:latin typeface="Times New Roman" pitchFamily="18" charset="0"/>
              </a:rPr>
              <a:t>(</a:t>
            </a:r>
            <a:r>
              <a:rPr lang="en-US" sz="1200" b="1" dirty="0" smtClean="0">
                <a:latin typeface="Times New Roman" pitchFamily="18" charset="0"/>
              </a:rPr>
              <a:t>2010, </a:t>
            </a:r>
            <a:r>
              <a:rPr lang="en-US" sz="1200" b="1" dirty="0">
                <a:latin typeface="Times New Roman" pitchFamily="18" charset="0"/>
              </a:rPr>
              <a:t>Faculty, Scale of 1 “not important” to 5 “very important)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type="chart" idx="1"/>
          </p:nvPr>
        </p:nvGraphicFramePr>
        <p:xfrm>
          <a:off x="465138" y="1371600"/>
          <a:ext cx="8212137" cy="5257800"/>
        </p:xfrm>
        <a:graphic>
          <a:graphicData uri="http://schemas.openxmlformats.org/presentationml/2006/ole">
            <p:oleObj spid="_x0000_s2050" name="Chart" r:id="rId4" imgW="8229600" imgH="453390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991600" cy="86836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itchFamily="18" charset="0"/>
              </a:rPr>
              <a:t>Importance of </a:t>
            </a:r>
            <a:r>
              <a:rPr lang="en-US" sz="3600" b="1" dirty="0" smtClean="0">
                <a:latin typeface="Times New Roman" pitchFamily="18" charset="0"/>
              </a:rPr>
              <a:t>Books &amp; Older Journals </a:t>
            </a:r>
            <a:r>
              <a:rPr lang="en-US" sz="3600" b="1" dirty="0">
                <a:latin typeface="Times New Roman" pitchFamily="18" charset="0"/>
              </a:rPr>
              <a:t>by </a:t>
            </a:r>
            <a:r>
              <a:rPr lang="en-US" sz="3600" b="1" dirty="0" smtClean="0">
                <a:latin typeface="Times New Roman" pitchFamily="18" charset="0"/>
              </a:rPr>
              <a:t>School</a:t>
            </a:r>
            <a:br>
              <a:rPr lang="en-US" sz="3600" b="1" dirty="0" smtClean="0">
                <a:latin typeface="Times New Roman" pitchFamily="18" charset="0"/>
              </a:rPr>
            </a:br>
            <a:r>
              <a:rPr lang="en-US" sz="3200" dirty="0" smtClean="0"/>
              <a:t> </a:t>
            </a:r>
            <a:r>
              <a:rPr lang="en-US" sz="2000" dirty="0" smtClean="0"/>
              <a:t> </a:t>
            </a:r>
            <a:endParaRPr lang="en-US" sz="1200" b="1" dirty="0">
              <a:latin typeface="Times New Roman" pitchFamily="18" charset="0"/>
            </a:endParaRPr>
          </a:p>
        </p:txBody>
      </p:sp>
      <p:graphicFrame>
        <p:nvGraphicFramePr>
          <p:cNvPr id="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515938" y="1422400"/>
          <a:ext cx="8110537" cy="51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Services Satisfaction and Visibility by Group 2007/2010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1" y="1600200"/>
          <a:ext cx="8534399" cy="51053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4444"/>
                <a:gridCol w="1241367"/>
                <a:gridCol w="1086196"/>
                <a:gridCol w="1241367"/>
                <a:gridCol w="931025"/>
              </a:tblGrid>
              <a:tr h="6100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2010</a:t>
                      </a:r>
                    </a:p>
                    <a:p>
                      <a:r>
                        <a:rPr lang="en-US" sz="1600" b="1" dirty="0" smtClean="0"/>
                        <a:t>Satisfaction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2010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Visibility</a:t>
                      </a:r>
                      <a:endParaRPr 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2007</a:t>
                      </a:r>
                    </a:p>
                    <a:p>
                      <a:r>
                        <a:rPr lang="en-US" sz="1600" b="1" dirty="0" smtClean="0"/>
                        <a:t>Satisfaction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2007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Visibility</a:t>
                      </a:r>
                      <a:endParaRPr 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112383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Instruction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S</a:t>
                      </a:r>
                      <a:r>
                        <a:rPr lang="en-US" sz="1400" b="1" baseline="0" dirty="0" smtClean="0">
                          <a:solidFill>
                            <a:srgbClr val="00B050"/>
                          </a:solidFill>
                        </a:rPr>
                        <a:t> is up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V is down</a:t>
                      </a:r>
                      <a:endParaRPr lang="en-US" sz="1400" b="1" dirty="0" smtClean="0"/>
                    </a:p>
                    <a:p>
                      <a:r>
                        <a:rPr lang="en-US" sz="1600" b="1" dirty="0" smtClean="0"/>
                        <a:t>Faculty</a:t>
                      </a:r>
                    </a:p>
                    <a:p>
                      <a:r>
                        <a:rPr lang="en-US" sz="1600" b="1" dirty="0" smtClean="0"/>
                        <a:t>Grad</a:t>
                      </a:r>
                    </a:p>
                    <a:p>
                      <a:r>
                        <a:rPr lang="en-US" sz="1600" b="1" dirty="0" smtClean="0"/>
                        <a:t>Undergrad (usefulness)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r>
                        <a:rPr lang="en-US" sz="1600" b="1" dirty="0" smtClean="0"/>
                        <a:t>4.45</a:t>
                      </a:r>
                    </a:p>
                    <a:p>
                      <a:r>
                        <a:rPr lang="en-US" sz="1600" b="1" dirty="0" smtClean="0"/>
                        <a:t>4.20</a:t>
                      </a:r>
                    </a:p>
                    <a:p>
                      <a:r>
                        <a:rPr lang="en-US" sz="1600" b="1" dirty="0" smtClean="0"/>
                        <a:t>3.36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34%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42%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44%</a:t>
                      </a:r>
                      <a:endParaRPr 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 smtClean="0"/>
                    </a:p>
                    <a:p>
                      <a:r>
                        <a:rPr lang="en-US" sz="1600" b="1" dirty="0" smtClean="0"/>
                        <a:t>4.27</a:t>
                      </a:r>
                    </a:p>
                    <a:p>
                      <a:r>
                        <a:rPr lang="en-US" sz="1600" b="1" dirty="0" smtClean="0"/>
                        <a:t>3.80</a:t>
                      </a:r>
                    </a:p>
                    <a:p>
                      <a:r>
                        <a:rPr lang="en-US" sz="1600" b="1" dirty="0" smtClean="0"/>
                        <a:t>3.21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52%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55%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49%</a:t>
                      </a:r>
                      <a:endParaRPr 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112383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Staff assistance -  </a:t>
                      </a:r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S</a:t>
                      </a:r>
                      <a:r>
                        <a:rPr lang="en-US" sz="1400" b="1" baseline="0" dirty="0" smtClean="0">
                          <a:solidFill>
                            <a:srgbClr val="00B050"/>
                          </a:solidFill>
                        </a:rPr>
                        <a:t> is up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V is the same</a:t>
                      </a:r>
                      <a:endParaRPr lang="en-US" sz="1400" b="1" dirty="0" smtClean="0"/>
                    </a:p>
                    <a:p>
                      <a:r>
                        <a:rPr lang="en-US" sz="1600" b="1" dirty="0" smtClean="0"/>
                        <a:t>Faculty</a:t>
                      </a:r>
                    </a:p>
                    <a:p>
                      <a:r>
                        <a:rPr lang="en-US" sz="1600" b="1" dirty="0" smtClean="0"/>
                        <a:t>Grad</a:t>
                      </a:r>
                    </a:p>
                    <a:p>
                      <a:r>
                        <a:rPr lang="en-US" sz="1600" b="1" dirty="0" smtClean="0"/>
                        <a:t>Undergrad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 smtClean="0"/>
                    </a:p>
                    <a:p>
                      <a:r>
                        <a:rPr lang="en-US" sz="1600" b="1" dirty="0" smtClean="0"/>
                        <a:t>4.48</a:t>
                      </a:r>
                    </a:p>
                    <a:p>
                      <a:r>
                        <a:rPr lang="en-US" sz="1600" b="1" dirty="0" smtClean="0"/>
                        <a:t>4.30</a:t>
                      </a:r>
                    </a:p>
                    <a:p>
                      <a:r>
                        <a:rPr lang="en-US" sz="1600" b="1" dirty="0" smtClean="0"/>
                        <a:t>4.04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75%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75%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75%</a:t>
                      </a:r>
                      <a:endParaRPr 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 smtClean="0"/>
                    </a:p>
                    <a:p>
                      <a:r>
                        <a:rPr lang="en-US" sz="1600" b="1" dirty="0" smtClean="0"/>
                        <a:t>4.42</a:t>
                      </a:r>
                    </a:p>
                    <a:p>
                      <a:r>
                        <a:rPr lang="en-US" sz="1600" b="1" dirty="0" smtClean="0"/>
                        <a:t>4.06</a:t>
                      </a:r>
                    </a:p>
                    <a:p>
                      <a:r>
                        <a:rPr lang="en-US" sz="1600" b="1" dirty="0" smtClean="0"/>
                        <a:t>3.94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76%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75%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69%</a:t>
                      </a:r>
                      <a:endParaRPr 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112383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ILL Books and Journals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S</a:t>
                      </a:r>
                      <a:r>
                        <a:rPr lang="en-US" sz="1400" b="1" baseline="0" dirty="0" smtClean="0">
                          <a:solidFill>
                            <a:srgbClr val="00B050"/>
                          </a:solidFill>
                        </a:rPr>
                        <a:t> is up, V is up</a:t>
                      </a:r>
                      <a:endParaRPr lang="en-US" sz="1600" b="1" dirty="0" smtClean="0"/>
                    </a:p>
                    <a:p>
                      <a:r>
                        <a:rPr lang="en-US" sz="1600" b="1" dirty="0" smtClean="0"/>
                        <a:t>Faculty </a:t>
                      </a:r>
                    </a:p>
                    <a:p>
                      <a:r>
                        <a:rPr lang="en-US" sz="1600" b="1" dirty="0" smtClean="0"/>
                        <a:t>Grad </a:t>
                      </a:r>
                    </a:p>
                    <a:p>
                      <a:r>
                        <a:rPr lang="en-US" sz="1600" b="1" dirty="0" smtClean="0"/>
                        <a:t>Undergrad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 smtClean="0"/>
                    </a:p>
                    <a:p>
                      <a:r>
                        <a:rPr lang="en-US" sz="1600" b="1" dirty="0" smtClean="0"/>
                        <a:t>4.44</a:t>
                      </a:r>
                    </a:p>
                    <a:p>
                      <a:r>
                        <a:rPr lang="en-US" sz="1600" b="1" dirty="0" smtClean="0"/>
                        <a:t>4.45</a:t>
                      </a:r>
                    </a:p>
                    <a:p>
                      <a:r>
                        <a:rPr lang="en-US" sz="1600" b="1" dirty="0" smtClean="0"/>
                        <a:t>4.06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77%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81%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57%</a:t>
                      </a:r>
                      <a:endParaRPr 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 smtClean="0"/>
                    </a:p>
                    <a:p>
                      <a:r>
                        <a:rPr lang="en-US" sz="1600" b="1" dirty="0" smtClean="0"/>
                        <a:t>4.25</a:t>
                      </a:r>
                    </a:p>
                    <a:p>
                      <a:r>
                        <a:rPr lang="en-US" sz="1600" b="1" dirty="0" smtClean="0"/>
                        <a:t>4.19</a:t>
                      </a:r>
                    </a:p>
                    <a:p>
                      <a:r>
                        <a:rPr lang="en-US" sz="1600" b="1" dirty="0" smtClean="0"/>
                        <a:t>3.90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63%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61%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46%</a:t>
                      </a:r>
                      <a:endParaRPr 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112383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Remote access to collect/services</a:t>
                      </a:r>
                      <a:r>
                        <a:rPr lang="en-US" sz="1400" b="1" dirty="0" smtClean="0"/>
                        <a:t> - </a:t>
                      </a:r>
                      <a:r>
                        <a:rPr lang="en-US" sz="1400" b="1" dirty="0" smtClean="0">
                          <a:solidFill>
                            <a:srgbClr val="00B050"/>
                          </a:solidFill>
                        </a:rPr>
                        <a:t>ALL GOOD!</a:t>
                      </a:r>
                      <a:endParaRPr lang="en-US" sz="1400" b="1" dirty="0" smtClean="0"/>
                    </a:p>
                    <a:p>
                      <a:r>
                        <a:rPr lang="en-US" sz="1600" b="1" dirty="0" smtClean="0"/>
                        <a:t>Faculty</a:t>
                      </a:r>
                    </a:p>
                    <a:p>
                      <a:r>
                        <a:rPr lang="en-US" sz="1600" b="1" dirty="0" smtClean="0"/>
                        <a:t>Grad</a:t>
                      </a:r>
                    </a:p>
                    <a:p>
                      <a:r>
                        <a:rPr lang="en-US" sz="1600" b="1" dirty="0" smtClean="0"/>
                        <a:t>Undergrad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 smtClean="0"/>
                    </a:p>
                    <a:p>
                      <a:r>
                        <a:rPr lang="en-US" sz="1600" b="1" dirty="0" smtClean="0"/>
                        <a:t>4.64</a:t>
                      </a:r>
                    </a:p>
                    <a:p>
                      <a:r>
                        <a:rPr lang="en-US" sz="1600" b="1" dirty="0" smtClean="0"/>
                        <a:t>4.65</a:t>
                      </a:r>
                    </a:p>
                    <a:p>
                      <a:r>
                        <a:rPr lang="en-US" sz="1600" b="1" dirty="0" smtClean="0"/>
                        <a:t>4.20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90%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90%</a:t>
                      </a:r>
                    </a:p>
                    <a:p>
                      <a:r>
                        <a:rPr lang="en-US" sz="1600" b="1" dirty="0" smtClean="0">
                          <a:solidFill>
                            <a:srgbClr val="00B0F0"/>
                          </a:solidFill>
                        </a:rPr>
                        <a:t>89%</a:t>
                      </a:r>
                      <a:endParaRPr lang="en-US" sz="16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715962"/>
          </a:xfrm>
        </p:spPr>
        <p:txBody>
          <a:bodyPr>
            <a:normAutofit fontScale="90000"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Subject Librarian Visibility and Satisfaction By Faculty College/School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(Balanced Scorecard Metric)</a:t>
            </a:r>
          </a:p>
        </p:txBody>
      </p:sp>
      <p:graphicFrame>
        <p:nvGraphicFramePr>
          <p:cNvPr id="3074" name="Content Placeholder 5"/>
          <p:cNvGraphicFramePr>
            <a:graphicFrameLocks noGrp="1"/>
          </p:cNvGraphicFramePr>
          <p:nvPr>
            <p:ph idx="1"/>
          </p:nvPr>
        </p:nvGraphicFramePr>
        <p:xfrm>
          <a:off x="492125" y="1143000"/>
          <a:ext cx="8158163" cy="5286375"/>
        </p:xfrm>
        <a:graphic>
          <a:graphicData uri="http://schemas.openxmlformats.org/presentationml/2006/ole">
            <p:oleObj spid="_x0000_s52226" name="Worksheet" r:id="rId3" imgW="8334451" imgH="540075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b="1" dirty="0" smtClean="0">
                <a:latin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</a:rPr>
              <a:t>Use Patterns: Frequency </a:t>
            </a:r>
            <a:r>
              <a:rPr lang="en-US" sz="3600" b="1" dirty="0">
                <a:latin typeface="Times New Roman" pitchFamily="18" charset="0"/>
              </a:rPr>
              <a:t>of In-Library Visits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</a:rPr>
              <a:t>1998-2010</a:t>
            </a:r>
            <a:r>
              <a:rPr lang="en-US" sz="1800" b="1" dirty="0" smtClean="0">
                <a:latin typeface="Times New Roman" pitchFamily="18" charset="0"/>
              </a:rPr>
              <a:t> (Weekly </a:t>
            </a:r>
            <a:r>
              <a:rPr lang="en-US" sz="1800" b="1" dirty="0">
                <a:latin typeface="Times New Roman" pitchFamily="18" charset="0"/>
              </a:rPr>
              <a:t>or more often)</a:t>
            </a:r>
            <a:r>
              <a:rPr lang="en-US" sz="1400" b="1" dirty="0">
                <a:latin typeface="Times New Roman" pitchFamily="18" charset="0"/>
              </a:rPr>
              <a:t/>
            </a:r>
            <a:br>
              <a:rPr lang="en-US" sz="1400" b="1" dirty="0">
                <a:latin typeface="Times New Roman" pitchFamily="18" charset="0"/>
              </a:rPr>
            </a:br>
            <a:endParaRPr lang="en-US" sz="2400" b="1" dirty="0">
              <a:latin typeface="Times New Roman" pitchFamily="18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ph type="chart" idx="1"/>
          </p:nvPr>
        </p:nvGraphicFramePr>
        <p:xfrm>
          <a:off x="369888" y="1143000"/>
          <a:ext cx="8401050" cy="5448300"/>
        </p:xfrm>
        <a:graphic>
          <a:graphicData uri="http://schemas.openxmlformats.org/presentationml/2006/ole">
            <p:oleObj spid="_x0000_s4098" name="Chart" r:id="rId4" imgW="10706100" imgH="6943649" progId="MSGraph.Chart.8">
              <p:embed followColorScheme="full"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91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 smtClean="0">
                <a:latin typeface="Times New Roman" pitchFamily="18" charset="0"/>
              </a:rPr>
              <a:t>Undergraduate Overall Satisfaction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</a:rPr>
              <a:t>2007-2010</a:t>
            </a:r>
          </a:p>
        </p:txBody>
      </p:sp>
      <p:graphicFrame>
        <p:nvGraphicFramePr>
          <p:cNvPr id="14338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482600" y="1463675"/>
          <a:ext cx="8189913" cy="4905375"/>
        </p:xfrm>
        <a:graphic>
          <a:graphicData uri="http://schemas.openxmlformats.org/presentationml/2006/ole">
            <p:oleObj spid="_x0000_s154626" name="Worksheet" r:id="rId4" imgW="8524951" imgH="51054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Undergrad Satisfaction With Facilities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524000"/>
          <a:ext cx="8839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80% of the 400 comments from UWS Undergrads Dealt with Space and Hours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Open is one thing, space and available computers / tables with laptop plug-ins is whole other issue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More seating or computer areas, engineer a reduced noise level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Odegaard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More space between the computers 2. More quiet study areas 3. Spaces to eat, drink and take breaks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Suzzallo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-Allen. Quiet, neat, clean, cool, beautiful, access to everything I need. Ode, on the other hand . . 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latin typeface="Times New Roman" pitchFamily="18" charset="0"/>
              </a:rPr>
              <a:t>Why Assess?</a:t>
            </a:r>
            <a:r>
              <a:rPr lang="en-US" sz="3600" b="1"/>
              <a:t>	</a:t>
            </a:r>
          </a:p>
        </p:txBody>
      </p:sp>
      <p:sp>
        <p:nvSpPr>
          <p:cNvPr id="261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950" y="1600200"/>
            <a:ext cx="8115300" cy="4730750"/>
          </a:xfrm>
        </p:spPr>
        <p:txBody>
          <a:bodyPr/>
          <a:lstStyle/>
          <a:p>
            <a:r>
              <a:rPr lang="en-US" sz="2800" dirty="0">
                <a:latin typeface="Times New Roman" pitchFamily="18" charset="0"/>
              </a:rPr>
              <a:t>Accountability and </a:t>
            </a:r>
            <a:r>
              <a:rPr lang="en-US" sz="2800" dirty="0" smtClean="0">
                <a:latin typeface="Times New Roman" pitchFamily="18" charset="0"/>
              </a:rPr>
              <a:t>justification; </a:t>
            </a:r>
            <a:r>
              <a:rPr lang="en-US" sz="2800" smtClean="0">
                <a:latin typeface="Times New Roman" pitchFamily="18" charset="0"/>
              </a:rPr>
              <a:t>demonstrating value</a:t>
            </a:r>
            <a:endParaRPr lang="en-US" sz="280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Improvement of services </a:t>
            </a:r>
          </a:p>
          <a:p>
            <a:r>
              <a:rPr lang="en-US" sz="2800" dirty="0">
                <a:latin typeface="Times New Roman" pitchFamily="18" charset="0"/>
              </a:rPr>
              <a:t>Comparisons with others</a:t>
            </a:r>
          </a:p>
          <a:p>
            <a:r>
              <a:rPr lang="en-US" sz="2800" dirty="0">
                <a:latin typeface="Times New Roman" pitchFamily="18" charset="0"/>
              </a:rPr>
              <a:t>Identification of changing patterns</a:t>
            </a:r>
          </a:p>
          <a:p>
            <a:r>
              <a:rPr lang="en-US" sz="2800" dirty="0">
                <a:latin typeface="Times New Roman" pitchFamily="18" charset="0"/>
              </a:rPr>
              <a:t>Marketing and promotion </a:t>
            </a:r>
          </a:p>
          <a:p>
            <a:r>
              <a:rPr lang="en-US" sz="2800" dirty="0">
                <a:latin typeface="Times New Roman" pitchFamily="18" charset="0"/>
              </a:rPr>
              <a:t>Opportunity to tell our own story</a:t>
            </a:r>
          </a:p>
          <a:p>
            <a:r>
              <a:rPr lang="en-US" sz="2800" dirty="0">
                <a:latin typeface="Times New Roman" pitchFamily="18" charset="0"/>
              </a:rPr>
              <a:t>Using data, not assumptions, to make decisions</a:t>
            </a:r>
            <a:r>
              <a:rPr lang="en-US" sz="3600" dirty="0">
                <a:latin typeface="Times New Roman" pitchFamily="18" charset="0"/>
              </a:rPr>
              <a:t> </a:t>
            </a:r>
          </a:p>
          <a:p>
            <a:pPr lvl="1"/>
            <a:r>
              <a:rPr lang="en-US" sz="3600" b="1" dirty="0" err="1">
                <a:latin typeface="Times New Roman" pitchFamily="18" charset="0"/>
              </a:rPr>
              <a:t>Assumicide</a:t>
            </a:r>
            <a:r>
              <a:rPr lang="en-US" sz="3600" b="1" dirty="0">
                <a:latin typeface="Times New Roman" pitchFamily="18" charset="0"/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</a:rPr>
              <a:t>What People Do in Libraries by Group 2008</a:t>
            </a:r>
            <a:br>
              <a:rPr lang="en-US" sz="3600" b="1" dirty="0" smtClean="0">
                <a:latin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</a:rPr>
              <a:t>2008 In-Library Use Survey:  73% UG, 22% Grad, 5% Faculty</a:t>
            </a:r>
            <a:r>
              <a:rPr lang="en-US" sz="2800" b="1" dirty="0" smtClean="0">
                <a:latin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 </a:t>
            </a:r>
            <a:endParaRPr lang="en-US" sz="4000" dirty="0" smtClean="0"/>
          </a:p>
        </p:txBody>
      </p:sp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39713" y="1054100"/>
          <a:ext cx="8853487" cy="567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Other Relevant Data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During the past five years at UWS: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Total number weekly hours libraries open dropped 26%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Number of library seats dropped 3%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Enrolment increased by 6%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Gate counts increased by 6% or 250,000 more entrants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567738" cy="10668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itchFamily="18" charset="0"/>
              </a:rPr>
              <a:t>How UW Libraries Has Used </a:t>
            </a:r>
            <a:r>
              <a:rPr lang="en-US" sz="3600" b="1" dirty="0" smtClean="0">
                <a:latin typeface="Times New Roman" pitchFamily="18" charset="0"/>
              </a:rPr>
              <a:t>Assessment</a:t>
            </a:r>
            <a:br>
              <a:rPr lang="en-US" sz="3600" b="1" dirty="0" smtClean="0">
                <a:latin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</a:rPr>
              <a:t>A Few Examples </a:t>
            </a:r>
            <a:r>
              <a:rPr lang="en-US" sz="3600" b="1" dirty="0">
                <a:latin typeface="Times New Roman" pitchFamily="18" charset="0"/>
              </a:rPr>
              <a:t/>
            </a:r>
            <a:br>
              <a:rPr lang="en-US" sz="3600" b="1" dirty="0">
                <a:latin typeface="Times New Roman" pitchFamily="18" charset="0"/>
              </a:rPr>
            </a:br>
            <a:endParaRPr lang="en-US" sz="3600" b="1" dirty="0">
              <a:latin typeface="Times New Roman" pitchFamily="18" charset="0"/>
            </a:endParaRPr>
          </a:p>
        </p:txBody>
      </p:sp>
      <p:sp>
        <p:nvSpPr>
          <p:cNvPr id="260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371600"/>
            <a:ext cx="8121650" cy="5073650"/>
          </a:xfrm>
        </p:spPr>
        <p:txBody>
          <a:bodyPr/>
          <a:lstStyle/>
          <a:p>
            <a:r>
              <a:rPr lang="en-US" sz="2800">
                <a:latin typeface="Times New Roman" pitchFamily="18" charset="0"/>
              </a:rPr>
              <a:t>Extend hours in Undergraduate Library (24/5.5)</a:t>
            </a:r>
          </a:p>
          <a:p>
            <a:r>
              <a:rPr lang="en-US" sz="2800">
                <a:latin typeface="Times New Roman" pitchFamily="18" charset="0"/>
              </a:rPr>
              <a:t>Create more diversified student learning spaces</a:t>
            </a:r>
          </a:p>
          <a:p>
            <a:r>
              <a:rPr lang="en-US" sz="2800">
                <a:latin typeface="Times New Roman" pitchFamily="18" charset="0"/>
              </a:rPr>
              <a:t>Enhance usability of discovery tools and website</a:t>
            </a:r>
          </a:p>
          <a:p>
            <a:r>
              <a:rPr lang="en-US" sz="2800">
                <a:latin typeface="Times New Roman" pitchFamily="18" charset="0"/>
              </a:rPr>
              <a:t>Provide standardized service training for all staff</a:t>
            </a:r>
          </a:p>
          <a:p>
            <a:r>
              <a:rPr lang="en-US" sz="2800">
                <a:latin typeface="Times New Roman" pitchFamily="18" charset="0"/>
              </a:rPr>
              <a:t>Review and restructure librarian liaison program </a:t>
            </a:r>
          </a:p>
          <a:p>
            <a:r>
              <a:rPr lang="en-US" sz="2800">
                <a:latin typeface="Times New Roman" pitchFamily="18" charset="0"/>
              </a:rPr>
              <a:t>Consolidate and merge branch libraries</a:t>
            </a:r>
          </a:p>
          <a:p>
            <a:r>
              <a:rPr lang="en-US" sz="2800">
                <a:latin typeface="Times New Roman" pitchFamily="18" charset="0"/>
              </a:rPr>
              <a:t>Change/reallocate collections budget</a:t>
            </a:r>
          </a:p>
          <a:p>
            <a:r>
              <a:rPr lang="en-US" sz="2800">
                <a:latin typeface="Times New Roman" pitchFamily="18" charset="0"/>
              </a:rPr>
              <a:t>Change/reallocate staffing</a:t>
            </a:r>
          </a:p>
          <a:p>
            <a:r>
              <a:rPr lang="en-US" sz="2800">
                <a:latin typeface="Times New Roman" pitchFamily="18" charset="0"/>
              </a:rPr>
              <a:t>Support budget requests to University</a:t>
            </a:r>
          </a:p>
          <a:p>
            <a:pPr>
              <a:buFontTx/>
              <a:buNone/>
            </a:pPr>
            <a:endParaRPr lang="en-US" sz="2800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4582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</a:rPr>
              <a:t>Integrated Organizational Performance Model The Balanced Scorecard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3225"/>
            <a:ext cx="8686799" cy="5032375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</a:rPr>
              <a:t>A model for measuring organizational performance developed in the 1990’s by Kaplan and Norton that:</a:t>
            </a:r>
          </a:p>
          <a:p>
            <a:pPr lvl="1"/>
            <a:r>
              <a:rPr lang="en-US" sz="2400" dirty="0" smtClean="0">
                <a:latin typeface="Times New Roman" pitchFamily="18" charset="0"/>
              </a:rPr>
              <a:t>Helps identify the important statistics</a:t>
            </a:r>
          </a:p>
          <a:p>
            <a:pPr lvl="1"/>
            <a:r>
              <a:rPr lang="en-US" sz="2400" dirty="0" smtClean="0">
                <a:latin typeface="Times New Roman" pitchFamily="18" charset="0"/>
              </a:rPr>
              <a:t>Helps ensure a proper balance</a:t>
            </a:r>
          </a:p>
          <a:p>
            <a:pPr lvl="1"/>
            <a:r>
              <a:rPr lang="en-US" sz="2400" dirty="0" smtClean="0">
                <a:latin typeface="Times New Roman" pitchFamily="18" charset="0"/>
              </a:rPr>
              <a:t>Organizes multiple statistics into an intelligible framework</a:t>
            </a:r>
          </a:p>
          <a:p>
            <a:r>
              <a:rPr lang="en-US" sz="2800" dirty="0" smtClean="0">
                <a:latin typeface="Times New Roman" pitchFamily="18" charset="0"/>
              </a:rPr>
              <a:t>Clarifies and communicates the organization’s vision</a:t>
            </a:r>
          </a:p>
          <a:p>
            <a:r>
              <a:rPr lang="en-US" sz="2800" dirty="0" smtClean="0">
                <a:latin typeface="Times New Roman" pitchFamily="18" charset="0"/>
              </a:rPr>
              <a:t>Provides a structured metrics framework for aligning assessment with strategic priorities &amp; evaluating progress</a:t>
            </a:r>
          </a:p>
          <a:p>
            <a:r>
              <a:rPr lang="en-US" sz="2800" dirty="0" smtClean="0">
                <a:latin typeface="Times New Roman" pitchFamily="18" charset="0"/>
              </a:rPr>
              <a:t>ARL Library Scorecard Pilot in 2009-10 with 4 libraries</a:t>
            </a:r>
          </a:p>
          <a:p>
            <a:pPr lvl="1"/>
            <a:r>
              <a:rPr lang="en-US" sz="2400" dirty="0" smtClean="0">
                <a:latin typeface="Times New Roman" pitchFamily="18" charset="0"/>
              </a:rPr>
              <a:t>Johns Hopkins, McMaster, Virginia, Washington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Goals of the ARL Pilot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Evaluate the Balanced Scorecard a suitable performance  model for academic research libraries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Value as structured process to better integrate and strengthen strategy, planning and assessment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Encourage cross-library collaboration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Review objectives and measures for commonalities between libraries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i="1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5800" y="609600"/>
          <a:ext cx="7620000" cy="5715000"/>
        </p:xfrm>
        <a:graphic>
          <a:graphicData uri="http://schemas.openxmlformats.org/presentationml/2006/ole">
            <p:oleObj spid="_x0000_s122882" name="Acrobat Document" r:id="rId3" imgW="8100000" imgH="6075000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smtClean="0">
                <a:latin typeface="Times New Roman" pitchFamily="18" charset="0"/>
              </a:rPr>
              <a:t>Closing the Loop:  </a:t>
            </a:r>
            <a:br>
              <a:rPr lang="en-US" sz="3600" b="1" smtClean="0">
                <a:latin typeface="Times New Roman" pitchFamily="18" charset="0"/>
              </a:rPr>
            </a:br>
            <a:r>
              <a:rPr lang="en-US" sz="3600" b="1" smtClean="0">
                <a:latin typeface="Times New Roman" pitchFamily="18" charset="0"/>
              </a:rPr>
              <a:t>Success with Assessment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6868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Assess what is important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Keep expectations reasonable and achievable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Use multiple assessment methods; corroborate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Mine/repurpose existing data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Focus on users; how they work, find &amp; use information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Use the data to improve and add customer value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Times New Roman" pitchFamily="18" charset="0"/>
              </a:rPr>
              <a:t>Keep staff, customers and stakeholders involved and informed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</a:rPr>
              <a:t>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838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Eye to the Future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Measuring performance is an exercise in measuring the past.  It is the use of that data to plan an improved future that is all important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Arial" charset="0"/>
                <a:cs typeface="Arial" charset="0"/>
              </a:rPr>
              <a:t>Peter </a:t>
            </a:r>
            <a:r>
              <a:rPr lang="en-US" sz="2000" dirty="0" err="1" smtClean="0">
                <a:latin typeface="Arial" charset="0"/>
                <a:cs typeface="Arial" charset="0"/>
              </a:rPr>
              <a:t>Brophy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Data trends can inform the future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Strategic planning can frame the future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Organizational performance models can align ongoing operations with future aspirations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Understanding how customers work, how that work is changing, and ways we can make customers and institutions success  are key to the future of libraries</a:t>
            </a:r>
          </a:p>
          <a:p>
            <a:pPr eaLnBrk="1" hangingPunct="1">
              <a:buFont typeface="Arial" charset="0"/>
              <a:buNone/>
            </a:pP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In Conclusion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Can You Answer These Questions?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276225" y="1600200"/>
            <a:ext cx="8461375" cy="4525963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What do we know about our communities and customers to provide services and resources to make them successful?</a:t>
            </a:r>
          </a:p>
          <a:p>
            <a:pPr eaLnBrk="1" hangingPunct="1">
              <a:buFontTx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How do we measure the effectiveness of our services, programs and resources from the customer perspective?</a:t>
            </a: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What do our stakeholders need to know in order to provide the resources needed for a successful library?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944562"/>
          </a:xfrm>
        </p:spPr>
        <p:txBody>
          <a:bodyPr/>
          <a:lstStyle/>
          <a:p>
            <a:r>
              <a:rPr lang="en-US"/>
              <a:t>  </a:t>
            </a:r>
            <a:r>
              <a:rPr lang="en-US" sz="3600" b="1">
                <a:latin typeface="Times New Roman" pitchFamily="18" charset="0"/>
              </a:rPr>
              <a:t>What’s Driving the Agenda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r>
              <a:rPr lang="en-US" sz="2800" b="1" dirty="0">
                <a:latin typeface="Times New Roman" pitchFamily="18" charset="0"/>
              </a:rPr>
              <a:t>Environmental Changes</a:t>
            </a:r>
          </a:p>
          <a:p>
            <a:pPr lvl="1"/>
            <a:r>
              <a:rPr lang="en-US" sz="2400" dirty="0">
                <a:latin typeface="Times New Roman" pitchFamily="18" charset="0"/>
              </a:rPr>
              <a:t>Exploding growth in use and applications of technology</a:t>
            </a:r>
          </a:p>
          <a:p>
            <a:pPr lvl="1"/>
            <a:r>
              <a:rPr lang="en-US" sz="2400" dirty="0">
                <a:latin typeface="Times New Roman" pitchFamily="18" charset="0"/>
              </a:rPr>
              <a:t>Increased customer expectations for services, including quality and responsiveness</a:t>
            </a:r>
          </a:p>
          <a:p>
            <a:pPr lvl="1"/>
            <a:r>
              <a:rPr lang="en-US" sz="2400" dirty="0">
                <a:latin typeface="Times New Roman" pitchFamily="18" charset="0"/>
              </a:rPr>
              <a:t>“Competition” from other sources</a:t>
            </a:r>
          </a:p>
          <a:p>
            <a:r>
              <a:rPr lang="en-US" sz="2800" b="1" dirty="0">
                <a:latin typeface="Times New Roman" pitchFamily="18" charset="0"/>
              </a:rPr>
              <a:t>Budgetary </a:t>
            </a:r>
            <a:r>
              <a:rPr lang="en-US" sz="2800" b="1" dirty="0" smtClean="0">
                <a:latin typeface="Times New Roman" pitchFamily="18" charset="0"/>
              </a:rPr>
              <a:t>Constraints/Reductions</a:t>
            </a:r>
            <a:endParaRPr lang="en-US" sz="2800" b="1" dirty="0">
              <a:latin typeface="Times New Roman" pitchFamily="18" charset="0"/>
            </a:endParaRPr>
          </a:p>
          <a:p>
            <a:pPr lvl="1"/>
            <a:r>
              <a:rPr lang="en-US" sz="2400" dirty="0">
                <a:latin typeface="Times New Roman" pitchFamily="18" charset="0"/>
              </a:rPr>
              <a:t>Justification for spending $$$ on libraries</a:t>
            </a:r>
          </a:p>
          <a:p>
            <a:pPr lvl="1"/>
            <a:r>
              <a:rPr lang="en-US" sz="2400" dirty="0">
                <a:latin typeface="Times New Roman" pitchFamily="18" charset="0"/>
              </a:rPr>
              <a:t>Increasing competition for resources</a:t>
            </a:r>
          </a:p>
          <a:p>
            <a:pPr lvl="1"/>
            <a:r>
              <a:rPr lang="en-US" sz="2400" dirty="0" smtClean="0">
                <a:latin typeface="Times New Roman" pitchFamily="18" charset="0"/>
              </a:rPr>
              <a:t>Budget reductions and reallocations</a:t>
            </a:r>
            <a:endParaRPr lang="en-US" sz="2400" dirty="0">
              <a:latin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</a:rPr>
              <a:t>Demonstrating Value</a:t>
            </a:r>
            <a:endParaRPr lang="en-US" sz="2800" b="1" dirty="0">
              <a:latin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</a:rPr>
              <a:t>Accountability</a:t>
            </a:r>
            <a:endParaRPr lang="en-US" sz="2400" dirty="0">
              <a:latin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</a:rPr>
              <a:t>How do we enable those in our community to succeed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Traditional Library Measures: Inputs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Focus on how big/how much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Budget (staff, collections, operations)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Staff size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Collection size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Facilities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Other related infrastructure (hours, seats, computers)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Size of user communities and programs </a:t>
            </a:r>
          </a:p>
          <a:p>
            <a:pPr eaLnBrk="1" hangingPunct="1">
              <a:buFont typeface="Arial" charset="0"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ARL “Investment Index” measures inputs related to expenditures and staff numbers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Traditional Library Measures: Outputs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Focus on usage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Collections (print, electronic, ILL)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Reference services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Facilities (gate counts)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Instruction sessions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Discovery and retrieval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Other Web sessions</a:t>
            </a:r>
          </a:p>
          <a:p>
            <a:pPr eaLnBrk="1" hangingPunct="1">
              <a:buFont typeface="Arial" charset="0"/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May indicate if “inputs” are used, but doesn’t tell us what users were able to accomplish as a result.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2447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ea typeface="ＭＳ Ｐゴシック" pitchFamily="34" charset="-128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913" y="1939925"/>
            <a:ext cx="8780462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85800" y="457200"/>
            <a:ext cx="792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3600" b="1">
                <a:latin typeface="Times New Roman" pitchFamily="18" charset="0"/>
              </a:rPr>
              <a:t>These Are Self-Reported Statistics Too!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3213"/>
            <a:ext cx="8763000" cy="1112837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Times New Roman" pitchFamily="18" charset="0"/>
              </a:rPr>
              <a:t>The Challenge for Libraries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93138" cy="5156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</a:rPr>
              <a:t>Traditional statistics are no longer sufficient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</a:rPr>
              <a:t>Emphasize inputs/outputs – how big and how many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</a:rPr>
              <a:t>Do not tell the library’s or customers’ story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</a:rPr>
              <a:t>May not align with organizational goals and plans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</a:rPr>
              <a:t>Do not measure service quality or library impact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</a:rPr>
              <a:t>Need better outcome measures that demonstrate difference the library makes and value it adds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</a:rPr>
              <a:t>To the individual, community and the organization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 smtClean="0">
                <a:latin typeface="Times New Roman" pitchFamily="18" charset="0"/>
              </a:rPr>
              <a:t>“No longer what makes a good library but how much good does the library do” </a:t>
            </a:r>
            <a:r>
              <a:rPr lang="en-US" sz="2000" b="1" dirty="0" smtClean="0">
                <a:latin typeface="Times New Roman" pitchFamily="18" charset="0"/>
              </a:rPr>
              <a:t>(Peter </a:t>
            </a:r>
            <a:r>
              <a:rPr lang="en-US" sz="2000" b="1" dirty="0" err="1" smtClean="0">
                <a:latin typeface="Times New Roman" pitchFamily="18" charset="0"/>
              </a:rPr>
              <a:t>Brophy</a:t>
            </a:r>
            <a:r>
              <a:rPr lang="en-US" sz="2000" b="1" dirty="0" smtClean="0">
                <a:latin typeface="Times New Roman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2527</Words>
  <Application>Microsoft Office PowerPoint</Application>
  <PresentationFormat>On-screen Show (4:3)</PresentationFormat>
  <Paragraphs>551</Paragraphs>
  <Slides>48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Office Theme</vt:lpstr>
      <vt:lpstr>Worksheet</vt:lpstr>
      <vt:lpstr>Chart</vt:lpstr>
      <vt:lpstr>Acrobat Document</vt:lpstr>
      <vt:lpstr>I Don’t Do Research . . . But   </vt:lpstr>
      <vt:lpstr>I Do Use Research Methods as Part of Our Assessment and Planning Program for:</vt:lpstr>
      <vt:lpstr>Assessment More than Numbers</vt:lpstr>
      <vt:lpstr>Why Assess? </vt:lpstr>
      <vt:lpstr>  What’s Driving the Agenda</vt:lpstr>
      <vt:lpstr>Traditional Library Measures: Inputs</vt:lpstr>
      <vt:lpstr>Traditional Library Measures: Outputs</vt:lpstr>
      <vt:lpstr>Slide 8</vt:lpstr>
      <vt:lpstr>The Challenge for Libraries</vt:lpstr>
      <vt:lpstr> Assessing and Demonstrating the Library Contribution to  the Institutional Mission</vt:lpstr>
      <vt:lpstr>Good Assessment Starts Before You Begin  . . . Some Questions to Ask</vt:lpstr>
      <vt:lpstr>Four Useful Assessment Assumptions</vt:lpstr>
      <vt:lpstr>Documenting  Library Performance and Impact</vt:lpstr>
      <vt:lpstr>Choosing the Right Assessment Method </vt:lpstr>
      <vt:lpstr> Presenting Assessment Findings  </vt:lpstr>
      <vt:lpstr>Success with Assessment</vt:lpstr>
      <vt:lpstr> A Skeptical View of Metrics </vt:lpstr>
      <vt:lpstr>Association of Research Libraries (ARL) and Library Assessment </vt:lpstr>
      <vt:lpstr>ESP Insights</vt:lpstr>
      <vt:lpstr>From Institutional Based Assessment to a Community of Practice</vt:lpstr>
      <vt:lpstr>Library Assessment Conference Facts</vt:lpstr>
      <vt:lpstr>Using Assessment for Results at the University of Washington or How We Contribute to User Success</vt:lpstr>
      <vt:lpstr>University of Washington Libraries Assessment Methods Used</vt:lpstr>
      <vt:lpstr>UW Libraries Triennial Survey</vt:lpstr>
      <vt:lpstr> Strategic Priorities 2007-2010 </vt:lpstr>
      <vt:lpstr>What We Did 2007-2009</vt:lpstr>
      <vt:lpstr>Libraries 2010 Triennial Survey Highlights</vt:lpstr>
      <vt:lpstr> UW Libraries Triennial Survey  Number of Respondents and Response Rate 1992-2010 http://www.lib.washington.edu/assessment/  </vt:lpstr>
      <vt:lpstr>Overall Satisfaction by Group 1995-2010</vt:lpstr>
      <vt:lpstr>Library Services and Resources:  Overall Importance to Work by Group  (Scale of 1 “Not Important” to 5 “Very Important)</vt:lpstr>
      <vt:lpstr> UW Libraries 2010 Triennial Survey Libraries Contribution to: (Scale of 1 “Minor” to 5 “Major”) </vt:lpstr>
      <vt:lpstr>Importance of Books &amp; Journals by Academic Area  (2010, Faculty, Scale of 1 “not important” to 5 “very important)</vt:lpstr>
      <vt:lpstr>Importance of Books &amp; Older Journals by School   </vt:lpstr>
      <vt:lpstr>Services Satisfaction and Visibility by Group 2007/2010 </vt:lpstr>
      <vt:lpstr>Subject Librarian Visibility and Satisfaction By Faculty College/School (Balanced Scorecard Metric)</vt:lpstr>
      <vt:lpstr> Use Patterns: Frequency of In-Library Visits 1998-2010 (Weekly or more often) </vt:lpstr>
      <vt:lpstr>Undergraduate Overall Satisfaction 2007-2010</vt:lpstr>
      <vt:lpstr>Undergrad Satisfaction With Facilities</vt:lpstr>
      <vt:lpstr>80% of the 400 comments from UWS Undergrads Dealt with Space and Hours </vt:lpstr>
      <vt:lpstr> What People Do in Libraries by Group 2008 2008 In-Library Use Survey:  73% UG, 22% Grad, 5% Faculty   </vt:lpstr>
      <vt:lpstr>Other Relevant Data </vt:lpstr>
      <vt:lpstr>How UW Libraries Has Used Assessment A Few Examples  </vt:lpstr>
      <vt:lpstr>Integrated Organizational Performance Model The Balanced Scorecard</vt:lpstr>
      <vt:lpstr>Goals of the ARL Pilot</vt:lpstr>
      <vt:lpstr>Slide 45</vt:lpstr>
      <vt:lpstr>Closing the Loop:   Success with Assessment</vt:lpstr>
      <vt:lpstr> Eye to the Future</vt:lpstr>
      <vt:lpstr>In Conclusion  Can You Answer These Questions?</vt:lpstr>
    </vt:vector>
  </TitlesOfParts>
  <Company>University of Washington Libraries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UW LIBRARIES 2010-13 STRATEGY MAP   (Preliminary September 2010)   Mission:  Advancing Intellectual Discovery and Enriching the Quality of Life  by Connecting People with Knowledge      </dc:title>
  <dc:creator>UW Library User</dc:creator>
  <cp:lastModifiedBy>University of Washington</cp:lastModifiedBy>
  <cp:revision>125</cp:revision>
  <dcterms:created xsi:type="dcterms:W3CDTF">2010-09-13T15:21:27Z</dcterms:created>
  <dcterms:modified xsi:type="dcterms:W3CDTF">2011-02-21T23:01:50Z</dcterms:modified>
</cp:coreProperties>
</file>