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913" r:id="rId2"/>
    <p:sldId id="914" r:id="rId3"/>
    <p:sldId id="912" r:id="rId4"/>
    <p:sldId id="905" r:id="rId5"/>
    <p:sldId id="907" r:id="rId6"/>
    <p:sldId id="906" r:id="rId7"/>
    <p:sldId id="864" r:id="rId8"/>
    <p:sldId id="865" r:id="rId9"/>
    <p:sldId id="867" r:id="rId10"/>
    <p:sldId id="866" r:id="rId11"/>
    <p:sldId id="900" r:id="rId12"/>
    <p:sldId id="899" r:id="rId13"/>
    <p:sldId id="901" r:id="rId14"/>
    <p:sldId id="902" r:id="rId15"/>
    <p:sldId id="903" r:id="rId16"/>
    <p:sldId id="889" r:id="rId17"/>
    <p:sldId id="890" r:id="rId18"/>
    <p:sldId id="891" r:id="rId19"/>
    <p:sldId id="868" r:id="rId20"/>
    <p:sldId id="869" r:id="rId21"/>
    <p:sldId id="870" r:id="rId22"/>
    <p:sldId id="880" r:id="rId23"/>
    <p:sldId id="921" r:id="rId24"/>
    <p:sldId id="881" r:id="rId25"/>
    <p:sldId id="920" r:id="rId26"/>
    <p:sldId id="909" r:id="rId27"/>
    <p:sldId id="882" r:id="rId28"/>
    <p:sldId id="892" r:id="rId29"/>
    <p:sldId id="893" r:id="rId30"/>
    <p:sldId id="894" r:id="rId31"/>
    <p:sldId id="895" r:id="rId32"/>
    <p:sldId id="896" r:id="rId33"/>
    <p:sldId id="897" r:id="rId34"/>
    <p:sldId id="898" r:id="rId35"/>
    <p:sldId id="871" r:id="rId36"/>
    <p:sldId id="910" r:id="rId37"/>
    <p:sldId id="872" r:id="rId38"/>
    <p:sldId id="873" r:id="rId39"/>
    <p:sldId id="874" r:id="rId40"/>
    <p:sldId id="875" r:id="rId41"/>
    <p:sldId id="885" r:id="rId42"/>
    <p:sldId id="886" r:id="rId43"/>
    <p:sldId id="877" r:id="rId44"/>
    <p:sldId id="911" r:id="rId45"/>
    <p:sldId id="915" r:id="rId46"/>
    <p:sldId id="916" r:id="rId47"/>
    <p:sldId id="917" r:id="rId48"/>
    <p:sldId id="918" r:id="rId49"/>
    <p:sldId id="91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9" autoAdjust="0"/>
    <p:restoredTop sz="94637" autoAdjust="0"/>
  </p:normalViewPr>
  <p:slideViewPr>
    <p:cSldViewPr>
      <p:cViewPr>
        <p:scale>
          <a:sx n="60" d="100"/>
          <a:sy n="60" d="100"/>
        </p:scale>
        <p:origin x="-71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9CEB-380B-4836-AFD2-0AD3A4F7E766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0D0E-5EC1-4A04-9701-98A9CD220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6731610-9A1E-4188-B410-30F10D11A802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SPHSC 543</a:t>
            </a:r>
            <a:br>
              <a:rPr lang="en-US" dirty="0" smtClean="0"/>
            </a:br>
            <a:r>
              <a:rPr lang="en-US" dirty="0" smtClean="0"/>
              <a:t>January 22, 2010</a:t>
            </a:r>
            <a:endParaRPr lang="en-US" dirty="0"/>
          </a:p>
        </p:txBody>
      </p:sp>
      <p:pic>
        <p:nvPicPr>
          <p:cNvPr id="5" name="Content Placeholder 4" descr="Stargate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858000" cy="48768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Tracheotomy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pathway for respiration</a:t>
            </a:r>
          </a:p>
          <a:p>
            <a:r>
              <a:rPr lang="en-US" dirty="0" smtClean="0"/>
              <a:t>Upper airway obstruction, neurologic impairment, chronic pulmonary disease</a:t>
            </a:r>
          </a:p>
          <a:p>
            <a:r>
              <a:rPr lang="en-US" dirty="0" smtClean="0"/>
              <a:t>Pharyngeal phase most affected by </a:t>
            </a:r>
            <a:r>
              <a:rPr lang="en-US" dirty="0" err="1" smtClean="0"/>
              <a:t>trach</a:t>
            </a:r>
            <a:endParaRPr lang="en-US" dirty="0" smtClean="0"/>
          </a:p>
        </p:txBody>
      </p:sp>
      <p:pic>
        <p:nvPicPr>
          <p:cNvPr id="4" name="Picture 3" descr="desktoptracht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4042">
            <a:off x="460779" y="3389906"/>
            <a:ext cx="3657600" cy="3071973"/>
          </a:xfrm>
          <a:prstGeom prst="rect">
            <a:avLst/>
          </a:prstGeom>
        </p:spPr>
      </p:pic>
      <p:pic>
        <p:nvPicPr>
          <p:cNvPr id="5" name="Picture 4" descr="NICU_baby_with_tracheos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7400">
            <a:off x="4990864" y="3697377"/>
            <a:ext cx="3208454" cy="2623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TEF</a:t>
            </a:r>
          </a:p>
        </p:txBody>
      </p:sp>
      <p:pic>
        <p:nvPicPr>
          <p:cNvPr id="53251" name="Content Placeholder 3" descr="gimo6-f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600200"/>
            <a:ext cx="3886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TEF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D – Proximal esophageal termination on the lower trachea or carina with distal esophagus arising from carina (EA + TEF)</a:t>
            </a:r>
          </a:p>
          <a:p>
            <a:endParaRPr lang="en-US" dirty="0" smtClean="0"/>
          </a:p>
          <a:p>
            <a:r>
              <a:rPr lang="en-US" dirty="0" smtClean="0"/>
              <a:t>Type E (or Type H) – Variant of type D; if the two segments of esophagus communicate, has a resemblance to the letter ‘H.’  (TEF without 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TEF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fusion of the </a:t>
            </a:r>
            <a:r>
              <a:rPr lang="en-US" dirty="0" err="1" smtClean="0"/>
              <a:t>tracheoesophageal</a:t>
            </a:r>
            <a:r>
              <a:rPr lang="en-US" dirty="0" smtClean="0"/>
              <a:t> ridges during the </a:t>
            </a:r>
            <a:r>
              <a:rPr lang="en-US" b="1" dirty="0" smtClean="0"/>
              <a:t>third week of embryological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Unable to feed safely</a:t>
            </a:r>
          </a:p>
          <a:p>
            <a:r>
              <a:rPr lang="en-US" dirty="0" smtClean="0"/>
              <a:t>Prompt surgery is required</a:t>
            </a:r>
          </a:p>
          <a:p>
            <a:r>
              <a:rPr lang="en-US" dirty="0" smtClean="0"/>
              <a:t>May develop feeding difficulties and chest problems post-operatively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TEF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</a:p>
          <a:p>
            <a:pPr lvl="1"/>
            <a:r>
              <a:rPr lang="en-US" dirty="0" smtClean="0"/>
              <a:t>Copious salivation</a:t>
            </a:r>
          </a:p>
          <a:p>
            <a:pPr lvl="1"/>
            <a:r>
              <a:rPr lang="en-US" dirty="0" smtClean="0"/>
              <a:t>Choking, coughing, cyanosis with the onset of feeding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Resection of fistula and </a:t>
            </a:r>
            <a:r>
              <a:rPr lang="en-US" dirty="0" err="1" smtClean="0"/>
              <a:t>anastomosis</a:t>
            </a:r>
            <a:r>
              <a:rPr lang="en-US" dirty="0" smtClean="0"/>
              <a:t> of discontinuous segments</a:t>
            </a:r>
          </a:p>
          <a:p>
            <a:pPr lvl="1"/>
            <a:r>
              <a:rPr lang="en-US" dirty="0" smtClean="0"/>
              <a:t>Complications</a:t>
            </a:r>
          </a:p>
          <a:p>
            <a:pPr lvl="2"/>
            <a:r>
              <a:rPr lang="en-US" dirty="0" smtClean="0"/>
              <a:t>Structure, leak at point of </a:t>
            </a:r>
            <a:r>
              <a:rPr lang="en-US" dirty="0" err="1" smtClean="0"/>
              <a:t>anastomosis</a:t>
            </a:r>
            <a:r>
              <a:rPr lang="en-US" dirty="0" smtClean="0"/>
              <a:t>, recurrence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TEF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babies with TEF also have other abnormalities</a:t>
            </a:r>
          </a:p>
          <a:p>
            <a:r>
              <a:rPr lang="en-US" smtClean="0"/>
              <a:t>Most commonly associated with VACTERL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Diaphragmatic Hernia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Applied to a variety of congenital birth defects that involve abnormal development of the diaphragm</a:t>
            </a:r>
          </a:p>
        </p:txBody>
      </p:sp>
      <p:pic>
        <p:nvPicPr>
          <p:cNvPr id="14340" name="Picture 3" descr="DiaphragmaticHernia_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19200"/>
            <a:ext cx="350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CDH</a:t>
            </a:r>
          </a:p>
        </p:txBody>
      </p:sp>
      <p:pic>
        <p:nvPicPr>
          <p:cNvPr id="15363" name="Content Placeholder 3" descr="peds01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905000"/>
            <a:ext cx="3657600" cy="4648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CDH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Three major defects: </a:t>
            </a:r>
          </a:p>
          <a:p>
            <a:pPr lvl="1"/>
            <a:r>
              <a:rPr lang="en-US" dirty="0" smtClean="0"/>
              <a:t>Failure of diaphragm to close</a:t>
            </a:r>
          </a:p>
          <a:p>
            <a:pPr lvl="1"/>
            <a:r>
              <a:rPr lang="en-US" dirty="0" err="1" smtClean="0"/>
              <a:t>Herniation</a:t>
            </a:r>
            <a:r>
              <a:rPr lang="en-US" dirty="0" smtClean="0"/>
              <a:t> of abdominal contents into the chest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 err="1" smtClean="0"/>
              <a:t>hypoplasia</a:t>
            </a:r>
            <a:r>
              <a:rPr lang="en-US" dirty="0" smtClean="0"/>
              <a:t> (decreased lung volume)</a:t>
            </a:r>
          </a:p>
          <a:p>
            <a:r>
              <a:rPr lang="en-US" dirty="0" smtClean="0"/>
              <a:t>Majority occur on left side, some on right side, small fraction bilateral</a:t>
            </a:r>
          </a:p>
          <a:p>
            <a:r>
              <a:rPr lang="en-US" dirty="0" smtClean="0"/>
              <a:t>Leads to severe, life-threatening respiratory distress</a:t>
            </a:r>
          </a:p>
          <a:p>
            <a:r>
              <a:rPr lang="en-US" dirty="0" smtClean="0"/>
              <a:t>Needs repair in neonatal period.  Often on ECMO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about….pneumonia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acquired</a:t>
            </a:r>
          </a:p>
          <a:p>
            <a:pPr lvl="1"/>
            <a:r>
              <a:rPr lang="en-US" dirty="0" smtClean="0"/>
              <a:t>Viral illness</a:t>
            </a:r>
          </a:p>
          <a:p>
            <a:r>
              <a:rPr lang="en-US" dirty="0" err="1" smtClean="0"/>
              <a:t>Nosocomial</a:t>
            </a:r>
            <a:endParaRPr lang="en-US" dirty="0" smtClean="0"/>
          </a:p>
          <a:p>
            <a:pPr lvl="1"/>
            <a:r>
              <a:rPr lang="en-US" dirty="0" smtClean="0"/>
              <a:t>Contracted while in institution</a:t>
            </a:r>
          </a:p>
          <a:p>
            <a:pPr lvl="1"/>
            <a:r>
              <a:rPr lang="en-US" dirty="0" smtClean="0"/>
              <a:t>Bacterial/staph</a:t>
            </a:r>
          </a:p>
          <a:p>
            <a:r>
              <a:rPr lang="en-US" dirty="0" smtClean="0"/>
              <a:t>Aspiration</a:t>
            </a:r>
          </a:p>
          <a:p>
            <a:pPr lvl="1"/>
            <a:r>
              <a:rPr lang="en-US" dirty="0" smtClean="0"/>
              <a:t>Colonized material</a:t>
            </a:r>
          </a:p>
          <a:p>
            <a:pPr lvl="1"/>
            <a:r>
              <a:rPr lang="en-US" dirty="0" smtClean="0"/>
              <a:t>bacterial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gate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of secretions or any foreign material  below the true vocal folds into the </a:t>
            </a:r>
            <a:r>
              <a:rPr lang="en-US" dirty="0" err="1" smtClean="0"/>
              <a:t>tracheobronchial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Threatens lower airways</a:t>
            </a:r>
          </a:p>
          <a:p>
            <a:r>
              <a:rPr lang="en-US" dirty="0" smtClean="0"/>
              <a:t>Red flags: Cough, wheeze, gurgling, recurrent,  “silent”</a:t>
            </a:r>
          </a:p>
          <a:p>
            <a:r>
              <a:rPr lang="en-US" dirty="0" smtClean="0"/>
              <a:t>Conditions contributing to aspiration pneumonia</a:t>
            </a:r>
          </a:p>
          <a:p>
            <a:r>
              <a:rPr lang="en-US" dirty="0" smtClean="0"/>
              <a:t>Frequency, amount and properties of aspirate</a:t>
            </a:r>
          </a:p>
          <a:p>
            <a:r>
              <a:rPr lang="en-US" dirty="0" smtClean="0"/>
              <a:t>Factors that can contribute to aspiration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(GI)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when there are feeding/swallowing problems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Causes: Oral </a:t>
            </a:r>
            <a:r>
              <a:rPr lang="en-US" dirty="0" err="1" smtClean="0"/>
              <a:t>sensorimotor</a:t>
            </a:r>
            <a:r>
              <a:rPr lang="en-US" dirty="0" smtClean="0"/>
              <a:t> problems, GERD, </a:t>
            </a:r>
            <a:r>
              <a:rPr lang="en-US" dirty="0" err="1" smtClean="0"/>
              <a:t>dysmotility</a:t>
            </a:r>
            <a:r>
              <a:rPr lang="en-US" dirty="0" smtClean="0"/>
              <a:t>, constipation, structural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Effect: poor nutritional intake, growth failure, malnutrition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Dysphagia</a:t>
            </a:r>
            <a:r>
              <a:rPr lang="en-US" dirty="0" smtClean="0"/>
              <a:t> secondary to GI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abnormalities of the esophagus and stomach</a:t>
            </a:r>
          </a:p>
          <a:p>
            <a:pPr lvl="1"/>
            <a:r>
              <a:rPr lang="en-US" dirty="0" smtClean="0"/>
              <a:t>TEF, EA, pyloric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err="1" smtClean="0"/>
              <a:t>Dysmotility</a:t>
            </a:r>
            <a:endParaRPr lang="en-US" dirty="0" smtClean="0"/>
          </a:p>
          <a:p>
            <a:r>
              <a:rPr lang="en-US" dirty="0" smtClean="0"/>
              <a:t>Inflammatory diseases</a:t>
            </a:r>
          </a:p>
          <a:p>
            <a:pPr lvl="1"/>
            <a:r>
              <a:rPr lang="en-US" dirty="0" smtClean="0"/>
              <a:t>NEC, </a:t>
            </a:r>
            <a:r>
              <a:rPr lang="en-US" dirty="0" err="1" smtClean="0"/>
              <a:t>Crohn’s</a:t>
            </a:r>
            <a:r>
              <a:rPr lang="en-US" dirty="0" smtClean="0"/>
              <a:t>, Lupus</a:t>
            </a:r>
          </a:p>
          <a:p>
            <a:r>
              <a:rPr lang="en-US" dirty="0" smtClean="0"/>
              <a:t>Constipation</a:t>
            </a:r>
          </a:p>
          <a:p>
            <a:pPr lvl="1"/>
            <a:r>
              <a:rPr lang="en-US" dirty="0" smtClean="0"/>
              <a:t>Common in neurologically impaired</a:t>
            </a:r>
          </a:p>
          <a:p>
            <a:pPr lvl="1"/>
            <a:r>
              <a:rPr lang="en-US" dirty="0" smtClean="0"/>
              <a:t>Faulty </a:t>
            </a:r>
            <a:r>
              <a:rPr lang="en-US" dirty="0" err="1" smtClean="0"/>
              <a:t>innervation</a:t>
            </a:r>
            <a:r>
              <a:rPr lang="en-US" dirty="0" smtClean="0"/>
              <a:t>, immobility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 of body composition that can be prevented or reversed by nutritional repletion</a:t>
            </a:r>
          </a:p>
          <a:p>
            <a:r>
              <a:rPr lang="en-US" dirty="0" smtClean="0"/>
              <a:t>Multi-factorial </a:t>
            </a:r>
          </a:p>
          <a:p>
            <a:pPr lvl="1"/>
            <a:r>
              <a:rPr lang="en-US" dirty="0" smtClean="0"/>
              <a:t>Struggle with feedings</a:t>
            </a:r>
          </a:p>
          <a:p>
            <a:pPr lvl="1"/>
            <a:r>
              <a:rPr lang="en-US" dirty="0" smtClean="0"/>
              <a:t>Inadequate volume</a:t>
            </a:r>
          </a:p>
          <a:p>
            <a:pPr lvl="1"/>
            <a:r>
              <a:rPr lang="en-US" dirty="0" smtClean="0"/>
              <a:t>Psycho-social problems</a:t>
            </a:r>
          </a:p>
          <a:p>
            <a:r>
              <a:rPr lang="en-US" dirty="0" smtClean="0"/>
              <a:t>Primary and secondary types</a:t>
            </a:r>
          </a:p>
          <a:p>
            <a:pPr lvl="1"/>
            <a:r>
              <a:rPr lang="en-US" dirty="0" smtClean="0"/>
              <a:t>Protein energy malnutrition (PEM) </a:t>
            </a:r>
          </a:p>
          <a:p>
            <a:pPr lvl="2"/>
            <a:r>
              <a:rPr lang="en-US" dirty="0" smtClean="0"/>
              <a:t>More common with feeding/swallowing difficulties</a:t>
            </a:r>
          </a:p>
          <a:p>
            <a:pPr lvl="1"/>
            <a:r>
              <a:rPr lang="en-US" dirty="0" smtClean="0"/>
              <a:t>Organic disease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Malabsorption</a:t>
            </a:r>
            <a:endParaRPr lang="en-US" dirty="0" smtClean="0"/>
          </a:p>
          <a:p>
            <a:pPr lvl="1"/>
            <a:r>
              <a:rPr lang="en-US" dirty="0" smtClean="0"/>
              <a:t>Inability to absorb nutrients </a:t>
            </a:r>
          </a:p>
          <a:p>
            <a:r>
              <a:rPr lang="en-US" dirty="0" smtClean="0"/>
              <a:t>Systemic infections</a:t>
            </a:r>
          </a:p>
          <a:p>
            <a:pPr lvl="1"/>
            <a:r>
              <a:rPr lang="en-US" dirty="0" smtClean="0"/>
              <a:t>Reduction in appetite</a:t>
            </a:r>
          </a:p>
          <a:p>
            <a:pPr lvl="1"/>
            <a:r>
              <a:rPr lang="en-US" dirty="0" smtClean="0"/>
              <a:t>Withdrawal of foods (NEC)</a:t>
            </a:r>
          </a:p>
          <a:p>
            <a:r>
              <a:rPr lang="en-US" dirty="0" smtClean="0"/>
              <a:t>Immune system</a:t>
            </a:r>
          </a:p>
          <a:p>
            <a:pPr lvl="1"/>
            <a:r>
              <a:rPr lang="en-US" dirty="0" smtClean="0"/>
              <a:t>Infection</a:t>
            </a:r>
          </a:p>
          <a:p>
            <a:r>
              <a:rPr lang="en-US" dirty="0" smtClean="0"/>
              <a:t>Vicious cycle</a:t>
            </a:r>
          </a:p>
          <a:p>
            <a:pPr lvl="1"/>
            <a:r>
              <a:rPr lang="en-US" dirty="0" smtClean="0"/>
              <a:t>Malnutrition compounded by not wanting to eat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nutr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3810000" cy="2857500"/>
          </a:xfrm>
          <a:prstGeom prst="rect">
            <a:avLst/>
          </a:prstGeom>
        </p:spPr>
      </p:pic>
      <p:pic>
        <p:nvPicPr>
          <p:cNvPr id="3" name="Picture 2" descr="malnutri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781300"/>
            <a:ext cx="533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bowel (gut)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Malabsorbtion</a:t>
            </a:r>
            <a:r>
              <a:rPr lang="en-US" dirty="0" smtClean="0"/>
              <a:t> and subsequent malnutrition that is induced following a massive small intestinal resection</a:t>
            </a:r>
          </a:p>
          <a:p>
            <a:r>
              <a:rPr lang="en-US" dirty="0" smtClean="0"/>
              <a:t>Necrotizing </a:t>
            </a:r>
            <a:r>
              <a:rPr lang="en-US" dirty="0" err="1" smtClean="0"/>
              <a:t>enterocolitis</a:t>
            </a:r>
            <a:r>
              <a:rPr lang="en-US" dirty="0" smtClean="0"/>
              <a:t> (NEC)</a:t>
            </a:r>
          </a:p>
          <a:p>
            <a:r>
              <a:rPr lang="en-US" dirty="0" smtClean="0"/>
              <a:t>Intestinal </a:t>
            </a:r>
            <a:r>
              <a:rPr lang="en-US" dirty="0" err="1" smtClean="0"/>
              <a:t>malrotation</a:t>
            </a:r>
            <a:endParaRPr lang="en-US" dirty="0" smtClean="0"/>
          </a:p>
          <a:p>
            <a:r>
              <a:rPr lang="en-US" dirty="0" err="1" smtClean="0"/>
              <a:t>Gastroschisis</a:t>
            </a:r>
            <a:r>
              <a:rPr lang="en-US" dirty="0" smtClean="0"/>
              <a:t>/</a:t>
            </a:r>
            <a:r>
              <a:rPr lang="en-US" dirty="0" err="1" smtClean="0"/>
              <a:t>Omphalocele</a:t>
            </a:r>
            <a:endParaRPr lang="en-US" dirty="0" smtClean="0"/>
          </a:p>
          <a:p>
            <a:r>
              <a:rPr lang="en-US" dirty="0" smtClean="0"/>
              <a:t>Multiple intestinal </a:t>
            </a:r>
            <a:r>
              <a:rPr lang="en-US" dirty="0" err="1" smtClean="0"/>
              <a:t>atresias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Necrotizing enterocolitis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NEC</a:t>
            </a:r>
          </a:p>
          <a:p>
            <a:r>
              <a:rPr lang="en-US" smtClean="0"/>
              <a:t>Typically seen in preemies</a:t>
            </a:r>
          </a:p>
          <a:p>
            <a:r>
              <a:rPr lang="en-US" smtClean="0"/>
              <a:t>Timing of onset is generally inversely proportional to gestational age at birth (e.g., the earlier a child is born, the later the signs of NEC are seen)</a:t>
            </a:r>
          </a:p>
          <a:p>
            <a:r>
              <a:rPr lang="en-US" smtClean="0"/>
              <a:t>Portions of the bowel undergo necrosis (tissue death)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</a:t>
            </a:r>
          </a:p>
        </p:txBody>
      </p:sp>
      <p:pic>
        <p:nvPicPr>
          <p:cNvPr id="35843" name="Content Placeholder 3" descr="n5551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1000" y="1957388"/>
            <a:ext cx="5842000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Dog…and cat…ate my homework</a:t>
            </a:r>
            <a:endParaRPr lang="en-US" dirty="0"/>
          </a:p>
        </p:txBody>
      </p:sp>
      <p:pic>
        <p:nvPicPr>
          <p:cNvPr id="4" name="Content Placeholder 3" descr="IMG_7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447800"/>
            <a:ext cx="7811192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includes providing bowel rest by stopping </a:t>
            </a:r>
            <a:r>
              <a:rPr lang="en-US" dirty="0" err="1" smtClean="0"/>
              <a:t>enteral</a:t>
            </a:r>
            <a:r>
              <a:rPr lang="en-US" dirty="0" smtClean="0"/>
              <a:t> feeds, gastric decompression with intermittent suction, fluid replacement, support for blood pressure, </a:t>
            </a:r>
            <a:r>
              <a:rPr lang="en-US" dirty="0" err="1" smtClean="0"/>
              <a:t>parenteral</a:t>
            </a:r>
            <a:r>
              <a:rPr lang="en-US" dirty="0" smtClean="0"/>
              <a:t> nutrition, and antibiotic therapy</a:t>
            </a:r>
          </a:p>
          <a:p>
            <a:r>
              <a:rPr lang="en-US" dirty="0" smtClean="0"/>
              <a:t>Emergency surgery resection of necrotic bowel may be required</a:t>
            </a:r>
          </a:p>
          <a:p>
            <a:r>
              <a:rPr lang="en-US" dirty="0" smtClean="0"/>
              <a:t>Colostomy may be required (reversed later)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6553200" cy="5562600"/>
          </a:xfrm>
        </p:spPr>
        <p:txBody>
          <a:bodyPr>
            <a:normAutofit/>
          </a:bodyPr>
          <a:lstStyle/>
          <a:p>
            <a:r>
              <a:rPr lang="en-US" sz="8600" dirty="0" smtClean="0">
                <a:solidFill>
                  <a:srgbClr val="FF0000"/>
                </a:solidFill>
              </a:rPr>
              <a:t>Warning – </a:t>
            </a:r>
          </a:p>
          <a:p>
            <a:pPr>
              <a:buFont typeface="Arial" charset="0"/>
              <a:buNone/>
            </a:pPr>
            <a:r>
              <a:rPr lang="en-US" sz="4000" dirty="0" smtClean="0"/>
              <a:t>	</a:t>
            </a:r>
          </a:p>
          <a:p>
            <a:pPr>
              <a:buFont typeface="Arial" charset="0"/>
              <a:buNone/>
            </a:pPr>
            <a:endParaRPr lang="en-US" sz="4000" dirty="0" smtClean="0"/>
          </a:p>
          <a:p>
            <a:pPr>
              <a:buFont typeface="Arial" charset="0"/>
              <a:buNone/>
            </a:pPr>
            <a:endParaRPr lang="en-US" sz="4000" dirty="0" smtClean="0"/>
          </a:p>
          <a:p>
            <a:pPr>
              <a:buFont typeface="Arial" charset="0"/>
              <a:buNone/>
            </a:pPr>
            <a:r>
              <a:rPr lang="en-US" sz="4000" dirty="0" smtClean="0"/>
              <a:t>Picture of resection is next  </a:t>
            </a:r>
            <a:endParaRPr lang="en-US" sz="9600" dirty="0" smtClean="0">
              <a:solidFill>
                <a:srgbClr val="FF0000"/>
              </a:solidFill>
            </a:endParaRPr>
          </a:p>
        </p:txBody>
      </p:sp>
      <p:pic>
        <p:nvPicPr>
          <p:cNvPr id="37892" name="Picture 4" descr="C:\Documents and Settings\jul2\Local Settings\Temporary Internet Files\Content.IE5\A79N80FW\MPj043098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4384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</a:t>
            </a:r>
          </a:p>
        </p:txBody>
      </p:sp>
      <p:pic>
        <p:nvPicPr>
          <p:cNvPr id="38915" name="Content Placeholder 3" descr="Neonatal_necrotizing_enterocolitis,_gross_pathology_20G0023_lo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0313" y="1600200"/>
            <a:ext cx="6683375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Infection/inflammation of the bowel</a:t>
            </a:r>
          </a:p>
          <a:p>
            <a:r>
              <a:rPr lang="en-US" dirty="0" smtClean="0"/>
              <a:t>Immature bowel sensitive to blood flow changes and oxygen imbalance</a:t>
            </a:r>
          </a:p>
          <a:p>
            <a:r>
              <a:rPr lang="en-US" dirty="0" smtClean="0"/>
              <a:t>Almost never seen before oral feedings are introduced</a:t>
            </a:r>
          </a:p>
          <a:p>
            <a:r>
              <a:rPr lang="en-US" dirty="0" smtClean="0"/>
              <a:t>Formula feeding increases risk of NEC by tenfold compared to infants who are breastfed alone. </a:t>
            </a:r>
          </a:p>
          <a:p>
            <a:r>
              <a:rPr lang="en-US" dirty="0" err="1" smtClean="0"/>
              <a:t>Breastmilk</a:t>
            </a:r>
            <a:r>
              <a:rPr lang="en-US" dirty="0" smtClean="0"/>
              <a:t> (even expressed BM) – </a:t>
            </a:r>
            <a:r>
              <a:rPr lang="en-US" dirty="0" err="1" smtClean="0"/>
              <a:t>antiinfective</a:t>
            </a:r>
            <a:r>
              <a:rPr lang="en-US" dirty="0" smtClean="0"/>
              <a:t> effect, immunoglobulin agents, rapid digestion</a:t>
            </a:r>
          </a:p>
          <a:p>
            <a:r>
              <a:rPr lang="en-US" dirty="0" smtClean="0"/>
              <a:t>Added stress of food moving through bowel allows bacteria to invade and attack walls of intestine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phaloc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3581400" cy="2819400"/>
          </a:xfrm>
          <a:prstGeom prst="rect">
            <a:avLst/>
          </a:prstGeom>
        </p:spPr>
      </p:pic>
      <p:pic>
        <p:nvPicPr>
          <p:cNvPr id="3" name="Picture 2" descr="omphalocele before heart surg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194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return of gastric contents, either food alone or mixed with stomach acid, into the esophagus. </a:t>
            </a:r>
          </a:p>
          <a:p>
            <a:r>
              <a:rPr lang="en-US" dirty="0" smtClean="0"/>
              <a:t>Reflux is normal!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3" descr="spitupe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048000"/>
            <a:ext cx="4114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6781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Barriers to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LES – contains gastric contents; pressure differentials</a:t>
            </a:r>
          </a:p>
          <a:p>
            <a:r>
              <a:rPr lang="en-US" dirty="0" smtClean="0"/>
              <a:t>Growth – longer esophagus, more upright, solid foods</a:t>
            </a:r>
          </a:p>
          <a:p>
            <a:r>
              <a:rPr lang="en-US" dirty="0" smtClean="0"/>
              <a:t>Saliva</a:t>
            </a:r>
          </a:p>
          <a:p>
            <a:pPr lvl="1"/>
            <a:r>
              <a:rPr lang="en-US" dirty="0" smtClean="0"/>
              <a:t>Acid neutralization</a:t>
            </a:r>
          </a:p>
          <a:p>
            <a:pPr lvl="1"/>
            <a:r>
              <a:rPr lang="en-US" dirty="0" smtClean="0"/>
              <a:t>Clears refluxed materials</a:t>
            </a:r>
          </a:p>
          <a:p>
            <a:pPr lvl="1"/>
            <a:r>
              <a:rPr lang="en-US" dirty="0" smtClean="0"/>
              <a:t>Polypeptide hormone</a:t>
            </a:r>
          </a:p>
          <a:p>
            <a:r>
              <a:rPr lang="en-US" dirty="0" smtClean="0"/>
              <a:t>Respiratory protective systems</a:t>
            </a:r>
          </a:p>
          <a:p>
            <a:pPr lvl="1"/>
            <a:r>
              <a:rPr lang="en-US" dirty="0" smtClean="0"/>
              <a:t>Cough/airway clearance (6 </a:t>
            </a:r>
            <a:r>
              <a:rPr lang="en-US" dirty="0" err="1" smtClean="0"/>
              <a:t>mos</a:t>
            </a:r>
            <a:r>
              <a:rPr lang="en-US" dirty="0" smtClean="0"/>
              <a:t> +)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Delayed gastric emptying</a:t>
            </a:r>
          </a:p>
          <a:p>
            <a:pPr lvl="1"/>
            <a:r>
              <a:rPr lang="en-US" dirty="0" smtClean="0"/>
              <a:t>Strictures</a:t>
            </a:r>
          </a:p>
          <a:p>
            <a:pPr lvl="1"/>
            <a:r>
              <a:rPr lang="en-US" dirty="0" smtClean="0"/>
              <a:t>Esophageal spasm leads to </a:t>
            </a:r>
            <a:r>
              <a:rPr lang="en-US" dirty="0" err="1" smtClean="0"/>
              <a:t>odynophagia</a:t>
            </a:r>
            <a:endParaRPr lang="en-US" dirty="0" smtClean="0"/>
          </a:p>
          <a:p>
            <a:r>
              <a:rPr lang="en-US" dirty="0" smtClean="0"/>
              <a:t>Respiratory impact</a:t>
            </a:r>
          </a:p>
          <a:p>
            <a:pPr lvl="1"/>
            <a:r>
              <a:rPr lang="en-US" dirty="0" smtClean="0"/>
              <a:t>Increased WOB</a:t>
            </a:r>
          </a:p>
          <a:p>
            <a:pPr lvl="1"/>
            <a:r>
              <a:rPr lang="en-US" dirty="0" smtClean="0"/>
              <a:t>Lack of energy = slower digestion</a:t>
            </a:r>
          </a:p>
          <a:p>
            <a:pPr lvl="1"/>
            <a:r>
              <a:rPr lang="en-US" dirty="0" smtClean="0"/>
              <a:t>Asthma subgroup</a:t>
            </a:r>
          </a:p>
          <a:p>
            <a:r>
              <a:rPr lang="en-US" dirty="0" smtClean="0"/>
              <a:t>Pressure sensitive</a:t>
            </a:r>
          </a:p>
          <a:p>
            <a:pPr lvl="1"/>
            <a:r>
              <a:rPr lang="en-US" dirty="0" smtClean="0"/>
              <a:t>constipation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 or GERD?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loss or inadequate weight gain (FTT)</a:t>
            </a:r>
          </a:p>
          <a:p>
            <a:r>
              <a:rPr lang="en-US" dirty="0" smtClean="0"/>
              <a:t>Persistent irritability</a:t>
            </a:r>
          </a:p>
          <a:p>
            <a:r>
              <a:rPr lang="en-US" dirty="0" smtClean="0"/>
              <a:t>Food refusal/selectivity</a:t>
            </a:r>
          </a:p>
          <a:p>
            <a:r>
              <a:rPr lang="en-US" dirty="0" smtClean="0"/>
              <a:t>Posture -arching</a:t>
            </a:r>
          </a:p>
          <a:p>
            <a:r>
              <a:rPr lang="en-US" dirty="0" smtClean="0"/>
              <a:t>Coughing/choking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Apnea</a:t>
            </a:r>
          </a:p>
          <a:p>
            <a:r>
              <a:rPr lang="en-US" dirty="0" smtClean="0"/>
              <a:t>Sleep disturbance</a:t>
            </a:r>
          </a:p>
          <a:p>
            <a:r>
              <a:rPr lang="en-US" dirty="0" smtClean="0"/>
              <a:t>Recurrent pneumonia</a:t>
            </a:r>
            <a:endParaRPr lang="en-US" dirty="0"/>
          </a:p>
        </p:txBody>
      </p:sp>
      <p:pic>
        <p:nvPicPr>
          <p:cNvPr id="4" name="Picture 3" descr="dyschez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2540000" cy="1689100"/>
          </a:xfrm>
          <a:prstGeom prst="rect">
            <a:avLst/>
          </a:prstGeom>
        </p:spPr>
      </p:pic>
      <p:pic>
        <p:nvPicPr>
          <p:cNvPr id="6" name="Picture 5" descr="rejecting 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1981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Chiari</a:t>
            </a:r>
            <a:r>
              <a:rPr lang="en-US" dirty="0" smtClean="0"/>
              <a:t>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“Hindbrain malformation”</a:t>
            </a:r>
          </a:p>
          <a:p>
            <a:r>
              <a:rPr lang="en-US" dirty="0" smtClean="0"/>
              <a:t>Four Types </a:t>
            </a:r>
          </a:p>
          <a:p>
            <a:pPr lvl="1"/>
            <a:r>
              <a:rPr lang="en-US" dirty="0" smtClean="0"/>
              <a:t>Type I – often asymptomatic – </a:t>
            </a:r>
            <a:r>
              <a:rPr lang="en-US" dirty="0" err="1" smtClean="0"/>
              <a:t>tonsillar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r>
              <a:rPr lang="en-US" dirty="0" smtClean="0"/>
              <a:t> 3-5 mm</a:t>
            </a:r>
          </a:p>
          <a:p>
            <a:pPr lvl="1"/>
            <a:r>
              <a:rPr lang="en-US" dirty="0" smtClean="0"/>
              <a:t>Type II – </a:t>
            </a:r>
            <a:r>
              <a:rPr lang="en-US" dirty="0" err="1" smtClean="0"/>
              <a:t>myelomeningocele</a:t>
            </a:r>
            <a:endParaRPr lang="en-US" dirty="0" smtClean="0"/>
          </a:p>
          <a:p>
            <a:pPr lvl="1"/>
            <a:r>
              <a:rPr lang="en-US" dirty="0" smtClean="0"/>
              <a:t>Type III – Severe neurological deficits</a:t>
            </a:r>
          </a:p>
          <a:p>
            <a:pPr lvl="1"/>
            <a:r>
              <a:rPr lang="en-US" dirty="0" smtClean="0"/>
              <a:t>Type IV – rare – lack of </a:t>
            </a:r>
            <a:r>
              <a:rPr lang="en-US" dirty="0" err="1" smtClean="0"/>
              <a:t>cerebellar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Removal of lamina of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or 3</a:t>
            </a:r>
            <a:r>
              <a:rPr lang="en-US" baseline="30000" dirty="0" smtClean="0"/>
              <a:t>rd</a:t>
            </a:r>
            <a:r>
              <a:rPr lang="en-US" dirty="0" smtClean="0"/>
              <a:t> cervical vertebrae and part of occipital bone to relieve pressure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allergies/intolerance</a:t>
            </a:r>
          </a:p>
          <a:p>
            <a:endParaRPr lang="en-US" dirty="0" smtClean="0"/>
          </a:p>
          <a:p>
            <a:r>
              <a:rPr lang="en-US" dirty="0" smtClean="0"/>
              <a:t>Immature digestive system</a:t>
            </a:r>
          </a:p>
          <a:p>
            <a:endParaRPr lang="en-US" dirty="0" smtClean="0"/>
          </a:p>
          <a:p>
            <a:r>
              <a:rPr lang="en-US" dirty="0" smtClean="0"/>
              <a:t>Structural</a:t>
            </a:r>
          </a:p>
          <a:p>
            <a:endParaRPr lang="en-US" dirty="0" smtClean="0"/>
          </a:p>
          <a:p>
            <a:r>
              <a:rPr lang="en-US" dirty="0" smtClean="0"/>
              <a:t>Immature neurological system</a:t>
            </a:r>
          </a:p>
          <a:p>
            <a:pPr lvl="1"/>
            <a:r>
              <a:rPr lang="en-US" dirty="0" smtClean="0"/>
              <a:t>Low tone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6553200" cy="4525963"/>
          </a:xfrm>
        </p:spPr>
        <p:txBody>
          <a:bodyPr/>
          <a:lstStyle/>
          <a:p>
            <a:r>
              <a:rPr lang="en-US" dirty="0" smtClean="0"/>
              <a:t>Non-medical</a:t>
            </a:r>
          </a:p>
          <a:p>
            <a:pPr lvl="1"/>
            <a:r>
              <a:rPr lang="en-US" dirty="0" smtClean="0"/>
              <a:t>Thickening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Positioning</a:t>
            </a:r>
          </a:p>
          <a:p>
            <a:pPr lvl="1"/>
            <a:endParaRPr lang="en-US" dirty="0" smtClean="0"/>
          </a:p>
          <a:p>
            <a:pPr lvl="8">
              <a:buNone/>
            </a:pPr>
            <a:r>
              <a:rPr lang="en-US" sz="1800" dirty="0" smtClean="0"/>
              <a:t>Feeding frequency</a:t>
            </a:r>
          </a:p>
          <a:p>
            <a:pPr lvl="1"/>
            <a:endParaRPr lang="en-US" dirty="0"/>
          </a:p>
        </p:txBody>
      </p:sp>
      <p:pic>
        <p:nvPicPr>
          <p:cNvPr id="4" name="Picture 3" descr="we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4114800" cy="3000375"/>
          </a:xfrm>
          <a:prstGeom prst="rect">
            <a:avLst/>
          </a:prstGeom>
        </p:spPr>
      </p:pic>
      <p:pic>
        <p:nvPicPr>
          <p:cNvPr id="5" name="Picture 4" descr="wedge in cars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685800"/>
            <a:ext cx="3276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</a:p>
          <a:p>
            <a:pPr lvl="1"/>
            <a:r>
              <a:rPr lang="en-US" dirty="0" smtClean="0"/>
              <a:t>Improves gastric motility</a:t>
            </a:r>
          </a:p>
          <a:p>
            <a:pPr lvl="2"/>
            <a:r>
              <a:rPr lang="en-US" dirty="0" err="1" smtClean="0"/>
              <a:t>Metoclopramide</a:t>
            </a:r>
            <a:endParaRPr lang="en-US" dirty="0" smtClean="0"/>
          </a:p>
          <a:p>
            <a:pPr lvl="2"/>
            <a:r>
              <a:rPr lang="en-US" dirty="0" smtClean="0"/>
              <a:t>Erythromycin</a:t>
            </a:r>
          </a:p>
          <a:p>
            <a:pPr lvl="1"/>
            <a:r>
              <a:rPr lang="en-US" dirty="0" smtClean="0"/>
              <a:t>Lowers gastric acid production</a:t>
            </a:r>
          </a:p>
          <a:p>
            <a:pPr lvl="2"/>
            <a:r>
              <a:rPr lang="en-US" dirty="0" smtClean="0"/>
              <a:t>Ranitidine hydrochloride</a:t>
            </a:r>
          </a:p>
          <a:p>
            <a:pPr lvl="1"/>
            <a:r>
              <a:rPr lang="en-US" dirty="0" smtClean="0"/>
              <a:t>Proton pump inhibitor</a:t>
            </a:r>
          </a:p>
          <a:p>
            <a:pPr lvl="2"/>
            <a:r>
              <a:rPr lang="en-US" dirty="0" err="1" smtClean="0"/>
              <a:t>Omeprazole</a:t>
            </a:r>
            <a:r>
              <a:rPr lang="en-US" dirty="0" smtClean="0"/>
              <a:t>, </a:t>
            </a:r>
            <a:r>
              <a:rPr lang="en-US" dirty="0" err="1" smtClean="0"/>
              <a:t>lansoprazole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</a:t>
            </a:r>
          </a:p>
          <a:p>
            <a:pPr lvl="1"/>
            <a:r>
              <a:rPr lang="en-US" dirty="0" err="1" smtClean="0"/>
              <a:t>Fundoplication</a:t>
            </a:r>
            <a:endParaRPr lang="en-US" dirty="0" smtClean="0"/>
          </a:p>
          <a:p>
            <a:pPr lvl="1"/>
            <a:r>
              <a:rPr lang="en-US" dirty="0" err="1" smtClean="0"/>
              <a:t>Percutaneous</a:t>
            </a:r>
            <a:r>
              <a:rPr lang="en-US" dirty="0" smtClean="0"/>
              <a:t> endoscopic </a:t>
            </a:r>
            <a:r>
              <a:rPr lang="en-US" dirty="0" err="1" smtClean="0"/>
              <a:t>gastrostomy</a:t>
            </a:r>
            <a:r>
              <a:rPr lang="en-US" dirty="0" smtClean="0"/>
              <a:t> (PEG)</a:t>
            </a:r>
          </a:p>
          <a:p>
            <a:pPr lvl="1"/>
            <a:r>
              <a:rPr lang="en-US" dirty="0" err="1" smtClean="0"/>
              <a:t>Jejunostomy</a:t>
            </a:r>
            <a:r>
              <a:rPr lang="en-US" dirty="0" smtClean="0"/>
              <a:t> feedings </a:t>
            </a:r>
            <a:endParaRPr lang="en-US" dirty="0"/>
          </a:p>
        </p:txBody>
      </p:sp>
      <p:pic>
        <p:nvPicPr>
          <p:cNvPr id="4" name="Picture 3" descr="gastro_reflu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3708400" cy="2755900"/>
          </a:xfrm>
          <a:prstGeom prst="rect">
            <a:avLst/>
          </a:prstGeom>
        </p:spPr>
      </p:pic>
      <p:pic>
        <p:nvPicPr>
          <p:cNvPr id="5" name="Picture 4" descr="gastro_reflu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657600"/>
            <a:ext cx="370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Child/Family</a:t>
            </a:r>
          </a:p>
          <a:p>
            <a:pPr lvl="1"/>
            <a:r>
              <a:rPr lang="en-US" dirty="0" smtClean="0"/>
              <a:t>Food as 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gate 01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gate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gate 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331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gate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145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gate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nold chi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14400"/>
            <a:ext cx="5562599" cy="5029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you might expect on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might we expect </a:t>
            </a:r>
            <a:r>
              <a:rPr lang="en-US" dirty="0" smtClean="0"/>
              <a:t>in an infant born at 24 weeks gestation, 32 weeks, 36 weeks, full-term?</a:t>
            </a:r>
          </a:p>
          <a:p>
            <a:r>
              <a:rPr lang="en-US" dirty="0" smtClean="0"/>
              <a:t>How might respiratory rate impact SSB coordination?</a:t>
            </a:r>
          </a:p>
          <a:p>
            <a:r>
              <a:rPr lang="en-US" dirty="0" smtClean="0"/>
              <a:t>How might increased work of feeding impact SSB coordination?</a:t>
            </a:r>
          </a:p>
          <a:p>
            <a:r>
              <a:rPr lang="en-US" dirty="0" smtClean="0"/>
              <a:t>Why might a 5-month-old infant be referred to you with no prior history of feeding problems? </a:t>
            </a:r>
          </a:p>
          <a:p>
            <a:r>
              <a:rPr lang="en-US" dirty="0" smtClean="0"/>
              <a:t>A child refuses the bottle or breast but readily takes the pacifier.  Why? </a:t>
            </a:r>
          </a:p>
          <a:p>
            <a:r>
              <a:rPr lang="en-US" dirty="0" smtClean="0"/>
              <a:t>A child has a history of TEF – what systems might you </a:t>
            </a:r>
            <a:r>
              <a:rPr lang="en-US" dirty="0" smtClean="0"/>
              <a:t> </a:t>
            </a:r>
            <a:r>
              <a:rPr lang="en-US" dirty="0" smtClean="0"/>
              <a:t>expect are impacted?  </a:t>
            </a:r>
          </a:p>
          <a:p>
            <a:r>
              <a:rPr lang="en-US" dirty="0" smtClean="0"/>
              <a:t>A child who is bottle fed does not exhibit a rooting reflex or a gag reflex.  Is this  a problem?</a:t>
            </a:r>
          </a:p>
          <a:p>
            <a:r>
              <a:rPr lang="en-US" dirty="0" smtClean="0"/>
              <a:t>A child of  14 months exhibits a </a:t>
            </a:r>
            <a:r>
              <a:rPr lang="en-US" dirty="0" err="1" smtClean="0"/>
              <a:t>phasic</a:t>
            </a:r>
            <a:r>
              <a:rPr lang="en-US" dirty="0" smtClean="0"/>
              <a:t> bite.  Is this a problem?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airway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990600"/>
            <a:ext cx="6553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Level of Obstruction</a:t>
            </a:r>
          </a:p>
          <a:p>
            <a:pPr lvl="1"/>
            <a:r>
              <a:rPr lang="en-US" dirty="0" smtClean="0"/>
              <a:t>Nose/</a:t>
            </a:r>
            <a:r>
              <a:rPr lang="en-US" dirty="0" err="1" smtClean="0"/>
              <a:t>nasopharynx</a:t>
            </a:r>
            <a:r>
              <a:rPr lang="en-US" dirty="0" smtClean="0"/>
              <a:t>, mouth/</a:t>
            </a:r>
            <a:r>
              <a:rPr lang="en-US" dirty="0" err="1" smtClean="0"/>
              <a:t>oropharynx</a:t>
            </a:r>
            <a:r>
              <a:rPr lang="en-US" dirty="0" smtClean="0"/>
              <a:t>, </a:t>
            </a:r>
            <a:r>
              <a:rPr lang="en-US" dirty="0" err="1" smtClean="0"/>
              <a:t>hypopharynx</a:t>
            </a:r>
            <a:r>
              <a:rPr lang="en-US" dirty="0" smtClean="0"/>
              <a:t>, larynx, </a:t>
            </a:r>
            <a:r>
              <a:rPr lang="en-US" dirty="0" err="1" smtClean="0"/>
              <a:t>tracheobronchial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Pulmonary disease or Infection</a:t>
            </a:r>
          </a:p>
          <a:p>
            <a:pPr lvl="1"/>
            <a:r>
              <a:rPr lang="en-US" dirty="0" smtClean="0"/>
              <a:t>Cystic Fibrosis, BPD, CDH</a:t>
            </a:r>
          </a:p>
          <a:p>
            <a:r>
              <a:rPr lang="en-US" dirty="0" smtClean="0"/>
              <a:t>Presence of Cough</a:t>
            </a:r>
          </a:p>
          <a:p>
            <a:pPr lvl="1"/>
            <a:r>
              <a:rPr lang="en-US" dirty="0" smtClean="0"/>
              <a:t>When during meal</a:t>
            </a:r>
          </a:p>
          <a:p>
            <a:pPr lvl="1"/>
            <a:r>
              <a:rPr lang="en-US" dirty="0" smtClean="0"/>
              <a:t>May  be ‘silent’</a:t>
            </a:r>
          </a:p>
          <a:p>
            <a:r>
              <a:rPr lang="en-US" dirty="0" smtClean="0"/>
              <a:t>Respiration at rest and with feeding</a:t>
            </a:r>
          </a:p>
          <a:p>
            <a:pPr lvl="1"/>
            <a:r>
              <a:rPr lang="en-US" dirty="0" smtClean="0"/>
              <a:t>Look at patterns</a:t>
            </a:r>
          </a:p>
          <a:p>
            <a:pPr lvl="1"/>
            <a:r>
              <a:rPr lang="en-US" dirty="0" smtClean="0"/>
              <a:t>Feeding stresses an already marginal airway</a:t>
            </a:r>
          </a:p>
          <a:p>
            <a:endParaRPr lang="en-US" dirty="0"/>
          </a:p>
        </p:txBody>
      </p:sp>
      <p:pic>
        <p:nvPicPr>
          <p:cNvPr id="4" name="Picture 3" descr="intercostal retra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3000375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issues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Obstruction</a:t>
            </a:r>
          </a:p>
          <a:p>
            <a:pPr lvl="1"/>
            <a:r>
              <a:rPr lang="en-US" dirty="0" smtClean="0"/>
              <a:t>Nasal</a:t>
            </a:r>
          </a:p>
          <a:p>
            <a:pPr lvl="1"/>
            <a:r>
              <a:rPr lang="en-US" dirty="0" smtClean="0"/>
              <a:t>Tongue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Mandibular</a:t>
            </a:r>
            <a:r>
              <a:rPr lang="en-US" dirty="0" smtClean="0"/>
              <a:t> </a:t>
            </a:r>
            <a:r>
              <a:rPr lang="en-US" dirty="0" err="1" smtClean="0"/>
              <a:t>hypoplasia</a:t>
            </a:r>
            <a:r>
              <a:rPr lang="en-US" dirty="0" smtClean="0"/>
              <a:t> –</a:t>
            </a:r>
          </a:p>
          <a:p>
            <a:pPr lvl="1"/>
            <a:r>
              <a:rPr lang="en-US" dirty="0" smtClean="0"/>
              <a:t>Three mechanisms of obstruction</a:t>
            </a:r>
          </a:p>
          <a:p>
            <a:pPr lvl="1"/>
            <a:r>
              <a:rPr lang="en-US" dirty="0" smtClean="0"/>
              <a:t>tracheotomy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erre robin sequ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91000"/>
            <a:ext cx="2501153" cy="2362200"/>
          </a:xfrm>
          <a:prstGeom prst="rect">
            <a:avLst/>
          </a:prstGeom>
        </p:spPr>
      </p:pic>
      <p:pic>
        <p:nvPicPr>
          <p:cNvPr id="5" name="Picture 4" descr="crouzon 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143000"/>
            <a:ext cx="1828800" cy="2734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issues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55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Laryngeal anomalies</a:t>
            </a:r>
          </a:p>
          <a:p>
            <a:pPr lvl="1"/>
            <a:r>
              <a:rPr lang="en-US" dirty="0" smtClean="0"/>
              <a:t>Feeding difficulties often initial presentation</a:t>
            </a:r>
          </a:p>
          <a:p>
            <a:r>
              <a:rPr lang="en-US" dirty="0" smtClean="0"/>
              <a:t>Obstructive Sleep Apnea</a:t>
            </a:r>
          </a:p>
          <a:p>
            <a:pPr lvl="1"/>
            <a:r>
              <a:rPr lang="en-US" dirty="0" smtClean="0"/>
              <a:t>May present as FTT</a:t>
            </a:r>
          </a:p>
          <a:p>
            <a:pPr lvl="1"/>
            <a:r>
              <a:rPr lang="en-US" dirty="0" smtClean="0"/>
              <a:t>Older kids -- tonsils</a:t>
            </a:r>
          </a:p>
          <a:p>
            <a:r>
              <a:rPr lang="en-US" dirty="0" err="1" smtClean="0"/>
              <a:t>Tracheomalacia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Partial or total collapse</a:t>
            </a:r>
          </a:p>
          <a:p>
            <a:r>
              <a:rPr lang="en-US" dirty="0" err="1" smtClean="0"/>
              <a:t>Tracheoesophageal</a:t>
            </a:r>
            <a:r>
              <a:rPr lang="en-US" dirty="0" smtClean="0"/>
              <a:t> fistula </a:t>
            </a:r>
          </a:p>
          <a:p>
            <a:pPr lvl="1"/>
            <a:r>
              <a:rPr lang="en-US" dirty="0" smtClean="0"/>
              <a:t>Triad of cough, choke, cyanosis</a:t>
            </a:r>
          </a:p>
          <a:p>
            <a:r>
              <a:rPr lang="en-US" dirty="0" smtClean="0"/>
              <a:t>Congenital diaphragmatic hernia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 err="1" smtClean="0"/>
              <a:t>hypoplasia</a:t>
            </a:r>
            <a:r>
              <a:rPr lang="en-US" dirty="0" smtClean="0"/>
              <a:t> and GI issues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leep_Apnea_in_Inf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209800"/>
            <a:ext cx="28194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7200</TotalTime>
  <Words>1127</Words>
  <Application>Microsoft Office PowerPoint</Application>
  <PresentationFormat>On-screen Show (4:3)</PresentationFormat>
  <Paragraphs>243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Celebration</vt:lpstr>
      <vt:lpstr>SPHSC 543 January 22, 2010</vt:lpstr>
      <vt:lpstr>Slide 2</vt:lpstr>
      <vt:lpstr>My Dog…and cat…ate my homework</vt:lpstr>
      <vt:lpstr>Chiari malformation</vt:lpstr>
      <vt:lpstr>Slide 5</vt:lpstr>
      <vt:lpstr>Questions you might expect on tests </vt:lpstr>
      <vt:lpstr>Assessing airway issues</vt:lpstr>
      <vt:lpstr>airway issues and treatment</vt:lpstr>
      <vt:lpstr>Airway issues and treatment</vt:lpstr>
      <vt:lpstr>Tracheotomy in Children</vt:lpstr>
      <vt:lpstr>Congenital TEF</vt:lpstr>
      <vt:lpstr>Congenital TEF</vt:lpstr>
      <vt:lpstr>Congenital TEF</vt:lpstr>
      <vt:lpstr>Congenital TEF</vt:lpstr>
      <vt:lpstr>Congenital TEF</vt:lpstr>
      <vt:lpstr>Congenital Diaphragmatic Hernia</vt:lpstr>
      <vt:lpstr>CDH</vt:lpstr>
      <vt:lpstr>CDH</vt:lpstr>
      <vt:lpstr>A few words about….pneumonia</vt:lpstr>
      <vt:lpstr>Slide 20</vt:lpstr>
      <vt:lpstr>aspiration</vt:lpstr>
      <vt:lpstr>Gastrointestinal (GI) Tract</vt:lpstr>
      <vt:lpstr>Dysphagia secondary to GI diseases</vt:lpstr>
      <vt:lpstr>malnutrition</vt:lpstr>
      <vt:lpstr>Malnutrition</vt:lpstr>
      <vt:lpstr>Slide 26</vt:lpstr>
      <vt:lpstr>Short bowel (gut) syndrome</vt:lpstr>
      <vt:lpstr>Necrotizing enterocolitis</vt:lpstr>
      <vt:lpstr>NEC</vt:lpstr>
      <vt:lpstr>NEC</vt:lpstr>
      <vt:lpstr>NEC</vt:lpstr>
      <vt:lpstr>NEC</vt:lpstr>
      <vt:lpstr>NEC</vt:lpstr>
      <vt:lpstr>Slide 34</vt:lpstr>
      <vt:lpstr>Gastroesophageal reflux</vt:lpstr>
      <vt:lpstr>Slide 36</vt:lpstr>
      <vt:lpstr>Barriers to reflux</vt:lpstr>
      <vt:lpstr>GER</vt:lpstr>
      <vt:lpstr>GER or GERD?</vt:lpstr>
      <vt:lpstr>Causes of GERD</vt:lpstr>
      <vt:lpstr>treatment</vt:lpstr>
      <vt:lpstr>Treatment</vt:lpstr>
      <vt:lpstr>treatment</vt:lpstr>
      <vt:lpstr>treatment</vt:lpstr>
      <vt:lpstr>Slide 45</vt:lpstr>
      <vt:lpstr>Slide 46</vt:lpstr>
      <vt:lpstr>Slide 47</vt:lpstr>
      <vt:lpstr>Slide 48</vt:lpstr>
      <vt:lpstr>Slide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Julie</cp:lastModifiedBy>
  <cp:revision>276</cp:revision>
  <dcterms:created xsi:type="dcterms:W3CDTF">2009-10-11T23:09:07Z</dcterms:created>
  <dcterms:modified xsi:type="dcterms:W3CDTF">2010-01-22T17:33:59Z</dcterms:modified>
</cp:coreProperties>
</file>