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75" r:id="rId2"/>
    <p:sldId id="656" r:id="rId3"/>
    <p:sldId id="657" r:id="rId4"/>
    <p:sldId id="658" r:id="rId5"/>
    <p:sldId id="659" r:id="rId6"/>
    <p:sldId id="618" r:id="rId7"/>
    <p:sldId id="650" r:id="rId8"/>
    <p:sldId id="653" r:id="rId9"/>
    <p:sldId id="629" r:id="rId10"/>
    <p:sldId id="620" r:id="rId11"/>
    <p:sldId id="621" r:id="rId12"/>
    <p:sldId id="622" r:id="rId13"/>
    <p:sldId id="660" r:id="rId14"/>
    <p:sldId id="654" r:id="rId15"/>
    <p:sldId id="647" r:id="rId16"/>
    <p:sldId id="617" r:id="rId17"/>
    <p:sldId id="624" r:id="rId18"/>
    <p:sldId id="625" r:id="rId19"/>
    <p:sldId id="626" r:id="rId20"/>
    <p:sldId id="651" r:id="rId21"/>
    <p:sldId id="630" r:id="rId22"/>
    <p:sldId id="627" r:id="rId23"/>
    <p:sldId id="655" r:id="rId24"/>
    <p:sldId id="652" r:id="rId25"/>
    <p:sldId id="628" r:id="rId26"/>
    <p:sldId id="632" r:id="rId27"/>
    <p:sldId id="633" r:id="rId28"/>
    <p:sldId id="635" r:id="rId29"/>
    <p:sldId id="636" r:id="rId30"/>
    <p:sldId id="637" r:id="rId31"/>
    <p:sldId id="638" r:id="rId32"/>
    <p:sldId id="639" r:id="rId33"/>
    <p:sldId id="640" r:id="rId34"/>
    <p:sldId id="642" r:id="rId35"/>
    <p:sldId id="64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9" autoAdjust="0"/>
    <p:restoredTop sz="94637" autoAdjust="0"/>
  </p:normalViewPr>
  <p:slideViewPr>
    <p:cSldViewPr>
      <p:cViewPr>
        <p:scale>
          <a:sx n="80" d="100"/>
          <a:sy n="80" d="100"/>
        </p:scale>
        <p:origin x="-7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14550"/>
            <a:ext cx="7924800" cy="1771650"/>
          </a:xfrm>
        </p:spPr>
        <p:txBody>
          <a:bodyPr>
            <a:noAutofit/>
          </a:bodyPr>
          <a:lstStyle>
            <a:lvl1pPr algn="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1610-9A1E-4188-B410-30F10D11A802}" type="datetimeFigureOut">
              <a:rPr lang="en-US" smtClean="0"/>
              <a:pPr/>
              <a:t>1/14/2010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47AD-FCDE-435B-BDC4-BC88E1397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0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0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1610-9A1E-4188-B410-30F10D11A802}" type="datetimeFigureOut">
              <a:rPr lang="en-US" smtClean="0"/>
              <a:pPr/>
              <a:t>1/14/2010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47AD-FCDE-435B-BDC4-BC88E1397D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0863" y="685800"/>
            <a:ext cx="8138160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623" y="1005840"/>
            <a:ext cx="7406640" cy="3200400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1610-9A1E-4188-B410-30F10D11A802}" type="datetimeFigureOut">
              <a:rPr lang="en-US" smtClean="0"/>
              <a:pPr/>
              <a:t>1/14/2010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47AD-FCDE-435B-BDC4-BC88E1397D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, Alt.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1610-9A1E-4188-B410-30F10D11A802}" type="datetimeFigureOut">
              <a:rPr lang="en-US" smtClean="0"/>
              <a:pPr/>
              <a:t>1/14/2010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47AD-FCDE-435B-BDC4-BC88E1397D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1610-9A1E-4188-B410-30F10D11A802}" type="datetimeFigureOut">
              <a:rPr lang="en-US" smtClean="0"/>
              <a:pPr/>
              <a:t>1/14/2010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47AD-FCDE-435B-BDC4-BC88E1397D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1610-9A1E-4188-B410-30F10D11A802}" type="datetimeFigureOut">
              <a:rPr lang="en-US" smtClean="0"/>
              <a:pPr/>
              <a:t>1/14/2010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47AD-FCDE-435B-BDC4-BC88E1397D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1610-9A1E-4188-B410-30F10D11A802}" type="datetimeFigureOut">
              <a:rPr lang="en-US" smtClean="0"/>
              <a:pPr/>
              <a:t>1/14/2010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47AD-FCDE-435B-BDC4-BC88E1397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4" y="699247"/>
            <a:ext cx="1667435" cy="50141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699247"/>
            <a:ext cx="6037729" cy="50141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1610-9A1E-4188-B410-30F10D11A802}" type="datetimeFigureOut">
              <a:rPr lang="en-US" smtClean="0"/>
              <a:pPr/>
              <a:t>1/14/2010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47AD-FCDE-435B-BDC4-BC88E1397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1610-9A1E-4188-B410-30F10D11A802}" type="datetimeFigureOut">
              <a:rPr lang="en-US" smtClean="0"/>
              <a:pPr/>
              <a:t>1/14/2010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47AD-FCDE-435B-BDC4-BC88E1397D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 anchor="b" anchorCtr="0"/>
          <a:lstStyle>
            <a:lvl1pPr algn="r">
              <a:defRPr sz="3600" b="0" i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1610-9A1E-4188-B410-30F10D11A802}" type="datetimeFigureOut">
              <a:rPr lang="en-US" smtClean="0"/>
              <a:pPr/>
              <a:t>1/14/2010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47AD-FCDE-435B-BDC4-BC88E1397D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783796">
            <a:off x="6232" y="-270992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1610-9A1E-4188-B410-30F10D11A802}" type="datetimeFigureOut">
              <a:rPr lang="en-US" smtClean="0"/>
              <a:pPr/>
              <a:t>1/14/2010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47AD-FCDE-435B-BDC4-BC88E1397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1610-9A1E-4188-B410-30F10D11A802}" type="datetimeFigureOut">
              <a:rPr lang="en-US" smtClean="0"/>
              <a:pPr/>
              <a:t>1/14/2010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47AD-FCDE-435B-BDC4-BC88E1397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1610-9A1E-4188-B410-30F10D11A802}" type="datetimeFigureOut">
              <a:rPr lang="en-US" smtClean="0"/>
              <a:pPr/>
              <a:t>1/14/2010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47AD-FCDE-435B-BDC4-BC88E1397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1610-9A1E-4188-B410-30F10D11A802}" type="datetimeFigureOut">
              <a:rPr lang="en-US" smtClean="0"/>
              <a:pPr/>
              <a:t>1/14/2010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47AD-FCDE-435B-BDC4-BC88E1397D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 2"/>
              </a:rPr>
              <a:t>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1341" y="6539753"/>
            <a:ext cx="1828800" cy="228600"/>
          </a:xfrm>
        </p:spPr>
        <p:txBody>
          <a:bodyPr/>
          <a:lstStyle/>
          <a:p>
            <a:fld id="{06731610-9A1E-4188-B410-30F10D11A802}" type="datetimeFigureOut">
              <a:rPr lang="en-US" smtClean="0"/>
              <a:pPr/>
              <a:t>1/14/2010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47AD-FCDE-435B-BDC4-BC88E1397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1610-9A1E-4188-B410-30F10D11A802}" type="datetimeFigureOut">
              <a:rPr lang="en-US" smtClean="0"/>
              <a:pPr/>
              <a:t>1/14/2010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47AD-FCDE-435B-BDC4-BC88E1397D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1341" y="6539753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6731610-9A1E-4188-B410-30F10D11A802}" type="datetimeFigureOut">
              <a:rPr lang="en-US" smtClean="0"/>
              <a:pPr/>
              <a:t>1/14/2010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39753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39753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3A647AD-FCDE-435B-BDC4-BC88E1397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500"/>
        </a:spcBef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-457200" algn="l" defTabSz="914400" rtl="0" eaLnBrk="1" latinLnBrk="0" hangingPunct="1">
        <a:spcBef>
          <a:spcPts val="1500"/>
        </a:spcBef>
        <a:buFont typeface="Wingdings" pitchFamily="2" charset="2"/>
        <a:buChar char="Ï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057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January 15,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219200"/>
            <a:ext cx="6553200" cy="4525963"/>
          </a:xfrm>
        </p:spPr>
        <p:txBody>
          <a:bodyPr/>
          <a:lstStyle/>
          <a:p>
            <a:r>
              <a:rPr lang="en-US" dirty="0" smtClean="0"/>
              <a:t>Questions?</a:t>
            </a:r>
          </a:p>
          <a:p>
            <a:r>
              <a:rPr lang="en-US" dirty="0" smtClean="0"/>
              <a:t>Follow up: </a:t>
            </a:r>
          </a:p>
          <a:p>
            <a:pPr lvl="1"/>
            <a:r>
              <a:rPr lang="en-US" dirty="0" smtClean="0"/>
              <a:t>Nutritive versus non-nutritive suck</a:t>
            </a:r>
          </a:p>
          <a:p>
            <a:pPr lvl="1"/>
            <a:r>
              <a:rPr lang="en-US" dirty="0" smtClean="0"/>
              <a:t>Suck-swallow</a:t>
            </a:r>
          </a:p>
          <a:p>
            <a:pPr lvl="1"/>
            <a:r>
              <a:rPr lang="en-US" dirty="0" smtClean="0"/>
              <a:t>Breastfeeding/</a:t>
            </a:r>
            <a:r>
              <a:rPr lang="en-US" dirty="0" err="1" smtClean="0"/>
              <a:t>breastmilk</a:t>
            </a:r>
            <a:endParaRPr lang="en-US" dirty="0"/>
          </a:p>
        </p:txBody>
      </p:sp>
      <p:pic>
        <p:nvPicPr>
          <p:cNvPr id="4" name="Picture 3" descr="IMG_02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0"/>
            <a:ext cx="46482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Respiratory rate</a:t>
            </a:r>
          </a:p>
          <a:p>
            <a:endParaRPr lang="en-US" dirty="0" smtClean="0"/>
          </a:p>
          <a:p>
            <a:r>
              <a:rPr lang="en-US" dirty="0" smtClean="0"/>
              <a:t>Depth of respiration</a:t>
            </a:r>
          </a:p>
          <a:p>
            <a:endParaRPr lang="en-US" dirty="0" smtClean="0"/>
          </a:p>
          <a:p>
            <a:r>
              <a:rPr lang="en-US" dirty="0" smtClean="0"/>
              <a:t>Work of breathing</a:t>
            </a:r>
          </a:p>
          <a:p>
            <a:endParaRPr lang="en-US" dirty="0" smtClean="0"/>
          </a:p>
          <a:p>
            <a:r>
              <a:rPr lang="en-US" dirty="0" smtClean="0"/>
              <a:t>Heart function</a:t>
            </a:r>
          </a:p>
          <a:p>
            <a:endParaRPr lang="en-US" dirty="0" smtClean="0"/>
          </a:p>
          <a:p>
            <a:r>
              <a:rPr lang="en-US" dirty="0" smtClean="0"/>
              <a:t>Airway maintenance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airway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Structural abnormalities</a:t>
            </a:r>
          </a:p>
          <a:p>
            <a:endParaRPr lang="en-US" dirty="0" smtClean="0"/>
          </a:p>
          <a:p>
            <a:r>
              <a:rPr lang="en-US" dirty="0" smtClean="0"/>
              <a:t>Neck flexion or extension</a:t>
            </a:r>
          </a:p>
          <a:p>
            <a:endParaRPr lang="en-US" dirty="0" smtClean="0"/>
          </a:p>
          <a:p>
            <a:r>
              <a:rPr lang="en-US" dirty="0" smtClean="0"/>
              <a:t>Overall posture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Etiologies of respiratory failure in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 nervous system</a:t>
            </a:r>
          </a:p>
          <a:p>
            <a:r>
              <a:rPr lang="en-US" dirty="0" smtClean="0"/>
              <a:t>Upper airways</a:t>
            </a:r>
          </a:p>
          <a:p>
            <a:r>
              <a:rPr lang="en-US" dirty="0" smtClean="0"/>
              <a:t>Lower airways</a:t>
            </a:r>
          </a:p>
          <a:p>
            <a:r>
              <a:rPr lang="en-US" dirty="0" smtClean="0"/>
              <a:t>Lung parenchyma</a:t>
            </a:r>
          </a:p>
          <a:p>
            <a:r>
              <a:rPr lang="en-US" dirty="0" smtClean="0"/>
              <a:t>The Pleurae</a:t>
            </a:r>
          </a:p>
          <a:p>
            <a:r>
              <a:rPr lang="en-US" dirty="0" smtClean="0"/>
              <a:t>Thoracic cage and surroundings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Redding et al. 1987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nold chia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914400"/>
            <a:ext cx="5562599" cy="50291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7543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Airway defense mechanism</a:t>
            </a:r>
            <a:br>
              <a:rPr lang="en-US" dirty="0" smtClean="0"/>
            </a:br>
            <a:r>
              <a:rPr lang="en-US" dirty="0" smtClean="0"/>
              <a:t>apnea and infants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Belly breathers</a:t>
            </a:r>
          </a:p>
          <a:p>
            <a:pPr lvl="1"/>
            <a:r>
              <a:rPr lang="en-US" dirty="0" smtClean="0"/>
              <a:t>Immature ribcage </a:t>
            </a:r>
          </a:p>
          <a:p>
            <a:pPr lvl="1"/>
            <a:r>
              <a:rPr lang="en-US" dirty="0" smtClean="0"/>
              <a:t>Movement against gravity</a:t>
            </a:r>
          </a:p>
          <a:p>
            <a:r>
              <a:rPr lang="en-US" dirty="0" smtClean="0"/>
              <a:t>Apnea and </a:t>
            </a:r>
            <a:r>
              <a:rPr lang="en-US" dirty="0" err="1" smtClean="0"/>
              <a:t>bradycardia</a:t>
            </a:r>
            <a:r>
              <a:rPr lang="en-US" dirty="0" smtClean="0"/>
              <a:t> in normal infants</a:t>
            </a:r>
          </a:p>
          <a:p>
            <a:pPr lvl="1"/>
            <a:r>
              <a:rPr lang="en-US" dirty="0" err="1" smtClean="0"/>
              <a:t>Apneic</a:t>
            </a:r>
            <a:r>
              <a:rPr lang="en-US" dirty="0" smtClean="0"/>
              <a:t> pauses</a:t>
            </a:r>
          </a:p>
          <a:p>
            <a:r>
              <a:rPr lang="en-US" dirty="0" smtClean="0"/>
              <a:t>Hypoxia and </a:t>
            </a:r>
            <a:r>
              <a:rPr lang="en-US" dirty="0" err="1" smtClean="0"/>
              <a:t>bradycardia</a:t>
            </a:r>
            <a:endParaRPr lang="en-US" dirty="0" smtClean="0"/>
          </a:p>
          <a:p>
            <a:pPr lvl="1"/>
            <a:r>
              <a:rPr lang="en-US" dirty="0" smtClean="0"/>
              <a:t>Maladaptive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Sucking, swallowing and breathing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Coordination is essential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Cessation of respiration with the swallow</a:t>
            </a:r>
          </a:p>
          <a:p>
            <a:pPr lvl="1"/>
            <a:r>
              <a:rPr lang="en-US" dirty="0" smtClean="0"/>
              <a:t>Mean length of respiratory pause = 1 second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Timing of the swallow</a:t>
            </a:r>
          </a:p>
          <a:p>
            <a:r>
              <a:rPr lang="en-US" dirty="0" smtClean="0"/>
              <a:t>Effect of swallowing on breathing rate and pattern</a:t>
            </a:r>
          </a:p>
          <a:p>
            <a:r>
              <a:rPr lang="en-US" dirty="0" smtClean="0"/>
              <a:t>Impact of breathing on sucking</a:t>
            </a:r>
          </a:p>
          <a:p>
            <a:r>
              <a:rPr lang="en-US" dirty="0" smtClean="0"/>
              <a:t>Impact of sucking on swallowing</a:t>
            </a:r>
          </a:p>
          <a:p>
            <a:r>
              <a:rPr lang="en-US" dirty="0" smtClean="0"/>
              <a:t>Fluid flow through nipple</a:t>
            </a:r>
          </a:p>
          <a:p>
            <a:r>
              <a:rPr lang="en-US" dirty="0" smtClean="0"/>
              <a:t>Maturation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ssb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Compromised respiratory system</a:t>
            </a:r>
          </a:p>
          <a:p>
            <a:r>
              <a:rPr lang="en-US" dirty="0" smtClean="0"/>
              <a:t>Immaturity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21wks birth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743200"/>
            <a:ext cx="4572000" cy="2946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airway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Stridor</a:t>
            </a:r>
            <a:r>
              <a:rPr lang="en-US" dirty="0" smtClean="0"/>
              <a:t> (videos)</a:t>
            </a:r>
          </a:p>
          <a:p>
            <a:endParaRPr lang="en-US" dirty="0" smtClean="0"/>
          </a:p>
          <a:p>
            <a:r>
              <a:rPr lang="en-US" dirty="0" smtClean="0"/>
              <a:t>Intubation</a:t>
            </a:r>
          </a:p>
          <a:p>
            <a:endParaRPr lang="en-US" dirty="0" smtClean="0"/>
          </a:p>
          <a:p>
            <a:r>
              <a:rPr lang="en-US" dirty="0" smtClean="0"/>
              <a:t>Anatomic abnormalities</a:t>
            </a:r>
          </a:p>
          <a:p>
            <a:endParaRPr lang="en-US" dirty="0" smtClean="0"/>
          </a:p>
          <a:p>
            <a:r>
              <a:rPr lang="en-US" dirty="0" smtClean="0"/>
              <a:t>Overall neurological status</a:t>
            </a:r>
          </a:p>
          <a:p>
            <a:endParaRPr lang="en-US" dirty="0" smtClean="0"/>
          </a:p>
          <a:p>
            <a:r>
              <a:rPr lang="en-US" dirty="0" smtClean="0"/>
              <a:t>Patterns of respiration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Nutritive suck (NS)</a:t>
            </a:r>
          </a:p>
          <a:p>
            <a:r>
              <a:rPr lang="en-US" dirty="0" smtClean="0"/>
              <a:t>Non-nutritive suck (NNS)</a:t>
            </a:r>
          </a:p>
          <a:p>
            <a:r>
              <a:rPr lang="en-US" dirty="0" smtClean="0"/>
              <a:t>Sucking rhythm</a:t>
            </a:r>
          </a:p>
          <a:p>
            <a:r>
              <a:rPr lang="en-US" dirty="0" smtClean="0"/>
              <a:t>Sucking rate</a:t>
            </a:r>
          </a:p>
          <a:p>
            <a:r>
              <a:rPr lang="en-US" dirty="0" smtClean="0"/>
              <a:t>Swallowing pattern</a:t>
            </a:r>
          </a:p>
          <a:p>
            <a:r>
              <a:rPr lang="en-US" dirty="0" smtClean="0"/>
              <a:t>Sucking pressure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Airway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History</a:t>
            </a:r>
          </a:p>
          <a:p>
            <a:r>
              <a:rPr lang="en-US" dirty="0" err="1" smtClean="0"/>
              <a:t>Stridor</a:t>
            </a:r>
            <a:r>
              <a:rPr lang="en-US" dirty="0" smtClean="0"/>
              <a:t>; Patterns of respiration</a:t>
            </a:r>
          </a:p>
          <a:p>
            <a:r>
              <a:rPr lang="en-US" dirty="0" smtClean="0"/>
              <a:t>Anatomic abnormalities</a:t>
            </a:r>
          </a:p>
          <a:p>
            <a:r>
              <a:rPr lang="en-US" dirty="0" smtClean="0"/>
              <a:t>Neurologic/congenital problems</a:t>
            </a:r>
          </a:p>
          <a:p>
            <a:r>
              <a:rPr lang="en-US" dirty="0" smtClean="0"/>
              <a:t>Infections/Disease processes</a:t>
            </a:r>
          </a:p>
          <a:p>
            <a:r>
              <a:rPr lang="en-US" dirty="0" smtClean="0"/>
              <a:t>Intubation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airway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524000"/>
            <a:ext cx="6553200" cy="4525963"/>
          </a:xfrm>
        </p:spPr>
        <p:txBody>
          <a:bodyPr/>
          <a:lstStyle/>
          <a:p>
            <a:r>
              <a:rPr lang="en-US" dirty="0" smtClean="0"/>
              <a:t>Level of Obstruction</a:t>
            </a:r>
          </a:p>
          <a:p>
            <a:endParaRPr lang="en-US" dirty="0" smtClean="0"/>
          </a:p>
          <a:p>
            <a:r>
              <a:rPr lang="en-US" dirty="0" smtClean="0"/>
              <a:t>Pulmonary disease or Infection</a:t>
            </a:r>
          </a:p>
          <a:p>
            <a:endParaRPr lang="en-US" dirty="0" smtClean="0"/>
          </a:p>
          <a:p>
            <a:r>
              <a:rPr lang="en-US" smtClean="0"/>
              <a:t>Presence of Cough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Respiration at rest and with feeding</a:t>
            </a:r>
          </a:p>
          <a:p>
            <a:endParaRPr lang="en-US" dirty="0"/>
          </a:p>
        </p:txBody>
      </p:sp>
      <p:pic>
        <p:nvPicPr>
          <p:cNvPr id="4" name="Picture 3" descr="intercostal retrac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371600"/>
            <a:ext cx="3000375" cy="50196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airway issues and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Obstruction</a:t>
            </a:r>
          </a:p>
          <a:p>
            <a:pPr lvl="1"/>
            <a:r>
              <a:rPr lang="en-US" dirty="0" smtClean="0"/>
              <a:t>Nasal</a:t>
            </a:r>
          </a:p>
          <a:p>
            <a:pPr lvl="1"/>
            <a:r>
              <a:rPr lang="en-US" dirty="0" smtClean="0"/>
              <a:t>Tongue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err="1" smtClean="0"/>
              <a:t>Mandibular</a:t>
            </a:r>
            <a:r>
              <a:rPr lang="en-US" dirty="0" smtClean="0"/>
              <a:t> </a:t>
            </a:r>
            <a:r>
              <a:rPr lang="en-US" dirty="0" err="1" smtClean="0"/>
              <a:t>hypoplasia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pierre robin seque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3276600"/>
            <a:ext cx="2743200" cy="2590800"/>
          </a:xfrm>
          <a:prstGeom prst="rect">
            <a:avLst/>
          </a:prstGeom>
        </p:spPr>
      </p:pic>
      <p:pic>
        <p:nvPicPr>
          <p:cNvPr id="5" name="Picture 4" descr="crouzon gir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048000"/>
            <a:ext cx="1828800" cy="273405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Tracheotomy in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Alternate pathway for respiration</a:t>
            </a:r>
          </a:p>
          <a:p>
            <a:r>
              <a:rPr lang="en-US" dirty="0" smtClean="0"/>
              <a:t>Upper airway obstruction, neurologic impairment, chronic pulmonary disease</a:t>
            </a:r>
          </a:p>
          <a:p>
            <a:r>
              <a:rPr lang="en-US" dirty="0" smtClean="0"/>
              <a:t>Pharyngeal phase most affected by </a:t>
            </a:r>
            <a:r>
              <a:rPr lang="en-US" dirty="0" err="1" smtClean="0"/>
              <a:t>trach</a:t>
            </a:r>
            <a:endParaRPr lang="en-US" dirty="0" smtClean="0"/>
          </a:p>
        </p:txBody>
      </p:sp>
      <p:pic>
        <p:nvPicPr>
          <p:cNvPr id="4" name="Picture 3" descr="desktoptrachtie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74042">
            <a:off x="460779" y="3389906"/>
            <a:ext cx="3657600" cy="3071973"/>
          </a:xfrm>
          <a:prstGeom prst="rect">
            <a:avLst/>
          </a:prstGeom>
        </p:spPr>
      </p:pic>
      <p:pic>
        <p:nvPicPr>
          <p:cNvPr id="5" name="Picture 4" descr="NICU_baby_with_tracheostom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27400">
            <a:off x="4990864" y="3697377"/>
            <a:ext cx="3208454" cy="262375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Airway issues and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6553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Laryngeal anomalies</a:t>
            </a:r>
          </a:p>
          <a:p>
            <a:endParaRPr lang="en-US" dirty="0" smtClean="0"/>
          </a:p>
          <a:p>
            <a:r>
              <a:rPr lang="en-US" dirty="0" smtClean="0"/>
              <a:t>Obstructive Sleep Apnea</a:t>
            </a:r>
          </a:p>
          <a:p>
            <a:endParaRPr lang="en-US" dirty="0" smtClean="0"/>
          </a:p>
          <a:p>
            <a:r>
              <a:rPr lang="en-US" dirty="0" err="1" smtClean="0"/>
              <a:t>Tracheoesophageal</a:t>
            </a:r>
            <a:r>
              <a:rPr lang="en-US" dirty="0" smtClean="0"/>
              <a:t> fistula </a:t>
            </a:r>
          </a:p>
          <a:p>
            <a:endParaRPr lang="en-US" dirty="0" smtClean="0"/>
          </a:p>
          <a:p>
            <a:r>
              <a:rPr lang="en-US" dirty="0" smtClean="0"/>
              <a:t>Congenital diaphragmatic hernia</a:t>
            </a:r>
          </a:p>
          <a:p>
            <a:endParaRPr lang="en-US" dirty="0" smtClean="0"/>
          </a:p>
          <a:p>
            <a:r>
              <a:rPr lang="en-US" dirty="0" smtClean="0"/>
              <a:t>GER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leep_Apnea_in_Infa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1676400"/>
            <a:ext cx="28194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words about….pneumonia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Community acquired</a:t>
            </a:r>
          </a:p>
          <a:p>
            <a:endParaRPr lang="en-US" dirty="0" smtClean="0"/>
          </a:p>
          <a:p>
            <a:r>
              <a:rPr lang="en-US" dirty="0" err="1" smtClean="0"/>
              <a:t>Nosocomial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Aspiration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Penetration of secretions or any foreign particulate substances beyond the laryngeal inlet into the </a:t>
            </a:r>
            <a:r>
              <a:rPr lang="en-US" dirty="0" err="1" smtClean="0"/>
              <a:t>tracheobronchial</a:t>
            </a:r>
            <a:r>
              <a:rPr lang="en-US" dirty="0" smtClean="0"/>
              <a:t> tree</a:t>
            </a:r>
          </a:p>
          <a:p>
            <a:r>
              <a:rPr lang="en-US" dirty="0" smtClean="0"/>
              <a:t>Threatens lower airways</a:t>
            </a:r>
          </a:p>
          <a:p>
            <a:r>
              <a:rPr lang="en-US" dirty="0" smtClean="0"/>
              <a:t>Frequency, amount and properties of aspirate</a:t>
            </a:r>
          </a:p>
          <a:p>
            <a:r>
              <a:rPr lang="en-US" dirty="0" smtClean="0"/>
              <a:t>Red flags</a:t>
            </a:r>
          </a:p>
          <a:p>
            <a:r>
              <a:rPr lang="en-US" dirty="0" smtClean="0"/>
              <a:t>Factors that can contribute to aspiration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Gastroesophageal</a:t>
            </a:r>
            <a:r>
              <a:rPr lang="en-US" dirty="0" smtClean="0"/>
              <a:t> reflux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return of gastric contents, either food alone or mixed with stomach acid, into the esophagus. </a:t>
            </a:r>
          </a:p>
          <a:p>
            <a:r>
              <a:rPr lang="en-US" dirty="0" smtClean="0"/>
              <a:t>Reflux is normal!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Content Placeholder 3" descr="spitupeb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048000"/>
            <a:ext cx="41148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153400" cy="1143000"/>
          </a:xfrm>
        </p:spPr>
        <p:txBody>
          <a:bodyPr/>
          <a:lstStyle/>
          <a:p>
            <a:r>
              <a:rPr lang="en-US" dirty="0" smtClean="0"/>
              <a:t>Barriers to reflux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6553200" cy="4525963"/>
          </a:xfrm>
        </p:spPr>
        <p:txBody>
          <a:bodyPr/>
          <a:lstStyle/>
          <a:p>
            <a:r>
              <a:rPr lang="en-US" dirty="0" smtClean="0"/>
              <a:t>LES</a:t>
            </a:r>
          </a:p>
          <a:p>
            <a:endParaRPr lang="en-US" dirty="0" smtClean="0"/>
          </a:p>
          <a:p>
            <a:r>
              <a:rPr lang="en-US" dirty="0" smtClean="0"/>
              <a:t>Growth</a:t>
            </a:r>
          </a:p>
          <a:p>
            <a:endParaRPr lang="en-US" dirty="0" smtClean="0"/>
          </a:p>
          <a:p>
            <a:r>
              <a:rPr lang="en-US" dirty="0" smtClean="0"/>
              <a:t>Saliva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Respiratory protective systems</a:t>
            </a:r>
          </a:p>
          <a:p>
            <a:endParaRPr lang="en-US" dirty="0"/>
          </a:p>
        </p:txBody>
      </p:sp>
      <p:pic>
        <p:nvPicPr>
          <p:cNvPr id="4" name="Picture 3" descr="G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066800"/>
            <a:ext cx="50292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Gastric emptying</a:t>
            </a:r>
          </a:p>
          <a:p>
            <a:endParaRPr lang="en-US" dirty="0" smtClean="0"/>
          </a:p>
          <a:p>
            <a:r>
              <a:rPr lang="en-US" dirty="0" smtClean="0"/>
              <a:t>Pressure relationships</a:t>
            </a:r>
          </a:p>
          <a:p>
            <a:endParaRPr lang="en-US" dirty="0" smtClean="0"/>
          </a:p>
          <a:p>
            <a:r>
              <a:rPr lang="en-US" dirty="0" smtClean="0"/>
              <a:t>Respiratory impact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914401" y="-152400"/>
            <a:ext cx="6400800" cy="731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 or GERD?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Weight loss or inadequate weight gain (FTT)</a:t>
            </a:r>
          </a:p>
          <a:p>
            <a:r>
              <a:rPr lang="en-US" dirty="0" smtClean="0"/>
              <a:t>Persistent irritability</a:t>
            </a:r>
          </a:p>
          <a:p>
            <a:r>
              <a:rPr lang="en-US" dirty="0" smtClean="0"/>
              <a:t>Food refusal/selectivity</a:t>
            </a:r>
          </a:p>
          <a:p>
            <a:r>
              <a:rPr lang="en-US" dirty="0" smtClean="0"/>
              <a:t>Posture</a:t>
            </a:r>
          </a:p>
          <a:p>
            <a:r>
              <a:rPr lang="en-US" dirty="0" smtClean="0"/>
              <a:t>Coughing/choking</a:t>
            </a:r>
          </a:p>
          <a:p>
            <a:r>
              <a:rPr lang="en-US" dirty="0" smtClean="0"/>
              <a:t>Pain</a:t>
            </a:r>
          </a:p>
          <a:p>
            <a:r>
              <a:rPr lang="en-US" dirty="0" smtClean="0"/>
              <a:t>Apnea</a:t>
            </a:r>
          </a:p>
          <a:p>
            <a:r>
              <a:rPr lang="en-US" dirty="0" smtClean="0"/>
              <a:t>Sleep disturbance</a:t>
            </a:r>
          </a:p>
          <a:p>
            <a:r>
              <a:rPr lang="en-US" dirty="0" smtClean="0"/>
              <a:t>Recurrent pneumonia</a:t>
            </a:r>
            <a:endParaRPr lang="en-US" dirty="0"/>
          </a:p>
        </p:txBody>
      </p:sp>
      <p:pic>
        <p:nvPicPr>
          <p:cNvPr id="4" name="Picture 3" descr="dyschez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2438400"/>
            <a:ext cx="2540000" cy="1689100"/>
          </a:xfrm>
          <a:prstGeom prst="rect">
            <a:avLst/>
          </a:prstGeom>
        </p:spPr>
      </p:pic>
      <p:pic>
        <p:nvPicPr>
          <p:cNvPr id="6" name="Picture 5" descr="rejecting fo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038600"/>
            <a:ext cx="19812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GERD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Food allergies/intolerance</a:t>
            </a:r>
          </a:p>
          <a:p>
            <a:endParaRPr lang="en-US" dirty="0" smtClean="0"/>
          </a:p>
          <a:p>
            <a:r>
              <a:rPr lang="en-US" dirty="0" smtClean="0"/>
              <a:t>Immature digestive system</a:t>
            </a:r>
          </a:p>
          <a:p>
            <a:endParaRPr lang="en-US" dirty="0" smtClean="0"/>
          </a:p>
          <a:p>
            <a:r>
              <a:rPr lang="en-US" dirty="0" smtClean="0"/>
              <a:t>Immature neurological system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Medications</a:t>
            </a:r>
          </a:p>
          <a:p>
            <a:r>
              <a:rPr lang="en-US" dirty="0" smtClean="0"/>
              <a:t>Thickening formula</a:t>
            </a:r>
          </a:p>
          <a:p>
            <a:r>
              <a:rPr lang="en-US" dirty="0" smtClean="0"/>
              <a:t>Positioning</a:t>
            </a:r>
          </a:p>
          <a:p>
            <a:endParaRPr lang="en-US" dirty="0"/>
          </a:p>
        </p:txBody>
      </p:sp>
      <p:pic>
        <p:nvPicPr>
          <p:cNvPr id="5" name="Picture 4" descr="wed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352800"/>
            <a:ext cx="4114800" cy="3000375"/>
          </a:xfrm>
          <a:prstGeom prst="rect">
            <a:avLst/>
          </a:prstGeom>
        </p:spPr>
      </p:pic>
      <p:pic>
        <p:nvPicPr>
          <p:cNvPr id="6" name="Picture 5" descr="wedge in carse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685800"/>
            <a:ext cx="32766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Small, frequent feedings</a:t>
            </a:r>
          </a:p>
          <a:p>
            <a:r>
              <a:rPr lang="en-US" dirty="0" smtClean="0"/>
              <a:t>Frequent burping</a:t>
            </a:r>
          </a:p>
          <a:p>
            <a:r>
              <a:rPr lang="en-US" dirty="0" smtClean="0"/>
              <a:t>Surgery</a:t>
            </a:r>
          </a:p>
          <a:p>
            <a:r>
              <a:rPr lang="en-US" dirty="0" err="1" smtClean="0"/>
              <a:t>Percutaneous</a:t>
            </a:r>
            <a:r>
              <a:rPr lang="en-US" dirty="0" smtClean="0"/>
              <a:t> endoscopic </a:t>
            </a:r>
            <a:r>
              <a:rPr lang="en-US" dirty="0" err="1" smtClean="0"/>
              <a:t>gastrostomy</a:t>
            </a:r>
            <a:r>
              <a:rPr lang="en-US" dirty="0" smtClean="0"/>
              <a:t> (PEG)</a:t>
            </a:r>
            <a:endParaRPr lang="en-US" dirty="0"/>
          </a:p>
        </p:txBody>
      </p:sp>
      <p:pic>
        <p:nvPicPr>
          <p:cNvPr id="4" name="Picture 3" descr="gastro_reflux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657600"/>
            <a:ext cx="3708400" cy="2755900"/>
          </a:xfrm>
          <a:prstGeom prst="rect">
            <a:avLst/>
          </a:prstGeom>
        </p:spPr>
      </p:pic>
      <p:pic>
        <p:nvPicPr>
          <p:cNvPr id="5" name="Picture 4" descr="gastro_reflux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657600"/>
            <a:ext cx="3708400" cy="27813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bowl (gut)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Malabsorbtion</a:t>
            </a:r>
            <a:r>
              <a:rPr lang="en-US" dirty="0" smtClean="0"/>
              <a:t> and subsequent malnutrition that is induced following a massive small intestinal resection</a:t>
            </a:r>
          </a:p>
          <a:p>
            <a:r>
              <a:rPr lang="en-US" dirty="0" smtClean="0"/>
              <a:t>Necrotizing </a:t>
            </a:r>
            <a:r>
              <a:rPr lang="en-US" dirty="0" err="1" smtClean="0"/>
              <a:t>enterocolitis</a:t>
            </a:r>
            <a:r>
              <a:rPr lang="en-US" dirty="0" smtClean="0"/>
              <a:t> (NEC)</a:t>
            </a:r>
          </a:p>
          <a:p>
            <a:r>
              <a:rPr lang="en-US" dirty="0" smtClean="0"/>
              <a:t>Intestinal </a:t>
            </a:r>
            <a:r>
              <a:rPr lang="en-US" dirty="0" err="1" smtClean="0"/>
              <a:t>malrotation</a:t>
            </a:r>
            <a:endParaRPr lang="en-US" dirty="0" smtClean="0"/>
          </a:p>
          <a:p>
            <a:r>
              <a:rPr lang="en-US" dirty="0" err="1" smtClean="0"/>
              <a:t>Gastroschisis</a:t>
            </a:r>
            <a:r>
              <a:rPr lang="en-US" dirty="0" smtClean="0"/>
              <a:t>/</a:t>
            </a:r>
            <a:r>
              <a:rPr lang="en-US" dirty="0" err="1" smtClean="0"/>
              <a:t>Omphalocele</a:t>
            </a:r>
            <a:endParaRPr lang="en-US" dirty="0" smtClean="0"/>
          </a:p>
          <a:p>
            <a:r>
              <a:rPr lang="en-US" dirty="0" smtClean="0"/>
              <a:t>Multiple intestinal </a:t>
            </a:r>
            <a:r>
              <a:rPr lang="en-US" dirty="0" err="1" smtClean="0"/>
              <a:t>atresias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Loss of body composition that can be prevented or reversed by nutritional repletion</a:t>
            </a:r>
          </a:p>
          <a:p>
            <a:r>
              <a:rPr lang="en-US" dirty="0" smtClean="0"/>
              <a:t>Multi-factorial</a:t>
            </a:r>
          </a:p>
          <a:p>
            <a:r>
              <a:rPr lang="en-US" dirty="0" smtClean="0"/>
              <a:t>Primary and secondary types</a:t>
            </a:r>
          </a:p>
          <a:p>
            <a:r>
              <a:rPr lang="en-US" dirty="0" smtClean="0"/>
              <a:t>Vicious cycle</a:t>
            </a:r>
          </a:p>
          <a:p>
            <a:r>
              <a:rPr lang="en-US" dirty="0" smtClean="0"/>
              <a:t>Immune system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breastfeeding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Hormonally driven at first</a:t>
            </a:r>
          </a:p>
          <a:p>
            <a:pPr lvl="1"/>
            <a:r>
              <a:rPr lang="en-US" dirty="0" err="1" smtClean="0"/>
              <a:t>Lactogenesis</a:t>
            </a:r>
            <a:r>
              <a:rPr lang="en-US" dirty="0" smtClean="0"/>
              <a:t> I – </a:t>
            </a:r>
            <a:r>
              <a:rPr lang="en-US" dirty="0" err="1" smtClean="0"/>
              <a:t>colostrum</a:t>
            </a:r>
            <a:endParaRPr lang="en-US" dirty="0" smtClean="0"/>
          </a:p>
          <a:p>
            <a:pPr lvl="1"/>
            <a:r>
              <a:rPr lang="en-US" dirty="0" err="1" smtClean="0"/>
              <a:t>Lactogenesis</a:t>
            </a:r>
            <a:r>
              <a:rPr lang="en-US" dirty="0" smtClean="0"/>
              <a:t> II – increase in milk volume after birth</a:t>
            </a:r>
          </a:p>
          <a:p>
            <a:r>
              <a:rPr lang="en-US" dirty="0" smtClean="0"/>
              <a:t>Milk maintenance (supply – demand)</a:t>
            </a:r>
          </a:p>
          <a:p>
            <a:pPr lvl="1"/>
            <a:r>
              <a:rPr lang="en-US" dirty="0" err="1" smtClean="0"/>
              <a:t>Lactogenesis</a:t>
            </a:r>
            <a:r>
              <a:rPr lang="en-US" dirty="0" smtClean="0"/>
              <a:t> III – Milk removal</a:t>
            </a:r>
          </a:p>
          <a:p>
            <a:pPr lvl="1"/>
            <a:r>
              <a:rPr lang="en-US" dirty="0" smtClean="0"/>
              <a:t>Empty breast = milk production</a:t>
            </a:r>
          </a:p>
          <a:p>
            <a:pPr lvl="1"/>
            <a:r>
              <a:rPr lang="en-US" dirty="0" smtClean="0"/>
              <a:t>Full breast = slower milk production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Breastfeeding preemies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Milk production as part of hormones during pregnancy </a:t>
            </a:r>
          </a:p>
          <a:p>
            <a:pPr lvl="1"/>
            <a:r>
              <a:rPr lang="en-US" dirty="0" smtClean="0"/>
              <a:t>Midway through start making </a:t>
            </a:r>
            <a:r>
              <a:rPr lang="en-US" dirty="0" err="1" smtClean="0"/>
              <a:t>colostrum</a:t>
            </a:r>
            <a:endParaRPr lang="en-US" dirty="0" smtClean="0"/>
          </a:p>
          <a:p>
            <a:r>
              <a:rPr lang="en-US" dirty="0" smtClean="0"/>
              <a:t>Delivery of placenta</a:t>
            </a:r>
          </a:p>
          <a:p>
            <a:r>
              <a:rPr lang="en-US" dirty="0" smtClean="0"/>
              <a:t>Need to express </a:t>
            </a:r>
            <a:r>
              <a:rPr lang="en-US" dirty="0" err="1" smtClean="0"/>
              <a:t>breastmilk</a:t>
            </a:r>
            <a:r>
              <a:rPr lang="en-US" dirty="0" smtClean="0"/>
              <a:t> to produce </a:t>
            </a:r>
            <a:r>
              <a:rPr lang="en-US" dirty="0" err="1" smtClean="0"/>
              <a:t>breastmilk</a:t>
            </a:r>
            <a:endParaRPr lang="en-US" dirty="0" smtClean="0"/>
          </a:p>
          <a:p>
            <a:r>
              <a:rPr lang="en-US" dirty="0" smtClean="0"/>
              <a:t>Weak suck, endurance, immature digestive system</a:t>
            </a:r>
          </a:p>
          <a:p>
            <a:r>
              <a:rPr lang="en-US" dirty="0" smtClean="0"/>
              <a:t>NGT </a:t>
            </a:r>
            <a:r>
              <a:rPr lang="en-US" dirty="0" smtClean="0"/>
              <a:t>delivery</a:t>
            </a:r>
          </a:p>
          <a:p>
            <a:r>
              <a:rPr lang="en-US" dirty="0" smtClean="0"/>
              <a:t>Herbs, medications </a:t>
            </a: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524000"/>
            <a:ext cx="6553200" cy="4525963"/>
          </a:xfrm>
        </p:spPr>
        <p:txBody>
          <a:bodyPr/>
          <a:lstStyle/>
          <a:p>
            <a:r>
              <a:rPr lang="en-US" dirty="0" smtClean="0"/>
              <a:t>Maintain a balance of oxygen and carbon dioxide</a:t>
            </a:r>
          </a:p>
          <a:p>
            <a:endParaRPr lang="en-US" dirty="0"/>
          </a:p>
        </p:txBody>
      </p:sp>
      <p:pic>
        <p:nvPicPr>
          <p:cNvPr id="5" name="Picture 4" descr="child respiratory syst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905000"/>
            <a:ext cx="4257675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Respiration </a:t>
            </a:r>
          </a:p>
          <a:p>
            <a:endParaRPr lang="en-US" dirty="0" smtClean="0"/>
          </a:p>
          <a:p>
            <a:r>
              <a:rPr lang="en-US" dirty="0" smtClean="0"/>
              <a:t>Biochemical definition</a:t>
            </a:r>
          </a:p>
          <a:p>
            <a:endParaRPr lang="en-US" dirty="0" smtClean="0"/>
          </a:p>
          <a:p>
            <a:r>
              <a:rPr lang="en-US" dirty="0" smtClean="0"/>
              <a:t>Ventilation</a:t>
            </a:r>
          </a:p>
          <a:p>
            <a:endParaRPr lang="en-US" dirty="0" smtClean="0"/>
          </a:p>
          <a:p>
            <a:r>
              <a:rPr lang="en-US" dirty="0" smtClean="0"/>
              <a:t>Gas transport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respira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762000"/>
            <a:ext cx="7086599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system</a:t>
            </a:r>
            <a:endParaRPr lang="en-US" dirty="0"/>
          </a:p>
        </p:txBody>
      </p:sp>
      <p:pic>
        <p:nvPicPr>
          <p:cNvPr id="4" name="Content Placeholder 3" descr="respiratory-syst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676400"/>
            <a:ext cx="4419600" cy="41148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7516</TotalTime>
  <Words>552</Words>
  <Application>Microsoft Office PowerPoint</Application>
  <PresentationFormat>On-screen Show (4:3)</PresentationFormat>
  <Paragraphs>205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Celebration</vt:lpstr>
      <vt:lpstr>January 15, 2010</vt:lpstr>
      <vt:lpstr>Slide 2</vt:lpstr>
      <vt:lpstr>Slide 3</vt:lpstr>
      <vt:lpstr>breastfeeding</vt:lpstr>
      <vt:lpstr>Breastfeeding preemies</vt:lpstr>
      <vt:lpstr>Respiratory system</vt:lpstr>
      <vt:lpstr>Respiration</vt:lpstr>
      <vt:lpstr>Slide 8</vt:lpstr>
      <vt:lpstr>Respiratory system</vt:lpstr>
      <vt:lpstr>Respiratory system</vt:lpstr>
      <vt:lpstr>Factors affecting airway</vt:lpstr>
      <vt:lpstr>Etiologies of respiratory failure in children</vt:lpstr>
      <vt:lpstr>Slide 13</vt:lpstr>
      <vt:lpstr>Slide 14</vt:lpstr>
      <vt:lpstr>Airway defense mechanism apnea and infants</vt:lpstr>
      <vt:lpstr>Sucking, swallowing and breathing</vt:lpstr>
      <vt:lpstr>SSB</vt:lpstr>
      <vt:lpstr>ssb</vt:lpstr>
      <vt:lpstr>Assessing airway issues</vt:lpstr>
      <vt:lpstr>Assessing Airway Issues</vt:lpstr>
      <vt:lpstr>Assessing airway issues</vt:lpstr>
      <vt:lpstr>airway issues and treatment</vt:lpstr>
      <vt:lpstr>Tracheotomy in Children</vt:lpstr>
      <vt:lpstr>Airway issues and treatment</vt:lpstr>
      <vt:lpstr>A few words about….pneumonia</vt:lpstr>
      <vt:lpstr>aspiration</vt:lpstr>
      <vt:lpstr>Gastroesophageal reflux</vt:lpstr>
      <vt:lpstr>Barriers to reflux</vt:lpstr>
      <vt:lpstr>GER</vt:lpstr>
      <vt:lpstr>GER or GERD?</vt:lpstr>
      <vt:lpstr>Causes of GERD</vt:lpstr>
      <vt:lpstr>treatment</vt:lpstr>
      <vt:lpstr>treatment</vt:lpstr>
      <vt:lpstr>Short bowl (gut) syndrome</vt:lpstr>
      <vt:lpstr>malnutrition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Julie</cp:lastModifiedBy>
  <cp:revision>244</cp:revision>
  <dcterms:created xsi:type="dcterms:W3CDTF">2009-10-11T23:09:07Z</dcterms:created>
  <dcterms:modified xsi:type="dcterms:W3CDTF">2010-01-15T00:11:38Z</dcterms:modified>
</cp:coreProperties>
</file>