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82" r:id="rId2"/>
    <p:sldId id="285" r:id="rId3"/>
    <p:sldId id="284" r:id="rId4"/>
    <p:sldId id="287" r:id="rId5"/>
    <p:sldId id="286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 descr="title - 2.png"/>
          <p:cNvPicPr>
            <a:picLocks noChangeAspect="1"/>
          </p:cNvPicPr>
          <p:nvPr/>
        </p:nvPicPr>
        <p:blipFill>
          <a:blip r:embed="rId2" cstate="print"/>
          <a:srcRect l="13043" t="17903" r="2805" b="264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954741"/>
            <a:ext cx="7315200" cy="1676400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2895600"/>
            <a:ext cx="4559300" cy="2590800"/>
          </a:xfrm>
        </p:spPr>
        <p:txBody>
          <a:bodyPr>
            <a:normAutofit/>
          </a:bodyPr>
          <a:lstStyle>
            <a:lvl1pPr marL="0" indent="0" algn="l">
              <a:lnSpc>
                <a:spcPct val="125000"/>
              </a:lnSpc>
              <a:buNone/>
              <a:defRPr sz="18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ACF2-477B-4EF1-ADB1-2FB42F2BB919}" type="datetime4">
              <a:rPr lang="en-US"/>
              <a:pPr/>
              <a:t>October 23, 2009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50702-4988-4833-B2A0-E98B5F43291D}" type="datetime4">
              <a:rPr lang="en-US"/>
              <a:pPr/>
              <a:t>October 23, 2009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295835"/>
            <a:ext cx="1676400" cy="5830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1653988"/>
            <a:ext cx="6007100" cy="44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8FC0-0A1E-40BF-962B-80A15AB4A7FB}" type="datetime4">
              <a:rPr lang="en-US"/>
              <a:pPr/>
              <a:t>October 23, 2009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577788"/>
          </a:xfrm>
        </p:spPr>
        <p:txBody>
          <a:bodyPr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D974-D29D-4A0E-BD58-4C912EB1CF5C}" type="datetime4">
              <a:rPr lang="en-US"/>
              <a:pPr/>
              <a:t>October 23, 2009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ummer1.png"/>
          <p:cNvPicPr>
            <a:picLocks noChangeAspect="1"/>
          </p:cNvPicPr>
          <p:nvPr/>
        </p:nvPicPr>
        <p:blipFill>
          <a:blip r:embed="rId2" cstate="print"/>
          <a:srcRect l="4545" r="4545"/>
          <a:stretch>
            <a:fillRect/>
          </a:stretch>
        </p:blipFill>
        <p:spPr>
          <a:xfrm>
            <a:off x="0" y="1618637"/>
            <a:ext cx="9144000" cy="3991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87" y="1295400"/>
            <a:ext cx="6399213" cy="15906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887" y="3657600"/>
            <a:ext cx="6399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800"/>
              </a:spcBef>
              <a:buFontTx/>
              <a:buNone/>
              <a:defRPr sz="1800" kern="12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7F72-130E-4C34-9A93-CCCF9E53D2E2}" type="datetime4">
              <a:rPr lang="en-US"/>
              <a:pPr/>
              <a:t>October 23, 2009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/>
              <a:pPr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76718"/>
            <a:ext cx="3017520" cy="41494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976718"/>
            <a:ext cx="3017520" cy="41513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69A5-34E5-447C-A8BB-687F3F7AE27A}" type="datetime4">
              <a:rPr lang="en-US"/>
              <a:pPr/>
              <a:t>October 23, 2009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Sample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5186" y="1828800"/>
            <a:ext cx="3017520" cy="7159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5186" y="2743200"/>
            <a:ext cx="3017520" cy="33829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828800"/>
            <a:ext cx="3017520" cy="7159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743200"/>
            <a:ext cx="3017520" cy="33829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1574A-4016-40ED-9427-5F3CF1F67B96}" type="datetime4">
              <a:rPr lang="en-US"/>
              <a:pPr/>
              <a:t>October 23, 2009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Sample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8F6C-851A-4619-9391-7B961CA68B2E}" type="datetime4">
              <a:rPr lang="en-US"/>
              <a:pPr/>
              <a:t>October 23, 2009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Sample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 - 2.png"/>
          <p:cNvPicPr>
            <a:picLocks noChangeAspect="1"/>
          </p:cNvPicPr>
          <p:nvPr/>
        </p:nvPicPr>
        <p:blipFill>
          <a:blip r:embed="rId2" cstate="print"/>
          <a:srcRect l="13043" t="17903" r="10455" b="987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DBEA-1598-43E5-A9F2-7822B306DC60}" type="datetime4">
              <a:rPr lang="en-US"/>
              <a:pPr/>
              <a:t>October 23, 2009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Sample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wers content.png"/>
          <p:cNvPicPr>
            <a:picLocks noChangeAspect="1"/>
          </p:cNvPicPr>
          <p:nvPr/>
        </p:nvPicPr>
        <p:blipFill>
          <a:blip r:embed="rId2" cstate="print"/>
          <a:srcRect l="4545" t="8217" r="4545" b="131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60550"/>
          </a:xfrm>
        </p:spPr>
        <p:txBody>
          <a:bodyPr anchor="ctr" anchorCtr="0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14400"/>
            <a:ext cx="4114800" cy="5029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6FC9-351F-44B2-93C1-7EEF3C89FDE1}" type="datetime4">
              <a:rPr lang="en-US"/>
              <a:pPr/>
              <a:t>October 23, 2009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Sample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86055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62400" y="914400"/>
            <a:ext cx="4114800" cy="5029200"/>
          </a:xfrm>
          <a:prstGeom prst="ellipse">
            <a:avLst/>
          </a:prstGeom>
          <a:ln w="63500">
            <a:gradFill>
              <a:gsLst>
                <a:gs pos="0">
                  <a:schemeClr val="accent1"/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0"/>
            </a:gradFill>
          </a:ln>
          <a:effectLst>
            <a:innerShdw blurRad="381000">
              <a:schemeClr val="bg1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A9860-2947-4549-A25A-C7ACC9B80A49}" type="datetime4">
              <a:rPr lang="en-US"/>
              <a:pPr/>
              <a:t>October 23, 2009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Sample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ster - 1.png"/>
          <p:cNvPicPr>
            <a:picLocks noChangeAspect="1"/>
          </p:cNvPicPr>
          <p:nvPr/>
        </p:nvPicPr>
        <p:blipFill>
          <a:blip r:embed="rId13" cstate="print"/>
          <a:srcRect b="50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1532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997" y="1981200"/>
            <a:ext cx="6412006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D9D078EC-9835-4AAD-8A34-1977AF1B4B65}" type="datetime4">
              <a:rPr lang="en-US"/>
              <a:pPr/>
              <a:t>October 23, 2009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26B73CA7-29A5-4015-A1D0-5DB764762A4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22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1pPr>
      <a:lvl2pPr marL="5778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2pPr>
      <a:lvl3pPr marL="8064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18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3pPr>
      <a:lvl4pPr marL="10350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18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4pPr>
      <a:lvl5pPr marL="12636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18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5pPr>
      <a:lvl6pPr marL="14922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6pPr>
      <a:lvl7pPr marL="17208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7pPr>
      <a:lvl8pPr marL="19494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8pPr>
      <a:lvl9pPr marL="21780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If an /r/ is accurately produced in ‘parrot’ but it’s not documented, did it really occur?</a:t>
            </a:r>
          </a:p>
          <a:p>
            <a:r>
              <a:rPr lang="en-US" dirty="0" smtClean="0"/>
              <a:t>552A 2009</a:t>
            </a:r>
          </a:p>
          <a:p>
            <a:r>
              <a:rPr lang="en-US" dirty="0" smtClean="0"/>
              <a:t>Julie A. Dunlap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ACF2-477B-4EF1-ADB1-2FB42F2BB919}" type="datetime4">
              <a:rPr lang="en-US" smtClean="0"/>
              <a:pPr/>
              <a:t>October 23,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Select a Data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questions are you asking?</a:t>
            </a:r>
          </a:p>
          <a:p>
            <a:r>
              <a:rPr lang="en-US" dirty="0" smtClean="0"/>
              <a:t>Will these data answer the questions?</a:t>
            </a:r>
          </a:p>
          <a:p>
            <a:r>
              <a:rPr lang="en-US" dirty="0" smtClean="0"/>
              <a:t>Will this format fit into treatment activities?</a:t>
            </a:r>
          </a:p>
          <a:p>
            <a:r>
              <a:rPr lang="en-US" dirty="0" smtClean="0"/>
              <a:t>Does this make sense to other people?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D974-D29D-4A0E-BD58-4C912EB1CF5C}" type="datetime4">
              <a:rPr lang="en-US" smtClean="0"/>
              <a:pPr/>
              <a:t>October 23,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 with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your activity matrix</a:t>
            </a:r>
          </a:p>
          <a:p>
            <a:r>
              <a:rPr lang="en-US" dirty="0" smtClean="0"/>
              <a:t>Identify appropriate target behaviors and data collection strategies that match</a:t>
            </a:r>
          </a:p>
          <a:p>
            <a:r>
              <a:rPr lang="en-US" dirty="0" smtClean="0"/>
              <a:t>Make the data sheets</a:t>
            </a:r>
          </a:p>
          <a:p>
            <a:r>
              <a:rPr lang="en-US" dirty="0" smtClean="0"/>
              <a:t>Collect the data</a:t>
            </a:r>
          </a:p>
          <a:p>
            <a:pPr lvl="1"/>
            <a:r>
              <a:rPr lang="en-US" dirty="0" smtClean="0"/>
              <a:t>Record your session</a:t>
            </a:r>
          </a:p>
          <a:p>
            <a:pPr lvl="1"/>
            <a:r>
              <a:rPr lang="en-US" dirty="0" smtClean="0"/>
              <a:t>Pick </a:t>
            </a:r>
            <a:r>
              <a:rPr lang="en-US" u="sng" dirty="0" smtClean="0"/>
              <a:t>at least </a:t>
            </a:r>
            <a:r>
              <a:rPr lang="en-US" dirty="0" smtClean="0"/>
              <a:t>one activity on which you will take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D974-D29D-4A0E-BD58-4C912EB1CF5C}" type="datetime4">
              <a:rPr lang="en-US" smtClean="0"/>
              <a:pPr/>
              <a:t>October 23,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 with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your session, review your tape while taking data again.  Does your on-line data match your review data?</a:t>
            </a:r>
          </a:p>
          <a:p>
            <a:r>
              <a:rPr lang="en-US" dirty="0" smtClean="0"/>
              <a:t>If data is ‘off’ ask yourself “why?”  </a:t>
            </a:r>
          </a:p>
          <a:p>
            <a:pPr lvl="1"/>
            <a:r>
              <a:rPr lang="en-US" dirty="0" smtClean="0"/>
              <a:t>Did you lose your place? </a:t>
            </a:r>
          </a:p>
          <a:p>
            <a:pPr lvl="1"/>
            <a:r>
              <a:rPr lang="en-US" dirty="0" smtClean="0"/>
              <a:t>Too lenient on line? </a:t>
            </a:r>
          </a:p>
          <a:p>
            <a:pPr lvl="1"/>
            <a:r>
              <a:rPr lang="en-US" dirty="0" smtClean="0"/>
              <a:t>Too critical? </a:t>
            </a:r>
          </a:p>
          <a:p>
            <a:pPr lvl="1"/>
            <a:r>
              <a:rPr lang="en-US" dirty="0" smtClean="0"/>
              <a:t>Got too wrapped up in treatment and missed opportunities?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D974-D29D-4A0E-BD58-4C912EB1CF5C}" type="datetime4">
              <a:rPr lang="en-US" smtClean="0"/>
              <a:pPr/>
              <a:t>October 23,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the date on EVERYTHING!!!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D974-D29D-4A0E-BD58-4C912EB1CF5C}" type="datetime4">
              <a:rPr lang="en-US" smtClean="0"/>
              <a:pPr/>
              <a:t>October 23,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 Collect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6412006" cy="4144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To understand</a:t>
            </a:r>
          </a:p>
          <a:p>
            <a:r>
              <a:rPr lang="en-US" sz="3200" dirty="0" smtClean="0"/>
              <a:t>To communicate</a:t>
            </a:r>
          </a:p>
          <a:p>
            <a:r>
              <a:rPr lang="en-US" sz="3200" dirty="0" smtClean="0"/>
              <a:t>To demonstrate/document (ethical/reimbursement/legal issues)</a:t>
            </a:r>
          </a:p>
          <a:p>
            <a:r>
              <a:rPr lang="en-US" sz="3200" dirty="0" smtClean="0"/>
              <a:t>To improve our practice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D974-D29D-4A0E-BD58-4C912EB1CF5C}" type="datetime4">
              <a:rPr lang="en-US" smtClean="0"/>
              <a:pPr/>
              <a:t>October 23,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997" y="1371600"/>
            <a:ext cx="6412006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Identify skills that are functional</a:t>
            </a:r>
          </a:p>
          <a:p>
            <a:r>
              <a:rPr lang="en-US" dirty="0" smtClean="0"/>
              <a:t>Identify keystone or pivotal skills</a:t>
            </a:r>
          </a:p>
          <a:p>
            <a:r>
              <a:rPr lang="en-US" dirty="0" smtClean="0"/>
              <a:t>Identify skills the child is highly motivated to learn</a:t>
            </a:r>
          </a:p>
          <a:p>
            <a:r>
              <a:rPr lang="en-US" dirty="0" smtClean="0"/>
              <a:t>Identify skills that will increase opportunities for interaction, communication and learning</a:t>
            </a:r>
          </a:p>
          <a:p>
            <a:r>
              <a:rPr lang="en-US" dirty="0" smtClean="0"/>
              <a:t>Identify skills that will increase participation and independence.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D974-D29D-4A0E-BD58-4C912EB1CF5C}" type="datetime4">
              <a:rPr lang="en-US" smtClean="0"/>
              <a:pPr/>
              <a:t>October 23,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baby rea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4572000"/>
            <a:ext cx="22860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should be…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Appropriate</a:t>
            </a:r>
          </a:p>
          <a:p>
            <a:r>
              <a:rPr lang="en-US" dirty="0" smtClean="0"/>
              <a:t>Functional and realistic</a:t>
            </a:r>
          </a:p>
          <a:p>
            <a:r>
              <a:rPr lang="en-US" dirty="0" smtClean="0"/>
              <a:t>Directed toward generalization</a:t>
            </a:r>
          </a:p>
          <a:p>
            <a:r>
              <a:rPr lang="en-US" dirty="0" smtClean="0"/>
              <a:t>Well-written</a:t>
            </a:r>
          </a:p>
          <a:p>
            <a:pPr lvl="1"/>
            <a:r>
              <a:rPr lang="en-US" dirty="0" smtClean="0"/>
              <a:t>Identify conditions, behavior and criterion</a:t>
            </a:r>
          </a:p>
          <a:p>
            <a:pPr lvl="1"/>
            <a:r>
              <a:rPr lang="en-US" dirty="0" smtClean="0"/>
              <a:t>State conditions</a:t>
            </a:r>
          </a:p>
          <a:p>
            <a:pPr lvl="1"/>
            <a:r>
              <a:rPr lang="en-US" dirty="0" smtClean="0"/>
              <a:t>Describe behavior in observable terms (as “could someone else take this goal and understand what I mean?”)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D974-D29D-4A0E-BD58-4C912EB1CF5C}" type="datetime4">
              <a:rPr lang="en-US" smtClean="0"/>
              <a:pPr/>
              <a:t>October 23,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Connection Between Objectives and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the objective is not written clearly, you won’t know </a:t>
            </a:r>
            <a:r>
              <a:rPr lang="en-US" u="sng" dirty="0" smtClean="0"/>
              <a:t>what to </a:t>
            </a:r>
            <a:r>
              <a:rPr lang="en-US" dirty="0" smtClean="0"/>
              <a:t>measure</a:t>
            </a:r>
          </a:p>
          <a:p>
            <a:r>
              <a:rPr lang="en-US" dirty="0" smtClean="0"/>
              <a:t>If the contexts of the objective are not stated clearly, you won’t know </a:t>
            </a:r>
            <a:r>
              <a:rPr lang="en-US" u="sng" dirty="0" smtClean="0"/>
              <a:t>when or where to measure</a:t>
            </a:r>
          </a:p>
          <a:p>
            <a:r>
              <a:rPr lang="en-US" dirty="0" smtClean="0"/>
              <a:t>If the criteria is not stated clearly, you won’t know when the objective is achieved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D974-D29D-4A0E-BD58-4C912EB1CF5C}" type="datetime4">
              <a:rPr lang="en-US" smtClean="0"/>
              <a:pPr/>
              <a:t>October 23,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about Measuring while Writing the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to ask yourself while writing the goal</a:t>
            </a:r>
          </a:p>
          <a:p>
            <a:pPr lvl="1"/>
            <a:r>
              <a:rPr lang="en-US" dirty="0" smtClean="0"/>
              <a:t>What exactly do I want the child to be able to do? </a:t>
            </a:r>
          </a:p>
          <a:p>
            <a:r>
              <a:rPr lang="en-US" dirty="0" smtClean="0"/>
              <a:t>State specifically what is expected of the child and how much prompting will be used</a:t>
            </a:r>
          </a:p>
          <a:p>
            <a:r>
              <a:rPr lang="en-US" dirty="0" smtClean="0"/>
              <a:t>Make it achievable.  Think about other kids (typically developing and special needs) and what is expected of them.  Don’t write a goal for a kid that no one else could achieve.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D974-D29D-4A0E-BD58-4C912EB1CF5C}" type="datetime4">
              <a:rPr lang="en-US" smtClean="0"/>
              <a:pPr/>
              <a:t>October 23,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about Measuring while Writing the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it’s functional – increasing a score on a test (WASL) may be measurable, but it isn’t functional (can the kid balance his checkbook)</a:t>
            </a:r>
          </a:p>
          <a:p>
            <a:r>
              <a:rPr lang="en-US" dirty="0" smtClean="0"/>
              <a:t>When do I want the child to be able to do this?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D974-D29D-4A0E-BD58-4C912EB1CF5C}" type="datetime4">
              <a:rPr lang="en-US" smtClean="0"/>
              <a:pPr/>
              <a:t>October 23,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Determine the Contexts in which this Behavior will be Measured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will I know when the child can do the behavior?</a:t>
            </a:r>
          </a:p>
          <a:p>
            <a:r>
              <a:rPr lang="en-US" dirty="0" smtClean="0"/>
              <a:t>Set specific criteria (e.g., 80% in conversational speech; 2/3 consecutive opportunities within an activity)</a:t>
            </a:r>
          </a:p>
          <a:p>
            <a:r>
              <a:rPr lang="en-US" dirty="0" smtClean="0"/>
              <a:t>Set criteria to ensure stability of a behavior (e.g., the child may have a great day and hit all behaviors wonderfully – the but next day he or she has trouble).  Criteria might look like this: 80% in conversational speech </a:t>
            </a:r>
            <a:r>
              <a:rPr lang="en-US" u="sng" dirty="0" smtClean="0"/>
              <a:t>in each of</a:t>
            </a:r>
            <a:r>
              <a:rPr lang="en-US" dirty="0" smtClean="0"/>
              <a:t> 2 consecutive speech samples.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D974-D29D-4A0E-BD58-4C912EB1CF5C}" type="datetime4">
              <a:rPr lang="en-US" smtClean="0"/>
              <a:pPr/>
              <a:t>October 23,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Determine the Contexts in which this Behavior will be Measured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it reasonable.  Usually we don’t expect 100% performance from anybody (even ourselves) . Give some breathing room – nobody’s perfect.  </a:t>
            </a:r>
          </a:p>
          <a:p>
            <a:r>
              <a:rPr lang="en-US" dirty="0" smtClean="0"/>
              <a:t>There are exceptions – social skills, safety skills, swallowing, etc.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D974-D29D-4A0E-BD58-4C912EB1CF5C}" type="datetime4">
              <a:rPr lang="en-US" smtClean="0"/>
              <a:pPr/>
              <a:t>October 23,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3CA7-29A5-4015-A1D0-5DB764762A4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ldflowers">
  <a:themeElements>
    <a:clrScheme name="Wildflowers">
      <a:dk1>
        <a:srgbClr val="40302B"/>
      </a:dk1>
      <a:lt1>
        <a:srgbClr val="FFFFFF"/>
      </a:lt1>
      <a:dk2>
        <a:srgbClr val="486868"/>
      </a:dk2>
      <a:lt2>
        <a:srgbClr val="F3F1EA"/>
      </a:lt2>
      <a:accent1>
        <a:srgbClr val="C4BD97"/>
      </a:accent1>
      <a:accent2>
        <a:srgbClr val="D5BDBE"/>
      </a:accent2>
      <a:accent3>
        <a:srgbClr val="F7EFA3"/>
      </a:accent3>
      <a:accent4>
        <a:srgbClr val="9FEDE0"/>
      </a:accent4>
      <a:accent5>
        <a:srgbClr val="BBB3C2"/>
      </a:accent5>
      <a:accent6>
        <a:srgbClr val="99A991"/>
      </a:accent6>
      <a:hlink>
        <a:srgbClr val="938968"/>
      </a:hlink>
      <a:folHlink>
        <a:srgbClr val="A97EE2"/>
      </a:folHlink>
    </a:clrScheme>
    <a:fontScheme name="Wildflowers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ildflowers">
      <a:fillStyleLst>
        <a:solidFill>
          <a:schemeClr val="phClr">
            <a:shade val="85000"/>
            <a:satMod val="110000"/>
          </a:schemeClr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35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0800000" scaled="1"/>
        </a:gradFill>
        <a:gradFill rotWithShape="1">
          <a:gsLst>
            <a:gs pos="0">
              <a:schemeClr val="phClr">
                <a:shade val="7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shade val="95000"/>
                <a:satMod val="13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381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  <a:ln w="635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63500">
              <a:srgbClr val="FFFFFF">
                <a:alpha val="50000"/>
              </a:srgbClr>
            </a:innerShdw>
          </a:effectLst>
        </a:effectStyle>
        <a:effectStyle>
          <a:effectLst>
            <a:innerShdw blurRad="190500">
              <a:srgbClr val="FFFFFF">
                <a:alpha val="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25400" prst="relaxedInset"/>
          </a:sp3d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  <a:alpha val="7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Wildflowers</Template>
  <TotalTime>293</TotalTime>
  <Words>668</Words>
  <Application>Microsoft Macintosh PowerPoint</Application>
  <PresentationFormat>On-screen Show (4:3)</PresentationFormat>
  <Paragraphs>98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Wildflowers</vt:lpstr>
      <vt:lpstr>Data Collection</vt:lpstr>
      <vt:lpstr>Why  Collect Data</vt:lpstr>
      <vt:lpstr>Guidelines</vt:lpstr>
      <vt:lpstr>Objectives should be…</vt:lpstr>
      <vt:lpstr>The Connection Between Objectives and Data</vt:lpstr>
      <vt:lpstr>Thinking about Measuring while Writing the Objective</vt:lpstr>
      <vt:lpstr>Thinking about Measuring while Writing the Objective</vt:lpstr>
      <vt:lpstr>Determine the Contexts in which this Behavior will be Measured</vt:lpstr>
      <vt:lpstr>Determine the Contexts in which this Behavior will be Measured</vt:lpstr>
      <vt:lpstr>How to Select a Data Sheet</vt:lpstr>
      <vt:lpstr>Getting Started with Data Collection</vt:lpstr>
      <vt:lpstr>Getting Started with Data Collection</vt:lpstr>
      <vt:lpstr>Data Collection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</dc:title>
  <dc:creator>Julie</dc:creator>
  <cp:lastModifiedBy>Kate Krings</cp:lastModifiedBy>
  <cp:revision>34</cp:revision>
  <dcterms:created xsi:type="dcterms:W3CDTF">2009-10-23T16:11:43Z</dcterms:created>
  <dcterms:modified xsi:type="dcterms:W3CDTF">2009-10-23T16:12:10Z</dcterms:modified>
</cp:coreProperties>
</file>