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2"/>
  </p:notesMasterIdLst>
  <p:sldIdLst>
    <p:sldId id="256" r:id="rId2"/>
    <p:sldId id="257" r:id="rId3"/>
    <p:sldId id="258" r:id="rId4"/>
    <p:sldId id="27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5" r:id="rId19"/>
    <p:sldId id="273" r:id="rId20"/>
    <p:sldId id="276" r:id="rId21"/>
    <p:sldId id="272" r:id="rId22"/>
    <p:sldId id="277" r:id="rId23"/>
    <p:sldId id="281" r:id="rId24"/>
    <p:sldId id="279" r:id="rId25"/>
    <p:sldId id="280" r:id="rId26"/>
    <p:sldId id="282" r:id="rId27"/>
    <p:sldId id="285" r:id="rId28"/>
    <p:sldId id="284" r:id="rId29"/>
    <p:sldId id="286" r:id="rId30"/>
    <p:sldId id="28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7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816CD-190C-FD43-81A0-F18C19315D0E}" type="datetimeFigureOut">
              <a:rPr lang="en-US" smtClean="0"/>
              <a:t>8/22/11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AE3C5-9AFD-244B-AE37-4DCABC83D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70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Do this individually—basically create an outline of the paper</a:t>
            </a:r>
            <a:r>
              <a:rPr lang="en-US" baseline="0" dirty="0" smtClean="0"/>
              <a:t> (you have 5 minutes)</a:t>
            </a:r>
          </a:p>
          <a:p>
            <a:r>
              <a:rPr lang="en-US" baseline="0" dirty="0" smtClean="0"/>
              <a:t>- Share with your partner, let them know how they did. Suggest elements that might be missing, </a:t>
            </a:r>
            <a:r>
              <a:rPr lang="en-US" baseline="0" dirty="0" err="1" smtClean="0"/>
              <a:t>etc</a:t>
            </a:r>
            <a:endParaRPr lang="en-US" baseline="0" dirty="0" smtClean="0"/>
          </a:p>
          <a:p>
            <a:r>
              <a:rPr lang="en-US" baseline="0" dirty="0" smtClean="0"/>
              <a:t>- Then poll the whole group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AE3C5-9AFD-244B-AE37-4DCABC83D6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59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inductive logic: how</a:t>
            </a:r>
            <a:r>
              <a:rPr lang="en-US" baseline="0" dirty="0" smtClean="0"/>
              <a:t> many people own a cell phone?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AE3C5-9AFD-244B-AE37-4DCABC83D6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07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Argument</a:t>
            </a:r>
            <a:r>
              <a:rPr lang="en-US" baseline="0" dirty="0" smtClean="0"/>
              <a:t> structure</a:t>
            </a:r>
          </a:p>
          <a:p>
            <a:r>
              <a:rPr lang="en-US" baseline="0" dirty="0" smtClean="0"/>
              <a:t>Audience?</a:t>
            </a:r>
          </a:p>
          <a:p>
            <a:r>
              <a:rPr lang="en-US" baseline="0" dirty="0" smtClean="0"/>
              <a:t>Pathos, logos, ethos?</a:t>
            </a:r>
          </a:p>
          <a:p>
            <a:r>
              <a:rPr lang="en-US" baseline="0" dirty="0" smtClean="0"/>
              <a:t>Fallacies?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AE3C5-9AFD-244B-AE37-4DCABC83D6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39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Peer review: give your</a:t>
            </a:r>
            <a:r>
              <a:rPr lang="en-US" baseline="0" dirty="0" smtClean="0"/>
              <a:t> partner’s paper a score based on this rubric, then hand it back and discuss it with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AE3C5-9AFD-244B-AE37-4DCABC83D67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45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(extra time can be used for more peer editing)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AE3C5-9AFD-244B-AE37-4DCABC83D67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40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</a:t>
            </a:r>
            <a:r>
              <a:rPr lang="en-US" baseline="0" dirty="0" smtClean="0"/>
              <a:t> the only form of organization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AE3C5-9AFD-244B-AE37-4DCABC83D6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19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is this an effective argument? </a:t>
            </a:r>
          </a:p>
          <a:p>
            <a:r>
              <a:rPr lang="en-US" dirty="0" smtClean="0"/>
              <a:t>What do each of the characters do to try and reach their points?</a:t>
            </a:r>
          </a:p>
          <a:p>
            <a:r>
              <a:rPr lang="en-US" dirty="0" smtClean="0"/>
              <a:t>Would you call</a:t>
            </a:r>
            <a:r>
              <a:rPr lang="en-US" baseline="0" dirty="0" smtClean="0"/>
              <a:t> this a dialectic?</a:t>
            </a:r>
          </a:p>
          <a:p>
            <a:endParaRPr lang="en-US" baseline="0" dirty="0" smtClean="0"/>
          </a:p>
          <a:p>
            <a:r>
              <a:rPr lang="en-US" baseline="0" dirty="0" smtClean="0"/>
              <a:t>Do not write a paper like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AE3C5-9AFD-244B-AE37-4DCABC83D6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26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might each component affect</a:t>
            </a:r>
            <a:r>
              <a:rPr lang="en-US" baseline="0" dirty="0" smtClean="0"/>
              <a:t> the effectiveness of the argument?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AE3C5-9AFD-244B-AE37-4DCABC83D6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00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AE3C5-9AFD-244B-AE37-4DCABC83D6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00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Logos tends to be most important in technical writing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AE3C5-9AFD-244B-AE37-4DCABC83D6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23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Do this individually</a:t>
            </a:r>
            <a:r>
              <a:rPr lang="en-US" baseline="0" dirty="0" smtClean="0"/>
              <a:t> (you have 5 minutes)</a:t>
            </a:r>
          </a:p>
          <a:p>
            <a:r>
              <a:rPr lang="en-US" baseline="0" dirty="0" smtClean="0"/>
              <a:t>	- (again, logos should be the most common likely) </a:t>
            </a:r>
            <a:endParaRPr lang="en-US" dirty="0" smtClean="0"/>
          </a:p>
          <a:p>
            <a:r>
              <a:rPr lang="en-US" baseline="0" dirty="0" smtClean="0"/>
              <a:t>- Share with your partner, let them know how they did. Suggest elements that might be missing, </a:t>
            </a:r>
            <a:r>
              <a:rPr lang="en-US" baseline="0" dirty="0" err="1" smtClean="0"/>
              <a:t>etc</a:t>
            </a:r>
            <a:endParaRPr lang="en-US" baseline="0" dirty="0" smtClean="0"/>
          </a:p>
          <a:p>
            <a:r>
              <a:rPr lang="en-US" baseline="0" dirty="0" smtClean="0"/>
              <a:t>- Then poll the whole group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AE3C5-9AFD-244B-AE37-4DCABC83D6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01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Reliability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AE3C5-9AFD-244B-AE37-4DCABC83D6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83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The first on the list of reasons to use citations is to</a:t>
            </a:r>
            <a:r>
              <a:rPr lang="en-US" baseline="0" dirty="0" smtClean="0"/>
              <a:t> give proper credit for ideas.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This goes back to the ethics stuff from last week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UCI Policy has the same not about stuff that isn’t “common knowledge”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AE3C5-9AFD-244B-AE37-4DCABC83D6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89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Monday, August 22,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Monday, August 22,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Monday, August 22,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Monday, August 22,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Monday, August 22,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Monday, August 22, 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Monday, August 22, 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Monday, August 22, 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Monday, August 22, 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Monday, August 22, 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Monday, August 22, 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Monday, August 22, 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Wikipedia:Verifiability%23When_a_reliable_source_is_required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Rhetoric, Argument, and Persuasion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 smtClean="0"/>
              <a:t>ICS 139w</a:t>
            </a:r>
          </a:p>
          <a:p>
            <a:pPr algn="r"/>
            <a:r>
              <a:rPr lang="en-US" dirty="0" smtClean="0"/>
              <a:t>08/22/2011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50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nty Python - Argument Clini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755" y="1241778"/>
            <a:ext cx="7340857" cy="4388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31330" y="5632778"/>
            <a:ext cx="3129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The Argument Sketch, </a:t>
            </a:r>
            <a:r>
              <a:rPr lang="en-US" sz="1200" dirty="0" smtClean="0"/>
              <a:t>Monty Python, 1972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08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Rhetorical Strategies</a:t>
            </a:r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>
            <a:off x="2850445" y="2469445"/>
            <a:ext cx="3437467" cy="2963334"/>
          </a:xfrm>
          <a:prstGeom prst="triangl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51178" y="1942278"/>
            <a:ext cx="1641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Message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267751" y="5192623"/>
            <a:ext cx="1681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Audience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607847" y="5178511"/>
            <a:ext cx="1242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Author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1364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Rhetorical Strategies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80924" y="1576893"/>
            <a:ext cx="6217586" cy="4508282"/>
            <a:chOff x="1580924" y="1576893"/>
            <a:chExt cx="6217586" cy="4508282"/>
          </a:xfrm>
        </p:grpSpPr>
        <p:sp>
          <p:nvSpPr>
            <p:cNvPr id="4" name="Isosceles Triangle 3"/>
            <p:cNvSpPr/>
            <p:nvPr/>
          </p:nvSpPr>
          <p:spPr>
            <a:xfrm>
              <a:off x="2850445" y="2469445"/>
              <a:ext cx="3437467" cy="2963334"/>
            </a:xfrm>
            <a:prstGeom prst="triangle">
              <a:avLst/>
            </a:prstGeom>
            <a:noFill/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52758" y="1576893"/>
              <a:ext cx="1638489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i="1" dirty="0" smtClean="0"/>
                <a:t>Logos</a:t>
              </a:r>
            </a:p>
            <a:p>
              <a:pPr algn="ctr"/>
              <a:r>
                <a:rPr lang="en-US" sz="2400" dirty="0" smtClean="0"/>
                <a:t>(Message)</a:t>
              </a:r>
              <a:endParaRPr lang="en-US" sz="2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25456" y="5192623"/>
              <a:ext cx="1673054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i="1" dirty="0" smtClean="0"/>
                <a:t>Pathos</a:t>
              </a:r>
            </a:p>
            <a:p>
              <a:pPr algn="ctr"/>
              <a:r>
                <a:rPr lang="en-US" sz="2400" dirty="0" smtClean="0"/>
                <a:t>(Audience)</a:t>
              </a:r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0924" y="5178511"/>
              <a:ext cx="1296449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i="1" dirty="0" smtClean="0"/>
                <a:t>Ethos</a:t>
              </a:r>
            </a:p>
            <a:p>
              <a:pPr algn="ctr"/>
              <a:r>
                <a:rPr lang="en-US" sz="2400" dirty="0" smtClean="0"/>
                <a:t>(Author)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4266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Pathos, Logos, and Ethos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13846" cy="4876800"/>
          </a:xfrm>
        </p:spPr>
        <p:txBody>
          <a:bodyPr/>
          <a:lstStyle/>
          <a:p>
            <a:r>
              <a:rPr lang="en-US" b="1" i="1" dirty="0" smtClean="0">
                <a:solidFill>
                  <a:schemeClr val="tx2"/>
                </a:solidFill>
              </a:rPr>
              <a:t>Ethos</a:t>
            </a:r>
            <a:r>
              <a:rPr lang="en-US" b="1" dirty="0" smtClean="0">
                <a:solidFill>
                  <a:schemeClr val="tx2"/>
                </a:solidFill>
              </a:rPr>
              <a:t>:</a:t>
            </a:r>
            <a:r>
              <a:rPr lang="en-US" b="1" i="1" dirty="0" smtClean="0"/>
              <a:t> </a:t>
            </a:r>
            <a:r>
              <a:rPr lang="en-US" dirty="0" smtClean="0"/>
              <a:t>the credibility/character of the author</a:t>
            </a:r>
          </a:p>
          <a:p>
            <a:pPr lvl="1"/>
            <a:r>
              <a:rPr lang="en-US" dirty="0" smtClean="0"/>
              <a:t>Trustworthiness, expertise, (sources)</a:t>
            </a:r>
          </a:p>
          <a:p>
            <a:pPr lvl="1"/>
            <a:endParaRPr lang="en-US" dirty="0"/>
          </a:p>
          <a:p>
            <a:r>
              <a:rPr lang="en-US" b="1" i="1" dirty="0" smtClean="0">
                <a:solidFill>
                  <a:srgbClr val="D2533C"/>
                </a:solidFill>
              </a:rPr>
              <a:t>Logos:</a:t>
            </a:r>
            <a:r>
              <a:rPr lang="en-US" dirty="0" smtClean="0"/>
              <a:t> the logic/subject         of the message</a:t>
            </a:r>
          </a:p>
          <a:p>
            <a:pPr lvl="1"/>
            <a:r>
              <a:rPr lang="en-US" dirty="0" smtClean="0"/>
              <a:t>Data, reasons, (sources)</a:t>
            </a:r>
          </a:p>
          <a:p>
            <a:pPr lvl="1"/>
            <a:endParaRPr lang="en-US" dirty="0"/>
          </a:p>
          <a:p>
            <a:r>
              <a:rPr lang="en-US" b="1" i="1" dirty="0" smtClean="0">
                <a:solidFill>
                  <a:srgbClr val="D2533C"/>
                </a:solidFill>
              </a:rPr>
              <a:t>Pathos:</a:t>
            </a:r>
            <a:r>
              <a:rPr lang="en-US" dirty="0" smtClean="0"/>
              <a:t> the emotion               of the audience</a:t>
            </a:r>
          </a:p>
          <a:p>
            <a:pPr lvl="1"/>
            <a:r>
              <a:rPr lang="en-US" dirty="0" smtClean="0"/>
              <a:t>Values, beliefs, passions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71046" y="1524000"/>
            <a:ext cx="3615754" cy="2629629"/>
            <a:chOff x="1247804" y="1430053"/>
            <a:chExt cx="6967672" cy="5067377"/>
          </a:xfrm>
        </p:grpSpPr>
        <p:sp>
          <p:nvSpPr>
            <p:cNvPr id="5" name="Isosceles Triangle 4"/>
            <p:cNvSpPr/>
            <p:nvPr/>
          </p:nvSpPr>
          <p:spPr>
            <a:xfrm>
              <a:off x="2850445" y="2469445"/>
              <a:ext cx="3437467" cy="2963334"/>
            </a:xfrm>
            <a:prstGeom prst="triangle">
              <a:avLst/>
            </a:prstGeom>
            <a:noFill/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43487" y="1430053"/>
              <a:ext cx="2457031" cy="1304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dirty="0" smtClean="0"/>
                <a:t>Logos</a:t>
              </a:r>
            </a:p>
            <a:p>
              <a:pPr algn="ctr"/>
              <a:r>
                <a:rPr lang="en-US" dirty="0" smtClean="0"/>
                <a:t>(Message)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08491" y="5192622"/>
              <a:ext cx="2506985" cy="1304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dirty="0" smtClean="0"/>
                <a:t>Pathos</a:t>
              </a:r>
            </a:p>
            <a:p>
              <a:pPr algn="ctr"/>
              <a:r>
                <a:rPr lang="en-US" dirty="0" smtClean="0"/>
                <a:t>(Audience)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47804" y="5178510"/>
              <a:ext cx="1962688" cy="1304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dirty="0" smtClean="0"/>
                <a:t>Ethos</a:t>
              </a:r>
            </a:p>
            <a:p>
              <a:pPr algn="ctr"/>
              <a:r>
                <a:rPr lang="en-US" dirty="0" smtClean="0"/>
                <a:t>(Author)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88437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Peer-Reviewing: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the </a:t>
            </a:r>
            <a:r>
              <a:rPr lang="en-US" b="1" dirty="0" smtClean="0">
                <a:solidFill>
                  <a:srgbClr val="D2533C"/>
                </a:solidFill>
              </a:rPr>
              <a:t>right</a:t>
            </a:r>
            <a:r>
              <a:rPr lang="en-US" b="1" dirty="0" smtClean="0"/>
              <a:t> </a:t>
            </a:r>
            <a:r>
              <a:rPr lang="en-US" dirty="0" smtClean="0"/>
              <a:t>margin </a:t>
            </a:r>
            <a:r>
              <a:rPr lang="en-US" dirty="0"/>
              <a:t>of the paper, identify </a:t>
            </a:r>
            <a:r>
              <a:rPr lang="en-US" dirty="0" smtClean="0"/>
              <a:t>any instances of: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i="1" dirty="0" smtClean="0"/>
              <a:t>Pathos </a:t>
            </a:r>
            <a:r>
              <a:rPr lang="en-US" dirty="0" smtClean="0"/>
              <a:t>(appeals to emotions)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i="1" dirty="0" smtClean="0"/>
              <a:t>Logos</a:t>
            </a:r>
            <a:r>
              <a:rPr lang="en-US" dirty="0" smtClean="0"/>
              <a:t> (appeals to logic)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i="1" dirty="0" smtClean="0"/>
              <a:t>Ethos</a:t>
            </a:r>
            <a:r>
              <a:rPr lang="en-US" dirty="0" smtClean="0"/>
              <a:t> (appeals to credibility)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endParaRPr lang="en-US" i="1" dirty="0"/>
          </a:p>
          <a:p>
            <a:pPr marL="68580" indent="-342900"/>
            <a:r>
              <a:rPr lang="en-US" i="1" dirty="0" smtClean="0"/>
              <a:t>Does each appeal hold water (check </a:t>
            </a:r>
            <a:r>
              <a:rPr lang="en-US" dirty="0" smtClean="0"/>
              <a:t>pathos/ethos</a:t>
            </a:r>
            <a:r>
              <a:rPr lang="en-US" i="1" dirty="0" smtClean="0"/>
              <a:t>)?</a:t>
            </a:r>
          </a:p>
          <a:p>
            <a:pPr marL="68580" indent="-342900"/>
            <a:r>
              <a:rPr lang="en-US" i="1" dirty="0" smtClean="0"/>
              <a:t>Does the paper appeal on multiple levels?</a:t>
            </a:r>
          </a:p>
          <a:p>
            <a:pPr marL="68580" indent="-342900"/>
            <a:r>
              <a:rPr lang="en-US" i="1" dirty="0" smtClean="0"/>
              <a:t>What new appeals could be added?</a:t>
            </a:r>
            <a:endParaRPr lang="en-US" i="1" dirty="0"/>
          </a:p>
          <a:p>
            <a:pPr marL="0" indent="0">
              <a:buClr>
                <a:schemeClr val="tx2"/>
              </a:buCl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1037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2956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Break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071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and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do we use references / works cited?</a:t>
            </a:r>
          </a:p>
          <a:p>
            <a:endParaRPr lang="en-US" dirty="0"/>
          </a:p>
          <a:p>
            <a:r>
              <a:rPr lang="en-US" dirty="0" smtClean="0"/>
              <a:t>What makes a good reference?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933" y="3520118"/>
            <a:ext cx="4986867" cy="2702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0964" y="6223000"/>
            <a:ext cx="975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x</a:t>
            </a:r>
            <a:r>
              <a:rPr lang="en-US" sz="1000" dirty="0" err="1" smtClean="0"/>
              <a:t>kcd.com</a:t>
            </a:r>
            <a:r>
              <a:rPr lang="en-US" sz="1000" dirty="0" smtClean="0"/>
              <a:t>/285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1712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to use a citation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you use someone else’s words or ideas</a:t>
            </a:r>
          </a:p>
          <a:p>
            <a:endParaRPr lang="en-US" dirty="0" smtClean="0"/>
          </a:p>
          <a:p>
            <a:r>
              <a:rPr lang="en-US" dirty="0" smtClean="0"/>
              <a:t>When you want to support a statement with evidence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“Anything challenged or likely to be challenged”</a:t>
            </a:r>
          </a:p>
          <a:p>
            <a:pPr marL="274320" lvl="1" indent="0" algn="r">
              <a:buNone/>
            </a:pPr>
            <a:r>
              <a:rPr lang="en-US" sz="1200" dirty="0" smtClean="0">
                <a:hlinkClick r:id="rId2"/>
              </a:rPr>
              <a:t>http</a:t>
            </a:r>
            <a:r>
              <a:rPr lang="en-US" sz="1200" dirty="0">
                <a:hlinkClick r:id="rId2"/>
              </a:rPr>
              <a:t>://en.wikipedia.org/wiki/Wikipedia:Verifiability#</a:t>
            </a:r>
            <a:r>
              <a:rPr lang="en-US" sz="1200" dirty="0" smtClean="0">
                <a:hlinkClick r:id="rId2"/>
              </a:rPr>
              <a:t>When_a_reliable_source_is_required</a:t>
            </a:r>
            <a:endParaRPr lang="en-US" sz="1200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To include “further reading” (literature references)</a:t>
            </a:r>
          </a:p>
          <a:p>
            <a:endParaRPr lang="en-US" dirty="0" smtClean="0"/>
          </a:p>
          <a:p>
            <a:r>
              <a:rPr lang="en-US" dirty="0" smtClean="0"/>
              <a:t>You </a:t>
            </a:r>
            <a:r>
              <a:rPr lang="en-US" dirty="0"/>
              <a:t>do </a:t>
            </a:r>
            <a:r>
              <a:rPr lang="en-US" b="1" u="sng" dirty="0"/>
              <a:t>not</a:t>
            </a:r>
            <a:r>
              <a:rPr lang="en-US" dirty="0"/>
              <a:t> need to cite (undisputed) </a:t>
            </a:r>
            <a:r>
              <a:rPr lang="en-US" dirty="0" smtClean="0"/>
              <a:t>facts </a:t>
            </a:r>
            <a:r>
              <a:rPr lang="en-US" dirty="0"/>
              <a:t>or </a:t>
            </a:r>
            <a:r>
              <a:rPr lang="en-US" dirty="0" smtClean="0"/>
              <a:t>      “</a:t>
            </a:r>
            <a:r>
              <a:rPr lang="en-US" dirty="0"/>
              <a:t>common knowledge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697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 smtClean="0"/>
              <a:t>“Facts,” “Common Knowledge,” and Citations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 smtClean="0"/>
              <a:t>Which of these statements need a citation?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spcBef>
                <a:spcPts val="1176"/>
              </a:spcBef>
            </a:pPr>
            <a:r>
              <a:rPr lang="en-US" dirty="0" smtClean="0"/>
              <a:t>“The Internet is a series of computers connected through standardized networking protocols.” </a:t>
            </a:r>
          </a:p>
          <a:p>
            <a:pPr>
              <a:spcBef>
                <a:spcPts val="1176"/>
              </a:spcBef>
            </a:pPr>
            <a:r>
              <a:rPr lang="en-US" dirty="0" smtClean="0"/>
              <a:t>“The earliest computer programmers were women.”</a:t>
            </a:r>
          </a:p>
          <a:p>
            <a:pPr>
              <a:spcBef>
                <a:spcPts val="1176"/>
              </a:spcBef>
            </a:pPr>
            <a:r>
              <a:rPr lang="en-US" dirty="0" smtClean="0"/>
              <a:t>“More than 300 </a:t>
            </a:r>
            <a:r>
              <a:rPr lang="en-US" dirty="0"/>
              <a:t>million people in the United States have cell phones.</a:t>
            </a:r>
            <a:r>
              <a:rPr lang="en-US" dirty="0" smtClean="0"/>
              <a:t>”</a:t>
            </a:r>
            <a:endParaRPr lang="en-US" dirty="0" smtClean="0"/>
          </a:p>
          <a:p>
            <a:pPr>
              <a:spcBef>
                <a:spcPts val="1176"/>
              </a:spcBef>
            </a:pPr>
            <a:r>
              <a:rPr lang="en-US" dirty="0" smtClean="0"/>
              <a:t>“Bill Gates said, ‘640K [</a:t>
            </a:r>
            <a:r>
              <a:rPr lang="en-US" dirty="0" smtClean="0"/>
              <a:t>of memory] ought to be enough for anybody’.”</a:t>
            </a:r>
            <a:endParaRPr lang="en-US" dirty="0" smtClean="0"/>
          </a:p>
          <a:p>
            <a:pPr>
              <a:spcBef>
                <a:spcPts val="1176"/>
              </a:spcBef>
            </a:pPr>
            <a:r>
              <a:rPr lang="en-US" dirty="0" smtClean="0"/>
              <a:t>“Most experts agree that open </a:t>
            </a:r>
            <a:r>
              <a:rPr lang="en-US" dirty="0"/>
              <a:t>s</a:t>
            </a:r>
            <a:r>
              <a:rPr lang="en-US" dirty="0" smtClean="0"/>
              <a:t>ource software is better than proprietary software.”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579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Plagiarism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37467"/>
          </a:xfrm>
          <a:solidFill>
            <a:schemeClr val="bg2"/>
          </a:solidFill>
          <a:ln w="38100" cmpd="sng">
            <a:solidFill>
              <a:schemeClr val="accent3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Plagiarism is intellectual theft. It means use of the intellectual creations of another without proper attribution. Plagiarism may take two main forms, which are clearly related: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To steal or pass off as one's own the ideas or words, images, or other creative works of another.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To use a creative production without crediting the source, even if only minimal information is available to identify it for citation.</a:t>
            </a:r>
          </a:p>
          <a:p>
            <a:pPr marL="0" indent="0">
              <a:buNone/>
            </a:pPr>
            <a:r>
              <a:rPr lang="en-US" sz="2000" dirty="0" smtClean="0"/>
              <a:t>Credit must be given for </a:t>
            </a:r>
            <a:r>
              <a:rPr lang="en-US" sz="2000" dirty="0" smtClean="0">
                <a:solidFill>
                  <a:schemeClr val="tx2"/>
                </a:solidFill>
              </a:rPr>
              <a:t>every direct quotation</a:t>
            </a:r>
            <a:r>
              <a:rPr lang="en-US" sz="2000" dirty="0" smtClean="0"/>
              <a:t>, for </a:t>
            </a:r>
            <a:r>
              <a:rPr lang="en-US" sz="2000" dirty="0" smtClean="0">
                <a:solidFill>
                  <a:srgbClr val="D2533C"/>
                </a:solidFill>
              </a:rPr>
              <a:t>paraphrasing or summarizing a work</a:t>
            </a:r>
            <a:r>
              <a:rPr lang="en-US" sz="2000" dirty="0" smtClean="0"/>
              <a:t> (in whole, or in part, in one's own words), and </a:t>
            </a:r>
            <a:r>
              <a:rPr lang="en-US" sz="2000" dirty="0" smtClean="0">
                <a:solidFill>
                  <a:srgbClr val="D2533C"/>
                </a:solidFill>
              </a:rPr>
              <a:t>for information which is not common knowledge</a:t>
            </a:r>
            <a:r>
              <a:rPr lang="en-US" sz="2000" dirty="0" smtClean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57145" y="5037667"/>
            <a:ext cx="4929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www.editor.uci.edu</a:t>
            </a:r>
            <a:r>
              <a:rPr lang="en-US" sz="1600" dirty="0"/>
              <a:t>/catalogue/</a:t>
            </a:r>
            <a:r>
              <a:rPr lang="en-US" sz="1600" dirty="0" err="1"/>
              <a:t>appx</a:t>
            </a:r>
            <a:r>
              <a:rPr lang="en-US" sz="1600" dirty="0"/>
              <a:t>/appx.2.htm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639391"/>
            <a:ext cx="7548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How can you tell when an idea is yours and when it is </a:t>
            </a:r>
          </a:p>
          <a:p>
            <a:r>
              <a:rPr lang="en-US" sz="2400" i="1" dirty="0" smtClean="0"/>
              <a:t>somebody else’s?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881901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Re: evaluations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Slides </a:t>
            </a:r>
            <a:r>
              <a:rPr lang="en-US" b="1" dirty="0" smtClean="0"/>
              <a:t>are</a:t>
            </a:r>
            <a:r>
              <a:rPr lang="en-US" dirty="0" smtClean="0"/>
              <a:t> available on the website</a:t>
            </a:r>
          </a:p>
          <a:p>
            <a:pPr lvl="1"/>
            <a:r>
              <a:rPr lang="en-US" dirty="0" smtClean="0"/>
              <a:t>Have also added links from the </a:t>
            </a:r>
            <a:r>
              <a:rPr lang="en-US" dirty="0" smtClean="0"/>
              <a:t>Schedule for easier access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Role of Peer </a:t>
            </a:r>
            <a:r>
              <a:rPr lang="en-US" dirty="0" smtClean="0"/>
              <a:t>Reviewing</a:t>
            </a:r>
          </a:p>
          <a:p>
            <a:pPr lvl="1"/>
            <a:r>
              <a:rPr lang="en-US" b="1" dirty="0" smtClean="0"/>
              <a:t>Supplements</a:t>
            </a:r>
            <a:r>
              <a:rPr lang="en-US" dirty="0" smtClean="0"/>
              <a:t> your own editing</a:t>
            </a:r>
            <a:endParaRPr lang="en-US" dirty="0"/>
          </a:p>
          <a:p>
            <a:pPr lvl="1"/>
            <a:r>
              <a:rPr lang="en-US" dirty="0" smtClean="0"/>
              <a:t>Rule-of-thumb: 3 edits for a paper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Idea: evaluations for editors?</a:t>
            </a:r>
          </a:p>
        </p:txBody>
      </p:sp>
    </p:spTree>
    <p:extLst>
      <p:ext uri="{BB962C8B-B14F-4D97-AF65-F5344CB8AC3E}">
        <p14:creationId xmlns:p14="http://schemas.microsoft.com/office/powerpoint/2010/main" val="160003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Reviewing: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Read over your partner’s paper again. Put a </a:t>
            </a:r>
            <a:r>
              <a:rPr lang="en-US" b="1" dirty="0" smtClean="0">
                <a:solidFill>
                  <a:srgbClr val="D2533C"/>
                </a:solidFill>
              </a:rPr>
              <a:t>box</a:t>
            </a:r>
            <a:r>
              <a:rPr lang="en-US" dirty="0" smtClean="0">
                <a:solidFill>
                  <a:srgbClr val="D2533C"/>
                </a:solidFill>
              </a:rPr>
              <a:t> </a:t>
            </a:r>
            <a:r>
              <a:rPr lang="en-US" dirty="0" smtClean="0"/>
              <a:t>around:</a:t>
            </a:r>
            <a:endParaRPr lang="en-US" b="1" dirty="0" smtClean="0">
              <a:solidFill>
                <a:srgbClr val="D2533C"/>
              </a:solidFill>
            </a:endParaRP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/>
              <a:t>Any citations used</a:t>
            </a:r>
          </a:p>
          <a:p>
            <a:pPr lvl="2"/>
            <a:r>
              <a:rPr lang="en-US" dirty="0" smtClean="0"/>
              <a:t>Do they seem appropriate?</a:t>
            </a:r>
          </a:p>
          <a:p>
            <a:pPr lvl="2"/>
            <a:r>
              <a:rPr lang="en-US" dirty="0" smtClean="0"/>
              <a:t>Is the citation used correctly (could you find the referenced work if you had to)?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/>
              <a:t>Any ideas that </a:t>
            </a:r>
            <a:r>
              <a:rPr lang="en-US" b="1" dirty="0" smtClean="0">
                <a:solidFill>
                  <a:schemeClr val="tx2"/>
                </a:solidFill>
              </a:rPr>
              <a:t>lack</a:t>
            </a:r>
            <a:r>
              <a:rPr lang="en-US" dirty="0" smtClean="0"/>
              <a:t> citations</a:t>
            </a:r>
          </a:p>
          <a:p>
            <a:pPr lvl="1"/>
            <a:r>
              <a:rPr lang="en-US" dirty="0" smtClean="0"/>
              <a:t>Where might the author find a good source?</a:t>
            </a:r>
          </a:p>
        </p:txBody>
      </p:sp>
    </p:spTree>
    <p:extLst>
      <p:ext uri="{BB962C8B-B14F-4D97-AF65-F5344CB8AC3E}">
        <p14:creationId xmlns:p14="http://schemas.microsoft.com/office/powerpoint/2010/main" val="183708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 is to build an argument logically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>
                <a:solidFill>
                  <a:srgbClr val="D2533C"/>
                </a:solidFill>
              </a:rPr>
              <a:t>Inductive</a:t>
            </a:r>
            <a:r>
              <a:rPr lang="en-US" dirty="0" smtClean="0"/>
              <a:t> logic: specific =&gt; general</a:t>
            </a:r>
          </a:p>
          <a:p>
            <a:pPr lvl="1"/>
            <a:r>
              <a:rPr lang="en-US" dirty="0" smtClean="0"/>
              <a:t>Be careful of probabilistic reasoning!</a:t>
            </a:r>
          </a:p>
          <a:p>
            <a:pPr lvl="1"/>
            <a:r>
              <a:rPr lang="en-US" dirty="0" smtClean="0"/>
              <a:t>Use hedges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rgbClr val="D2533C"/>
                </a:solidFill>
              </a:rPr>
              <a:t>Deductive</a:t>
            </a:r>
            <a:r>
              <a:rPr lang="en-US" dirty="0" smtClean="0"/>
              <a:t> logic: general =&gt; specific</a:t>
            </a:r>
          </a:p>
          <a:p>
            <a:pPr lvl="1"/>
            <a:r>
              <a:rPr lang="en-US" dirty="0" smtClean="0">
                <a:latin typeface="Courier New"/>
                <a:cs typeface="Courier New"/>
              </a:rPr>
              <a:t>P -&gt; Q</a:t>
            </a:r>
          </a:p>
          <a:p>
            <a:pPr lvl="1"/>
            <a:r>
              <a:rPr lang="en-US" dirty="0" smtClean="0"/>
              <a:t>Suppose </a:t>
            </a:r>
            <a:r>
              <a:rPr lang="en-US" dirty="0" smtClean="0">
                <a:latin typeface="Courier New"/>
                <a:cs typeface="Courier New"/>
              </a:rPr>
              <a:t>P</a:t>
            </a:r>
          </a:p>
          <a:p>
            <a:pPr lvl="1"/>
            <a:r>
              <a:rPr lang="en-US" dirty="0" smtClean="0"/>
              <a:t>Then </a:t>
            </a:r>
            <a:r>
              <a:rPr lang="en-US" dirty="0" smtClean="0">
                <a:latin typeface="Courier New"/>
                <a:cs typeface="Courier New"/>
              </a:rPr>
              <a:t>Q</a:t>
            </a:r>
          </a:p>
          <a:p>
            <a:pPr lvl="1"/>
            <a:r>
              <a:rPr lang="en-US" dirty="0" smtClean="0">
                <a:cs typeface="Courier New"/>
              </a:rPr>
              <a:t>(mathematical induction goes here)</a:t>
            </a:r>
            <a:endParaRPr lang="en-US" dirty="0"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622579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Logical Fallacies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b="1" dirty="0" smtClean="0"/>
              <a:t>common</a:t>
            </a:r>
            <a:r>
              <a:rPr lang="en-US" dirty="0" smtClean="0"/>
              <a:t> error in reasoning (often with a fancy name)</a:t>
            </a:r>
          </a:p>
          <a:p>
            <a:endParaRPr lang="en-US" dirty="0" smtClean="0"/>
          </a:p>
          <a:p>
            <a:r>
              <a:rPr lang="en-US" dirty="0"/>
              <a:t>Begging the </a:t>
            </a:r>
            <a:r>
              <a:rPr lang="en-US" dirty="0" smtClean="0"/>
              <a:t>Question / Circular Argument</a:t>
            </a:r>
            <a:endParaRPr lang="en-US" dirty="0"/>
          </a:p>
          <a:p>
            <a:pPr lvl="1"/>
            <a:r>
              <a:rPr lang="en-US" dirty="0" smtClean="0"/>
              <a:t>“Unsecured </a:t>
            </a:r>
            <a:r>
              <a:rPr lang="en-US" dirty="0"/>
              <a:t>Wi-Fi connections are </a:t>
            </a:r>
            <a:r>
              <a:rPr lang="en-US" dirty="0" smtClean="0"/>
              <a:t>are easy to break into because they lack sufficient security”</a:t>
            </a:r>
            <a:endParaRPr lang="en-US" dirty="0"/>
          </a:p>
          <a:p>
            <a:pPr>
              <a:spcBef>
                <a:spcPts val="1080"/>
              </a:spcBef>
            </a:pPr>
            <a:r>
              <a:rPr lang="en-US" i="1" dirty="0" smtClean="0"/>
              <a:t>post </a:t>
            </a:r>
            <a:r>
              <a:rPr lang="en-US" i="1" dirty="0" smtClean="0"/>
              <a:t>hoc ergo propter hoc</a:t>
            </a:r>
          </a:p>
          <a:p>
            <a:pPr lvl="1"/>
            <a:r>
              <a:rPr lang="en-US" dirty="0" smtClean="0"/>
              <a:t>“The sun rises after the rooster crows, therefore the rooster causes the sun to rise.”</a:t>
            </a:r>
          </a:p>
          <a:p>
            <a:pPr>
              <a:spcBef>
                <a:spcPts val="1080"/>
              </a:spcBef>
            </a:pPr>
            <a:r>
              <a:rPr lang="en-US" dirty="0" smtClean="0"/>
              <a:t>Genetic </a:t>
            </a:r>
            <a:r>
              <a:rPr lang="en-US" dirty="0" smtClean="0"/>
              <a:t>Fallacy / </a:t>
            </a:r>
            <a:r>
              <a:rPr lang="en-US" i="1" dirty="0"/>
              <a:t>a</a:t>
            </a:r>
            <a:r>
              <a:rPr lang="en-US" i="1" dirty="0" smtClean="0"/>
              <a:t>d hominem</a:t>
            </a:r>
            <a:endParaRPr lang="en-US" i="1" dirty="0"/>
          </a:p>
          <a:p>
            <a:pPr lvl="1"/>
            <a:r>
              <a:rPr lang="en-US" dirty="0" smtClean="0"/>
              <a:t>“Because the system was made by &lt;COMPANY NAME&gt;, it must be high quality.”</a:t>
            </a:r>
          </a:p>
          <a:p>
            <a:pPr lvl="1"/>
            <a:r>
              <a:rPr lang="en-US" dirty="0" smtClean="0"/>
              <a:t>“Because you like products by &lt;COMPANY NAME&gt;, your opinion is biased and should be discounted.</a:t>
            </a:r>
            <a:r>
              <a:rPr lang="en-US" dirty="0" smtClean="0"/>
              <a:t>”</a:t>
            </a:r>
          </a:p>
          <a:p>
            <a:pPr>
              <a:spcBef>
                <a:spcPts val="1080"/>
              </a:spcBef>
            </a:pPr>
            <a:r>
              <a:rPr lang="en-US" dirty="0" smtClean="0"/>
              <a:t>Slippery </a:t>
            </a:r>
            <a:r>
              <a:rPr lang="en-US" dirty="0"/>
              <a:t>slope</a:t>
            </a:r>
          </a:p>
          <a:p>
            <a:pPr lvl="1"/>
            <a:r>
              <a:rPr lang="en-US" dirty="0"/>
              <a:t>“Since more people are getting smart phones, soon no one will use a desktop computer”</a:t>
            </a:r>
          </a:p>
          <a:p>
            <a:pPr lvl="1"/>
            <a:r>
              <a:rPr lang="en-US" dirty="0"/>
              <a:t>see also: Straw Man </a:t>
            </a:r>
            <a:r>
              <a:rPr lang="en-US" dirty="0" smtClean="0"/>
              <a:t>fallacy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983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Reviewing: Fallacies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Read over your partner’s </a:t>
            </a:r>
            <a:r>
              <a:rPr lang="en-US" dirty="0" smtClean="0"/>
              <a:t>paper </a:t>
            </a:r>
            <a:r>
              <a:rPr lang="en-US" dirty="0"/>
              <a:t>again. Put </a:t>
            </a:r>
            <a:r>
              <a:rPr lang="en-US" dirty="0" smtClean="0"/>
              <a:t>an </a:t>
            </a:r>
            <a:r>
              <a:rPr lang="en-US" b="1" dirty="0" smtClean="0">
                <a:solidFill>
                  <a:srgbClr val="D2533C"/>
                </a:solidFill>
              </a:rPr>
              <a:t>X</a:t>
            </a:r>
            <a:r>
              <a:rPr lang="en-US" dirty="0" smtClean="0">
                <a:solidFill>
                  <a:srgbClr val="D2533C"/>
                </a:solidFill>
              </a:rPr>
              <a:t> </a:t>
            </a:r>
            <a:r>
              <a:rPr lang="en-US" dirty="0" smtClean="0"/>
              <a:t>next to any logical flaws in their argument: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Begging the Question / Circular </a:t>
            </a:r>
            <a:r>
              <a:rPr lang="en-US" dirty="0"/>
              <a:t>A</a:t>
            </a:r>
            <a:r>
              <a:rPr lang="en-US" dirty="0" smtClean="0"/>
              <a:t>rgument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i="1" dirty="0" smtClean="0"/>
              <a:t> post </a:t>
            </a:r>
            <a:r>
              <a:rPr lang="en-US" i="1" dirty="0" smtClean="0"/>
              <a:t>hoc ergo propter hoc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Genetic Fallacy / </a:t>
            </a:r>
            <a:r>
              <a:rPr lang="en-US" i="1" dirty="0" smtClean="0"/>
              <a:t>ad hominem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Slippery Slope / Straw Man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D2533C"/>
                </a:solidFill>
              </a:rPr>
              <a:t>Other</a:t>
            </a:r>
            <a:endParaRPr lang="en-US" dirty="0" smtClean="0">
              <a:solidFill>
                <a:srgbClr val="D2533C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r>
              <a:rPr lang="en-US" i="1" dirty="0" smtClean="0"/>
              <a:t>How can the author make their logic and argument more watertight?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362225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Persuasion and Influence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Reciprocity </a:t>
            </a:r>
          </a:p>
          <a:p>
            <a:pPr lvl="1"/>
            <a:r>
              <a:rPr lang="en-US" dirty="0" smtClean="0"/>
              <a:t>want to help others who have helped us previously</a:t>
            </a:r>
          </a:p>
          <a:p>
            <a:pPr>
              <a:spcBef>
                <a:spcPts val="1176"/>
              </a:spcBef>
            </a:pPr>
            <a:r>
              <a:rPr lang="en-US" dirty="0" smtClean="0"/>
              <a:t>Consistency</a:t>
            </a:r>
          </a:p>
          <a:p>
            <a:pPr lvl="1"/>
            <a:r>
              <a:rPr lang="en-US" dirty="0" smtClean="0"/>
              <a:t>want to be consistent with what we’ve already done</a:t>
            </a:r>
          </a:p>
          <a:p>
            <a:pPr>
              <a:spcBef>
                <a:spcPts val="1176"/>
              </a:spcBef>
            </a:pPr>
            <a:r>
              <a:rPr lang="en-US" dirty="0" smtClean="0"/>
              <a:t>Social Proof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ant to do what other people are doing as well</a:t>
            </a:r>
          </a:p>
          <a:p>
            <a:pPr>
              <a:spcBef>
                <a:spcPts val="1176"/>
              </a:spcBef>
            </a:pPr>
            <a:r>
              <a:rPr lang="en-US" dirty="0" smtClean="0"/>
              <a:t>Liking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ant to do what people we like tell us to</a:t>
            </a:r>
            <a:endParaRPr lang="en-US" dirty="0" smtClean="0"/>
          </a:p>
          <a:p>
            <a:pPr>
              <a:spcBef>
                <a:spcPts val="1176"/>
              </a:spcBef>
            </a:pPr>
            <a:r>
              <a:rPr lang="en-US" dirty="0" smtClean="0"/>
              <a:t>Authority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ant to do what authorities tell us to</a:t>
            </a:r>
          </a:p>
          <a:p>
            <a:pPr>
              <a:spcBef>
                <a:spcPts val="1176"/>
              </a:spcBef>
            </a:pPr>
            <a:r>
              <a:rPr lang="en-US" dirty="0" smtClean="0"/>
              <a:t>Scarcity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ind rare objects more attractive, proportional to rarity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704069" y="6477000"/>
            <a:ext cx="3982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Cialdini</a:t>
            </a:r>
            <a:r>
              <a:rPr lang="en-US" sz="1200" dirty="0" smtClean="0"/>
              <a:t>, </a:t>
            </a:r>
            <a:r>
              <a:rPr lang="en-US" sz="1200" i="1" dirty="0" smtClean="0"/>
              <a:t>Influence: The Psychology of Persuasive</a:t>
            </a:r>
            <a:r>
              <a:rPr lang="en-US" sz="1200" dirty="0" smtClean="0"/>
              <a:t>, 2007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4414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k you for smoking - Fallacy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706210"/>
            <a:ext cx="8229600" cy="3451225"/>
          </a:xfrm>
        </p:spPr>
      </p:pic>
      <p:sp>
        <p:nvSpPr>
          <p:cNvPr id="5" name="TextBox 4"/>
          <p:cNvSpPr txBox="1"/>
          <p:nvPr/>
        </p:nvSpPr>
        <p:spPr>
          <a:xfrm>
            <a:off x="5820975" y="5215537"/>
            <a:ext cx="2905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Thank You for Smoking, </a:t>
            </a:r>
            <a:r>
              <a:rPr lang="en-US" sz="1200" dirty="0" smtClean="0"/>
              <a:t>Reitman, 2005</a:t>
            </a:r>
            <a:r>
              <a:rPr lang="en-US" sz="1200" i="1" dirty="0" smtClean="0"/>
              <a:t> 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65270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Structure</a:t>
            </a:r>
          </a:p>
          <a:p>
            <a:pPr lvl="1"/>
            <a:r>
              <a:rPr lang="en-US" dirty="0" smtClean="0"/>
              <a:t>Build arguments on a foundation of evidence</a:t>
            </a:r>
          </a:p>
          <a:p>
            <a:endParaRPr lang="en-US" dirty="0" smtClean="0"/>
          </a:p>
          <a:p>
            <a:r>
              <a:rPr lang="en-US" dirty="0" smtClean="0"/>
              <a:t>Rhetoric: </a:t>
            </a:r>
            <a:r>
              <a:rPr lang="en-US" i="1" dirty="0" smtClean="0"/>
              <a:t>Pathos, Logos, Ethos</a:t>
            </a:r>
          </a:p>
          <a:p>
            <a:pPr lvl="1"/>
            <a:r>
              <a:rPr lang="en-US" dirty="0" smtClean="0"/>
              <a:t>Can appeal on multiple levels</a:t>
            </a:r>
          </a:p>
          <a:p>
            <a:pPr lvl="1"/>
            <a:r>
              <a:rPr lang="en-US" dirty="0" smtClean="0"/>
              <a:t>(</a:t>
            </a:r>
            <a:r>
              <a:rPr lang="en-US" i="1" dirty="0" smtClean="0"/>
              <a:t>logos</a:t>
            </a:r>
            <a:r>
              <a:rPr lang="en-US" dirty="0" smtClean="0"/>
              <a:t> is the most common in technical writing)</a:t>
            </a:r>
          </a:p>
          <a:p>
            <a:pPr lvl="1"/>
            <a:endParaRPr lang="en-US" i="1" dirty="0"/>
          </a:p>
          <a:p>
            <a:r>
              <a:rPr lang="en-US" dirty="0" smtClean="0"/>
              <a:t>Citations and Evidence</a:t>
            </a:r>
          </a:p>
          <a:p>
            <a:pPr lvl="1"/>
            <a:r>
              <a:rPr lang="en-US" dirty="0" smtClean="0"/>
              <a:t>When to use, common knowledge</a:t>
            </a:r>
          </a:p>
          <a:p>
            <a:pPr lvl="1"/>
            <a:endParaRPr lang="en-US" dirty="0"/>
          </a:p>
          <a:p>
            <a:r>
              <a:rPr lang="en-US" dirty="0" smtClean="0"/>
              <a:t>Logical Fallacies</a:t>
            </a:r>
          </a:p>
          <a:p>
            <a:pPr lvl="1"/>
            <a:r>
              <a:rPr lang="en-US" dirty="0" smtClean="0"/>
              <a:t>Be careful in your writing</a:t>
            </a:r>
          </a:p>
        </p:txBody>
      </p:sp>
    </p:spTree>
    <p:extLst>
      <p:ext uri="{BB962C8B-B14F-4D97-AF65-F5344CB8AC3E}">
        <p14:creationId xmlns:p14="http://schemas.microsoft.com/office/powerpoint/2010/main" val="120619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4 Rubric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0" indent="0">
              <a:buNone/>
            </a:pPr>
            <a:r>
              <a:rPr lang="en-US" sz="1500" b="1" dirty="0"/>
              <a:t>5pt - Analysis and Critical Thinking</a:t>
            </a:r>
          </a:p>
          <a:p>
            <a:r>
              <a:rPr lang="en-US" sz="1500" dirty="0" smtClean="0"/>
              <a:t>2pt </a:t>
            </a:r>
            <a:r>
              <a:rPr lang="en-US" sz="1500" dirty="0"/>
              <a:t>- Has a clear, identifiable, significant thesis or claim</a:t>
            </a:r>
          </a:p>
          <a:p>
            <a:r>
              <a:rPr lang="en-US" sz="1500" dirty="0"/>
              <a:t>1</a:t>
            </a:r>
            <a:r>
              <a:rPr lang="en-US" sz="1500" dirty="0" smtClean="0"/>
              <a:t>pt – </a:t>
            </a:r>
            <a:r>
              <a:rPr lang="en-US" sz="1500" dirty="0"/>
              <a:t>Uses </a:t>
            </a:r>
            <a:r>
              <a:rPr lang="en-US" sz="1500" dirty="0" smtClean="0"/>
              <a:t>strong </a:t>
            </a:r>
            <a:r>
              <a:rPr lang="en-US" sz="1500" dirty="0"/>
              <a:t>reasoning to support the thesis</a:t>
            </a:r>
          </a:p>
          <a:p>
            <a:r>
              <a:rPr lang="en-US" sz="1500" dirty="0" smtClean="0"/>
              <a:t>1pt </a:t>
            </a:r>
            <a:r>
              <a:rPr lang="en-US" sz="1500" dirty="0"/>
              <a:t>- Includes insightful discussions of the reasons or thesis</a:t>
            </a:r>
          </a:p>
          <a:p>
            <a:r>
              <a:rPr lang="en-US" sz="1500" dirty="0" smtClean="0"/>
              <a:t>1pt </a:t>
            </a:r>
            <a:r>
              <a:rPr lang="en-US" sz="1500" dirty="0"/>
              <a:t>- Is tailored to a specific audience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b="1" dirty="0"/>
              <a:t>5pt - Evidence and Examples</a:t>
            </a:r>
          </a:p>
          <a:p>
            <a:r>
              <a:rPr lang="en-US" sz="1500" dirty="0" smtClean="0"/>
              <a:t>2pt </a:t>
            </a:r>
            <a:r>
              <a:rPr lang="en-US" sz="1500" dirty="0"/>
              <a:t>- Uses evidence and examples to back up claims</a:t>
            </a:r>
          </a:p>
          <a:p>
            <a:r>
              <a:rPr lang="en-US" sz="1500" dirty="0" smtClean="0"/>
              <a:t>2pt </a:t>
            </a:r>
            <a:r>
              <a:rPr lang="en-US" sz="1500" dirty="0"/>
              <a:t>- Uses citations appropriately and correctly</a:t>
            </a:r>
          </a:p>
          <a:p>
            <a:r>
              <a:rPr lang="en-US" sz="1500" dirty="0" smtClean="0"/>
              <a:t>1pt </a:t>
            </a:r>
            <a:r>
              <a:rPr lang="en-US" sz="1500" dirty="0"/>
              <a:t>- Addresses or acknowledges counter-examples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 smtClean="0"/>
          </a:p>
          <a:p>
            <a:pPr marL="0" indent="0">
              <a:buNone/>
            </a:pPr>
            <a:r>
              <a:rPr lang="en-US" sz="1500" b="1" dirty="0" smtClean="0"/>
              <a:t>5pt </a:t>
            </a:r>
            <a:r>
              <a:rPr lang="en-US" sz="1500" b="1" dirty="0"/>
              <a:t>- Organization and Structure</a:t>
            </a:r>
          </a:p>
          <a:p>
            <a:r>
              <a:rPr lang="en-US" sz="1500" dirty="0" smtClean="0"/>
              <a:t>2pt </a:t>
            </a:r>
            <a:r>
              <a:rPr lang="en-US" sz="1500" dirty="0"/>
              <a:t>- Argument follows from a series of understandable connections  </a:t>
            </a:r>
          </a:p>
          <a:p>
            <a:r>
              <a:rPr lang="en-US" sz="1500" dirty="0"/>
              <a:t>1</a:t>
            </a:r>
            <a:r>
              <a:rPr lang="en-US" sz="1500" dirty="0" smtClean="0"/>
              <a:t>pt </a:t>
            </a:r>
            <a:r>
              <a:rPr lang="en-US" sz="1500" dirty="0"/>
              <a:t>- Arguments, reasons, and evidence are </a:t>
            </a:r>
            <a:r>
              <a:rPr lang="en-US" sz="1500" dirty="0" smtClean="0"/>
              <a:t>appropriately </a:t>
            </a:r>
            <a:r>
              <a:rPr lang="en-US" sz="1500" dirty="0"/>
              <a:t>divided into paragraphs, sections, and sentences</a:t>
            </a:r>
          </a:p>
          <a:p>
            <a:r>
              <a:rPr lang="en-US" sz="1500" dirty="0" smtClean="0"/>
              <a:t>1pt </a:t>
            </a:r>
            <a:r>
              <a:rPr lang="en-US" sz="1500" dirty="0"/>
              <a:t>- Each sentence follows from the previous</a:t>
            </a:r>
          </a:p>
          <a:p>
            <a:r>
              <a:rPr lang="en-US" sz="1500" dirty="0" smtClean="0"/>
              <a:t>1pt </a:t>
            </a:r>
            <a:r>
              <a:rPr lang="en-US" sz="1500" dirty="0"/>
              <a:t>- Does not overly retread or repeat previous claims or writing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b="1" dirty="0"/>
              <a:t>5pt - Writing, Grammar, and Language</a:t>
            </a:r>
          </a:p>
          <a:p>
            <a:r>
              <a:rPr lang="en-US" sz="1500" dirty="0" smtClean="0"/>
              <a:t>3pt </a:t>
            </a:r>
            <a:r>
              <a:rPr lang="en-US" sz="1500" dirty="0"/>
              <a:t>- Is free of grammatical errors and shows evidence of proofreading</a:t>
            </a:r>
          </a:p>
          <a:p>
            <a:r>
              <a:rPr lang="en-US" sz="1500" dirty="0" smtClean="0"/>
              <a:t>1pt </a:t>
            </a:r>
            <a:r>
              <a:rPr lang="en-US" sz="1500" dirty="0"/>
              <a:t>- Uses words, terms, and rhetorical devices appropriately</a:t>
            </a:r>
          </a:p>
          <a:p>
            <a:r>
              <a:rPr lang="en-US" sz="1500" dirty="0" smtClean="0"/>
              <a:t>1pt </a:t>
            </a:r>
            <a:r>
              <a:rPr lang="en-US" sz="1500" dirty="0"/>
              <a:t>- The writing has effective style: easy flow, rhythm, and cadence</a:t>
            </a:r>
          </a:p>
        </p:txBody>
      </p:sp>
    </p:spTree>
    <p:extLst>
      <p:ext uri="{BB962C8B-B14F-4D97-AF65-F5344CB8AC3E}">
        <p14:creationId xmlns:p14="http://schemas.microsoft.com/office/powerpoint/2010/main" val="1107116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Assignment 4 due </a:t>
            </a:r>
            <a:r>
              <a:rPr lang="en-US" b="1" dirty="0" smtClean="0"/>
              <a:t>Tues 11:59pm</a:t>
            </a:r>
            <a:r>
              <a:rPr lang="en-US" dirty="0" smtClean="0"/>
              <a:t> to EEE </a:t>
            </a:r>
            <a:r>
              <a:rPr lang="en-US" dirty="0" err="1" smtClean="0"/>
              <a:t>Dropbox</a:t>
            </a:r>
            <a:endParaRPr lang="en-US" dirty="0" smtClean="0"/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Wednesday:</a:t>
            </a:r>
            <a:r>
              <a:rPr lang="en-US" dirty="0" smtClean="0"/>
              <a:t> bring draft of Assignment 5 to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5: Letter to Policy Maker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176"/>
              </a:spcBef>
            </a:pPr>
            <a:r>
              <a:rPr lang="en-US" dirty="0" smtClean="0"/>
              <a:t>Write a letter proposing that some </a:t>
            </a:r>
            <a:r>
              <a:rPr lang="en-US" b="1" dirty="0" smtClean="0"/>
              <a:t>audience</a:t>
            </a:r>
            <a:r>
              <a:rPr lang="en-US" dirty="0" smtClean="0"/>
              <a:t> take </a:t>
            </a:r>
            <a:r>
              <a:rPr lang="en-US" b="1" dirty="0" smtClean="0"/>
              <a:t>action</a:t>
            </a:r>
            <a:r>
              <a:rPr lang="en-US" dirty="0" smtClean="0"/>
              <a:t> on a specific </a:t>
            </a:r>
            <a:r>
              <a:rPr lang="en-US" b="1" dirty="0" smtClean="0"/>
              <a:t>public policy issue</a:t>
            </a:r>
          </a:p>
          <a:p>
            <a:pPr>
              <a:spcBef>
                <a:spcPts val="1176"/>
              </a:spcBef>
            </a:pPr>
            <a:r>
              <a:rPr lang="en-US" dirty="0" smtClean="0"/>
              <a:t>Take a position, recommend action, and justify reasoning</a:t>
            </a:r>
          </a:p>
          <a:p>
            <a:pPr>
              <a:spcBef>
                <a:spcPts val="1176"/>
              </a:spcBef>
            </a:pPr>
            <a:r>
              <a:rPr lang="en-US" dirty="0" smtClean="0"/>
              <a:t>Write about something you care about!</a:t>
            </a:r>
          </a:p>
          <a:p>
            <a:pPr>
              <a:spcBef>
                <a:spcPts val="1176"/>
              </a:spcBef>
            </a:pPr>
            <a:r>
              <a:rPr lang="en-US" dirty="0" smtClean="0"/>
              <a:t>Pick specific recipient, with power to take action</a:t>
            </a:r>
          </a:p>
          <a:p>
            <a:pPr>
              <a:spcBef>
                <a:spcPts val="1176"/>
              </a:spcBef>
            </a:pPr>
            <a:r>
              <a:rPr lang="en-US" dirty="0" smtClean="0"/>
              <a:t>State what you want at the very beginning (opening sentence or two)</a:t>
            </a:r>
          </a:p>
          <a:p>
            <a:pPr>
              <a:spcBef>
                <a:spcPts val="1176"/>
              </a:spcBef>
            </a:pPr>
            <a:r>
              <a:rPr lang="en-US" dirty="0"/>
              <a:t>2-3 pages</a:t>
            </a:r>
          </a:p>
          <a:p>
            <a:pPr lvl="1">
              <a:spcBef>
                <a:spcPts val="1176"/>
              </a:spcBef>
            </a:pPr>
            <a:endParaRPr lang="en-US" dirty="0" smtClean="0"/>
          </a:p>
          <a:p>
            <a:pPr>
              <a:spcBef>
                <a:spcPts val="1176"/>
              </a:spcBef>
            </a:pPr>
            <a:r>
              <a:rPr lang="en-US" dirty="0" smtClean="0"/>
              <a:t>Details on the website (read the prompt!)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448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Exchange papers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 a </a:t>
            </a:r>
            <a:r>
              <a:rPr lang="en-US" b="1" dirty="0" smtClean="0">
                <a:solidFill>
                  <a:schemeClr val="tx2"/>
                </a:solidFill>
              </a:rPr>
              <a:t>different</a:t>
            </a:r>
            <a:r>
              <a:rPr lang="en-US" dirty="0" smtClean="0"/>
              <a:t> reviewing partner (you can move around)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Exchange drafts of Assignment 4</a:t>
            </a:r>
          </a:p>
          <a:p>
            <a:pPr lvl="1"/>
            <a:r>
              <a:rPr lang="en-US" dirty="0" smtClean="0"/>
              <a:t>We </a:t>
            </a:r>
            <a:r>
              <a:rPr lang="en-US" dirty="0"/>
              <a:t>will use the papers for </a:t>
            </a:r>
            <a:r>
              <a:rPr lang="en-US" dirty="0" smtClean="0"/>
              <a:t>exercises/reviewing </a:t>
            </a:r>
            <a:r>
              <a:rPr lang="en-US" dirty="0"/>
              <a:t>during class</a:t>
            </a:r>
            <a:endParaRPr lang="en-US" b="1" dirty="0" smtClean="0">
              <a:solidFill>
                <a:srgbClr val="D2533C"/>
              </a:solidFill>
            </a:endParaRPr>
          </a:p>
          <a:p>
            <a:endParaRPr lang="en-US" b="1" dirty="0" smtClean="0">
              <a:solidFill>
                <a:srgbClr val="D2533C"/>
              </a:solidFill>
            </a:endParaRPr>
          </a:p>
          <a:p>
            <a:endParaRPr lang="en-US" b="1" dirty="0">
              <a:solidFill>
                <a:srgbClr val="D2533C"/>
              </a:solidFill>
            </a:endParaRPr>
          </a:p>
          <a:p>
            <a:r>
              <a:rPr lang="en-US" b="1" dirty="0" smtClean="0">
                <a:solidFill>
                  <a:srgbClr val="D2533C"/>
                </a:solidFill>
              </a:rPr>
              <a:t>Read</a:t>
            </a:r>
            <a:r>
              <a:rPr lang="en-US" dirty="0" smtClean="0"/>
              <a:t> your partner’s paper</a:t>
            </a:r>
          </a:p>
          <a:p>
            <a:pPr lvl="1"/>
            <a:r>
              <a:rPr lang="en-US" dirty="0" smtClean="0"/>
              <a:t>Marking it up is not required</a:t>
            </a:r>
          </a:p>
          <a:p>
            <a:pPr lvl="1"/>
            <a:r>
              <a:rPr lang="en-US" u="sng" dirty="0" smtClean="0"/>
              <a:t>Underline</a:t>
            </a:r>
            <a:r>
              <a:rPr lang="en-US" dirty="0" smtClean="0"/>
              <a:t> the thesis or primary claim.</a:t>
            </a:r>
          </a:p>
          <a:p>
            <a:pPr lvl="1"/>
            <a:endParaRPr lang="en-US" u="sng" dirty="0"/>
          </a:p>
          <a:p>
            <a:pPr lvl="1"/>
            <a:endParaRPr lang="en-US" u="sng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5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Editing!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30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Make an Argument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912" y="1968500"/>
            <a:ext cx="3810000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9076" y="6159500"/>
            <a:ext cx="975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x</a:t>
            </a:r>
            <a:r>
              <a:rPr lang="en-US" sz="1000" dirty="0" err="1" smtClean="0"/>
              <a:t>kcd.com</a:t>
            </a:r>
            <a:r>
              <a:rPr lang="en-US" sz="1000" dirty="0" smtClean="0"/>
              <a:t>/386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8638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Rhetoric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“The Art of (Effective) Persuasion”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ny connotations?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resent whenever people speak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Rhetoric and Ancient Greece</a:t>
            </a:r>
          </a:p>
          <a:p>
            <a:pPr lvl="1"/>
            <a:endParaRPr lang="en-US" dirty="0"/>
          </a:p>
        </p:txBody>
      </p:sp>
      <p:pic>
        <p:nvPicPr>
          <p:cNvPr id="6" name="Picture 5" descr="Selinos%2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553" y="3708963"/>
            <a:ext cx="4128911" cy="276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34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Rhetorical Form (Plato)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How the Greeks Did it: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Introduction (</a:t>
            </a:r>
            <a:r>
              <a:rPr lang="en-US" i="1" dirty="0" err="1" smtClean="0"/>
              <a:t>prooemion</a:t>
            </a:r>
            <a:r>
              <a:rPr lang="en-US" dirty="0" smtClean="0"/>
              <a:t>)</a:t>
            </a:r>
            <a:endParaRPr lang="en-US" i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Description or narration of events (</a:t>
            </a:r>
            <a:r>
              <a:rPr lang="en-US" i="1" dirty="0" smtClean="0"/>
              <a:t>diegesis</a:t>
            </a:r>
            <a:r>
              <a:rPr lang="en-US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Proof and evidence (</a:t>
            </a:r>
            <a:r>
              <a:rPr lang="en-US" i="1" dirty="0" err="1" smtClean="0"/>
              <a:t>pistis</a:t>
            </a:r>
            <a:r>
              <a:rPr lang="en-US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Probabilities that evidence is sound (</a:t>
            </a:r>
            <a:r>
              <a:rPr lang="en-US" i="1" dirty="0" err="1" smtClean="0"/>
              <a:t>epipistis</a:t>
            </a:r>
            <a:r>
              <a:rPr lang="en-US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Refute the opposing claim (</a:t>
            </a:r>
            <a:r>
              <a:rPr lang="en-US" i="1" dirty="0" err="1" smtClean="0"/>
              <a:t>elenkhos</a:t>
            </a:r>
            <a:r>
              <a:rPr lang="en-US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(Refute the opposing claim again) (</a:t>
            </a:r>
            <a:r>
              <a:rPr lang="en-US" i="1" dirty="0" err="1" smtClean="0"/>
              <a:t>epexelenkhos</a:t>
            </a:r>
            <a:r>
              <a:rPr lang="en-US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Conclusion, summary, recapitulation (</a:t>
            </a:r>
            <a:r>
              <a:rPr lang="en-US" i="1" dirty="0" err="1" smtClean="0"/>
              <a:t>epanodos</a:t>
            </a:r>
            <a:r>
              <a:rPr lang="en-US" dirty="0" smtClean="0"/>
              <a:t>)</a:t>
            </a:r>
          </a:p>
          <a:p>
            <a:pPr marL="0" indent="0" algn="r">
              <a:buNone/>
            </a:pPr>
            <a:endParaRPr lang="en-US" sz="1600" dirty="0" smtClean="0"/>
          </a:p>
          <a:p>
            <a:pPr marL="0" indent="0" algn="r">
              <a:buNone/>
            </a:pPr>
            <a:r>
              <a:rPr lang="en-US" sz="1600" dirty="0" smtClean="0"/>
              <a:t>Plato, </a:t>
            </a:r>
            <a:r>
              <a:rPr lang="en-US" sz="1600" i="1" dirty="0" smtClean="0"/>
              <a:t>Phaedrus </a:t>
            </a:r>
            <a:r>
              <a:rPr lang="en-US" sz="1600" dirty="0" smtClean="0"/>
              <a:t>(370 BCE), via </a:t>
            </a:r>
            <a:r>
              <a:rPr lang="en-US" sz="1600" dirty="0" err="1" smtClean="0"/>
              <a:t>Bogost</a:t>
            </a:r>
            <a:r>
              <a:rPr lang="en-US" sz="1600" dirty="0" smtClean="0"/>
              <a:t> 2007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312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Rhetorical Form (as Buildings)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D2533C"/>
                </a:solidFill>
              </a:rPr>
              <a:t>Build</a:t>
            </a:r>
            <a:r>
              <a:rPr lang="en-US" dirty="0" smtClean="0"/>
              <a:t> an argument on top of points (evidence)</a:t>
            </a:r>
          </a:p>
          <a:p>
            <a:pPr lvl="1"/>
            <a:r>
              <a:rPr lang="en-US" dirty="0" smtClean="0"/>
              <a:t>If one piece is weak, then the argument collapses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527743"/>
              </p:ext>
            </p:extLst>
          </p:nvPr>
        </p:nvGraphicFramePr>
        <p:xfrm>
          <a:off x="1939574" y="2959100"/>
          <a:ext cx="6083300" cy="351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7" name="Document" r:id="rId3" imgW="6083300" imgH="3517900" progId="Word.Document.12">
                  <p:embed/>
                </p:oleObj>
              </mc:Choice>
              <mc:Fallback>
                <p:oleObj name="Document" r:id="rId3" imgW="6083300" imgH="3517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39574" y="2959100"/>
                        <a:ext cx="6083300" cy="351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6564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Editing: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 the </a:t>
            </a:r>
            <a:r>
              <a:rPr lang="en-US" b="1" dirty="0" smtClean="0">
                <a:solidFill>
                  <a:srgbClr val="D2533C"/>
                </a:solidFill>
              </a:rPr>
              <a:t>left</a:t>
            </a:r>
            <a:r>
              <a:rPr lang="en-US" b="1" dirty="0" smtClean="0"/>
              <a:t> </a:t>
            </a:r>
            <a:r>
              <a:rPr lang="en-US" dirty="0" smtClean="0"/>
              <a:t>margin of the paper, identify each of:</a:t>
            </a:r>
          </a:p>
          <a:p>
            <a:pPr marL="274320" lvl="1" indent="0">
              <a:buNone/>
            </a:pPr>
            <a:endParaRPr lang="en-US" sz="2400" dirty="0" smtClean="0"/>
          </a:p>
          <a:p>
            <a:pPr marL="457200" indent="-457200">
              <a:buClr>
                <a:schemeClr val="accent2"/>
              </a:buClr>
              <a:buFont typeface="+mj-lt"/>
              <a:buAutoNum type="arabicPeriod"/>
            </a:pPr>
            <a:r>
              <a:rPr lang="en-US" dirty="0" smtClean="0"/>
              <a:t>Introduction and background </a:t>
            </a:r>
            <a:r>
              <a:rPr lang="en-US" dirty="0"/>
              <a:t>i</a:t>
            </a:r>
            <a:r>
              <a:rPr lang="en-US" dirty="0" smtClean="0"/>
              <a:t>nformation</a:t>
            </a:r>
          </a:p>
          <a:p>
            <a:pPr marL="457200" indent="-457200">
              <a:buClr>
                <a:schemeClr val="accent2"/>
              </a:buClr>
              <a:buFont typeface="+mj-lt"/>
              <a:buAutoNum type="arabicPeriod"/>
            </a:pPr>
            <a:r>
              <a:rPr lang="en-US" dirty="0" smtClean="0"/>
              <a:t>Thesis or claim</a:t>
            </a:r>
          </a:p>
          <a:p>
            <a:pPr marL="457200" indent="-457200">
              <a:buClr>
                <a:schemeClr val="accent2"/>
              </a:buClr>
              <a:buFont typeface="+mj-lt"/>
              <a:buAutoNum type="arabicPeriod"/>
            </a:pPr>
            <a:r>
              <a:rPr lang="en-US" dirty="0" smtClean="0"/>
              <a:t>Reasons</a:t>
            </a:r>
          </a:p>
          <a:p>
            <a:pPr marL="731520" lvl="1" indent="-457200">
              <a:buClr>
                <a:schemeClr val="accent2"/>
              </a:buClr>
              <a:buFont typeface="+mj-lt"/>
              <a:buAutoNum type="alphaLcPeriod"/>
            </a:pPr>
            <a:r>
              <a:rPr lang="en-US" sz="2400" dirty="0" smtClean="0"/>
              <a:t>Facts that support each reason</a:t>
            </a:r>
          </a:p>
          <a:p>
            <a:pPr marL="457200" indent="-457200">
              <a:buClr>
                <a:schemeClr val="accent2"/>
              </a:buClr>
              <a:buFont typeface="+mj-lt"/>
              <a:buAutoNum type="arabicPeriod"/>
            </a:pPr>
            <a:r>
              <a:rPr lang="en-US" dirty="0" smtClean="0"/>
              <a:t>Opposing arguments</a:t>
            </a:r>
          </a:p>
          <a:p>
            <a:pPr marL="731520" lvl="1" indent="-457200">
              <a:buClr>
                <a:schemeClr val="accent2"/>
              </a:buClr>
              <a:buFont typeface="+mj-lt"/>
              <a:buAutoNum type="alphaLcPeriod"/>
            </a:pPr>
            <a:r>
              <a:rPr lang="en-US" sz="2400" dirty="0" smtClean="0"/>
              <a:t>Counters or concessions</a:t>
            </a:r>
          </a:p>
          <a:p>
            <a:pPr marL="457200" indent="-457200">
              <a:buClr>
                <a:schemeClr val="accent2"/>
              </a:buClr>
              <a:buFont typeface="+mj-lt"/>
              <a:buAutoNum type="arabicPeriod"/>
            </a:pPr>
            <a:r>
              <a:rPr lang="en-US" dirty="0" smtClean="0"/>
              <a:t>Conclusion or summary</a:t>
            </a:r>
          </a:p>
          <a:p>
            <a:pPr lvl="1"/>
            <a:endParaRPr lang="en-US" dirty="0" smtClean="0"/>
          </a:p>
          <a:p>
            <a:pPr lvl="1"/>
            <a:r>
              <a:rPr lang="en-US" i="1" dirty="0" smtClean="0"/>
              <a:t>Is each piece sufficiently developed? Is anything missing?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07869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Forms: Dialectic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“The art of investigating the truth of opinions”</a:t>
            </a:r>
          </a:p>
          <a:p>
            <a:pPr lvl="1"/>
            <a:r>
              <a:rPr lang="en-US" dirty="0" smtClean="0"/>
              <a:t>Reasoning about questions towards an unknown conclusion</a:t>
            </a:r>
          </a:p>
          <a:p>
            <a:pPr lvl="1"/>
            <a:endParaRPr lang="en-US" dirty="0"/>
          </a:p>
          <a:p>
            <a:r>
              <a:rPr lang="en-US" dirty="0"/>
              <a:t>Like a debate, but without sides</a:t>
            </a:r>
          </a:p>
          <a:p>
            <a:r>
              <a:rPr lang="en-US" dirty="0" smtClean="0"/>
              <a:t>Arguments &amp; counterarguments</a:t>
            </a:r>
          </a:p>
          <a:p>
            <a:pPr lvl="1"/>
            <a:r>
              <a:rPr lang="en-US" dirty="0" smtClean="0"/>
              <a:t>Until truth is found</a:t>
            </a:r>
          </a:p>
          <a:p>
            <a:endParaRPr lang="en-US" dirty="0" smtClean="0"/>
          </a:p>
          <a:p>
            <a:r>
              <a:rPr lang="en-US" dirty="0" smtClean="0"/>
              <a:t>aka </a:t>
            </a:r>
            <a:r>
              <a:rPr lang="en-US" dirty="0"/>
              <a:t>the Socratic method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More </a:t>
            </a:r>
            <a:r>
              <a:rPr lang="en-US" dirty="0"/>
              <a:t>highly valued by the </a:t>
            </a:r>
            <a:r>
              <a:rPr lang="en-US" dirty="0" smtClean="0"/>
              <a:t>Greeks</a:t>
            </a:r>
          </a:p>
          <a:p>
            <a:pPr lvl="1"/>
            <a:r>
              <a:rPr lang="en-US" dirty="0" smtClean="0"/>
              <a:t>But difficult to write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RaffaelloSanzio-The-School-of-Athens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76" y="2885586"/>
            <a:ext cx="2746023" cy="359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2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864</TotalTime>
  <Words>1735</Words>
  <Application>Microsoft Macintosh PowerPoint</Application>
  <PresentationFormat>On-screen Show (4:3)</PresentationFormat>
  <Paragraphs>292</Paragraphs>
  <Slides>30</Slides>
  <Notes>13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Clarity</vt:lpstr>
      <vt:lpstr>Document</vt:lpstr>
      <vt:lpstr>Rhetoric, Argument, and Persuasion</vt:lpstr>
      <vt:lpstr>Re: evaluations</vt:lpstr>
      <vt:lpstr>Exchange papers</vt:lpstr>
      <vt:lpstr>How to Make an Argument</vt:lpstr>
      <vt:lpstr>Rhetoric</vt:lpstr>
      <vt:lpstr>Rhetorical Form (Plato)</vt:lpstr>
      <vt:lpstr>Rhetorical Form (as Buildings)</vt:lpstr>
      <vt:lpstr>Peer Editing: Organization</vt:lpstr>
      <vt:lpstr>Other Forms: Dialectic</vt:lpstr>
      <vt:lpstr>PowerPoint Presentation</vt:lpstr>
      <vt:lpstr>Rhetorical Strategies</vt:lpstr>
      <vt:lpstr>Rhetorical Strategies</vt:lpstr>
      <vt:lpstr>Pathos, Logos, and Ethos</vt:lpstr>
      <vt:lpstr>Peer-Reviewing: Strategies</vt:lpstr>
      <vt:lpstr>Break</vt:lpstr>
      <vt:lpstr>Evidence and Examples</vt:lpstr>
      <vt:lpstr>When to use a citation</vt:lpstr>
      <vt:lpstr>“Facts,” “Common Knowledge,” and Citations</vt:lpstr>
      <vt:lpstr>Plagiarism</vt:lpstr>
      <vt:lpstr>Peer Reviewing: Examples</vt:lpstr>
      <vt:lpstr>Logic</vt:lpstr>
      <vt:lpstr>Logical Fallacies</vt:lpstr>
      <vt:lpstr>Peer Reviewing: Fallacies</vt:lpstr>
      <vt:lpstr>Persuasion and Influence</vt:lpstr>
      <vt:lpstr>PowerPoint Presentation</vt:lpstr>
      <vt:lpstr>Summary</vt:lpstr>
      <vt:lpstr>Assignment 4 Rubric</vt:lpstr>
      <vt:lpstr>Homework</vt:lpstr>
      <vt:lpstr>Assignment 5: Letter to Policy Maker</vt:lpstr>
      <vt:lpstr>Free Editing!</vt:lpstr>
    </vt:vector>
  </TitlesOfParts>
  <Company>University of California, Irvine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Rhetoric, Argument, and Persuasion</dc:title>
  <dc:creator>Joel Ross</dc:creator>
  <cp:lastModifiedBy>Joel Ross</cp:lastModifiedBy>
  <cp:revision>263</cp:revision>
  <dcterms:created xsi:type="dcterms:W3CDTF">2011-08-21T22:37:56Z</dcterms:created>
  <dcterms:modified xsi:type="dcterms:W3CDTF">2011-08-23T00:25:54Z</dcterms:modified>
</cp:coreProperties>
</file>