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handoutMasterIdLst>
    <p:handoutMasterId r:id="rId32"/>
  </p:handoutMasterIdLst>
  <p:sldIdLst>
    <p:sldId id="256" r:id="rId2"/>
    <p:sldId id="257" r:id="rId3"/>
    <p:sldId id="258" r:id="rId4"/>
    <p:sldId id="266" r:id="rId5"/>
    <p:sldId id="267" r:id="rId6"/>
    <p:sldId id="265" r:id="rId7"/>
    <p:sldId id="259" r:id="rId8"/>
    <p:sldId id="260" r:id="rId9"/>
    <p:sldId id="261" r:id="rId10"/>
    <p:sldId id="268" r:id="rId11"/>
    <p:sldId id="269" r:id="rId12"/>
    <p:sldId id="270" r:id="rId13"/>
    <p:sldId id="271" r:id="rId14"/>
    <p:sldId id="262" r:id="rId15"/>
    <p:sldId id="272" r:id="rId16"/>
    <p:sldId id="263" r:id="rId17"/>
    <p:sldId id="273" r:id="rId18"/>
    <p:sldId id="264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3" r:id="rId28"/>
    <p:sldId id="282" r:id="rId29"/>
    <p:sldId id="284" r:id="rId30"/>
    <p:sldId id="285" r:id="rId31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940" autoAdjust="0"/>
    <p:restoredTop sz="90929"/>
  </p:normalViewPr>
  <p:slideViewPr>
    <p:cSldViewPr>
      <p:cViewPr varScale="1">
        <p:scale>
          <a:sx n="62" d="100"/>
          <a:sy n="62" d="100"/>
        </p:scale>
        <p:origin x="-35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46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355" tIns="48678" rIns="97355" bIns="48678" numCol="1" anchor="t" anchorCtr="0" compatLnSpc="1">
            <a:prstTxWarp prst="textNoShape">
              <a:avLst/>
            </a:prstTxWarp>
          </a:bodyPr>
          <a:lstStyle>
            <a:lvl1pPr defTabSz="974091">
              <a:defRPr sz="1300"/>
            </a:lvl1pPr>
          </a:lstStyle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280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355" tIns="48678" rIns="97355" bIns="48678" numCol="1" anchor="t" anchorCtr="0" compatLnSpc="1">
            <a:prstTxWarp prst="textNoShape">
              <a:avLst/>
            </a:prstTxWarp>
          </a:bodyPr>
          <a:lstStyle>
            <a:lvl1pPr algn="r" defTabSz="974091">
              <a:defRPr sz="1300"/>
            </a:lvl1pPr>
          </a:lstStyle>
          <a:p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813"/>
            <a:ext cx="3169920" cy="48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355" tIns="48678" rIns="97355" bIns="48678" numCol="1" anchor="b" anchorCtr="0" compatLnSpc="1">
            <a:prstTxWarp prst="textNoShape">
              <a:avLst/>
            </a:prstTxWarp>
          </a:bodyPr>
          <a:lstStyle>
            <a:lvl1pPr defTabSz="974091">
              <a:defRPr sz="1300"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280" y="9120813"/>
            <a:ext cx="3169920" cy="48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355" tIns="48678" rIns="97355" bIns="48678" numCol="1" anchor="b" anchorCtr="0" compatLnSpc="1">
            <a:prstTxWarp prst="textNoShape">
              <a:avLst/>
            </a:prstTxWarp>
          </a:bodyPr>
          <a:lstStyle>
            <a:lvl1pPr algn="r" defTabSz="974091">
              <a:defRPr sz="1300"/>
            </a:lvl1pPr>
          </a:lstStyle>
          <a:p>
            <a:fld id="{564EC125-F956-409A-A2A3-BB170B6FB63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E5E11A-0AE1-4B81-8BA5-8A93F15991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58D83D-7B11-4AF9-9704-64ED3E645C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EE05ED-4A05-4009-8329-E1A77686D6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64E76-A916-4D4D-81C9-79BEFFD8B5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337E2-F03B-456D-A28A-DACC7DAADF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142548-7918-4924-99F5-76F2656C13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133ED5-BBB0-48E2-A7C8-C938DDB698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B3F300-8AD2-4B86-B479-2A823B288E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DA6CA5-612E-4C78-B043-A29938A812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D3C2B-D4D9-43DD-A7B1-0C3B171426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BCD14E-96A5-447E-9572-697D55F8F4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FB9DA98-17B1-47ED-944F-19111B94AA6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3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25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27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29.bin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32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/>
              <a:t>Initial Value Problem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CSS 455</a:t>
            </a:r>
          </a:p>
          <a:p>
            <a:r>
              <a:rPr lang="en-US" dirty="0"/>
              <a:t>Winter </a:t>
            </a:r>
            <a:r>
              <a:rPr lang="en-US" dirty="0" smtClean="0"/>
              <a:t>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Euler’s method for unstable ODE</a:t>
            </a:r>
          </a:p>
        </p:txBody>
      </p:sp>
      <p:pic>
        <p:nvPicPr>
          <p:cNvPr id="16387" name="Picture 3" descr="X:\ScanImage\heath9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0"/>
            <a:ext cx="8382000" cy="4156075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 bwMode="auto">
          <a:xfrm>
            <a:off x="5791200" y="1752600"/>
            <a:ext cx="1524000" cy="304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Euler’s method for unstable ODE</a:t>
            </a:r>
          </a:p>
        </p:txBody>
      </p:sp>
      <p:pic>
        <p:nvPicPr>
          <p:cNvPr id="17412" name="Picture 4" descr="X:\ScanImage\heath9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0"/>
            <a:ext cx="5791200" cy="4749800"/>
          </a:xfrm>
          <a:prstGeom prst="rect">
            <a:avLst/>
          </a:prstGeom>
          <a:noFill/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5334000" y="3505200"/>
            <a:ext cx="3200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Global Error is larger than sum of local errors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762000" y="5486400"/>
            <a:ext cx="1524000" cy="304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Euler’s method for Stable ODE</a:t>
            </a:r>
          </a:p>
        </p:txBody>
      </p:sp>
      <p:pic>
        <p:nvPicPr>
          <p:cNvPr id="18437" name="Picture 5" descr="X:\ScanImage\heath9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676400"/>
            <a:ext cx="7239000" cy="398145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 bwMode="auto">
          <a:xfrm>
            <a:off x="5715000" y="1905000"/>
            <a:ext cx="1524000" cy="304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Euler’s method for Stable ODE</a:t>
            </a:r>
          </a:p>
        </p:txBody>
      </p:sp>
      <p:pic>
        <p:nvPicPr>
          <p:cNvPr id="19460" name="Picture 4" descr="X:\ScanImage\heath9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057400"/>
            <a:ext cx="5562600" cy="4267200"/>
          </a:xfrm>
          <a:prstGeom prst="rect">
            <a:avLst/>
          </a:prstGeom>
          <a:noFill/>
        </p:spPr>
      </p:pic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5181600" y="2133600"/>
            <a:ext cx="3352800" cy="22923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Global error is less than sum of local errors.  Global error can be controlled by limiting local errors (e.g. through small step size)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1295400" y="5638800"/>
            <a:ext cx="1524000" cy="304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>
                <a:solidFill>
                  <a:srgbClr val="FF0000"/>
                </a:solidFill>
              </a:rPr>
              <a:t>Methods</a:t>
            </a:r>
            <a:r>
              <a:rPr lang="en-US" i="1"/>
              <a:t> also have stability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1447800"/>
          </a:xfrm>
        </p:spPr>
        <p:txBody>
          <a:bodyPr/>
          <a:lstStyle/>
          <a:p>
            <a:r>
              <a:rPr lang="en-US" sz="2800" dirty="0"/>
              <a:t>With unstable methods, small perturbations initial conditions cause diverging results.</a:t>
            </a:r>
          </a:p>
          <a:p>
            <a:r>
              <a:rPr lang="en-US" sz="2800" dirty="0"/>
              <a:t>Apply Euler method to</a:t>
            </a:r>
            <a:r>
              <a:rPr lang="en-US" dirty="0"/>
              <a:t> </a:t>
            </a:r>
          </a:p>
        </p:txBody>
      </p:sp>
      <p:graphicFrame>
        <p:nvGraphicFramePr>
          <p:cNvPr id="8198" name="Object 6"/>
          <p:cNvGraphicFramePr>
            <a:graphicFrameLocks noChangeAspect="1"/>
          </p:cNvGraphicFramePr>
          <p:nvPr/>
        </p:nvGraphicFramePr>
        <p:xfrm>
          <a:off x="4800600" y="3124200"/>
          <a:ext cx="3429000" cy="1622425"/>
        </p:xfrm>
        <a:graphic>
          <a:graphicData uri="http://schemas.openxmlformats.org/presentationml/2006/ole">
            <p:oleObj spid="_x0000_s8198" name="Equation" r:id="rId3" imgW="1879560" imgH="888840" progId="Equation.3">
              <p:embed/>
            </p:oleObj>
          </a:graphicData>
        </a:graphic>
      </p:graphicFrame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381000" y="4419600"/>
            <a:ext cx="4800600" cy="1609725"/>
          </a:xfrm>
          <a:prstGeom prst="rect">
            <a:avLst/>
          </a:prstGeom>
          <a:noFill/>
          <a:ln w="57150" cmpd="thickThin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If h &gt;1/5,  |1-10</a:t>
            </a:r>
            <a:r>
              <a:rPr lang="en-US" i="1"/>
              <a:t>h| &gt; </a:t>
            </a:r>
            <a:r>
              <a:rPr lang="en-US"/>
              <a:t>1, then the error will grow from one step to the next, </a:t>
            </a:r>
            <a:r>
              <a:rPr lang="en-US" i="1"/>
              <a:t>even though the IPV itself is stable. </a:t>
            </a:r>
            <a:r>
              <a:rPr lang="en-US">
                <a:solidFill>
                  <a:srgbClr val="FF0000"/>
                </a:solidFill>
              </a:rPr>
              <a:t>(small </a:t>
            </a:r>
            <a:r>
              <a:rPr lang="en-US" i="1">
                <a:solidFill>
                  <a:srgbClr val="FF0000"/>
                </a:solidFill>
              </a:rPr>
              <a:t>h</a:t>
            </a:r>
            <a:r>
              <a:rPr lang="en-US">
                <a:solidFill>
                  <a:srgbClr val="FF0000"/>
                </a:solidFill>
              </a:rPr>
              <a:t> is required)  </a:t>
            </a:r>
            <a:r>
              <a:rPr lang="en-US" i="1">
                <a:solidFill>
                  <a:srgbClr val="FF0000"/>
                </a:solidFill>
              </a:rPr>
              <a:t>demo1ch6.m</a:t>
            </a:r>
            <a:endParaRPr lang="en-US"/>
          </a:p>
        </p:txBody>
      </p:sp>
      <p:graphicFrame>
        <p:nvGraphicFramePr>
          <p:cNvPr id="8201" name="Object 9"/>
          <p:cNvGraphicFramePr>
            <a:graphicFrameLocks noChangeAspect="1"/>
          </p:cNvGraphicFramePr>
          <p:nvPr/>
        </p:nvGraphicFramePr>
        <p:xfrm>
          <a:off x="5486400" y="4038600"/>
          <a:ext cx="2895600" cy="511175"/>
        </p:xfrm>
        <a:graphic>
          <a:graphicData uri="http://schemas.openxmlformats.org/presentationml/2006/ole">
            <p:oleObj spid="_x0000_s8201" name="Equation" r:id="rId4" imgW="1295280" imgH="228600" progId="Equation.3">
              <p:embed/>
            </p:oleObj>
          </a:graphicData>
        </a:graphic>
      </p:graphicFrame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5562600" y="4724400"/>
            <a:ext cx="2895600" cy="19272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FF0000"/>
                </a:solidFill>
              </a:rPr>
              <a:t>The family of solutions is stable here.  But, the method is not always stable.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/>
      <p:bldP spid="8199" grpId="0" animBg="1" autoUpdateAnimBg="0"/>
      <p:bldP spid="820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Effect of step size</a:t>
            </a:r>
          </a:p>
        </p:txBody>
      </p:sp>
      <p:pic>
        <p:nvPicPr>
          <p:cNvPr id="20483" name="Picture 3" descr="X:\ScanImage\turner6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600200"/>
            <a:ext cx="5768975" cy="5013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Backward Euler (implicit) Method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990600"/>
          </a:xfrm>
        </p:spPr>
        <p:txBody>
          <a:bodyPr/>
          <a:lstStyle/>
          <a:p>
            <a:r>
              <a:rPr lang="en-US" sz="2800"/>
              <a:t>Use estimate of derivative at </a:t>
            </a:r>
            <a:r>
              <a:rPr lang="en-US" sz="2800" i="1"/>
              <a:t>next</a:t>
            </a:r>
            <a:r>
              <a:rPr lang="en-US" sz="2800"/>
              <a:t> interval rather than present one to step forward.</a:t>
            </a:r>
            <a:endParaRPr lang="en-US"/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2514600" y="2971800"/>
          <a:ext cx="3962400" cy="588963"/>
        </p:xfrm>
        <a:graphic>
          <a:graphicData uri="http://schemas.openxmlformats.org/presentationml/2006/ole">
            <p:oleObj spid="_x0000_s9220" name="Equation" r:id="rId3" imgW="1536480" imgH="228600" progId="Equation.3">
              <p:embed/>
            </p:oleObj>
          </a:graphicData>
        </a:graphic>
      </p:graphicFrame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143000" y="3733800"/>
            <a:ext cx="563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In some simple cases, we know </a:t>
            </a:r>
            <a:r>
              <a:rPr lang="en-US" i="1"/>
              <a:t>f(t</a:t>
            </a:r>
            <a:r>
              <a:rPr lang="en-US" i="1" baseline="-25000"/>
              <a:t>n+1</a:t>
            </a:r>
            <a:r>
              <a:rPr lang="en-US" i="1"/>
              <a:t>, y</a:t>
            </a:r>
            <a:r>
              <a:rPr lang="en-US" i="1" baseline="-25000"/>
              <a:t>n+1</a:t>
            </a:r>
            <a:r>
              <a:rPr lang="en-US" i="1"/>
              <a:t>):</a:t>
            </a:r>
            <a:endParaRPr lang="en-US"/>
          </a:p>
        </p:txBody>
      </p:sp>
      <p:graphicFrame>
        <p:nvGraphicFramePr>
          <p:cNvPr id="9222" name="Object 6"/>
          <p:cNvGraphicFramePr>
            <a:graphicFrameLocks noChangeAspect="1"/>
          </p:cNvGraphicFramePr>
          <p:nvPr/>
        </p:nvGraphicFramePr>
        <p:xfrm>
          <a:off x="1447800" y="4343400"/>
          <a:ext cx="5264150" cy="509588"/>
        </p:xfrm>
        <a:graphic>
          <a:graphicData uri="http://schemas.openxmlformats.org/presentationml/2006/ole">
            <p:oleObj spid="_x0000_s9222" name="Equation" r:id="rId4" imgW="2361960" imgH="228600" progId="Equation.3">
              <p:embed/>
            </p:oleObj>
          </a:graphicData>
        </a:graphic>
      </p:graphicFrame>
      <p:graphicFrame>
        <p:nvGraphicFramePr>
          <p:cNvPr id="9223" name="Object 7"/>
          <p:cNvGraphicFramePr>
            <a:graphicFrameLocks noChangeAspect="1"/>
          </p:cNvGraphicFramePr>
          <p:nvPr/>
        </p:nvGraphicFramePr>
        <p:xfrm>
          <a:off x="1219200" y="5257800"/>
          <a:ext cx="2946400" cy="588963"/>
        </p:xfrm>
        <a:graphic>
          <a:graphicData uri="http://schemas.openxmlformats.org/presentationml/2006/ole">
            <p:oleObj spid="_x0000_s9223" name="Equation" r:id="rId5" imgW="1143000" imgH="228600" progId="Equation.3">
              <p:embed/>
            </p:oleObj>
          </a:graphicData>
        </a:graphic>
      </p:graphicFrame>
      <p:graphicFrame>
        <p:nvGraphicFramePr>
          <p:cNvPr id="9224" name="Object 8"/>
          <p:cNvGraphicFramePr>
            <a:graphicFrameLocks noChangeAspect="1"/>
          </p:cNvGraphicFramePr>
          <p:nvPr/>
        </p:nvGraphicFramePr>
        <p:xfrm>
          <a:off x="4419600" y="5105400"/>
          <a:ext cx="2590800" cy="1058863"/>
        </p:xfrm>
        <a:graphic>
          <a:graphicData uri="http://schemas.openxmlformats.org/presentationml/2006/ole">
            <p:oleObj spid="_x0000_s9224" name="Equation" r:id="rId6" imgW="1054080" imgH="431640" progId="Equation.3">
              <p:embed/>
            </p:oleObj>
          </a:graphicData>
        </a:graphic>
      </p:graphicFrame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1219200" y="6096000"/>
            <a:ext cx="57912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Still 1</a:t>
            </a:r>
            <a:r>
              <a:rPr lang="en-US" baseline="30000">
                <a:solidFill>
                  <a:srgbClr val="FF0000"/>
                </a:solidFill>
              </a:rPr>
              <a:t>st</a:t>
            </a:r>
            <a:r>
              <a:rPr lang="en-US">
                <a:solidFill>
                  <a:srgbClr val="FF0000"/>
                </a:solidFill>
              </a:rPr>
              <a:t> order, but more generally stable.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  <p:bldP spid="9221" grpId="0" autoUpdateAnimBg="0"/>
      <p:bldP spid="9225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Backward Euler (implicit) Method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685800"/>
          </a:xfrm>
        </p:spPr>
        <p:txBody>
          <a:bodyPr/>
          <a:lstStyle/>
          <a:p>
            <a:r>
              <a:rPr lang="en-US" sz="2800"/>
              <a:t>For the demo case, y’(t) = -10*y</a:t>
            </a:r>
          </a:p>
        </p:txBody>
      </p:sp>
      <p:graphicFrame>
        <p:nvGraphicFramePr>
          <p:cNvPr id="21512" name="Object 8"/>
          <p:cNvGraphicFramePr>
            <a:graphicFrameLocks noChangeAspect="1"/>
          </p:cNvGraphicFramePr>
          <p:nvPr/>
        </p:nvGraphicFramePr>
        <p:xfrm>
          <a:off x="2438400" y="2667000"/>
          <a:ext cx="2435225" cy="1058863"/>
        </p:xfrm>
        <a:graphic>
          <a:graphicData uri="http://schemas.openxmlformats.org/presentationml/2006/ole">
            <p:oleObj spid="_x0000_s21512" name="Equation" r:id="rId3" imgW="99036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general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 </a:t>
            </a:r>
            <a:r>
              <a:rPr lang="en-US" dirty="0" smtClean="0"/>
              <a:t>equation solution methods to </a:t>
            </a:r>
            <a:r>
              <a:rPr lang="en-US" dirty="0"/>
              <a:t>solve the equation for </a:t>
            </a:r>
            <a:r>
              <a:rPr lang="en-US" i="1" dirty="0"/>
              <a:t>y</a:t>
            </a:r>
            <a:r>
              <a:rPr lang="en-US" baseline="-25000" dirty="0"/>
              <a:t>n+1</a:t>
            </a:r>
            <a:r>
              <a:rPr lang="en-US" dirty="0"/>
              <a:t>:</a:t>
            </a:r>
          </a:p>
        </p:txBody>
      </p:sp>
      <p:graphicFrame>
        <p:nvGraphicFramePr>
          <p:cNvPr id="10244" name="Object 4"/>
          <p:cNvGraphicFramePr>
            <a:graphicFrameLocks noChangeAspect="1"/>
          </p:cNvGraphicFramePr>
          <p:nvPr/>
        </p:nvGraphicFramePr>
        <p:xfrm>
          <a:off x="2209800" y="3124200"/>
          <a:ext cx="3962400" cy="588963"/>
        </p:xfrm>
        <a:graphic>
          <a:graphicData uri="http://schemas.openxmlformats.org/presentationml/2006/ole">
            <p:oleObj spid="_x0000_s10244" name="Equation" r:id="rId3" imgW="1536480" imgH="228600" progId="Equation.3">
              <p:embed/>
            </p:oleObj>
          </a:graphicData>
        </a:graphic>
      </p:graphicFrame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524000" y="4038600"/>
            <a:ext cx="6400800" cy="21097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See </a:t>
            </a:r>
            <a:r>
              <a:rPr lang="en-US" i="1"/>
              <a:t>demo2ch6.m</a:t>
            </a:r>
          </a:p>
          <a:p>
            <a:pPr>
              <a:spcBef>
                <a:spcPct val="50000"/>
              </a:spcBef>
            </a:pPr>
            <a:r>
              <a:rPr lang="en-US" i="1"/>
              <a:t>Note that it is stable for a wider range of step sizes, even when they are very crude.  The cost is that in general, you must solve for y</a:t>
            </a:r>
            <a:r>
              <a:rPr lang="en-US" i="1" baseline="-25000"/>
              <a:t>n+1</a:t>
            </a:r>
            <a:r>
              <a:rPr lang="en-US" i="1"/>
              <a:t> in some way on each iteration.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Improvement?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r>
              <a:rPr lang="en-US"/>
              <a:t>We have two first order methods that estimate the slope by:</a:t>
            </a:r>
          </a:p>
          <a:p>
            <a:pPr lvl="1"/>
            <a:r>
              <a:rPr lang="en-US"/>
              <a:t>the present point: f(t</a:t>
            </a:r>
            <a:r>
              <a:rPr lang="en-US" baseline="-25000"/>
              <a:t>n</a:t>
            </a:r>
            <a:r>
              <a:rPr lang="en-US"/>
              <a:t>,y</a:t>
            </a:r>
            <a:r>
              <a:rPr lang="en-US" baseline="-25000"/>
              <a:t>n)</a:t>
            </a:r>
            <a:r>
              <a:rPr lang="en-US"/>
              <a:t> or f</a:t>
            </a:r>
            <a:r>
              <a:rPr lang="en-US" baseline="-25000"/>
              <a:t>n</a:t>
            </a:r>
            <a:endParaRPr lang="en-US"/>
          </a:p>
          <a:p>
            <a:pPr lvl="1"/>
            <a:r>
              <a:rPr lang="en-US"/>
              <a:t>The next point: f(t</a:t>
            </a:r>
            <a:r>
              <a:rPr lang="en-US" baseline="-25000"/>
              <a:t>n+1</a:t>
            </a:r>
            <a:r>
              <a:rPr lang="en-US"/>
              <a:t>,y</a:t>
            </a:r>
            <a:r>
              <a:rPr lang="en-US" baseline="-25000"/>
              <a:t>n+1</a:t>
            </a:r>
            <a:r>
              <a:rPr lang="en-US"/>
              <a:t>) or f</a:t>
            </a:r>
            <a:r>
              <a:rPr lang="en-US" baseline="-25000"/>
              <a:t>n+1</a:t>
            </a:r>
          </a:p>
          <a:p>
            <a:r>
              <a:rPr lang="en-US"/>
              <a:t>What might be an improvement, similar to the improvements we made in estimating derivatives?</a:t>
            </a:r>
          </a:p>
          <a:p>
            <a:r>
              <a:rPr lang="en-US"/>
              <a:t>Average the two.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bldLvl="2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IVP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685800"/>
          </a:xfrm>
        </p:spPr>
        <p:txBody>
          <a:bodyPr/>
          <a:lstStyle/>
          <a:p>
            <a:r>
              <a:rPr lang="en-US" dirty="0"/>
              <a:t>Consider the differential equation:</a:t>
            </a:r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1905000" y="2514600"/>
          <a:ext cx="3733800" cy="817563"/>
        </p:xfrm>
        <a:graphic>
          <a:graphicData uri="http://schemas.openxmlformats.org/presentationml/2006/ole">
            <p:oleObj spid="_x0000_s3076" name="Equation" r:id="rId3" imgW="1790640" imgH="393480" progId="Equation.3">
              <p:embed/>
            </p:oleObj>
          </a:graphicData>
        </a:graphic>
      </p:graphicFrame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219200" y="3810000"/>
            <a:ext cx="396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By inspection, its solution is:</a:t>
            </a:r>
          </a:p>
        </p:txBody>
      </p:sp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5257800" y="3733800"/>
          <a:ext cx="1828800" cy="633413"/>
        </p:xfrm>
        <a:graphic>
          <a:graphicData uri="http://schemas.openxmlformats.org/presentationml/2006/ole">
            <p:oleObj spid="_x0000_s3078" name="Equation" r:id="rId4" imgW="660240" imgH="228600" progId="Equation.3">
              <p:embed/>
            </p:oleObj>
          </a:graphicData>
        </a:graphic>
      </p:graphicFrame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447800" y="4572000"/>
            <a:ext cx="5562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Each choice of </a:t>
            </a:r>
            <a:r>
              <a:rPr lang="en-US" i="1"/>
              <a:t>c</a:t>
            </a:r>
            <a:r>
              <a:rPr lang="en-US"/>
              <a:t> is a different solution, and together they form the </a:t>
            </a:r>
            <a:r>
              <a:rPr lang="en-US" i="1"/>
              <a:t>family</a:t>
            </a:r>
            <a:r>
              <a:rPr lang="en-US"/>
              <a:t> of solutions.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1447800" y="56388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More generally:  </a:t>
            </a:r>
          </a:p>
        </p:txBody>
      </p:sp>
      <p:graphicFrame>
        <p:nvGraphicFramePr>
          <p:cNvPr id="3081" name="Object 9"/>
          <p:cNvGraphicFramePr>
            <a:graphicFrameLocks noChangeAspect="1"/>
          </p:cNvGraphicFramePr>
          <p:nvPr/>
        </p:nvGraphicFramePr>
        <p:xfrm>
          <a:off x="3810000" y="5638800"/>
          <a:ext cx="2895600" cy="566738"/>
        </p:xfrm>
        <a:graphic>
          <a:graphicData uri="http://schemas.openxmlformats.org/presentationml/2006/ole">
            <p:oleObj spid="_x0000_s3081" name="Equation" r:id="rId5" imgW="1028520" imgH="203040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257800" y="533400"/>
            <a:ext cx="3429000" cy="830997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Turner uses </a:t>
            </a:r>
            <a:r>
              <a:rPr lang="en-US" dirty="0" err="1" smtClean="0">
                <a:solidFill>
                  <a:srgbClr val="FF0000"/>
                </a:solidFill>
              </a:rPr>
              <a:t>dy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dirty="0" err="1" smtClean="0">
                <a:solidFill>
                  <a:srgbClr val="FF0000"/>
                </a:solidFill>
              </a:rPr>
              <a:t>dx</a:t>
            </a:r>
            <a:r>
              <a:rPr lang="en-US" dirty="0" smtClean="0">
                <a:solidFill>
                  <a:srgbClr val="FF0000"/>
                </a:solidFill>
              </a:rPr>
              <a:t> = f(</a:t>
            </a:r>
            <a:r>
              <a:rPr lang="en-US" dirty="0" err="1" smtClean="0">
                <a:solidFill>
                  <a:srgbClr val="FF0000"/>
                </a:solidFill>
              </a:rPr>
              <a:t>x,y</a:t>
            </a:r>
            <a:r>
              <a:rPr lang="en-US" dirty="0" smtClean="0">
                <a:solidFill>
                  <a:srgbClr val="FF0000"/>
                </a:solidFill>
              </a:rPr>
              <a:t>)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instead of </a:t>
            </a:r>
            <a:r>
              <a:rPr lang="en-US" dirty="0" err="1" smtClean="0">
                <a:solidFill>
                  <a:srgbClr val="FF0000"/>
                </a:solidFill>
              </a:rPr>
              <a:t>dy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dirty="0" err="1" smtClean="0">
                <a:solidFill>
                  <a:srgbClr val="FF0000"/>
                </a:solidFill>
              </a:rPr>
              <a:t>dt</a:t>
            </a:r>
            <a:r>
              <a:rPr lang="en-US" dirty="0" smtClean="0">
                <a:solidFill>
                  <a:srgbClr val="FF0000"/>
                </a:solidFill>
              </a:rPr>
              <a:t> = f(</a:t>
            </a:r>
            <a:r>
              <a:rPr lang="en-US" dirty="0" err="1" smtClean="0">
                <a:solidFill>
                  <a:srgbClr val="FF0000"/>
                </a:solidFill>
              </a:rPr>
              <a:t>t,y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  <p:bldP spid="3077" grpId="0" autoUpdateAnimBg="0"/>
      <p:bldP spid="3079" grpId="0" autoUpdateAnimBg="0"/>
      <p:bldP spid="3080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Average of forward and backward</a:t>
            </a:r>
          </a:p>
        </p:txBody>
      </p:sp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1143000" y="2057400"/>
          <a:ext cx="3352800" cy="971550"/>
        </p:xfrm>
        <a:graphic>
          <a:graphicData uri="http://schemas.openxmlformats.org/presentationml/2006/ole">
            <p:oleObj spid="_x0000_s23555" name="Equation" r:id="rId3" imgW="1358640" imgH="393480" progId="Equation.3">
              <p:embed/>
            </p:oleObj>
          </a:graphicData>
        </a:graphic>
      </p:graphicFrame>
      <p:grpSp>
        <p:nvGrpSpPr>
          <p:cNvPr id="23558" name="Group 6"/>
          <p:cNvGrpSpPr>
            <a:grpSpLocks/>
          </p:cNvGrpSpPr>
          <p:nvPr/>
        </p:nvGrpSpPr>
        <p:grpSpPr bwMode="auto">
          <a:xfrm>
            <a:off x="5257800" y="1905000"/>
            <a:ext cx="2133600" cy="2087563"/>
            <a:chOff x="3312" y="1200"/>
            <a:chExt cx="1344" cy="1315"/>
          </a:xfrm>
        </p:grpSpPr>
        <p:graphicFrame>
          <p:nvGraphicFramePr>
            <p:cNvPr id="23556" name="Object 4"/>
            <p:cNvGraphicFramePr>
              <a:graphicFrameLocks noChangeAspect="1"/>
            </p:cNvGraphicFramePr>
            <p:nvPr/>
          </p:nvGraphicFramePr>
          <p:xfrm>
            <a:off x="3312" y="1824"/>
            <a:ext cx="1344" cy="691"/>
          </p:xfrm>
          <a:graphic>
            <a:graphicData uri="http://schemas.openxmlformats.org/presentationml/2006/ole">
              <p:oleObj spid="_x0000_s23556" name="Equation" r:id="rId4" imgW="888840" imgH="457200" progId="Equation.3">
                <p:embed/>
              </p:oleObj>
            </a:graphicData>
          </a:graphic>
        </p:graphicFrame>
        <p:sp>
          <p:nvSpPr>
            <p:cNvPr id="23557" name="Text Box 5"/>
            <p:cNvSpPr txBox="1">
              <a:spLocks noChangeArrowheads="1"/>
            </p:cNvSpPr>
            <p:nvPr/>
          </p:nvSpPr>
          <p:spPr bwMode="auto">
            <a:xfrm>
              <a:off x="3312" y="1200"/>
              <a:ext cx="1344" cy="524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For the demo problem</a:t>
              </a:r>
            </a:p>
          </p:txBody>
        </p:sp>
      </p:grp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1066800" y="4191000"/>
            <a:ext cx="4114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Substitute these values, and solve for y</a:t>
            </a:r>
            <a:r>
              <a:rPr lang="en-US" baseline="-25000"/>
              <a:t>n+1</a:t>
            </a:r>
            <a:endParaRPr lang="en-US"/>
          </a:p>
        </p:txBody>
      </p:sp>
      <p:graphicFrame>
        <p:nvGraphicFramePr>
          <p:cNvPr id="23560" name="Object 8"/>
          <p:cNvGraphicFramePr>
            <a:graphicFrameLocks noChangeAspect="1"/>
          </p:cNvGraphicFramePr>
          <p:nvPr/>
        </p:nvGraphicFramePr>
        <p:xfrm>
          <a:off x="1219200" y="5181600"/>
          <a:ext cx="2514600" cy="1006475"/>
        </p:xfrm>
        <a:graphic>
          <a:graphicData uri="http://schemas.openxmlformats.org/presentationml/2006/ole">
            <p:oleObj spid="_x0000_s23560" name="Equation" r:id="rId5" imgW="1079280" imgH="431640" progId="Equation.3">
              <p:embed/>
            </p:oleObj>
          </a:graphicData>
        </a:graphic>
      </p:graphicFrame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5029200" y="5181600"/>
            <a:ext cx="2438400" cy="831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see demo3ch6.m</a:t>
            </a:r>
            <a:br>
              <a:rPr lang="en-US">
                <a:solidFill>
                  <a:srgbClr val="FF0000"/>
                </a:solidFill>
              </a:rPr>
            </a:br>
            <a:r>
              <a:rPr lang="en-US" i="1">
                <a:solidFill>
                  <a:srgbClr val="FF0000"/>
                </a:solidFill>
              </a:rPr>
              <a:t>second order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9" grpId="0" autoUpdateAnimBg="0"/>
      <p:bldP spid="23561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Runge-Kutta Methods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75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Higher order methods that use intermediate points  between t</a:t>
            </a:r>
            <a:r>
              <a:rPr lang="en-US" sz="2800" baseline="-25000"/>
              <a:t>n</a:t>
            </a:r>
            <a:r>
              <a:rPr lang="en-US" sz="2800"/>
              <a:t> and t</a:t>
            </a:r>
            <a:r>
              <a:rPr lang="en-US" sz="2800" baseline="-25000"/>
              <a:t>n+1</a:t>
            </a:r>
            <a:r>
              <a:rPr lang="en-US" sz="2800"/>
              <a:t> to estimate the slope of y</a:t>
            </a:r>
            <a:r>
              <a:rPr lang="en-US" sz="2800" baseline="-25000"/>
              <a:t> </a:t>
            </a:r>
            <a:r>
              <a:rPr lang="en-US" sz="2800"/>
              <a:t>over the interval.</a:t>
            </a:r>
          </a:p>
          <a:p>
            <a:pPr>
              <a:lnSpc>
                <a:spcPct val="90000"/>
              </a:lnSpc>
            </a:pPr>
            <a:r>
              <a:rPr lang="en-US" sz="2800"/>
              <a:t>Look at the Taylor expansion for y</a:t>
            </a:r>
            <a:r>
              <a:rPr lang="en-US" sz="2800" baseline="-25000"/>
              <a:t>n+1</a:t>
            </a:r>
            <a:r>
              <a:rPr lang="en-US" sz="2800"/>
              <a:t>:</a:t>
            </a:r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1524000" y="3886200"/>
          <a:ext cx="3962400" cy="1108075"/>
        </p:xfrm>
        <a:graphic>
          <a:graphicData uri="http://schemas.openxmlformats.org/presentationml/2006/ole">
            <p:oleObj spid="_x0000_s24580" name="Equation" r:id="rId3" imgW="1498320" imgH="419040" progId="Equation.3">
              <p:embed/>
            </p:oleObj>
          </a:graphicData>
        </a:graphic>
      </p:graphicFrame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219200" y="5105400"/>
            <a:ext cx="6096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The idea is to improve upon the previous methods by estimating the 2</a:t>
            </a:r>
            <a:r>
              <a:rPr lang="en-US" baseline="30000"/>
              <a:t>nd</a:t>
            </a:r>
            <a:r>
              <a:rPr lang="en-US"/>
              <a:t> derivative above.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autoUpdateAnimBg="0"/>
      <p:bldP spid="24581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Estimate y”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609600" y="15240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Define:  </a:t>
            </a:r>
          </a:p>
        </p:txBody>
      </p:sp>
      <p:graphicFrame>
        <p:nvGraphicFramePr>
          <p:cNvPr id="25605" name="Object 5"/>
          <p:cNvGraphicFramePr>
            <a:graphicFrameLocks noChangeAspect="1"/>
          </p:cNvGraphicFramePr>
          <p:nvPr/>
        </p:nvGraphicFramePr>
        <p:xfrm>
          <a:off x="1676400" y="1752600"/>
          <a:ext cx="4876800" cy="1522413"/>
        </p:xfrm>
        <a:graphic>
          <a:graphicData uri="http://schemas.openxmlformats.org/presentationml/2006/ole">
            <p:oleObj spid="_x0000_s25605" name="Equation" r:id="rId3" imgW="2197080" imgH="685800" progId="Equation.3">
              <p:embed/>
            </p:oleObj>
          </a:graphicData>
        </a:graphic>
      </p:graphicFrame>
      <p:graphicFrame>
        <p:nvGraphicFramePr>
          <p:cNvPr id="25607" name="Object 7"/>
          <p:cNvGraphicFramePr>
            <a:graphicFrameLocks noChangeAspect="1"/>
          </p:cNvGraphicFramePr>
          <p:nvPr/>
        </p:nvGraphicFramePr>
        <p:xfrm>
          <a:off x="1371600" y="3733800"/>
          <a:ext cx="4587875" cy="2216150"/>
        </p:xfrm>
        <a:graphic>
          <a:graphicData uri="http://schemas.openxmlformats.org/presentationml/2006/ole">
            <p:oleObj spid="_x0000_s25607" name="Equation" r:id="rId4" imgW="1841400" imgH="8888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Estimate y”</a:t>
            </a:r>
          </a:p>
        </p:txBody>
      </p:sp>
      <p:graphicFrame>
        <p:nvGraphicFramePr>
          <p:cNvPr id="26630" name="Object 6"/>
          <p:cNvGraphicFramePr>
            <a:graphicFrameLocks noChangeAspect="1"/>
          </p:cNvGraphicFramePr>
          <p:nvPr/>
        </p:nvGraphicFramePr>
        <p:xfrm>
          <a:off x="1600200" y="1981200"/>
          <a:ext cx="5250159" cy="1295400"/>
        </p:xfrm>
        <a:graphic>
          <a:graphicData uri="http://schemas.openxmlformats.org/presentationml/2006/ole">
            <p:oleObj spid="_x0000_s26630" name="Equation" r:id="rId3" imgW="1854000" imgH="457200" progId="Equation.3">
              <p:embed/>
            </p:oleObj>
          </a:graphicData>
        </a:graphic>
      </p:graphicFrame>
      <p:graphicFrame>
        <p:nvGraphicFramePr>
          <p:cNvPr id="26631" name="Object 7"/>
          <p:cNvGraphicFramePr>
            <a:graphicFrameLocks noChangeAspect="1"/>
          </p:cNvGraphicFramePr>
          <p:nvPr/>
        </p:nvGraphicFramePr>
        <p:xfrm>
          <a:off x="1752600" y="3581400"/>
          <a:ext cx="5029200" cy="635000"/>
        </p:xfrm>
        <a:graphic>
          <a:graphicData uri="http://schemas.openxmlformats.org/presentationml/2006/ole">
            <p:oleObj spid="_x0000_s26631" name="Equation" r:id="rId4" imgW="1815840" imgH="228600" progId="Equation.3">
              <p:embed/>
            </p:oleObj>
          </a:graphicData>
        </a:graphic>
      </p:graphicFrame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1371600" y="4800600"/>
            <a:ext cx="5638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Choice of </a:t>
            </a:r>
            <a:r>
              <a:rPr lang="en-US" dirty="0">
                <a:sym typeface="Symbol" pitchFamily="18" charset="2"/>
              </a:rPr>
              <a:t> provides a range of 2</a:t>
            </a:r>
            <a:r>
              <a:rPr lang="en-US" baseline="30000" dirty="0">
                <a:sym typeface="Symbol" pitchFamily="18" charset="2"/>
              </a:rPr>
              <a:t>nd</a:t>
            </a:r>
            <a:r>
              <a:rPr lang="en-US" dirty="0">
                <a:sym typeface="Symbol" pitchFamily="18" charset="2"/>
              </a:rPr>
              <a:t> order accurate, self-starting methods.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2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4</a:t>
            </a:r>
            <a:r>
              <a:rPr lang="en-US" baseline="30000"/>
              <a:t>th</a:t>
            </a:r>
            <a:r>
              <a:rPr lang="en-US"/>
              <a:t> order Runge-Kutta RK4</a:t>
            </a:r>
          </a:p>
        </p:txBody>
      </p:sp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1219200" y="2133600"/>
          <a:ext cx="3733800" cy="2068513"/>
        </p:xfrm>
        <a:graphic>
          <a:graphicData uri="http://schemas.openxmlformats.org/presentationml/2006/ole">
            <p:oleObj spid="_x0000_s27651" name="Equation" r:id="rId3" imgW="1650960" imgH="914400" progId="Equation.3">
              <p:embed/>
            </p:oleObj>
          </a:graphicData>
        </a:graphic>
      </p:graphicFrame>
      <p:graphicFrame>
        <p:nvGraphicFramePr>
          <p:cNvPr id="27652" name="Object 4"/>
          <p:cNvGraphicFramePr>
            <a:graphicFrameLocks noChangeAspect="1"/>
          </p:cNvGraphicFramePr>
          <p:nvPr/>
        </p:nvGraphicFramePr>
        <p:xfrm>
          <a:off x="1295400" y="4572000"/>
          <a:ext cx="4343400" cy="498475"/>
        </p:xfrm>
        <a:graphic>
          <a:graphicData uri="http://schemas.openxmlformats.org/presentationml/2006/ole">
            <p:oleObj spid="_x0000_s27652" name="Equation" r:id="rId4" imgW="1993680" imgH="228600" progId="Equation.3">
              <p:embed/>
            </p:oleObj>
          </a:graphicData>
        </a:graphic>
      </p:graphicFrame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1676400" y="5486400"/>
            <a:ext cx="4953000" cy="831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4</a:t>
            </a:r>
            <a:r>
              <a:rPr lang="en-US" baseline="30000"/>
              <a:t>th</a:t>
            </a:r>
            <a:r>
              <a:rPr lang="en-US"/>
              <a:t> order accurate, self-starting, easy to program.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Multistep Methods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Use more than one point to calculate y</a:t>
            </a:r>
            <a:r>
              <a:rPr lang="en-US" sz="2800" baseline="-25000" dirty="0"/>
              <a:t>n+1</a:t>
            </a:r>
            <a:r>
              <a:rPr lang="en-US" sz="2800" dirty="0"/>
              <a:t>, but all these points are </a:t>
            </a:r>
            <a:r>
              <a:rPr lang="en-US" sz="2800" dirty="0" smtClean="0"/>
              <a:t>tabulated </a:t>
            </a:r>
            <a:r>
              <a:rPr lang="en-US" sz="2800" dirty="0"/>
              <a:t>ones.</a:t>
            </a:r>
          </a:p>
          <a:p>
            <a:r>
              <a:rPr lang="en-US" sz="2800" dirty="0"/>
              <a:t>Explicit: depend only on </a:t>
            </a:r>
            <a:r>
              <a:rPr lang="en-US" sz="2800" dirty="0" err="1"/>
              <a:t>y</a:t>
            </a:r>
            <a:r>
              <a:rPr lang="en-US" sz="2800" baseline="-25000" dirty="0" err="1"/>
              <a:t>n</a:t>
            </a:r>
            <a:r>
              <a:rPr lang="en-US" sz="2800" baseline="-25000" dirty="0"/>
              <a:t>,</a:t>
            </a:r>
            <a:r>
              <a:rPr lang="en-US" sz="2800" dirty="0"/>
              <a:t>, y</a:t>
            </a:r>
            <a:r>
              <a:rPr lang="en-US" sz="2800" baseline="-25000" dirty="0"/>
              <a:t>n-1</a:t>
            </a:r>
            <a:r>
              <a:rPr lang="en-US" sz="2800" dirty="0"/>
              <a:t>, etc. (</a:t>
            </a:r>
            <a:r>
              <a:rPr lang="en-US" sz="2800" i="1" dirty="0"/>
              <a:t>Adams-</a:t>
            </a:r>
            <a:r>
              <a:rPr lang="en-US" sz="2800" i="1" dirty="0" err="1"/>
              <a:t>Bashforth</a:t>
            </a:r>
            <a:r>
              <a:rPr lang="en-US" sz="2800" i="1" dirty="0"/>
              <a:t>)</a:t>
            </a:r>
          </a:p>
          <a:p>
            <a:r>
              <a:rPr lang="en-US" sz="2800" dirty="0"/>
              <a:t>Implicit: depend upon y</a:t>
            </a:r>
            <a:r>
              <a:rPr lang="en-US" sz="2800" baseline="-25000" dirty="0"/>
              <a:t>n+1</a:t>
            </a:r>
            <a:r>
              <a:rPr lang="en-US" sz="2800" dirty="0"/>
              <a:t>,y</a:t>
            </a:r>
            <a:r>
              <a:rPr lang="en-US" sz="2800" baseline="-25000" dirty="0"/>
              <a:t>n</a:t>
            </a:r>
            <a:r>
              <a:rPr lang="en-US" sz="2800" dirty="0"/>
              <a:t>, y</a:t>
            </a:r>
            <a:r>
              <a:rPr lang="en-US" sz="2800" baseline="-25000" dirty="0"/>
              <a:t>n-1</a:t>
            </a:r>
            <a:r>
              <a:rPr lang="en-US" sz="2800" dirty="0"/>
              <a:t>,etc.</a:t>
            </a:r>
            <a:br>
              <a:rPr lang="en-US" sz="2800" dirty="0"/>
            </a:br>
            <a:r>
              <a:rPr lang="en-US" sz="2800" dirty="0"/>
              <a:t>(</a:t>
            </a:r>
            <a:r>
              <a:rPr lang="en-US" sz="2800" i="1" dirty="0"/>
              <a:t>Recall backward Euler</a:t>
            </a:r>
            <a:r>
              <a:rPr lang="en-US" sz="2800" dirty="0"/>
              <a:t>)  If used independently, must solve the equation for y</a:t>
            </a:r>
            <a:r>
              <a:rPr lang="en-US" sz="2800" baseline="-25000" dirty="0"/>
              <a:t>n+1</a:t>
            </a:r>
            <a:r>
              <a:rPr lang="en-US" sz="2800" dirty="0"/>
              <a:t> as in Euler. </a:t>
            </a:r>
            <a:r>
              <a:rPr lang="en-US" sz="2800" i="1" dirty="0">
                <a:solidFill>
                  <a:srgbClr val="FF0000"/>
                </a:solidFill>
              </a:rPr>
              <a:t>One order more accurate than corresponding explicit method- but takes more calculations.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Multistep Methods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3200400"/>
          </a:xfrm>
        </p:spPr>
        <p:txBody>
          <a:bodyPr/>
          <a:lstStyle/>
          <a:p>
            <a:r>
              <a:rPr lang="en-US" sz="2800"/>
              <a:t>Predictor-Corrector: </a:t>
            </a:r>
          </a:p>
          <a:p>
            <a:pPr lvl="1"/>
            <a:r>
              <a:rPr lang="en-US" sz="2400"/>
              <a:t>Use explicit to get approximation to y</a:t>
            </a:r>
            <a:r>
              <a:rPr lang="en-US" sz="2400" baseline="-25000"/>
              <a:t>n+1</a:t>
            </a:r>
            <a:r>
              <a:rPr lang="en-US" sz="2400"/>
              <a:t>.</a:t>
            </a:r>
          </a:p>
          <a:p>
            <a:pPr lvl="1"/>
            <a:r>
              <a:rPr lang="en-US" sz="2400"/>
              <a:t>Use this estimate in implicit method to get improved value for y</a:t>
            </a:r>
            <a:r>
              <a:rPr lang="en-US" sz="2400" baseline="-25000"/>
              <a:t>n+1</a:t>
            </a:r>
            <a:r>
              <a:rPr lang="en-US" sz="2400"/>
              <a:t>.</a:t>
            </a:r>
          </a:p>
          <a:p>
            <a:pPr lvl="1"/>
            <a:r>
              <a:rPr lang="en-US" sz="2400"/>
              <a:t>Superior to some other algorithms of same order.</a:t>
            </a:r>
          </a:p>
          <a:p>
            <a:r>
              <a:rPr lang="en-US" sz="2800"/>
              <a:t>see </a:t>
            </a:r>
            <a:r>
              <a:rPr lang="en-US" sz="2800" i="1"/>
              <a:t>demo4ch6.m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Systems of Diffl Equations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2438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Multiple 1</a:t>
            </a:r>
            <a:r>
              <a:rPr lang="en-US" baseline="30000"/>
              <a:t>st</a:t>
            </a:r>
            <a:r>
              <a:rPr lang="en-US"/>
              <a:t> order equations that are coupled.  Solve in vector format, incrementing all elements of vector along with each time step.</a:t>
            </a:r>
          </a:p>
          <a:p>
            <a:pPr>
              <a:lnSpc>
                <a:spcPct val="90000"/>
              </a:lnSpc>
            </a:pPr>
            <a:r>
              <a:rPr lang="en-US"/>
              <a:t>Second order initial value problem:</a:t>
            </a:r>
          </a:p>
        </p:txBody>
      </p:sp>
      <p:graphicFrame>
        <p:nvGraphicFramePr>
          <p:cNvPr id="32772" name="Object 4"/>
          <p:cNvGraphicFramePr>
            <a:graphicFrameLocks noChangeAspect="1"/>
          </p:cNvGraphicFramePr>
          <p:nvPr/>
        </p:nvGraphicFramePr>
        <p:xfrm>
          <a:off x="1447800" y="4495800"/>
          <a:ext cx="5562600" cy="544513"/>
        </p:xfrm>
        <a:graphic>
          <a:graphicData uri="http://schemas.openxmlformats.org/presentationml/2006/ole">
            <p:oleObj spid="_x0000_s32772" name="Equation" r:id="rId3" imgW="2336760" imgH="228600" progId="Equation.3">
              <p:embed/>
            </p:oleObj>
          </a:graphicData>
        </a:graphic>
      </p:graphicFrame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1066800" y="5257800"/>
            <a:ext cx="6019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Can be recast as a system of two 1</a:t>
            </a:r>
            <a:r>
              <a:rPr lang="en-US" baseline="30000"/>
              <a:t>st</a:t>
            </a:r>
            <a:r>
              <a:rPr lang="en-US"/>
              <a:t> order differential equations that are coupled.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autoUpdateAnimBg="0"/>
      <p:bldP spid="32773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Boundary Value Problems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772400" cy="762000"/>
          </a:xfrm>
        </p:spPr>
        <p:txBody>
          <a:bodyPr/>
          <a:lstStyle/>
          <a:p>
            <a:r>
              <a:rPr lang="en-US"/>
              <a:t>Shooting Methods:</a:t>
            </a:r>
          </a:p>
        </p:txBody>
      </p:sp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1066800" y="2362200"/>
          <a:ext cx="6172200" cy="642938"/>
        </p:xfrm>
        <a:graphic>
          <a:graphicData uri="http://schemas.openxmlformats.org/presentationml/2006/ole">
            <p:oleObj spid="_x0000_s31748" name="Equation" r:id="rId3" imgW="2197080" imgH="228600" progId="Equation.3">
              <p:embed/>
            </p:oleObj>
          </a:graphicData>
        </a:graphic>
      </p:graphicFrame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914400" y="3200400"/>
            <a:ext cx="6629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For a value of y’(a), we can solve the 2</a:t>
            </a:r>
            <a:r>
              <a:rPr lang="en-US" baseline="30000"/>
              <a:t>nd</a:t>
            </a:r>
            <a:r>
              <a:rPr lang="en-US"/>
              <a:t> order initial value problem:</a:t>
            </a:r>
          </a:p>
        </p:txBody>
      </p:sp>
      <p:graphicFrame>
        <p:nvGraphicFramePr>
          <p:cNvPr id="31750" name="Object 6"/>
          <p:cNvGraphicFramePr>
            <a:graphicFrameLocks noChangeAspect="1"/>
          </p:cNvGraphicFramePr>
          <p:nvPr/>
        </p:nvGraphicFramePr>
        <p:xfrm>
          <a:off x="1447800" y="4114800"/>
          <a:ext cx="5199063" cy="544513"/>
        </p:xfrm>
        <a:graphic>
          <a:graphicData uri="http://schemas.openxmlformats.org/presentationml/2006/ole">
            <p:oleObj spid="_x0000_s31750" name="Equation" r:id="rId4" imgW="2184120" imgH="228600" progId="Equation.3">
              <p:embed/>
            </p:oleObj>
          </a:graphicData>
        </a:graphic>
      </p:graphicFrame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609600" y="4800600"/>
            <a:ext cx="6477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This solution is denoted y(x;z)</a:t>
            </a:r>
          </a:p>
          <a:p>
            <a:pPr>
              <a:spcBef>
                <a:spcPct val="50000"/>
              </a:spcBef>
            </a:pPr>
            <a:r>
              <a:rPr lang="en-US"/>
              <a:t>The boundary condition is satisfied when y(b;z)=y</a:t>
            </a:r>
            <a:r>
              <a:rPr lang="en-US" baseline="-25000"/>
              <a:t>b</a:t>
            </a:r>
          </a:p>
          <a:p>
            <a:pPr>
              <a:spcBef>
                <a:spcPct val="50000"/>
              </a:spcBef>
            </a:pPr>
            <a:r>
              <a:rPr lang="en-US"/>
              <a:t>Define and solve: F(z)=y(b;z)-y</a:t>
            </a:r>
            <a:r>
              <a:rPr lang="en-US" baseline="-25000"/>
              <a:t>b</a:t>
            </a:r>
            <a:r>
              <a:rPr lang="en-US"/>
              <a:t> = 0  </a:t>
            </a:r>
            <a:r>
              <a:rPr lang="en-US">
                <a:solidFill>
                  <a:srgbClr val="FF0000"/>
                </a:solidFill>
              </a:rPr>
              <a:t>(How?)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7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7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7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7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 autoUpdateAnimBg="0"/>
      <p:bldP spid="31749" grpId="0" autoUpdateAnimBg="0"/>
      <p:bldP spid="31751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Boundary Value Problems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772400" cy="762000"/>
          </a:xfrm>
        </p:spPr>
        <p:txBody>
          <a:bodyPr/>
          <a:lstStyle/>
          <a:p>
            <a:r>
              <a:rPr lang="en-US"/>
              <a:t>Finite Difference Methods:</a:t>
            </a:r>
          </a:p>
        </p:txBody>
      </p:sp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609600" y="2362200"/>
          <a:ext cx="4745038" cy="1214438"/>
        </p:xfrm>
        <a:graphic>
          <a:graphicData uri="http://schemas.openxmlformats.org/presentationml/2006/ole">
            <p:oleObj spid="_x0000_s33796" name="Equation" r:id="rId3" imgW="1688760" imgH="431640" progId="Equation.3">
              <p:embed/>
            </p:oleObj>
          </a:graphicData>
        </a:graphic>
      </p:graphicFrame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609600" y="3733800"/>
            <a:ext cx="6477000" cy="283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This solution inteval [x</a:t>
            </a:r>
            <a:r>
              <a:rPr lang="en-US" baseline="-25000"/>
              <a:t>0</a:t>
            </a:r>
            <a:r>
              <a:rPr lang="en-US"/>
              <a:t>,x</a:t>
            </a:r>
            <a:r>
              <a:rPr lang="en-US" baseline="-25000"/>
              <a:t>N</a:t>
            </a:r>
            <a:r>
              <a:rPr lang="en-US"/>
              <a:t>] is divided into N steps.</a:t>
            </a:r>
          </a:p>
          <a:p>
            <a:pPr>
              <a:spcBef>
                <a:spcPct val="50000"/>
              </a:spcBef>
            </a:pPr>
            <a:r>
              <a:rPr lang="en-US"/>
              <a:t>Step size is </a:t>
            </a:r>
            <a:r>
              <a:rPr lang="en-US" i="1"/>
              <a:t>h.</a:t>
            </a:r>
            <a:endParaRPr lang="en-US" baseline="-25000"/>
          </a:p>
          <a:p>
            <a:pPr>
              <a:spcBef>
                <a:spcPct val="50000"/>
              </a:spcBef>
            </a:pPr>
            <a:r>
              <a:rPr lang="en-US"/>
              <a:t>At each point x</a:t>
            </a:r>
            <a:r>
              <a:rPr lang="en-US" baseline="-25000"/>
              <a:t>k</a:t>
            </a:r>
            <a:r>
              <a:rPr lang="en-US"/>
              <a:t>, use finite difference approximations to the derivatives, yielding an equation for each point.</a:t>
            </a:r>
          </a:p>
          <a:p>
            <a:pPr>
              <a:spcBef>
                <a:spcPct val="50000"/>
              </a:spcBef>
            </a:pPr>
            <a:r>
              <a:rPr lang="en-US"/>
              <a:t>Involve k-1 and k+1 steps in central differences.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7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7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7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7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7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7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7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/>
      <p:bldP spid="33799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Family of solutions </a:t>
            </a:r>
            <a:r>
              <a:rPr lang="en-US" i="1"/>
              <a:t>y(t) = ce</a:t>
            </a:r>
            <a:r>
              <a:rPr lang="en-US" i="1" baseline="30000"/>
              <a:t>at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62600" y="1752600"/>
            <a:ext cx="2819400" cy="685800"/>
          </a:xfrm>
        </p:spPr>
        <p:txBody>
          <a:bodyPr/>
          <a:lstStyle/>
          <a:p>
            <a:r>
              <a:rPr lang="en-US" sz="3600"/>
              <a:t>Case: </a:t>
            </a:r>
            <a:r>
              <a:rPr lang="en-US" sz="3600" i="1"/>
              <a:t>a=1.</a:t>
            </a:r>
            <a:endParaRPr lang="en-US" sz="3600"/>
          </a:p>
        </p:txBody>
      </p:sp>
      <p:pic>
        <p:nvPicPr>
          <p:cNvPr id="4100" name="Picture 4" descr="X:\ScanImage\heath9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828800"/>
            <a:ext cx="4800600" cy="4000500"/>
          </a:xfrm>
          <a:prstGeom prst="rect">
            <a:avLst/>
          </a:prstGeom>
          <a:noFill/>
        </p:spPr>
      </p:pic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5181600" y="2438400"/>
            <a:ext cx="3429000" cy="2438400"/>
            <a:chOff x="3264" y="1536"/>
            <a:chExt cx="2160" cy="1536"/>
          </a:xfrm>
        </p:grpSpPr>
        <p:sp>
          <p:nvSpPr>
            <p:cNvPr id="4101" name="Text Box 5"/>
            <p:cNvSpPr txBox="1">
              <a:spLocks noChangeArrowheads="1"/>
            </p:cNvSpPr>
            <p:nvPr/>
          </p:nvSpPr>
          <p:spPr bwMode="auto">
            <a:xfrm>
              <a:off x="3648" y="1776"/>
              <a:ext cx="1776" cy="984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0000"/>
                  </a:solidFill>
                </a:rPr>
                <a:t>Unstable family of solutions due to the nature of the ODE being solved.</a:t>
              </a:r>
            </a:p>
          </p:txBody>
        </p:sp>
        <p:sp>
          <p:nvSpPr>
            <p:cNvPr id="4102" name="AutoShape 6"/>
            <p:cNvSpPr>
              <a:spLocks/>
            </p:cNvSpPr>
            <p:nvPr/>
          </p:nvSpPr>
          <p:spPr bwMode="auto">
            <a:xfrm>
              <a:off x="3264" y="1536"/>
              <a:ext cx="192" cy="1536"/>
            </a:xfrm>
            <a:prstGeom prst="rightBrace">
              <a:avLst>
                <a:gd name="adj1" fmla="val 66667"/>
                <a:gd name="adj2" fmla="val 50000"/>
              </a:avLst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Finite Difference Methods: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685800" y="1676400"/>
            <a:ext cx="70866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This solution </a:t>
            </a:r>
            <a:r>
              <a:rPr lang="en-US" dirty="0" smtClean="0"/>
              <a:t>interval </a:t>
            </a:r>
            <a:r>
              <a:rPr lang="en-US" dirty="0"/>
              <a:t>[x</a:t>
            </a:r>
            <a:r>
              <a:rPr lang="en-US" baseline="-25000" dirty="0"/>
              <a:t>0</a:t>
            </a:r>
            <a:r>
              <a:rPr lang="en-US" dirty="0"/>
              <a:t>,x</a:t>
            </a:r>
            <a:r>
              <a:rPr lang="en-US" baseline="-25000" dirty="0"/>
              <a:t>N</a:t>
            </a:r>
            <a:r>
              <a:rPr lang="en-US" dirty="0"/>
              <a:t>] is divided into N steps.</a:t>
            </a:r>
          </a:p>
          <a:p>
            <a:pPr>
              <a:spcBef>
                <a:spcPct val="50000"/>
              </a:spcBef>
            </a:pPr>
            <a:r>
              <a:rPr lang="en-US" dirty="0"/>
              <a:t>Step size is </a:t>
            </a:r>
            <a:r>
              <a:rPr lang="en-US" i="1" dirty="0"/>
              <a:t>h.</a:t>
            </a:r>
            <a:endParaRPr lang="en-US" baseline="-25000" dirty="0"/>
          </a:p>
          <a:p>
            <a:pPr>
              <a:spcBef>
                <a:spcPct val="50000"/>
              </a:spcBef>
            </a:pPr>
            <a:r>
              <a:rPr lang="en-US" dirty="0"/>
              <a:t>At each point </a:t>
            </a:r>
            <a:r>
              <a:rPr lang="en-US" dirty="0" err="1"/>
              <a:t>x</a:t>
            </a:r>
            <a:r>
              <a:rPr lang="en-US" baseline="-25000" dirty="0" err="1"/>
              <a:t>k</a:t>
            </a:r>
            <a:r>
              <a:rPr lang="en-US" dirty="0"/>
              <a:t>, use finite difference approximations to the derivatives, yielding an equation for each point.</a:t>
            </a:r>
          </a:p>
          <a:p>
            <a:pPr>
              <a:spcBef>
                <a:spcPct val="50000"/>
              </a:spcBef>
            </a:pPr>
            <a:r>
              <a:rPr lang="en-US" dirty="0"/>
              <a:t>Involve k-1 and k+1 steps in central differences.</a:t>
            </a:r>
          </a:p>
          <a:p>
            <a:pPr>
              <a:spcBef>
                <a:spcPct val="50000"/>
              </a:spcBef>
            </a:pPr>
            <a:r>
              <a:rPr lang="en-US" dirty="0"/>
              <a:t>Results in </a:t>
            </a:r>
            <a:r>
              <a:rPr lang="en-US" i="1" dirty="0" err="1"/>
              <a:t>tridiagonal</a:t>
            </a:r>
            <a:r>
              <a:rPr lang="en-US" dirty="0"/>
              <a:t> system of linear equations.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34822" name="Object 6"/>
          <p:cNvGraphicFramePr>
            <a:graphicFrameLocks noChangeAspect="1"/>
          </p:cNvGraphicFramePr>
          <p:nvPr/>
        </p:nvGraphicFramePr>
        <p:xfrm>
          <a:off x="457200" y="5181600"/>
          <a:ext cx="7543800" cy="573088"/>
        </p:xfrm>
        <a:graphic>
          <a:graphicData uri="http://schemas.openxmlformats.org/presentationml/2006/ole">
            <p:oleObj spid="_x0000_s34822" name="Equation" r:id="rId3" imgW="3174840" imgH="241200" progId="Equation.3">
              <p:embed/>
            </p:oleObj>
          </a:graphicData>
        </a:graphic>
      </p:graphicFrame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1600200" y="5867400"/>
            <a:ext cx="533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Large </a:t>
            </a:r>
            <a:r>
              <a:rPr lang="en-US" i="1"/>
              <a:t>k</a:t>
            </a:r>
            <a:r>
              <a:rPr lang="en-US"/>
              <a:t> needed for practical situations.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Family of solutions </a:t>
            </a:r>
            <a:r>
              <a:rPr lang="en-US" i="1"/>
              <a:t>y(t) = ce</a:t>
            </a:r>
            <a:r>
              <a:rPr lang="en-US" i="1" baseline="30000"/>
              <a:t>at</a:t>
            </a: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62600" y="1752600"/>
            <a:ext cx="2819400" cy="685800"/>
          </a:xfrm>
        </p:spPr>
        <p:txBody>
          <a:bodyPr/>
          <a:lstStyle/>
          <a:p>
            <a:r>
              <a:rPr lang="en-US" sz="3600"/>
              <a:t>Case: </a:t>
            </a:r>
            <a:r>
              <a:rPr lang="en-US" sz="3600" i="1"/>
              <a:t>a=-1.</a:t>
            </a:r>
            <a:endParaRPr lang="en-US" sz="3600"/>
          </a:p>
        </p:txBody>
      </p:sp>
      <p:grpSp>
        <p:nvGrpSpPr>
          <p:cNvPr id="14345" name="Group 9"/>
          <p:cNvGrpSpPr>
            <a:grpSpLocks/>
          </p:cNvGrpSpPr>
          <p:nvPr/>
        </p:nvGrpSpPr>
        <p:grpSpPr bwMode="auto">
          <a:xfrm>
            <a:off x="5105400" y="3581400"/>
            <a:ext cx="3429000" cy="1562100"/>
            <a:chOff x="3216" y="2256"/>
            <a:chExt cx="2160" cy="984"/>
          </a:xfrm>
        </p:grpSpPr>
        <p:sp>
          <p:nvSpPr>
            <p:cNvPr id="14342" name="Text Box 6"/>
            <p:cNvSpPr txBox="1">
              <a:spLocks noChangeArrowheads="1"/>
            </p:cNvSpPr>
            <p:nvPr/>
          </p:nvSpPr>
          <p:spPr bwMode="auto">
            <a:xfrm>
              <a:off x="3600" y="2256"/>
              <a:ext cx="1776" cy="984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0000"/>
                  </a:solidFill>
                </a:rPr>
                <a:t>Stable  family of solutions due to the nature of the ODE being solved.</a:t>
              </a:r>
            </a:p>
          </p:txBody>
        </p:sp>
        <p:sp>
          <p:nvSpPr>
            <p:cNvPr id="14343" name="AutoShape 7"/>
            <p:cNvSpPr>
              <a:spLocks/>
            </p:cNvSpPr>
            <p:nvPr/>
          </p:nvSpPr>
          <p:spPr bwMode="auto">
            <a:xfrm>
              <a:off x="3216" y="2352"/>
              <a:ext cx="240" cy="624"/>
            </a:xfrm>
            <a:prstGeom prst="rightBrace">
              <a:avLst>
                <a:gd name="adj1" fmla="val 65000"/>
                <a:gd name="adj2" fmla="val 50000"/>
              </a:avLst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4344" name="Picture 8" descr="X:\ScanImage\heath9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828800"/>
            <a:ext cx="4572000" cy="3852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Family of solutions for </a:t>
            </a:r>
            <a:r>
              <a:rPr lang="en-US" i="1">
                <a:solidFill>
                  <a:srgbClr val="FF0000"/>
                </a:solidFill>
              </a:rPr>
              <a:t>y’(t) = a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05400" y="1752600"/>
            <a:ext cx="3124200" cy="99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Case: </a:t>
            </a:r>
            <a:r>
              <a:rPr lang="en-US" i="1"/>
              <a:t>a=1/2.</a:t>
            </a:r>
            <a:br>
              <a:rPr lang="en-US" i="1"/>
            </a:br>
            <a:r>
              <a:rPr lang="en-US" i="1"/>
              <a:t>y(t) = (1/2)t+c</a:t>
            </a:r>
            <a:endParaRPr lang="en-US"/>
          </a:p>
        </p:txBody>
      </p:sp>
      <p:pic>
        <p:nvPicPr>
          <p:cNvPr id="15368" name="Picture 8" descr="X:\ScanImage\heath9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752600"/>
            <a:ext cx="3535363" cy="4038600"/>
          </a:xfrm>
          <a:prstGeom prst="rect">
            <a:avLst/>
          </a:prstGeom>
          <a:noFill/>
        </p:spPr>
      </p:pic>
      <p:grpSp>
        <p:nvGrpSpPr>
          <p:cNvPr id="15369" name="Group 9"/>
          <p:cNvGrpSpPr>
            <a:grpSpLocks/>
          </p:cNvGrpSpPr>
          <p:nvPr/>
        </p:nvGrpSpPr>
        <p:grpSpPr bwMode="auto">
          <a:xfrm>
            <a:off x="4191000" y="2057400"/>
            <a:ext cx="3276600" cy="2917825"/>
            <a:chOff x="2640" y="1296"/>
            <a:chExt cx="2064" cy="1838"/>
          </a:xfrm>
        </p:grpSpPr>
        <p:sp>
          <p:nvSpPr>
            <p:cNvPr id="15365" name="Text Box 5"/>
            <p:cNvSpPr txBox="1">
              <a:spLocks noChangeArrowheads="1"/>
            </p:cNvSpPr>
            <p:nvPr/>
          </p:nvSpPr>
          <p:spPr bwMode="auto">
            <a:xfrm>
              <a:off x="2928" y="1920"/>
              <a:ext cx="1776" cy="1214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0000"/>
                  </a:solidFill>
                </a:rPr>
                <a:t>Neutrally stable  family of solutions due to the nature of the ODE being solved.</a:t>
              </a:r>
            </a:p>
          </p:txBody>
        </p:sp>
        <p:sp>
          <p:nvSpPr>
            <p:cNvPr id="15366" name="AutoShape 6"/>
            <p:cNvSpPr>
              <a:spLocks/>
            </p:cNvSpPr>
            <p:nvPr/>
          </p:nvSpPr>
          <p:spPr bwMode="auto">
            <a:xfrm>
              <a:off x="2640" y="1296"/>
              <a:ext cx="240" cy="864"/>
            </a:xfrm>
            <a:prstGeom prst="rightBrace">
              <a:avLst>
                <a:gd name="adj1" fmla="val 90000"/>
                <a:gd name="adj2" fmla="val 50000"/>
              </a:avLst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Family of solutions </a:t>
            </a:r>
            <a:r>
              <a:rPr lang="en-US" i="1"/>
              <a:t>y(t) = ce</a:t>
            </a:r>
            <a:r>
              <a:rPr lang="en-US" i="1" baseline="30000"/>
              <a:t>at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0480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Initial Value Problems specify the family member by specifying the initial values of </a:t>
            </a:r>
            <a:r>
              <a:rPr lang="en-US" i="1"/>
              <a:t>t</a:t>
            </a:r>
            <a:r>
              <a:rPr lang="en-US"/>
              <a:t> and </a:t>
            </a:r>
            <a:r>
              <a:rPr lang="en-US" i="1"/>
              <a:t>y</a:t>
            </a:r>
            <a:r>
              <a:rPr lang="en-US"/>
              <a:t>:   {</a:t>
            </a:r>
            <a:r>
              <a:rPr lang="en-US" i="1"/>
              <a:t>t</a:t>
            </a:r>
            <a:r>
              <a:rPr lang="en-US" i="1" baseline="-25000"/>
              <a:t>0</a:t>
            </a:r>
            <a:r>
              <a:rPr lang="en-US" i="1"/>
              <a:t>, y</a:t>
            </a:r>
            <a:r>
              <a:rPr lang="en-US" i="1" baseline="-25000"/>
              <a:t>0</a:t>
            </a:r>
            <a:r>
              <a:rPr lang="en-US"/>
              <a:t>}</a:t>
            </a:r>
          </a:p>
          <a:p>
            <a:r>
              <a:rPr lang="en-US"/>
              <a:t>For example:  at </a:t>
            </a:r>
            <a:r>
              <a:rPr lang="en-US" i="1"/>
              <a:t>t</a:t>
            </a:r>
            <a:r>
              <a:rPr lang="en-US"/>
              <a:t> = 0, </a:t>
            </a:r>
            <a:r>
              <a:rPr lang="en-US" i="1"/>
              <a:t>y = 1.</a:t>
            </a:r>
            <a:br>
              <a:rPr lang="en-US" i="1"/>
            </a:br>
            <a:r>
              <a:rPr lang="en-US" i="1"/>
              <a:t>(requires that c = 1).</a:t>
            </a:r>
            <a:endParaRPr lang="en-US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bldLvl="2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Taylor Series Expansion for </a:t>
            </a:r>
            <a:r>
              <a:rPr lang="en-US" i="1"/>
              <a:t>y(t)</a:t>
            </a:r>
            <a:endParaRPr lang="en-US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295400" y="1752600"/>
            <a:ext cx="5791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The value of </a:t>
            </a:r>
            <a:r>
              <a:rPr lang="en-US" i="1"/>
              <a:t>y(t)</a:t>
            </a:r>
            <a:r>
              <a:rPr lang="en-US"/>
              <a:t> at points near </a:t>
            </a:r>
            <a:r>
              <a:rPr lang="en-US" i="1"/>
              <a:t>t</a:t>
            </a:r>
            <a:r>
              <a:rPr lang="en-US" baseline="-25000"/>
              <a:t>0</a:t>
            </a:r>
            <a:r>
              <a:rPr lang="en-US"/>
              <a:t> can be expressed in terms of its derivatives:</a:t>
            </a:r>
          </a:p>
        </p:txBody>
      </p:sp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1600200" y="2743200"/>
          <a:ext cx="5867400" cy="554038"/>
        </p:xfrm>
        <a:graphic>
          <a:graphicData uri="http://schemas.openxmlformats.org/presentationml/2006/ole">
            <p:oleObj spid="_x0000_s5124" name="Equation" r:id="rId3" imgW="2539800" imgH="241200" progId="Equation.3">
              <p:embed/>
            </p:oleObj>
          </a:graphicData>
        </a:graphic>
      </p:graphicFrame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295400" y="3505200"/>
            <a:ext cx="5715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In the Euler method only the first two terms are retained in the approximation:</a:t>
            </a:r>
          </a:p>
        </p:txBody>
      </p:sp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1981200" y="4572000"/>
          <a:ext cx="3608388" cy="528638"/>
        </p:xfrm>
        <a:graphic>
          <a:graphicData uri="http://schemas.openxmlformats.org/presentationml/2006/ole">
            <p:oleObj spid="_x0000_s5126" name="Equation" r:id="rId4" imgW="1562040" imgH="228600" progId="Equation.3">
              <p:embed/>
            </p:oleObj>
          </a:graphicData>
        </a:graphic>
      </p:graphicFrame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1981200" y="5334000"/>
          <a:ext cx="4370388" cy="528638"/>
        </p:xfrm>
        <a:graphic>
          <a:graphicData uri="http://schemas.openxmlformats.org/presentationml/2006/ole">
            <p:oleObj spid="_x0000_s5127" name="Equation" r:id="rId5" imgW="189216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utoUpdateAnimBg="0"/>
      <p:bldP spid="5125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sz="4000" dirty="0" smtClean="0"/>
              <a:t>Looks like a </a:t>
            </a:r>
            <a:r>
              <a:rPr lang="en-US" sz="4000" dirty="0"/>
              <a:t>fixed point iteration</a:t>
            </a:r>
            <a:endParaRPr lang="en-US" dirty="0"/>
          </a:p>
        </p:txBody>
      </p:sp>
      <p:graphicFrame>
        <p:nvGraphicFramePr>
          <p:cNvPr id="6148" name="Object 4"/>
          <p:cNvGraphicFramePr>
            <a:graphicFrameLocks noChangeAspect="1"/>
          </p:cNvGraphicFramePr>
          <p:nvPr>
            <p:ph type="body" idx="1"/>
          </p:nvPr>
        </p:nvGraphicFramePr>
        <p:xfrm>
          <a:off x="1676400" y="1447800"/>
          <a:ext cx="4557713" cy="627063"/>
        </p:xfrm>
        <a:graphic>
          <a:graphicData uri="http://schemas.openxmlformats.org/presentationml/2006/ole">
            <p:oleObj spid="_x0000_s6148" name="Equation" r:id="rId3" imgW="1663560" imgH="228600" progId="Equation.3">
              <p:embed/>
            </p:oleObj>
          </a:graphicData>
        </a:graphic>
      </p:graphicFrame>
      <p:graphicFrame>
        <p:nvGraphicFramePr>
          <p:cNvPr id="6149" name="Object 5"/>
          <p:cNvGraphicFramePr>
            <a:graphicFrameLocks noChangeAspect="1"/>
          </p:cNvGraphicFramePr>
          <p:nvPr/>
        </p:nvGraphicFramePr>
        <p:xfrm>
          <a:off x="762000" y="2286000"/>
          <a:ext cx="3305175" cy="627063"/>
        </p:xfrm>
        <a:graphic>
          <a:graphicData uri="http://schemas.openxmlformats.org/presentationml/2006/ole">
            <p:oleObj spid="_x0000_s6149" name="Equation" r:id="rId4" imgW="1206360" imgH="228600" progId="Equation.3">
              <p:embed/>
            </p:oleObj>
          </a:graphicData>
        </a:graphic>
      </p:graphicFrame>
      <p:graphicFrame>
        <p:nvGraphicFramePr>
          <p:cNvPr id="6150" name="Object 6"/>
          <p:cNvGraphicFramePr>
            <a:graphicFrameLocks noChangeAspect="1"/>
          </p:cNvGraphicFramePr>
          <p:nvPr/>
        </p:nvGraphicFramePr>
        <p:xfrm>
          <a:off x="2133600" y="3200400"/>
          <a:ext cx="3757613" cy="627063"/>
        </p:xfrm>
        <a:graphic>
          <a:graphicData uri="http://schemas.openxmlformats.org/presentationml/2006/ole">
            <p:oleObj spid="_x0000_s6150" name="Equation" r:id="rId5" imgW="1371600" imgH="228600" progId="Equation.3">
              <p:embed/>
            </p:oleObj>
          </a:graphicData>
        </a:graphic>
      </p:graphicFrame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1447800" y="4114800"/>
            <a:ext cx="5638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Local truncation error is error introduced </a:t>
            </a:r>
            <a:r>
              <a:rPr lang="en-US" i="1"/>
              <a:t>in a single step</a:t>
            </a:r>
            <a:r>
              <a:rPr lang="en-US"/>
              <a:t> by truncation of the series:</a:t>
            </a:r>
          </a:p>
        </p:txBody>
      </p:sp>
      <p:graphicFrame>
        <p:nvGraphicFramePr>
          <p:cNvPr id="6152" name="Object 8"/>
          <p:cNvGraphicFramePr>
            <a:graphicFrameLocks noChangeAspect="1"/>
          </p:cNvGraphicFramePr>
          <p:nvPr/>
        </p:nvGraphicFramePr>
        <p:xfrm>
          <a:off x="1643063" y="4800600"/>
          <a:ext cx="4183062" cy="754063"/>
        </p:xfrm>
        <a:graphic>
          <a:graphicData uri="http://schemas.openxmlformats.org/presentationml/2006/ole">
            <p:oleObj spid="_x0000_s6152" name="Equation" r:id="rId6" imgW="2323800" imgH="419040" progId="Equation.3">
              <p:embed/>
            </p:oleObj>
          </a:graphicData>
        </a:graphic>
      </p:graphicFrame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1447800" y="5562600"/>
            <a:ext cx="6172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/>
              <a:t>k-</a:t>
            </a:r>
            <a:r>
              <a:rPr lang="en-US"/>
              <a:t>order method:  LTE is proportional to </a:t>
            </a:r>
            <a:r>
              <a:rPr lang="en-US" i="1"/>
              <a:t>h</a:t>
            </a:r>
            <a:r>
              <a:rPr lang="en-US" i="1" baseline="30000"/>
              <a:t>k+1</a:t>
            </a:r>
            <a:br>
              <a:rPr lang="en-US" i="1" baseline="30000"/>
            </a:br>
            <a:r>
              <a:rPr lang="en-US" i="1"/>
              <a:t>Euler is 1st order method. </a:t>
            </a:r>
            <a:r>
              <a:rPr lang="en-US" i="1">
                <a:solidFill>
                  <a:srgbClr val="FF0000"/>
                </a:solidFill>
              </a:rPr>
              <a:t>we will see why later</a:t>
            </a:r>
            <a:endParaRPr lang="en-US">
              <a:solidFill>
                <a:srgbClr val="FF0000"/>
              </a:solidFill>
            </a:endParaRPr>
          </a:p>
        </p:txBody>
      </p:sp>
      <p:graphicFrame>
        <p:nvGraphicFramePr>
          <p:cNvPr id="6154" name="Object 10"/>
          <p:cNvGraphicFramePr>
            <a:graphicFrameLocks noChangeAspect="1"/>
          </p:cNvGraphicFramePr>
          <p:nvPr/>
        </p:nvGraphicFramePr>
        <p:xfrm>
          <a:off x="4529138" y="2227263"/>
          <a:ext cx="3236912" cy="592137"/>
        </p:xfrm>
        <a:graphic>
          <a:graphicData uri="http://schemas.openxmlformats.org/presentationml/2006/ole">
            <p:oleObj spid="_x0000_s6154" name="Equation" r:id="rId7" imgW="118080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autoUpdateAnimBg="0"/>
      <p:bldP spid="6153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Global Truncation Error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The errors at each step move the approximate solution among the family members.</a:t>
            </a:r>
          </a:p>
          <a:p>
            <a:r>
              <a:rPr lang="en-US" sz="2800"/>
              <a:t>The Global Truncation Error is the total error at time </a:t>
            </a:r>
            <a:r>
              <a:rPr lang="en-US" sz="2800" i="1"/>
              <a:t>t</a:t>
            </a:r>
            <a:r>
              <a:rPr lang="en-US" sz="2800" i="1" baseline="-25000"/>
              <a:t>n</a:t>
            </a:r>
            <a:r>
              <a:rPr lang="en-US" sz="2800" i="1"/>
              <a:t> relative to the exact solution starting from the initial value.</a:t>
            </a:r>
          </a:p>
          <a:p>
            <a:r>
              <a:rPr lang="en-US" sz="2800"/>
              <a:t>GTE may be smaller or larger than sum of LTE’s</a:t>
            </a:r>
          </a:p>
          <a:p>
            <a:r>
              <a:rPr lang="en-US" sz="2800">
                <a:solidFill>
                  <a:srgbClr val="FF0000"/>
                </a:solidFill>
              </a:rPr>
              <a:t>For stable IVP’s, the GTE can be controlled by limiting the LTE’s. 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Files\MSOffice\Templates\Blank Presentation.pot</Template>
  <TotalTime>1062</TotalTime>
  <Words>999</Words>
  <Application>Microsoft Office PowerPoint</Application>
  <PresentationFormat>On-screen Show (4:3)</PresentationFormat>
  <Paragraphs>107</Paragraphs>
  <Slides>30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Blank Presentation</vt:lpstr>
      <vt:lpstr>Equation</vt:lpstr>
      <vt:lpstr>Initial Value Problem</vt:lpstr>
      <vt:lpstr>IVP</vt:lpstr>
      <vt:lpstr>Family of solutions y(t) = ceat</vt:lpstr>
      <vt:lpstr>Family of solutions y(t) = ceat</vt:lpstr>
      <vt:lpstr>Family of solutions for y’(t) = a</vt:lpstr>
      <vt:lpstr>Family of solutions y(t) = ceat</vt:lpstr>
      <vt:lpstr>Taylor Series Expansion for y(t)</vt:lpstr>
      <vt:lpstr>Looks like a fixed point iteration</vt:lpstr>
      <vt:lpstr>Global Truncation Error</vt:lpstr>
      <vt:lpstr>Euler’s method for unstable ODE</vt:lpstr>
      <vt:lpstr>Euler’s method for unstable ODE</vt:lpstr>
      <vt:lpstr>Euler’s method for Stable ODE</vt:lpstr>
      <vt:lpstr>Euler’s method for Stable ODE</vt:lpstr>
      <vt:lpstr>Methods also have stability</vt:lpstr>
      <vt:lpstr>Effect of step size</vt:lpstr>
      <vt:lpstr>Backward Euler (implicit) Method</vt:lpstr>
      <vt:lpstr>Backward Euler (implicit) Method</vt:lpstr>
      <vt:lpstr>More general</vt:lpstr>
      <vt:lpstr>Improvement?</vt:lpstr>
      <vt:lpstr>Average of forward and backward</vt:lpstr>
      <vt:lpstr>Runge-Kutta Methods</vt:lpstr>
      <vt:lpstr>Estimate y”</vt:lpstr>
      <vt:lpstr>Estimate y”</vt:lpstr>
      <vt:lpstr>4th order Runge-Kutta RK4</vt:lpstr>
      <vt:lpstr>Multistep Methods</vt:lpstr>
      <vt:lpstr>Multistep Methods</vt:lpstr>
      <vt:lpstr>Systems of Diffl Equations</vt:lpstr>
      <vt:lpstr>Boundary Value Problems</vt:lpstr>
      <vt:lpstr>Boundary Value Problems</vt:lpstr>
      <vt:lpstr>Finite Difference Methods:</vt:lpstr>
    </vt:vector>
  </TitlesOfParts>
  <Company>Dell Computer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 to Initial Value Problem</dc:title>
  <dc:creator>charles jackels</dc:creator>
  <cp:lastModifiedBy>jackels</cp:lastModifiedBy>
  <cp:revision>20</cp:revision>
  <dcterms:created xsi:type="dcterms:W3CDTF">1999-05-26T04:28:45Z</dcterms:created>
  <dcterms:modified xsi:type="dcterms:W3CDTF">2012-03-05T02:02:36Z</dcterms:modified>
</cp:coreProperties>
</file>