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Default Extension="doc" ContentType="application/msword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wmf" ContentType="image/x-wmf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handoutMasterIdLst>
    <p:handoutMasterId r:id="rId81"/>
  </p:handoutMasterIdLst>
  <p:sldIdLst>
    <p:sldId id="256" r:id="rId2"/>
    <p:sldId id="257" r:id="rId3"/>
    <p:sldId id="339" r:id="rId4"/>
    <p:sldId id="340" r:id="rId5"/>
    <p:sldId id="258" r:id="rId6"/>
    <p:sldId id="259" r:id="rId7"/>
    <p:sldId id="341" r:id="rId8"/>
    <p:sldId id="260" r:id="rId9"/>
    <p:sldId id="261" r:id="rId10"/>
    <p:sldId id="337" r:id="rId11"/>
    <p:sldId id="278" r:id="rId12"/>
    <p:sldId id="336" r:id="rId13"/>
    <p:sldId id="280" r:id="rId14"/>
    <p:sldId id="342" r:id="rId15"/>
    <p:sldId id="338" r:id="rId16"/>
    <p:sldId id="281" r:id="rId17"/>
    <p:sldId id="282" r:id="rId18"/>
    <p:sldId id="283" r:id="rId19"/>
    <p:sldId id="284" r:id="rId20"/>
    <p:sldId id="289" r:id="rId21"/>
    <p:sldId id="343" r:id="rId22"/>
    <p:sldId id="290" r:id="rId23"/>
    <p:sldId id="291" r:id="rId24"/>
    <p:sldId id="292" r:id="rId25"/>
    <p:sldId id="293" r:id="rId26"/>
    <p:sldId id="294" r:id="rId27"/>
    <p:sldId id="262" r:id="rId28"/>
    <p:sldId id="263" r:id="rId29"/>
    <p:sldId id="285" r:id="rId30"/>
    <p:sldId id="344" r:id="rId31"/>
    <p:sldId id="345" r:id="rId32"/>
    <p:sldId id="269" r:id="rId33"/>
    <p:sldId id="266" r:id="rId34"/>
    <p:sldId id="295" r:id="rId35"/>
    <p:sldId id="286" r:id="rId36"/>
    <p:sldId id="347" r:id="rId37"/>
    <p:sldId id="348" r:id="rId38"/>
    <p:sldId id="349" r:id="rId39"/>
    <p:sldId id="350" r:id="rId40"/>
    <p:sldId id="351" r:id="rId41"/>
    <p:sldId id="387" r:id="rId42"/>
    <p:sldId id="352" r:id="rId43"/>
    <p:sldId id="386" r:id="rId44"/>
    <p:sldId id="353" r:id="rId45"/>
    <p:sldId id="354" r:id="rId46"/>
    <p:sldId id="355" r:id="rId47"/>
    <p:sldId id="356" r:id="rId48"/>
    <p:sldId id="357" r:id="rId49"/>
    <p:sldId id="358" r:id="rId50"/>
    <p:sldId id="359" r:id="rId51"/>
    <p:sldId id="360" r:id="rId52"/>
    <p:sldId id="361" r:id="rId53"/>
    <p:sldId id="362" r:id="rId54"/>
    <p:sldId id="363" r:id="rId55"/>
    <p:sldId id="364" r:id="rId56"/>
    <p:sldId id="365" r:id="rId57"/>
    <p:sldId id="388" r:id="rId58"/>
    <p:sldId id="389" r:id="rId59"/>
    <p:sldId id="390" r:id="rId60"/>
    <p:sldId id="366" r:id="rId61"/>
    <p:sldId id="367" r:id="rId62"/>
    <p:sldId id="368" r:id="rId63"/>
    <p:sldId id="369" r:id="rId64"/>
    <p:sldId id="370" r:id="rId65"/>
    <p:sldId id="371" r:id="rId66"/>
    <p:sldId id="372" r:id="rId67"/>
    <p:sldId id="373" r:id="rId68"/>
    <p:sldId id="374" r:id="rId69"/>
    <p:sldId id="375" r:id="rId70"/>
    <p:sldId id="376" r:id="rId71"/>
    <p:sldId id="377" r:id="rId72"/>
    <p:sldId id="378" r:id="rId73"/>
    <p:sldId id="379" r:id="rId74"/>
    <p:sldId id="380" r:id="rId75"/>
    <p:sldId id="381" r:id="rId76"/>
    <p:sldId id="382" r:id="rId77"/>
    <p:sldId id="383" r:id="rId78"/>
    <p:sldId id="384" r:id="rId79"/>
    <p:sldId id="385" r:id="rId80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581" autoAdjust="0"/>
  </p:normalViewPr>
  <p:slideViewPr>
    <p:cSldViewPr>
      <p:cViewPr varScale="1">
        <p:scale>
          <a:sx n="65" d="100"/>
          <a:sy n="65" d="100"/>
        </p:scale>
        <p:origin x="-99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16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presProps" Target="presProp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png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image" Target="../media/image18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19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19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7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6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6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26.wmf"/></Relationships>
</file>

<file path=ppt/drawings/_rels/vmlDrawing2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4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png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png"/></Relationships>
</file>

<file path=ppt/drawings/_rels/vmlDrawing3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drawings/_rels/vmlDrawing3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5.wmf"/><Relationship Id="rId1" Type="http://schemas.openxmlformats.org/officeDocument/2006/relationships/image" Target="../media/image46.wmf"/></Relationships>
</file>

<file path=ppt/drawings/_rels/vmlDrawing3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wmf"/><Relationship Id="rId1" Type="http://schemas.openxmlformats.org/officeDocument/2006/relationships/image" Target="../media/image46.w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/Relationships>
</file>

<file path=ppt/drawings/_rels/vmlDrawing36.vml.rels><?xml version="1.0" encoding="UTF-8" standalone="yes"?>
<Relationships xmlns="http://schemas.openxmlformats.org/package/2006/relationships"><Relationship Id="rId2" Type="http://schemas.openxmlformats.org/officeDocument/2006/relationships/image" Target="../media/image53.wmf"/><Relationship Id="rId1" Type="http://schemas.openxmlformats.org/officeDocument/2006/relationships/image" Target="../media/image52.w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w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wmf"/></Relationships>
</file>

<file path=ppt/drawings/_rels/vmlDrawing3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image" Target="../media/image57.wmf"/><Relationship Id="rId1" Type="http://schemas.openxmlformats.org/officeDocument/2006/relationships/image" Target="../media/image56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png"/></Relationships>
</file>

<file path=ppt/drawings/_rels/vmlDrawing4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60.wmf"/><Relationship Id="rId1" Type="http://schemas.openxmlformats.org/officeDocument/2006/relationships/image" Target="../media/image59.wmf"/><Relationship Id="rId4" Type="http://schemas.openxmlformats.org/officeDocument/2006/relationships/image" Target="../media/image62.wmf"/></Relationships>
</file>

<file path=ppt/drawings/_rels/vmlDrawing4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4.wmf"/><Relationship Id="rId1" Type="http://schemas.openxmlformats.org/officeDocument/2006/relationships/image" Target="../media/image63.wmf"/></Relationships>
</file>

<file path=ppt/drawings/_rels/vmlDrawing4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7.wmf"/><Relationship Id="rId2" Type="http://schemas.openxmlformats.org/officeDocument/2006/relationships/image" Target="../media/image66.wmf"/><Relationship Id="rId1" Type="http://schemas.openxmlformats.org/officeDocument/2006/relationships/image" Target="../media/image65.wmf"/></Relationships>
</file>

<file path=ppt/drawings/_rels/vmlDrawing4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0.wmf"/><Relationship Id="rId2" Type="http://schemas.openxmlformats.org/officeDocument/2006/relationships/image" Target="../media/image69.wmf"/><Relationship Id="rId1" Type="http://schemas.openxmlformats.org/officeDocument/2006/relationships/image" Target="../media/image68.w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1.wmf"/></Relationships>
</file>

<file path=ppt/drawings/_rels/vmlDrawing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2.wmf"/></Relationships>
</file>

<file path=ppt/drawings/_rels/vmlDrawing46.vml.rels><?xml version="1.0" encoding="UTF-8" standalone="yes"?>
<Relationships xmlns="http://schemas.openxmlformats.org/package/2006/relationships"><Relationship Id="rId2" Type="http://schemas.openxmlformats.org/officeDocument/2006/relationships/image" Target="../media/image74.wmf"/><Relationship Id="rId1" Type="http://schemas.openxmlformats.org/officeDocument/2006/relationships/image" Target="../media/image73.wmf"/></Relationships>
</file>

<file path=ppt/drawings/_rels/vmlDrawing47.vml.rels><?xml version="1.0" encoding="UTF-8" standalone="yes"?>
<Relationships xmlns="http://schemas.openxmlformats.org/package/2006/relationships"><Relationship Id="rId3" Type="http://schemas.openxmlformats.org/officeDocument/2006/relationships/image" Target="../media/image77.wmf"/><Relationship Id="rId2" Type="http://schemas.openxmlformats.org/officeDocument/2006/relationships/image" Target="../media/image76.wmf"/><Relationship Id="rId1" Type="http://schemas.openxmlformats.org/officeDocument/2006/relationships/image" Target="../media/image75.wmf"/></Relationships>
</file>

<file path=ppt/drawings/_rels/vmlDrawing48.vml.rels><?xml version="1.0" encoding="UTF-8" standalone="yes"?>
<Relationships xmlns="http://schemas.openxmlformats.org/package/2006/relationships"><Relationship Id="rId2" Type="http://schemas.openxmlformats.org/officeDocument/2006/relationships/image" Target="../media/image80.wmf"/><Relationship Id="rId1" Type="http://schemas.openxmlformats.org/officeDocument/2006/relationships/image" Target="../media/image79.wmf"/></Relationships>
</file>

<file path=ppt/drawings/_rels/vmlDrawing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8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png"/><Relationship Id="rId1" Type="http://schemas.openxmlformats.org/officeDocument/2006/relationships/image" Target="../media/image7.wmf"/></Relationships>
</file>

<file path=ppt/drawings/_rels/vmlDrawing50.vml.rels><?xml version="1.0" encoding="UTF-8" standalone="yes"?>
<Relationships xmlns="http://schemas.openxmlformats.org/package/2006/relationships"><Relationship Id="rId1" Type="http://schemas.openxmlformats.org/officeDocument/2006/relationships/image" Target="../media/image85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image" Target="../media/image10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image" Target="../media/image12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png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23" tIns="45811" rIns="91623" bIns="45811" numCol="1" anchor="t" anchorCtr="0" compatLnSpc="1">
            <a:prstTxWarp prst="textNoShape">
              <a:avLst/>
            </a:prstTxWarp>
          </a:bodyPr>
          <a:lstStyle>
            <a:lvl1pPr defTabSz="917575">
              <a:defRPr sz="1200"/>
            </a:lvl1pPr>
          </a:lstStyle>
          <a:p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579" y="0"/>
            <a:ext cx="2972421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23" tIns="45811" rIns="91623" bIns="45811" numCol="1" anchor="t" anchorCtr="0" compatLnSpc="1">
            <a:prstTxWarp prst="textNoShape">
              <a:avLst/>
            </a:prstTxWarp>
          </a:bodyPr>
          <a:lstStyle>
            <a:lvl1pPr algn="r" defTabSz="917575">
              <a:defRPr sz="1200"/>
            </a:lvl1pPr>
          </a:lstStyle>
          <a:p>
            <a:endParaRPr lang="en-US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32850"/>
            <a:ext cx="2972421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23" tIns="45811" rIns="91623" bIns="45811" numCol="1" anchor="b" anchorCtr="0" compatLnSpc="1">
            <a:prstTxWarp prst="textNoShape">
              <a:avLst/>
            </a:prstTxWarp>
          </a:bodyPr>
          <a:lstStyle>
            <a:lvl1pPr defTabSz="917575">
              <a:defRPr sz="1200"/>
            </a:lvl1pPr>
          </a:lstStyle>
          <a:p>
            <a:endParaRPr 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579" y="8832850"/>
            <a:ext cx="2972421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23" tIns="45811" rIns="91623" bIns="45811" numCol="1" anchor="b" anchorCtr="0" compatLnSpc="1">
            <a:prstTxWarp prst="textNoShape">
              <a:avLst/>
            </a:prstTxWarp>
          </a:bodyPr>
          <a:lstStyle>
            <a:lvl1pPr algn="r" defTabSz="917575">
              <a:defRPr sz="1200"/>
            </a:lvl1pPr>
          </a:lstStyle>
          <a:p>
            <a:fld id="{952E81C8-FBF3-42C7-8604-C603F14654E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BC2EEA-D7C3-4C6E-A2E4-31C146F759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A842B1-E3F0-475B-B9B7-1F7E0DA3A5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A6F026-E54C-4C62-8335-31683E7BD2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FC380E7-694B-4C01-BE54-B653988DF1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C8722E5-D0B5-4C3F-ABD0-DECA4026BE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C8E0E63-9366-47A5-A460-B770522770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DFD18C-9379-4E02-AB9F-2536B88B36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3CCE0E-1C40-4737-9301-A047F854C5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252F14-CA2E-43F0-8119-2FCDC31C8E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9720F-3658-4FF0-AEA2-6380080713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341592-8275-44B9-8D7B-26000F2CE9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72E4CE-72AD-45B5-AFA3-2A8C7C8EB4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926A62-5DCF-4B62-9420-5F80973195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79EE59-7E6E-4B8E-BCA4-F8A6F4E6EF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DB9BCF3-1FDA-42F6-83C9-A657A1EF449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17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19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21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5.vml"/><Relationship Id="rId4" Type="http://schemas.openxmlformats.org/officeDocument/2006/relationships/oleObject" Target="../embeddings/oleObject26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6.vml"/><Relationship Id="rId4" Type="http://schemas.openxmlformats.org/officeDocument/2006/relationships/oleObject" Target="../embeddings/oleObject28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7.vml"/><Relationship Id="rId4" Type="http://schemas.openxmlformats.org/officeDocument/2006/relationships/oleObject" Target="../embeddings/oleObject30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8.vml"/><Relationship Id="rId4" Type="http://schemas.openxmlformats.org/officeDocument/2006/relationships/oleObject" Target="../embeddings/oleObject32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9.vml"/><Relationship Id="rId5" Type="http://schemas.openxmlformats.org/officeDocument/2006/relationships/oleObject" Target="../embeddings/oleObject35.bin"/><Relationship Id="rId4" Type="http://schemas.openxmlformats.org/officeDocument/2006/relationships/oleObject" Target="../embeddings/oleObject34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0.vml"/><Relationship Id="rId4" Type="http://schemas.openxmlformats.org/officeDocument/2006/relationships/oleObject" Target="../embeddings/oleObject37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1.vml"/><Relationship Id="rId5" Type="http://schemas.openxmlformats.org/officeDocument/2006/relationships/oleObject" Target="../embeddings/oleObject40.bin"/><Relationship Id="rId4" Type="http://schemas.openxmlformats.org/officeDocument/2006/relationships/oleObject" Target="../embeddings/oleObject39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2.vml"/><Relationship Id="rId5" Type="http://schemas.openxmlformats.org/officeDocument/2006/relationships/oleObject" Target="../embeddings/oleObject43.bin"/><Relationship Id="rId4" Type="http://schemas.openxmlformats.org/officeDocument/2006/relationships/oleObject" Target="../embeddings/oleObject42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3.vml"/><Relationship Id="rId5" Type="http://schemas.openxmlformats.org/officeDocument/2006/relationships/oleObject" Target="../embeddings/oleObject46.bin"/><Relationship Id="rId4" Type="http://schemas.openxmlformats.org/officeDocument/2006/relationships/oleObject" Target="../embeddings/oleObject45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4.vml"/><Relationship Id="rId4" Type="http://schemas.openxmlformats.org/officeDocument/2006/relationships/oleObject" Target="../embeddings/oleObject48.bin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6.v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../WeeklyExamples/set6/WNC.m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5" Type="http://schemas.openxmlformats.org/officeDocument/2006/relationships/oleObject" Target="../embeddings/oleObject50.bin"/><Relationship Id="rId4" Type="http://schemas.openxmlformats.org/officeDocument/2006/relationships/hyperlink" Target="../WeeklyExamples/set6/NCCosine.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../WeeklyExamples/set6/NCCosSqrt.m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Relationship Id="rId4" Type="http://schemas.openxmlformats.org/officeDocument/2006/relationships/oleObject" Target="../embeddings/oleObject51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../WeeklyExamples/set6/NChumps.m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9.vml"/><Relationship Id="rId4" Type="http://schemas.openxmlformats.org/officeDocument/2006/relationships/oleObject" Target="../embeddings/oleObject52.bin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0.v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1.v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2.vml"/><Relationship Id="rId4" Type="http://schemas.openxmlformats.org/officeDocument/2006/relationships/oleObject" Target="../embeddings/oleObject56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3.vml"/><Relationship Id="rId5" Type="http://schemas.openxmlformats.org/officeDocument/2006/relationships/oleObject" Target="../embeddings/oleObject59.bin"/><Relationship Id="rId4" Type="http://schemas.openxmlformats.org/officeDocument/2006/relationships/oleObject" Target="../embeddings/oleObject58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4.vml"/><Relationship Id="rId4" Type="http://schemas.openxmlformats.org/officeDocument/2006/relationships/oleObject" Target="../embeddings/oleObject61.bin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5.v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6.vml"/><Relationship Id="rId4" Type="http://schemas.openxmlformats.org/officeDocument/2006/relationships/oleObject" Target="../embeddings/oleObject64.bin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7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6.bin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8.v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9.vml"/><Relationship Id="rId5" Type="http://schemas.openxmlformats.org/officeDocument/2006/relationships/oleObject" Target="../embeddings/oleObject69.bin"/><Relationship Id="rId4" Type="http://schemas.openxmlformats.org/officeDocument/2006/relationships/oleObject" Target="../embeddings/oleObject68.bin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0.vml"/><Relationship Id="rId6" Type="http://schemas.openxmlformats.org/officeDocument/2006/relationships/oleObject" Target="../embeddings/oleObject73.bin"/><Relationship Id="rId5" Type="http://schemas.openxmlformats.org/officeDocument/2006/relationships/oleObject" Target="../embeddings/oleObject72.bin"/><Relationship Id="rId4" Type="http://schemas.openxmlformats.org/officeDocument/2006/relationships/oleObject" Target="../embeddings/oleObject71.bin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1.vml"/><Relationship Id="rId4" Type="http://schemas.openxmlformats.org/officeDocument/2006/relationships/oleObject" Target="../embeddings/oleObject75.bin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2.vml"/><Relationship Id="rId5" Type="http://schemas.openxmlformats.org/officeDocument/2006/relationships/oleObject" Target="../embeddings/oleObject78.bin"/><Relationship Id="rId4" Type="http://schemas.openxmlformats.org/officeDocument/2006/relationships/oleObject" Target="../embeddings/oleObject77.bin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3.vml"/><Relationship Id="rId5" Type="http://schemas.openxmlformats.org/officeDocument/2006/relationships/oleObject" Target="../embeddings/oleObject81.bin"/><Relationship Id="rId4" Type="http://schemas.openxmlformats.org/officeDocument/2006/relationships/oleObject" Target="../embeddings/oleObject80.bin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4.v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5.v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6.vml"/><Relationship Id="rId4" Type="http://schemas.openxmlformats.org/officeDocument/2006/relationships/oleObject" Target="../embeddings/oleObject85.bin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7.vml"/><Relationship Id="rId5" Type="http://schemas.openxmlformats.org/officeDocument/2006/relationships/oleObject" Target="../embeddings/oleObject88.bin"/><Relationship Id="rId4" Type="http://schemas.openxmlformats.org/officeDocument/2006/relationships/oleObject" Target="../embeddings/oleObject87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wmf"/><Relationship Id="rId1" Type="http://schemas.openxmlformats.org/officeDocument/2006/relationships/slideLayout" Target="../slideLayouts/slideLayout14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9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8.vml"/><Relationship Id="rId4" Type="http://schemas.openxmlformats.org/officeDocument/2006/relationships/oleObject" Target="../embeddings/oleObject90.bin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9.v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1.bin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hyperlink" Target="../WeeklyExamples/set6/Minimizer1D.m" TargetMode="Externa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6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0.vml"/><Relationship Id="rId4" Type="http://schemas.openxmlformats.org/officeDocument/2006/relationships/oleObject" Target="../embeddings/oleObject92.bin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wmf"/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hyperlink" Target="../WeeklyExamples/set6/ContourRosenbrock.m" TargetMode="External"/><Relationship Id="rId2" Type="http://schemas.openxmlformats.org/officeDocument/2006/relationships/hyperlink" Target="../WeeklyExamples/set6/CountoutX2Y2.m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3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/>
              <a:t>Numerical Integration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 5 of Turner</a:t>
            </a:r>
          </a:p>
          <a:p>
            <a:r>
              <a:rPr lang="en-US" dirty="0"/>
              <a:t>CSS455 </a:t>
            </a:r>
            <a:r>
              <a:rPr lang="en-US" dirty="0" smtClean="0"/>
              <a:t>Winter 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ext Box 2"/>
          <p:cNvSpPr txBox="1">
            <a:spLocks noChangeArrowheads="1"/>
          </p:cNvSpPr>
          <p:nvPr/>
        </p:nvSpPr>
        <p:spPr bwMode="auto">
          <a:xfrm>
            <a:off x="457200" y="381000"/>
            <a:ext cx="8153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/>
              <a:t>Simpson’s Rule:</a:t>
            </a:r>
            <a:r>
              <a:rPr lang="en-US" sz="3200"/>
              <a:t>  Assume the area is formed by a parabola interpolating the limits and midpoint.  </a:t>
            </a:r>
          </a:p>
        </p:txBody>
      </p:sp>
      <p:sp>
        <p:nvSpPr>
          <p:cNvPr id="98307" name="Text Box 3"/>
          <p:cNvSpPr txBox="1">
            <a:spLocks noChangeArrowheads="1"/>
          </p:cNvSpPr>
          <p:nvPr/>
        </p:nvSpPr>
        <p:spPr bwMode="auto">
          <a:xfrm>
            <a:off x="6400800" y="1828800"/>
            <a:ext cx="2057400" cy="26543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Interpolant is of order two.  There is cancellation of error.</a:t>
            </a:r>
            <a:endParaRPr lang="en-US"/>
          </a:p>
        </p:txBody>
      </p:sp>
      <p:graphicFrame>
        <p:nvGraphicFramePr>
          <p:cNvPr id="98308" name="Object 4"/>
          <p:cNvGraphicFramePr>
            <a:graphicFrameLocks noChangeAspect="1"/>
          </p:cNvGraphicFramePr>
          <p:nvPr>
            <p:ph type="title"/>
          </p:nvPr>
        </p:nvGraphicFramePr>
        <p:xfrm>
          <a:off x="533400" y="2209800"/>
          <a:ext cx="4800600" cy="3168650"/>
        </p:xfrm>
        <a:graphic>
          <a:graphicData uri="http://schemas.openxmlformats.org/presentationml/2006/ole">
            <p:oleObj spid="_x0000_s98308" name="Bitmap Image" r:id="rId3" imgW="4315427" imgH="2847619" progId="PBrush">
              <p:embed/>
            </p:oleObj>
          </a:graphicData>
        </a:graphic>
      </p:graphicFrame>
      <p:graphicFrame>
        <p:nvGraphicFramePr>
          <p:cNvPr id="98309" name="Object 5"/>
          <p:cNvGraphicFramePr>
            <a:graphicFrameLocks noChangeAspect="1"/>
          </p:cNvGraphicFramePr>
          <p:nvPr/>
        </p:nvGraphicFramePr>
        <p:xfrm>
          <a:off x="719138" y="5087938"/>
          <a:ext cx="7470775" cy="1450975"/>
        </p:xfrm>
        <a:graphic>
          <a:graphicData uri="http://schemas.openxmlformats.org/presentationml/2006/ole">
            <p:oleObj spid="_x0000_s98309" name="Equation" r:id="rId4" imgW="2539800" imgH="4950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8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8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8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8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8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8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7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3810000" cy="1600200"/>
          </a:xfrm>
        </p:spPr>
        <p:txBody>
          <a:bodyPr/>
          <a:lstStyle/>
          <a:p>
            <a:r>
              <a:rPr lang="en-US" sz="2400"/>
              <a:t>The coefficients {</a:t>
            </a:r>
            <a:r>
              <a:rPr lang="en-US" sz="2400">
                <a:sym typeface="Symbol" pitchFamily="18" charset="2"/>
              </a:rPr>
              <a:t>,,}depend upon the x</a:t>
            </a:r>
            <a:r>
              <a:rPr lang="en-US" sz="2400" baseline="-25000">
                <a:sym typeface="Symbol" pitchFamily="18" charset="2"/>
              </a:rPr>
              <a:t>k</a:t>
            </a:r>
            <a:r>
              <a:rPr lang="en-US" sz="2400">
                <a:sym typeface="Symbol" pitchFamily="18" charset="2"/>
              </a:rPr>
              <a:t> and f(x</a:t>
            </a:r>
            <a:r>
              <a:rPr lang="en-US" sz="2400" baseline="-25000">
                <a:sym typeface="Symbol" pitchFamily="18" charset="2"/>
              </a:rPr>
              <a:t>k</a:t>
            </a:r>
            <a:r>
              <a:rPr lang="en-US" sz="2400">
                <a:sym typeface="Symbol" pitchFamily="18" charset="2"/>
              </a:rPr>
              <a:t>) values  </a:t>
            </a:r>
            <a:br>
              <a:rPr lang="en-US" sz="2400">
                <a:sym typeface="Symbol" pitchFamily="18" charset="2"/>
              </a:rPr>
            </a:br>
            <a:endParaRPr lang="en-US" sz="2400">
              <a:sym typeface="Symbol" pitchFamily="18" charset="2"/>
            </a:endParaRPr>
          </a:p>
          <a:p>
            <a:endParaRPr lang="en-US" sz="2400"/>
          </a:p>
        </p:txBody>
      </p:sp>
      <p:graphicFrame>
        <p:nvGraphicFramePr>
          <p:cNvPr id="34822" name="Object 6"/>
          <p:cNvGraphicFramePr>
            <a:graphicFrameLocks noChangeAspect="1"/>
          </p:cNvGraphicFramePr>
          <p:nvPr/>
        </p:nvGraphicFramePr>
        <p:xfrm>
          <a:off x="914400" y="457200"/>
          <a:ext cx="7467600" cy="1244600"/>
        </p:xfrm>
        <a:graphic>
          <a:graphicData uri="http://schemas.openxmlformats.org/presentationml/2006/ole">
            <p:oleObj spid="_x0000_s34822" name="Equation" r:id="rId3" imgW="2971800" imgH="495000" progId="Equation.3">
              <p:embed/>
            </p:oleObj>
          </a:graphicData>
        </a:graphic>
      </p:graphicFrame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1447800" y="3886200"/>
            <a:ext cx="6172200" cy="85090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The integral can be expressed in terms of these three data points (nodes) and the limits [a b].</a:t>
            </a:r>
          </a:p>
        </p:txBody>
      </p:sp>
      <p:graphicFrame>
        <p:nvGraphicFramePr>
          <p:cNvPr id="34826" name="Object 10"/>
          <p:cNvGraphicFramePr>
            <a:graphicFrameLocks noChangeAspect="1"/>
          </p:cNvGraphicFramePr>
          <p:nvPr>
            <p:ph sz="half" idx="2"/>
          </p:nvPr>
        </p:nvGraphicFramePr>
        <p:xfrm>
          <a:off x="4648200" y="2133600"/>
          <a:ext cx="3810000" cy="857250"/>
        </p:xfrm>
        <a:graphic>
          <a:graphicData uri="http://schemas.openxmlformats.org/presentationml/2006/ole">
            <p:oleObj spid="_x0000_s34826" name="Equation" r:id="rId4" imgW="1917360" imgH="43164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ext Box 2"/>
          <p:cNvSpPr txBox="1">
            <a:spLocks noChangeArrowheads="1"/>
          </p:cNvSpPr>
          <p:nvPr/>
        </p:nvSpPr>
        <p:spPr bwMode="auto">
          <a:xfrm>
            <a:off x="457200" y="381000"/>
            <a:ext cx="8153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/>
              <a:t>Simpson’s Rule:</a:t>
            </a:r>
            <a:r>
              <a:rPr lang="en-US" sz="3200"/>
              <a:t>  Assume the area is formed by a parabola interpolating the limits and midpoint.  </a:t>
            </a:r>
          </a:p>
        </p:txBody>
      </p:sp>
      <p:graphicFrame>
        <p:nvGraphicFramePr>
          <p:cNvPr id="97283" name="Object 3"/>
          <p:cNvGraphicFramePr>
            <a:graphicFrameLocks noChangeAspect="1"/>
          </p:cNvGraphicFramePr>
          <p:nvPr/>
        </p:nvGraphicFramePr>
        <p:xfrm>
          <a:off x="509588" y="5105400"/>
          <a:ext cx="7843837" cy="1414463"/>
        </p:xfrm>
        <a:graphic>
          <a:graphicData uri="http://schemas.openxmlformats.org/presentationml/2006/ole">
            <p:oleObj spid="_x0000_s97283" name="Equation" r:id="rId3" imgW="2666880" imgH="482400" progId="Equation.3">
              <p:embed/>
            </p:oleObj>
          </a:graphicData>
        </a:graphic>
      </p:graphicFrame>
      <p:sp>
        <p:nvSpPr>
          <p:cNvPr id="97284" name="Text Box 4"/>
          <p:cNvSpPr txBox="1">
            <a:spLocks noChangeArrowheads="1"/>
          </p:cNvSpPr>
          <p:nvPr/>
        </p:nvSpPr>
        <p:spPr bwMode="auto">
          <a:xfrm>
            <a:off x="6096000" y="2819400"/>
            <a:ext cx="2057400" cy="2227263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This can be shown to be true by algebraic substitution</a:t>
            </a:r>
            <a:endParaRPr lang="en-US"/>
          </a:p>
        </p:txBody>
      </p:sp>
      <p:graphicFrame>
        <p:nvGraphicFramePr>
          <p:cNvPr id="97285" name="Object 5"/>
          <p:cNvGraphicFramePr>
            <a:graphicFrameLocks noChangeAspect="1"/>
          </p:cNvGraphicFramePr>
          <p:nvPr>
            <p:ph type="title"/>
          </p:nvPr>
        </p:nvGraphicFramePr>
        <p:xfrm>
          <a:off x="533400" y="2209800"/>
          <a:ext cx="4800600" cy="3168650"/>
        </p:xfrm>
        <a:graphic>
          <a:graphicData uri="http://schemas.openxmlformats.org/presentationml/2006/ole">
            <p:oleObj spid="_x0000_s97285" name="Bitmap Image" r:id="rId4" imgW="4315427" imgH="2847619" progId="PBrush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7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7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7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7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4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 12: </a:t>
            </a:r>
            <a:endParaRPr lang="en-US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7772400" cy="1981200"/>
          </a:xfrm>
        </p:spPr>
        <p:txBody>
          <a:bodyPr/>
          <a:lstStyle/>
          <a:p>
            <a:r>
              <a:rPr lang="en-US" dirty="0" smtClean="0"/>
              <a:t>For n=1,2,3 (</a:t>
            </a:r>
            <a:r>
              <a:rPr lang="en-US" dirty="0" err="1" smtClean="0"/>
              <a:t>linear,quadratic</a:t>
            </a:r>
            <a:r>
              <a:rPr lang="en-US" dirty="0" smtClean="0"/>
              <a:t>, cubic) degree polynomials you found that the integral of the </a:t>
            </a:r>
            <a:r>
              <a:rPr lang="en-US" dirty="0" err="1" smtClean="0"/>
              <a:t>interpolant</a:t>
            </a:r>
            <a:r>
              <a:rPr lang="en-US" dirty="0" smtClean="0"/>
              <a:t> took the form:</a:t>
            </a:r>
          </a:p>
        </p:txBody>
      </p:sp>
      <p:graphicFrame>
        <p:nvGraphicFramePr>
          <p:cNvPr id="36868" name="Object 4"/>
          <p:cNvGraphicFramePr>
            <a:graphicFrameLocks noChangeAspect="1"/>
          </p:cNvGraphicFramePr>
          <p:nvPr/>
        </p:nvGraphicFramePr>
        <p:xfrm>
          <a:off x="1524000" y="3505200"/>
          <a:ext cx="5410200" cy="1260475"/>
        </p:xfrm>
        <a:graphic>
          <a:graphicData uri="http://schemas.openxmlformats.org/presentationml/2006/ole">
            <p:oleObj spid="_x0000_s36868" name="Equation" r:id="rId3" imgW="2070000" imgH="4824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895600"/>
            <a:ext cx="7772400" cy="2971800"/>
          </a:xfrm>
        </p:spPr>
        <p:txBody>
          <a:bodyPr/>
          <a:lstStyle/>
          <a:p>
            <a:r>
              <a:rPr lang="en-US" dirty="0"/>
              <a:t>Where the </a:t>
            </a:r>
            <a:r>
              <a:rPr lang="en-US" i="1" dirty="0" err="1"/>
              <a:t>c</a:t>
            </a:r>
            <a:r>
              <a:rPr lang="en-US" i="1" baseline="-25000" dirty="0" err="1"/>
              <a:t>k</a:t>
            </a:r>
            <a:r>
              <a:rPr lang="en-US" i="1" dirty="0" err="1"/>
              <a:t>’s</a:t>
            </a:r>
            <a:r>
              <a:rPr lang="en-US" dirty="0"/>
              <a:t> depend </a:t>
            </a:r>
            <a:r>
              <a:rPr lang="en-US" i="1" dirty="0">
                <a:solidFill>
                  <a:srgbClr val="CC0000"/>
                </a:solidFill>
              </a:rPr>
              <a:t>only</a:t>
            </a:r>
            <a:r>
              <a:rPr lang="en-US" i="1" dirty="0"/>
              <a:t> </a:t>
            </a:r>
            <a:r>
              <a:rPr lang="en-US" dirty="0"/>
              <a:t>upon the positions of the nodes:  the actual values of </a:t>
            </a:r>
            <a:r>
              <a:rPr lang="en-US" i="1" dirty="0" err="1"/>
              <a:t>x</a:t>
            </a:r>
            <a:r>
              <a:rPr lang="en-US" i="1" baseline="-25000" dirty="0" err="1"/>
              <a:t>k</a:t>
            </a:r>
            <a:r>
              <a:rPr lang="en-US" dirty="0"/>
              <a:t>.  These </a:t>
            </a:r>
            <a:r>
              <a:rPr lang="en-US" i="1" dirty="0" err="1"/>
              <a:t>c</a:t>
            </a:r>
            <a:r>
              <a:rPr lang="en-US" i="1" baseline="-25000" dirty="0" err="1"/>
              <a:t>k</a:t>
            </a:r>
            <a:r>
              <a:rPr lang="en-US" i="1" dirty="0" err="1"/>
              <a:t>’s</a:t>
            </a:r>
            <a:r>
              <a:rPr lang="en-US" dirty="0"/>
              <a:t> are called the “weights,”  and this procedure for integration is called “</a:t>
            </a:r>
            <a:r>
              <a:rPr lang="en-US" dirty="0" err="1"/>
              <a:t>quadrature</a:t>
            </a:r>
            <a:r>
              <a:rPr lang="en-US" dirty="0"/>
              <a:t>.”</a:t>
            </a:r>
          </a:p>
        </p:txBody>
      </p:sp>
      <p:graphicFrame>
        <p:nvGraphicFramePr>
          <p:cNvPr id="36868" name="Object 4"/>
          <p:cNvGraphicFramePr>
            <a:graphicFrameLocks noChangeAspect="1"/>
          </p:cNvGraphicFramePr>
          <p:nvPr/>
        </p:nvGraphicFramePr>
        <p:xfrm>
          <a:off x="1447800" y="1219200"/>
          <a:ext cx="5410200" cy="1260475"/>
        </p:xfrm>
        <a:graphic>
          <a:graphicData uri="http://schemas.openxmlformats.org/presentationml/2006/ole">
            <p:oleObj spid="_x0000_s110594" name="Equation" r:id="rId3" imgW="2070000" imgH="4824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3657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/>
              <a:t>This is an exact formula for the integral of </a:t>
            </a:r>
            <a:r>
              <a:rPr lang="en-US" sz="2400" i="1" dirty="0"/>
              <a:t>p</a:t>
            </a:r>
            <a:r>
              <a:rPr lang="en-US" sz="2400" dirty="0"/>
              <a:t>(</a:t>
            </a:r>
            <a:r>
              <a:rPr lang="en-US" sz="2400" i="1" dirty="0"/>
              <a:t>x</a:t>
            </a:r>
            <a:r>
              <a:rPr lang="en-US" sz="2400" dirty="0"/>
              <a:t>).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 If </a:t>
            </a:r>
            <a:r>
              <a:rPr lang="en-US" sz="2400" i="1" dirty="0"/>
              <a:t>f(x) </a:t>
            </a:r>
            <a:r>
              <a:rPr lang="en-US" sz="2400" dirty="0"/>
              <a:t>is a polynomial of  2</a:t>
            </a:r>
            <a:r>
              <a:rPr lang="en-US" sz="2400" baseline="30000" dirty="0"/>
              <a:t>nd</a:t>
            </a:r>
            <a:r>
              <a:rPr lang="en-US" sz="2400" dirty="0"/>
              <a:t> order or less, then </a:t>
            </a:r>
            <a:r>
              <a:rPr lang="en-US" sz="2400" i="1" dirty="0"/>
              <a:t>p(x</a:t>
            </a:r>
            <a:r>
              <a:rPr lang="en-US" sz="2400" dirty="0"/>
              <a:t>) is an exact fit and the integral of </a:t>
            </a:r>
            <a:r>
              <a:rPr lang="en-US" sz="2400" i="1" dirty="0"/>
              <a:t>f(x</a:t>
            </a:r>
            <a:r>
              <a:rPr lang="en-US" sz="2400" dirty="0"/>
              <a:t>) is exact:  </a:t>
            </a:r>
            <a:r>
              <a:rPr lang="en-US" sz="2400" dirty="0">
                <a:solidFill>
                  <a:srgbClr val="CC0000"/>
                </a:solidFill>
              </a:rPr>
              <a:t>Degree of precision here is </a:t>
            </a:r>
            <a:r>
              <a:rPr lang="en-US" sz="2400" u="sng" dirty="0">
                <a:solidFill>
                  <a:srgbClr val="CC0000"/>
                </a:solidFill>
              </a:rPr>
              <a:t>at least</a:t>
            </a:r>
            <a:r>
              <a:rPr lang="en-US" sz="2400" dirty="0">
                <a:solidFill>
                  <a:srgbClr val="CC0000"/>
                </a:solidFill>
              </a:rPr>
              <a:t> m=2</a:t>
            </a:r>
            <a:r>
              <a:rPr lang="en-US" sz="2400" dirty="0"/>
              <a:t>.  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Exact formula for </a:t>
            </a:r>
            <a:r>
              <a:rPr lang="en-US" sz="2400" i="1" dirty="0"/>
              <a:t>f(x)</a:t>
            </a:r>
            <a:r>
              <a:rPr lang="en-US" sz="2400" dirty="0"/>
              <a:t> = 1, </a:t>
            </a:r>
            <a:r>
              <a:rPr lang="en-US" sz="2400" i="1" dirty="0"/>
              <a:t>x, or x</a:t>
            </a:r>
            <a:r>
              <a:rPr lang="en-US" sz="2400" i="1" baseline="30000" dirty="0"/>
              <a:t>2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Since the</a:t>
            </a:r>
            <a:r>
              <a:rPr lang="en-US" sz="2400" i="1" dirty="0"/>
              <a:t> </a:t>
            </a:r>
            <a:r>
              <a:rPr lang="en-US" sz="2400" i="1" dirty="0" err="1"/>
              <a:t>c’s</a:t>
            </a:r>
            <a:r>
              <a:rPr lang="en-US" sz="2400" i="1" dirty="0"/>
              <a:t> </a:t>
            </a:r>
            <a:r>
              <a:rPr lang="en-US" sz="2400" dirty="0"/>
              <a:t>are the same</a:t>
            </a:r>
            <a:r>
              <a:rPr lang="en-US" sz="2400" i="1" dirty="0"/>
              <a:t> regardless of the form of f(x), </a:t>
            </a:r>
            <a:r>
              <a:rPr lang="en-US" sz="2400" dirty="0"/>
              <a:t>we can write three independent equations for them, </a:t>
            </a:r>
            <a:r>
              <a:rPr lang="en-US" sz="2400" dirty="0" smtClean="0"/>
              <a:t>each one </a:t>
            </a:r>
            <a:r>
              <a:rPr lang="en-US" sz="2400" dirty="0"/>
              <a:t>based on </a:t>
            </a:r>
            <a:r>
              <a:rPr lang="en-US" sz="2400" dirty="0" smtClean="0"/>
              <a:t>a special </a:t>
            </a:r>
            <a:r>
              <a:rPr lang="en-US" sz="2400" dirty="0"/>
              <a:t>choice of </a:t>
            </a:r>
            <a:r>
              <a:rPr lang="en-US" sz="2400" i="1" dirty="0"/>
              <a:t> f(x).</a:t>
            </a:r>
          </a:p>
          <a:p>
            <a:pPr>
              <a:lnSpc>
                <a:spcPct val="80000"/>
              </a:lnSpc>
            </a:pPr>
            <a:r>
              <a:rPr lang="en-US" sz="2400" i="1" dirty="0"/>
              <a:t>This will provide another general way to obtain the values of the weights.</a:t>
            </a:r>
          </a:p>
        </p:txBody>
      </p:sp>
      <p:graphicFrame>
        <p:nvGraphicFramePr>
          <p:cNvPr id="100356" name="Object 4"/>
          <p:cNvGraphicFramePr>
            <a:graphicFrameLocks noChangeAspect="1"/>
          </p:cNvGraphicFramePr>
          <p:nvPr/>
        </p:nvGraphicFramePr>
        <p:xfrm>
          <a:off x="1524000" y="457200"/>
          <a:ext cx="5410200" cy="1260475"/>
        </p:xfrm>
        <a:graphic>
          <a:graphicData uri="http://schemas.openxmlformats.org/presentationml/2006/ole">
            <p:oleObj spid="_x0000_s100356" name="Equation" r:id="rId3" imgW="2070000" imgH="482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0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0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5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Three Eqns and Three unknowns</a:t>
            </a:r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838200" y="1828800"/>
            <a:ext cx="3429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Select the three points</a:t>
            </a:r>
          </a:p>
        </p:txBody>
      </p:sp>
      <p:graphicFrame>
        <p:nvGraphicFramePr>
          <p:cNvPr id="37892" name="Object 4"/>
          <p:cNvGraphicFramePr>
            <a:graphicFrameLocks noChangeAspect="1"/>
          </p:cNvGraphicFramePr>
          <p:nvPr/>
        </p:nvGraphicFramePr>
        <p:xfrm>
          <a:off x="4267200" y="1676400"/>
          <a:ext cx="2133600" cy="896938"/>
        </p:xfrm>
        <a:graphic>
          <a:graphicData uri="http://schemas.openxmlformats.org/presentationml/2006/ole">
            <p:oleObj spid="_x0000_s37892" name="Equation" r:id="rId3" imgW="1028520" imgH="431640" progId="Equation.3">
              <p:embed/>
            </p:oleObj>
          </a:graphicData>
        </a:graphic>
      </p:graphicFrame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914400" y="2743200"/>
            <a:ext cx="609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To generate the first equation, choose </a:t>
            </a:r>
            <a:r>
              <a:rPr lang="en-US" i="1"/>
              <a:t>f(x)</a:t>
            </a:r>
            <a:r>
              <a:rPr lang="en-US"/>
              <a:t> =1:</a:t>
            </a:r>
          </a:p>
        </p:txBody>
      </p:sp>
      <p:graphicFrame>
        <p:nvGraphicFramePr>
          <p:cNvPr id="37894" name="Object 6"/>
          <p:cNvGraphicFramePr>
            <a:graphicFrameLocks noChangeAspect="1"/>
          </p:cNvGraphicFramePr>
          <p:nvPr/>
        </p:nvGraphicFramePr>
        <p:xfrm>
          <a:off x="990600" y="3429000"/>
          <a:ext cx="7086600" cy="2676525"/>
        </p:xfrm>
        <a:graphic>
          <a:graphicData uri="http://schemas.openxmlformats.org/presentationml/2006/ole">
            <p:oleObj spid="_x0000_s37894" name="Equation" r:id="rId4" imgW="3162240" imgH="11937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autoUpdateAnimBg="0"/>
      <p:bldP spid="37893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914" name="Object 2"/>
          <p:cNvGraphicFramePr>
            <a:graphicFrameLocks noChangeAspect="1"/>
          </p:cNvGraphicFramePr>
          <p:nvPr/>
        </p:nvGraphicFramePr>
        <p:xfrm>
          <a:off x="4876800" y="1447800"/>
          <a:ext cx="2133600" cy="896938"/>
        </p:xfrm>
        <a:graphic>
          <a:graphicData uri="http://schemas.openxmlformats.org/presentationml/2006/ole">
            <p:oleObj spid="_x0000_s38914" name="Equation" r:id="rId3" imgW="1028520" imgH="431640" progId="Equation.3">
              <p:embed/>
            </p:oleObj>
          </a:graphicData>
        </a:graphic>
      </p:graphicFrame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609600" y="15240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Equation 2: for </a:t>
            </a:r>
            <a:r>
              <a:rPr lang="en-US" i="1"/>
              <a:t>f(x) = x</a:t>
            </a:r>
          </a:p>
        </p:txBody>
      </p:sp>
      <p:graphicFrame>
        <p:nvGraphicFramePr>
          <p:cNvPr id="38916" name="Object 4"/>
          <p:cNvGraphicFramePr>
            <a:graphicFrameLocks noChangeAspect="1"/>
          </p:cNvGraphicFramePr>
          <p:nvPr/>
        </p:nvGraphicFramePr>
        <p:xfrm>
          <a:off x="381000" y="2667000"/>
          <a:ext cx="7996238" cy="3103563"/>
        </p:xfrm>
        <a:graphic>
          <a:graphicData uri="http://schemas.openxmlformats.org/presentationml/2006/ole">
            <p:oleObj spid="_x0000_s38916" name="Equation" r:id="rId4" imgW="3568680" imgH="1384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938" name="Object 2"/>
          <p:cNvGraphicFramePr>
            <a:graphicFrameLocks noChangeAspect="1"/>
          </p:cNvGraphicFramePr>
          <p:nvPr/>
        </p:nvGraphicFramePr>
        <p:xfrm>
          <a:off x="3124200" y="457200"/>
          <a:ext cx="2133600" cy="896938"/>
        </p:xfrm>
        <a:graphic>
          <a:graphicData uri="http://schemas.openxmlformats.org/presentationml/2006/ole">
            <p:oleObj spid="_x0000_s39938" name="Equation" r:id="rId3" imgW="1028520" imgH="431640" progId="Equation.3">
              <p:embed/>
            </p:oleObj>
          </a:graphicData>
        </a:graphic>
      </p:graphicFrame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304800" y="1524000"/>
            <a:ext cx="388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Equation #3: for </a:t>
            </a:r>
            <a:r>
              <a:rPr lang="en-US" i="1"/>
              <a:t>f(x)</a:t>
            </a:r>
            <a:r>
              <a:rPr lang="en-US"/>
              <a:t> = </a:t>
            </a:r>
            <a:r>
              <a:rPr lang="en-US" i="1"/>
              <a:t>x</a:t>
            </a:r>
            <a:r>
              <a:rPr lang="en-US" baseline="30000"/>
              <a:t>2</a:t>
            </a:r>
            <a:endParaRPr lang="en-US"/>
          </a:p>
        </p:txBody>
      </p:sp>
      <p:graphicFrame>
        <p:nvGraphicFramePr>
          <p:cNvPr id="39940" name="Object 4"/>
          <p:cNvGraphicFramePr>
            <a:graphicFrameLocks noChangeAspect="1"/>
          </p:cNvGraphicFramePr>
          <p:nvPr/>
        </p:nvGraphicFramePr>
        <p:xfrm>
          <a:off x="304800" y="2286000"/>
          <a:ext cx="8450263" cy="3103563"/>
        </p:xfrm>
        <a:graphic>
          <a:graphicData uri="http://schemas.openxmlformats.org/presentationml/2006/ole">
            <p:oleObj spid="_x0000_s39940" name="Equation" r:id="rId4" imgW="3771720" imgH="1384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/>
              <a:t>System of three eqns</a:t>
            </a:r>
          </a:p>
        </p:txBody>
      </p:sp>
      <p:graphicFrame>
        <p:nvGraphicFramePr>
          <p:cNvPr id="40963" name="Object 3"/>
          <p:cNvGraphicFramePr>
            <a:graphicFrameLocks noChangeAspect="1"/>
          </p:cNvGraphicFramePr>
          <p:nvPr/>
        </p:nvGraphicFramePr>
        <p:xfrm>
          <a:off x="1295400" y="1676400"/>
          <a:ext cx="5943600" cy="1828800"/>
        </p:xfrm>
        <a:graphic>
          <a:graphicData uri="http://schemas.openxmlformats.org/presentationml/2006/ole">
            <p:oleObj spid="_x0000_s40963" name="Equation" r:id="rId3" imgW="2311200" imgH="711000" progId="Equation.3">
              <p:embed/>
            </p:oleObj>
          </a:graphicData>
        </a:graphic>
      </p:graphicFrame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1295400" y="3657600"/>
            <a:ext cx="6324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Solve by methods of Chapter 7 or by explicit algebraic elimination.</a:t>
            </a:r>
          </a:p>
        </p:txBody>
      </p:sp>
      <p:graphicFrame>
        <p:nvGraphicFramePr>
          <p:cNvPr id="40966" name="Object 6"/>
          <p:cNvGraphicFramePr>
            <a:graphicFrameLocks noChangeAspect="1"/>
          </p:cNvGraphicFramePr>
          <p:nvPr/>
        </p:nvGraphicFramePr>
        <p:xfrm>
          <a:off x="1371600" y="4648200"/>
          <a:ext cx="3135313" cy="1828800"/>
        </p:xfrm>
        <a:graphic>
          <a:graphicData uri="http://schemas.openxmlformats.org/presentationml/2006/ole">
            <p:oleObj spid="_x0000_s40966" name="Equation" r:id="rId4" imgW="1218960" imgH="711000" progId="Equation.3">
              <p:embed/>
            </p:oleObj>
          </a:graphicData>
        </a:graphic>
      </p:graphicFrame>
      <p:sp>
        <p:nvSpPr>
          <p:cNvPr id="40967" name="Text Box 7"/>
          <p:cNvSpPr txBox="1">
            <a:spLocks noChangeArrowheads="1"/>
          </p:cNvSpPr>
          <p:nvPr/>
        </p:nvSpPr>
        <p:spPr bwMode="auto">
          <a:xfrm>
            <a:off x="4800600" y="4419600"/>
            <a:ext cx="36576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CC0000"/>
                </a:solidFill>
              </a:rPr>
              <a:t>These are the weights we</a:t>
            </a:r>
            <a:r>
              <a:rPr lang="en-US"/>
              <a:t> </a:t>
            </a:r>
            <a:r>
              <a:rPr lang="en-US">
                <a:solidFill>
                  <a:srgbClr val="CC0000"/>
                </a:solidFill>
              </a:rPr>
              <a:t>presented for Simpson’s Rule, obtained by integrating the parabola fit to the three points</a:t>
            </a:r>
            <a:r>
              <a:rPr lang="en-US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 autoUpdateAnimBg="0"/>
      <p:bldP spid="40967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1143000"/>
          </a:xfrm>
        </p:spPr>
        <p:txBody>
          <a:bodyPr/>
          <a:lstStyle/>
          <a:p>
            <a:r>
              <a:rPr lang="en-US"/>
              <a:t>Definite Integrals as Areas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86400" y="1600200"/>
            <a:ext cx="3200400" cy="5257800"/>
          </a:xfrm>
        </p:spPr>
        <p:txBody>
          <a:bodyPr/>
          <a:lstStyle/>
          <a:p>
            <a:r>
              <a:rPr lang="en-US" sz="2800"/>
              <a:t>Recall discussions in elementary calculus where you considered the definite integral of a function between two limits as the area under the curve of that function</a:t>
            </a:r>
            <a:r>
              <a:rPr lang="en-US"/>
              <a:t>.</a:t>
            </a:r>
          </a:p>
          <a:p>
            <a:endParaRPr lang="en-US"/>
          </a:p>
        </p:txBody>
      </p:sp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685800" y="1752600"/>
          <a:ext cx="5029200" cy="3633788"/>
        </p:xfrm>
        <a:graphic>
          <a:graphicData uri="http://schemas.openxmlformats.org/presentationml/2006/ole">
            <p:oleObj spid="_x0000_s3077" name="Bitmap Image" r:id="rId3" imgW="7621064" imgH="5714286" progId="PBrush">
              <p:embed/>
            </p:oleObj>
          </a:graphicData>
        </a:graphic>
      </p:graphicFrame>
      <p:graphicFrame>
        <p:nvGraphicFramePr>
          <p:cNvPr id="3078" name="Object 6"/>
          <p:cNvGraphicFramePr>
            <a:graphicFrameLocks noChangeAspect="1"/>
          </p:cNvGraphicFramePr>
          <p:nvPr/>
        </p:nvGraphicFramePr>
        <p:xfrm>
          <a:off x="466725" y="5181600"/>
          <a:ext cx="5316538" cy="906463"/>
        </p:xfrm>
        <a:graphic>
          <a:graphicData uri="http://schemas.openxmlformats.org/presentationml/2006/ole">
            <p:oleObj spid="_x0000_s3078" name="Equation" r:id="rId4" imgW="2819160" imgH="482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/>
              <a:t>System of three eqns</a:t>
            </a:r>
          </a:p>
        </p:txBody>
      </p:sp>
      <p:graphicFrame>
        <p:nvGraphicFramePr>
          <p:cNvPr id="46085" name="Object 5"/>
          <p:cNvGraphicFramePr>
            <a:graphicFrameLocks noChangeAspect="1"/>
          </p:cNvGraphicFramePr>
          <p:nvPr/>
        </p:nvGraphicFramePr>
        <p:xfrm>
          <a:off x="2743200" y="1600200"/>
          <a:ext cx="3135313" cy="1828800"/>
        </p:xfrm>
        <a:graphic>
          <a:graphicData uri="http://schemas.openxmlformats.org/presentationml/2006/ole">
            <p:oleObj spid="_x0000_s46085" name="Equation" r:id="rId3" imgW="1218960" imgH="711000" progId="Equation.3">
              <p:embed/>
            </p:oleObj>
          </a:graphicData>
        </a:graphic>
      </p:graphicFrame>
      <p:graphicFrame>
        <p:nvGraphicFramePr>
          <p:cNvPr id="46087" name="Object 7"/>
          <p:cNvGraphicFramePr>
            <a:graphicFrameLocks noChangeAspect="1"/>
          </p:cNvGraphicFramePr>
          <p:nvPr/>
        </p:nvGraphicFramePr>
        <p:xfrm>
          <a:off x="1600200" y="3429000"/>
          <a:ext cx="5257800" cy="1627188"/>
        </p:xfrm>
        <a:graphic>
          <a:graphicData uri="http://schemas.openxmlformats.org/presentationml/2006/ole">
            <p:oleObj spid="_x0000_s46087" name="Equation" r:id="rId4" imgW="2298600" imgH="711000" progId="Equation.3">
              <p:embed/>
            </p:oleObj>
          </a:graphicData>
        </a:graphic>
      </p:graphicFrame>
      <p:graphicFrame>
        <p:nvGraphicFramePr>
          <p:cNvPr id="46088" name="Object 8"/>
          <p:cNvGraphicFramePr>
            <a:graphicFrameLocks noChangeAspect="1"/>
          </p:cNvGraphicFramePr>
          <p:nvPr/>
        </p:nvGraphicFramePr>
        <p:xfrm>
          <a:off x="373063" y="5105400"/>
          <a:ext cx="7931150" cy="1104900"/>
        </p:xfrm>
        <a:graphic>
          <a:graphicData uri="http://schemas.openxmlformats.org/presentationml/2006/ole">
            <p:oleObj spid="_x0000_s46088" name="Equation" r:id="rId5" imgW="3466800" imgH="482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dirty="0" smtClean="0"/>
              <a:t>Claim: exact for general quadratic f(x) (precise for m=2)</a:t>
            </a:r>
            <a:endParaRPr lang="en-US" dirty="0"/>
          </a:p>
        </p:txBody>
      </p:sp>
      <p:graphicFrame>
        <p:nvGraphicFramePr>
          <p:cNvPr id="111621" name="Object 5"/>
          <p:cNvGraphicFramePr>
            <a:graphicFrameLocks noChangeAspect="1"/>
          </p:cNvGraphicFramePr>
          <p:nvPr/>
        </p:nvGraphicFramePr>
        <p:xfrm>
          <a:off x="2057400" y="1905000"/>
          <a:ext cx="5026628" cy="838200"/>
        </p:xfrm>
        <a:graphic>
          <a:graphicData uri="http://schemas.openxmlformats.org/presentationml/2006/ole">
            <p:oleObj spid="_x0000_s111621" name="Equation" r:id="rId3" imgW="1371600" imgH="228600" progId="Equation.3">
              <p:embed/>
            </p:oleObj>
          </a:graphicData>
        </a:graphic>
      </p:graphicFrame>
      <p:graphicFrame>
        <p:nvGraphicFramePr>
          <p:cNvPr id="111622" name="Object 6"/>
          <p:cNvGraphicFramePr>
            <a:graphicFrameLocks noChangeAspect="1"/>
          </p:cNvGraphicFramePr>
          <p:nvPr/>
        </p:nvGraphicFramePr>
        <p:xfrm>
          <a:off x="609600" y="3352800"/>
          <a:ext cx="7772400" cy="1081087"/>
        </p:xfrm>
        <a:graphic>
          <a:graphicData uri="http://schemas.openxmlformats.org/presentationml/2006/ole">
            <p:oleObj spid="_x0000_s111622" name="Equation" r:id="rId4" imgW="3466800" imgH="482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107" name="Object 3"/>
          <p:cNvGraphicFramePr>
            <a:graphicFrameLocks noChangeAspect="1"/>
          </p:cNvGraphicFramePr>
          <p:nvPr>
            <p:ph type="title"/>
          </p:nvPr>
        </p:nvGraphicFramePr>
        <p:xfrm>
          <a:off x="685800" y="639763"/>
          <a:ext cx="7772400" cy="1081087"/>
        </p:xfrm>
        <a:graphic>
          <a:graphicData uri="http://schemas.openxmlformats.org/presentationml/2006/ole">
            <p:oleObj spid="_x0000_s47107" name="Equation" r:id="rId3" imgW="3466800" imgH="482400" progId="Equation.3">
              <p:embed/>
            </p:oleObj>
          </a:graphicData>
        </a:graphic>
      </p:graphicFrame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685800" y="21336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To check for f(x) = C</a:t>
            </a:r>
          </a:p>
        </p:txBody>
      </p:sp>
      <p:graphicFrame>
        <p:nvGraphicFramePr>
          <p:cNvPr id="47109" name="Object 5"/>
          <p:cNvGraphicFramePr>
            <a:graphicFrameLocks noChangeAspect="1"/>
          </p:cNvGraphicFramePr>
          <p:nvPr/>
        </p:nvGraphicFramePr>
        <p:xfrm>
          <a:off x="4343400" y="2057400"/>
          <a:ext cx="3276600" cy="1092200"/>
        </p:xfrm>
        <a:graphic>
          <a:graphicData uri="http://schemas.openxmlformats.org/presentationml/2006/ole">
            <p:oleObj spid="_x0000_s47109" name="Equation" r:id="rId4" imgW="1447560" imgH="482400" progId="Equation.3">
              <p:embed/>
            </p:oleObj>
          </a:graphicData>
        </a:graphic>
      </p:graphicFrame>
      <p:graphicFrame>
        <p:nvGraphicFramePr>
          <p:cNvPr id="47110" name="Object 6"/>
          <p:cNvGraphicFramePr>
            <a:graphicFrameLocks noChangeAspect="1"/>
          </p:cNvGraphicFramePr>
          <p:nvPr/>
        </p:nvGraphicFramePr>
        <p:xfrm>
          <a:off x="1219200" y="3200400"/>
          <a:ext cx="5978525" cy="2047875"/>
        </p:xfrm>
        <a:graphic>
          <a:graphicData uri="http://schemas.openxmlformats.org/presentationml/2006/ole">
            <p:oleObj spid="_x0000_s47110" name="Equation" r:id="rId5" imgW="2666880" imgH="914400" progId="Equation.3">
              <p:embed/>
            </p:oleObj>
          </a:graphicData>
        </a:graphic>
      </p:graphicFrame>
      <p:sp>
        <p:nvSpPr>
          <p:cNvPr id="47111" name="Text Box 7"/>
          <p:cNvSpPr txBox="1">
            <a:spLocks noChangeArrowheads="1"/>
          </p:cNvSpPr>
          <p:nvPr/>
        </p:nvSpPr>
        <p:spPr bwMode="auto">
          <a:xfrm>
            <a:off x="5257800" y="4343400"/>
            <a:ext cx="2667000" cy="466725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CC0000"/>
                </a:solidFill>
              </a:rPr>
              <a:t>Precise for m=0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8" grpId="0" autoUpdateAnimBg="0"/>
      <p:bldP spid="47111" grpId="0" animBg="1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130" name="Object 2"/>
          <p:cNvGraphicFramePr>
            <a:graphicFrameLocks noChangeAspect="1"/>
          </p:cNvGraphicFramePr>
          <p:nvPr>
            <p:ph type="title"/>
          </p:nvPr>
        </p:nvGraphicFramePr>
        <p:xfrm>
          <a:off x="685800" y="639763"/>
          <a:ext cx="7772400" cy="1081087"/>
        </p:xfrm>
        <a:graphic>
          <a:graphicData uri="http://schemas.openxmlformats.org/presentationml/2006/ole">
            <p:oleObj spid="_x0000_s48130" name="Equation" r:id="rId3" imgW="3466800" imgH="482400" progId="Equation.3">
              <p:embed/>
            </p:oleObj>
          </a:graphicData>
        </a:graphic>
      </p:graphicFrame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609600" y="1828800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To check for f(x) = C + Dx</a:t>
            </a:r>
          </a:p>
        </p:txBody>
      </p:sp>
      <p:graphicFrame>
        <p:nvGraphicFramePr>
          <p:cNvPr id="48132" name="Object 4"/>
          <p:cNvGraphicFramePr>
            <a:graphicFrameLocks noChangeAspect="1"/>
          </p:cNvGraphicFramePr>
          <p:nvPr/>
        </p:nvGraphicFramePr>
        <p:xfrm>
          <a:off x="533400" y="2286000"/>
          <a:ext cx="7156450" cy="1092200"/>
        </p:xfrm>
        <a:graphic>
          <a:graphicData uri="http://schemas.openxmlformats.org/presentationml/2006/ole">
            <p:oleObj spid="_x0000_s48132" name="Equation" r:id="rId4" imgW="3162240" imgH="482400" progId="Equation.3">
              <p:embed/>
            </p:oleObj>
          </a:graphicData>
        </a:graphic>
      </p:graphicFrame>
      <p:graphicFrame>
        <p:nvGraphicFramePr>
          <p:cNvPr id="48133" name="Object 5"/>
          <p:cNvGraphicFramePr>
            <a:graphicFrameLocks noChangeAspect="1"/>
          </p:cNvGraphicFramePr>
          <p:nvPr/>
        </p:nvGraphicFramePr>
        <p:xfrm>
          <a:off x="685800" y="3276600"/>
          <a:ext cx="7543800" cy="3071813"/>
        </p:xfrm>
        <a:graphic>
          <a:graphicData uri="http://schemas.openxmlformats.org/presentationml/2006/ole">
            <p:oleObj spid="_x0000_s48133" name="Equation" r:id="rId5" imgW="3365280" imgH="1371600" progId="Equation.3">
              <p:embed/>
            </p:oleObj>
          </a:graphicData>
        </a:graphic>
      </p:graphicFrame>
      <p:grpSp>
        <p:nvGrpSpPr>
          <p:cNvPr id="48136" name="Group 8"/>
          <p:cNvGrpSpPr>
            <a:grpSpLocks/>
          </p:cNvGrpSpPr>
          <p:nvPr/>
        </p:nvGrpSpPr>
        <p:grpSpPr bwMode="auto">
          <a:xfrm>
            <a:off x="5715000" y="1752600"/>
            <a:ext cx="2743200" cy="3810000"/>
            <a:chOff x="3600" y="1104"/>
            <a:chExt cx="1728" cy="2400"/>
          </a:xfrm>
        </p:grpSpPr>
        <p:sp>
          <p:nvSpPr>
            <p:cNvPr id="48134" name="Line 6"/>
            <p:cNvSpPr>
              <a:spLocks noChangeShapeType="1"/>
            </p:cNvSpPr>
            <p:nvPr/>
          </p:nvSpPr>
          <p:spPr bwMode="auto">
            <a:xfrm flipH="1" flipV="1">
              <a:off x="4464" y="1920"/>
              <a:ext cx="288" cy="1584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135" name="Text Box 7"/>
            <p:cNvSpPr txBox="1">
              <a:spLocks noChangeArrowheads="1"/>
            </p:cNvSpPr>
            <p:nvPr/>
          </p:nvSpPr>
          <p:spPr bwMode="auto">
            <a:xfrm>
              <a:off x="3600" y="1104"/>
              <a:ext cx="1728" cy="294"/>
            </a:xfrm>
            <a:prstGeom prst="rect">
              <a:avLst/>
            </a:prstGeom>
            <a:noFill/>
            <a:ln w="952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CC0000"/>
                  </a:solidFill>
                </a:rPr>
                <a:t>Precise for m=1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154" name="Object 2"/>
          <p:cNvGraphicFramePr>
            <a:graphicFrameLocks noChangeAspect="1"/>
          </p:cNvGraphicFramePr>
          <p:nvPr>
            <p:ph type="title"/>
          </p:nvPr>
        </p:nvGraphicFramePr>
        <p:xfrm>
          <a:off x="685800" y="639763"/>
          <a:ext cx="7772400" cy="1081087"/>
        </p:xfrm>
        <a:graphic>
          <a:graphicData uri="http://schemas.openxmlformats.org/presentationml/2006/ole">
            <p:oleObj spid="_x0000_s49154" name="Equation" r:id="rId3" imgW="3466800" imgH="482400" progId="Equation.3">
              <p:embed/>
            </p:oleObj>
          </a:graphicData>
        </a:graphic>
      </p:graphicFrame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609600" y="1828800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To check for f(x) = C + Dx + Ex</a:t>
            </a:r>
            <a:r>
              <a:rPr lang="en-US" baseline="30000"/>
              <a:t>2</a:t>
            </a:r>
            <a:endParaRPr lang="en-US"/>
          </a:p>
        </p:txBody>
      </p:sp>
      <p:graphicFrame>
        <p:nvGraphicFramePr>
          <p:cNvPr id="49156" name="Object 4"/>
          <p:cNvGraphicFramePr>
            <a:graphicFrameLocks noChangeAspect="1"/>
          </p:cNvGraphicFramePr>
          <p:nvPr/>
        </p:nvGraphicFramePr>
        <p:xfrm>
          <a:off x="685800" y="2438400"/>
          <a:ext cx="6035675" cy="2011363"/>
        </p:xfrm>
        <a:graphic>
          <a:graphicData uri="http://schemas.openxmlformats.org/presentationml/2006/ole">
            <p:oleObj spid="_x0000_s49156" name="Equation" r:id="rId4" imgW="2666880" imgH="888840" progId="Equation.3">
              <p:embed/>
            </p:oleObj>
          </a:graphicData>
        </a:graphic>
      </p:graphicFrame>
      <p:graphicFrame>
        <p:nvGraphicFramePr>
          <p:cNvPr id="49158" name="Object 6"/>
          <p:cNvGraphicFramePr>
            <a:graphicFrameLocks noChangeAspect="1"/>
          </p:cNvGraphicFramePr>
          <p:nvPr/>
        </p:nvGraphicFramePr>
        <p:xfrm>
          <a:off x="609600" y="4648200"/>
          <a:ext cx="7673975" cy="1092200"/>
        </p:xfrm>
        <a:graphic>
          <a:graphicData uri="http://schemas.openxmlformats.org/presentationml/2006/ole">
            <p:oleObj spid="_x0000_s49158" name="Equation" r:id="rId5" imgW="3390840" imgH="4824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181" name="Object 5"/>
          <p:cNvGraphicFramePr>
            <a:graphicFrameLocks noChangeAspect="1"/>
          </p:cNvGraphicFramePr>
          <p:nvPr/>
        </p:nvGraphicFramePr>
        <p:xfrm>
          <a:off x="381000" y="3276600"/>
          <a:ext cx="8458200" cy="3108325"/>
        </p:xfrm>
        <a:graphic>
          <a:graphicData uri="http://schemas.openxmlformats.org/presentationml/2006/ole">
            <p:oleObj spid="_x0000_s50181" name="Equation" r:id="rId3" imgW="4419360" imgH="1625400" progId="Equation.3">
              <p:embed/>
            </p:oleObj>
          </a:graphicData>
        </a:graphic>
      </p:graphicFrame>
      <p:graphicFrame>
        <p:nvGraphicFramePr>
          <p:cNvPr id="50182" name="Object 6"/>
          <p:cNvGraphicFramePr>
            <a:graphicFrameLocks noChangeAspect="1"/>
          </p:cNvGraphicFramePr>
          <p:nvPr/>
        </p:nvGraphicFramePr>
        <p:xfrm>
          <a:off x="533400" y="2057400"/>
          <a:ext cx="7673975" cy="1092200"/>
        </p:xfrm>
        <a:graphic>
          <a:graphicData uri="http://schemas.openxmlformats.org/presentationml/2006/ole">
            <p:oleObj spid="_x0000_s50182" name="Equation" r:id="rId4" imgW="3390840" imgH="482400" progId="Equation.3">
              <p:embed/>
            </p:oleObj>
          </a:graphicData>
        </a:graphic>
      </p:graphicFrame>
      <p:grpSp>
        <p:nvGrpSpPr>
          <p:cNvPr id="50189" name="Group 13"/>
          <p:cNvGrpSpPr>
            <a:grpSpLocks/>
          </p:cNvGrpSpPr>
          <p:nvPr/>
        </p:nvGrpSpPr>
        <p:grpSpPr bwMode="auto">
          <a:xfrm>
            <a:off x="2895600" y="2819400"/>
            <a:ext cx="5943600" cy="3048000"/>
            <a:chOff x="1824" y="1776"/>
            <a:chExt cx="3744" cy="1920"/>
          </a:xfrm>
        </p:grpSpPr>
        <p:grpSp>
          <p:nvGrpSpPr>
            <p:cNvPr id="50187" name="Group 11"/>
            <p:cNvGrpSpPr>
              <a:grpSpLocks/>
            </p:cNvGrpSpPr>
            <p:nvPr/>
          </p:nvGrpSpPr>
          <p:grpSpPr bwMode="auto">
            <a:xfrm>
              <a:off x="1824" y="1776"/>
              <a:ext cx="2832" cy="1920"/>
              <a:chOff x="1824" y="1776"/>
              <a:chExt cx="2832" cy="1920"/>
            </a:xfrm>
          </p:grpSpPr>
          <p:sp>
            <p:nvSpPr>
              <p:cNvPr id="50185" name="Line 9"/>
              <p:cNvSpPr>
                <a:spLocks noChangeShapeType="1"/>
              </p:cNvSpPr>
              <p:nvPr/>
            </p:nvSpPr>
            <p:spPr bwMode="auto">
              <a:xfrm flipV="1">
                <a:off x="3120" y="1824"/>
                <a:ext cx="1536" cy="1872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186" name="Line 10"/>
              <p:cNvSpPr>
                <a:spLocks noChangeShapeType="1"/>
              </p:cNvSpPr>
              <p:nvPr/>
            </p:nvSpPr>
            <p:spPr bwMode="auto">
              <a:xfrm flipV="1">
                <a:off x="1824" y="1776"/>
                <a:ext cx="1728" cy="1920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0188" name="Text Box 12"/>
            <p:cNvSpPr txBox="1">
              <a:spLocks noChangeArrowheads="1"/>
            </p:cNvSpPr>
            <p:nvPr/>
          </p:nvSpPr>
          <p:spPr bwMode="auto">
            <a:xfrm>
              <a:off x="4176" y="3264"/>
              <a:ext cx="1392" cy="324"/>
            </a:xfrm>
            <a:prstGeom prst="rect">
              <a:avLst/>
            </a:prstGeom>
            <a:noFill/>
            <a:ln w="57150" cmpd="thinThick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CC0000"/>
                  </a:solidFill>
                </a:rPr>
                <a:t>Exact for m=2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57200" y="685800"/>
            <a:ext cx="3733800" cy="1676400"/>
            <a:chOff x="457200" y="685800"/>
            <a:chExt cx="3733800" cy="1676400"/>
          </a:xfrm>
        </p:grpSpPr>
        <p:sp>
          <p:nvSpPr>
            <p:cNvPr id="11" name="TextBox 10"/>
            <p:cNvSpPr txBox="1"/>
            <p:nvPr/>
          </p:nvSpPr>
          <p:spPr>
            <a:xfrm>
              <a:off x="457200" y="685800"/>
              <a:ext cx="3733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solidFill>
                    <a:srgbClr val="FF0000"/>
                  </a:solidFill>
                </a:rPr>
                <a:t>Exact integral</a:t>
              </a:r>
              <a:endParaRPr lang="en-US" sz="3200" dirty="0">
                <a:solidFill>
                  <a:srgbClr val="FF0000"/>
                </a:solidFill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 bwMode="auto">
            <a:xfrm rot="16200000" flipH="1">
              <a:off x="952500" y="1409700"/>
              <a:ext cx="1143000" cy="76200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>
            <a:off x="2895600" y="533400"/>
            <a:ext cx="4267200" cy="2971800"/>
            <a:chOff x="2895600" y="533400"/>
            <a:chExt cx="4267200" cy="2971800"/>
          </a:xfrm>
        </p:grpSpPr>
        <p:sp>
          <p:nvSpPr>
            <p:cNvPr id="17" name="TextBox 16"/>
            <p:cNvSpPr txBox="1"/>
            <p:nvPr/>
          </p:nvSpPr>
          <p:spPr>
            <a:xfrm>
              <a:off x="3429000" y="533400"/>
              <a:ext cx="3733800" cy="584775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solidFill>
                    <a:srgbClr val="00B050"/>
                  </a:solidFill>
                </a:rPr>
                <a:t>Simpson rule integral</a:t>
              </a:r>
              <a:endParaRPr lang="en-US" sz="3200" dirty="0">
                <a:solidFill>
                  <a:srgbClr val="00B050"/>
                </a:solidFill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 bwMode="auto">
            <a:xfrm rot="5400000">
              <a:off x="2286000" y="1676400"/>
              <a:ext cx="2438400" cy="121920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/>
              <a:t>What about f(x) cubic?</a:t>
            </a:r>
          </a:p>
        </p:txBody>
      </p:sp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381000" y="1676400"/>
            <a:ext cx="2514600" cy="392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/>
              <a:t>The three-point quadratic interpolant p(x) </a:t>
            </a:r>
            <a:r>
              <a:rPr lang="en-US">
                <a:solidFill>
                  <a:srgbClr val="CC0000"/>
                </a:solidFill>
              </a:rPr>
              <a:t>cannot</a:t>
            </a:r>
            <a:r>
              <a:rPr lang="en-US"/>
              <a:t> represent f(x) exactly.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/>
              <a:t>But the integration rule (Simpson’s) </a:t>
            </a:r>
            <a:r>
              <a:rPr lang="en-US">
                <a:solidFill>
                  <a:srgbClr val="CC0000"/>
                </a:solidFill>
              </a:rPr>
              <a:t>does</a:t>
            </a:r>
            <a:r>
              <a:rPr lang="en-US"/>
              <a:t> integrate f(x) exactly.  </a:t>
            </a:r>
            <a:r>
              <a:rPr lang="en-US">
                <a:solidFill>
                  <a:srgbClr val="CC0000"/>
                </a:solidFill>
              </a:rPr>
              <a:t>Why?</a:t>
            </a:r>
          </a:p>
        </p:txBody>
      </p:sp>
      <p:pic>
        <p:nvPicPr>
          <p:cNvPr id="5120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600200"/>
            <a:ext cx="6019800" cy="451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build="p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Newton-Cotes Rules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828800"/>
            <a:ext cx="7772400" cy="2743200"/>
          </a:xfrm>
        </p:spPr>
        <p:txBody>
          <a:bodyPr/>
          <a:lstStyle/>
          <a:p>
            <a:r>
              <a:rPr lang="en-US"/>
              <a:t>In each case the set of </a:t>
            </a:r>
            <a:r>
              <a:rPr lang="en-US" i="1"/>
              <a:t>m</a:t>
            </a:r>
            <a:r>
              <a:rPr lang="en-US"/>
              <a:t> </a:t>
            </a:r>
            <a:r>
              <a:rPr lang="en-US" u="sng"/>
              <a:t>uniformly spaced</a:t>
            </a:r>
            <a:r>
              <a:rPr lang="en-US"/>
              <a:t> points is fit by an </a:t>
            </a:r>
            <a:r>
              <a:rPr lang="en-US" i="1"/>
              <a:t>m-1</a:t>
            </a:r>
            <a:r>
              <a:rPr lang="en-US"/>
              <a:t> order interpolant </a:t>
            </a:r>
            <a:r>
              <a:rPr lang="en-US" i="1"/>
              <a:t>p</a:t>
            </a:r>
            <a:r>
              <a:rPr lang="en-US" i="1" baseline="-25000"/>
              <a:t>m-1.</a:t>
            </a:r>
          </a:p>
          <a:p>
            <a:r>
              <a:rPr lang="en-US"/>
              <a:t>The integral of that interpolant between the limits is the Newton-Cotes </a:t>
            </a:r>
            <a:r>
              <a:rPr lang="en-US" i="1"/>
              <a:t>m-</a:t>
            </a:r>
            <a:r>
              <a:rPr lang="en-US"/>
              <a:t>point rule for the approximation of the exact integral.</a:t>
            </a:r>
          </a:p>
        </p:txBody>
      </p:sp>
      <p:graphicFrame>
        <p:nvGraphicFramePr>
          <p:cNvPr id="8196" name="Object 4"/>
          <p:cNvGraphicFramePr>
            <a:graphicFrameLocks noChangeAspect="1"/>
          </p:cNvGraphicFramePr>
          <p:nvPr/>
        </p:nvGraphicFramePr>
        <p:xfrm>
          <a:off x="1524000" y="4724400"/>
          <a:ext cx="5334000" cy="1311275"/>
        </p:xfrm>
        <a:graphic>
          <a:graphicData uri="http://schemas.openxmlformats.org/presentationml/2006/ole">
            <p:oleObj spid="_x0000_s8196" name="Equation" r:id="rId3" imgW="1955520" imgH="482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772400" cy="1143000"/>
          </a:xfrm>
        </p:spPr>
        <p:txBody>
          <a:bodyPr/>
          <a:lstStyle/>
          <a:p>
            <a:r>
              <a:rPr lang="en-US"/>
              <a:t>Newton - Cotes rules</a:t>
            </a:r>
          </a:p>
        </p:txBody>
      </p:sp>
      <p:graphicFrame>
        <p:nvGraphicFramePr>
          <p:cNvPr id="9219" name="Object 3"/>
          <p:cNvGraphicFramePr>
            <a:graphicFrameLocks noChangeAspect="1"/>
          </p:cNvGraphicFramePr>
          <p:nvPr>
            <p:ph type="tbl" idx="1"/>
          </p:nvPr>
        </p:nvGraphicFramePr>
        <p:xfrm>
          <a:off x="990600" y="1447800"/>
          <a:ext cx="7381875" cy="5208588"/>
        </p:xfrm>
        <a:graphic>
          <a:graphicData uri="http://schemas.openxmlformats.org/presentationml/2006/ole">
            <p:oleObj spid="_x0000_s9219" name="Document" r:id="rId3" imgW="7563600" imgH="5335560" progId="Word.Document.8">
              <p:embed/>
            </p:oleObj>
          </a:graphicData>
        </a:graphic>
      </p:graphicFrame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6172200" y="5334000"/>
            <a:ext cx="236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CC0000"/>
                </a:solidFill>
              </a:rPr>
              <a:t>Dot product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NC Demos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2590800"/>
          </a:xfrm>
        </p:spPr>
        <p:txBody>
          <a:bodyPr/>
          <a:lstStyle/>
          <a:p>
            <a:r>
              <a:rPr lang="en-US" dirty="0"/>
              <a:t>Look at </a:t>
            </a:r>
            <a:r>
              <a:rPr lang="en-US" i="1" dirty="0" err="1">
                <a:hlinkClick r:id="rId3" action="ppaction://hlinkfile"/>
              </a:rPr>
              <a:t>WNC.m</a:t>
            </a:r>
            <a:r>
              <a:rPr lang="en-US" dirty="0"/>
              <a:t>, which provides the weights.</a:t>
            </a:r>
          </a:p>
          <a:p>
            <a:r>
              <a:rPr lang="en-US" dirty="0"/>
              <a:t>Then look at </a:t>
            </a:r>
            <a:r>
              <a:rPr lang="en-US" i="1" dirty="0" err="1" smtClean="0">
                <a:hlinkClick r:id="rId4" action="ppaction://hlinkfile"/>
              </a:rPr>
              <a:t>NCCosine.m</a:t>
            </a:r>
            <a:r>
              <a:rPr lang="en-US" dirty="0" smtClean="0"/>
              <a:t> </a:t>
            </a:r>
            <a:r>
              <a:rPr lang="en-US" dirty="0"/>
              <a:t>which integrates for several Newton Cotes Rules:</a:t>
            </a:r>
          </a:p>
        </p:txBody>
      </p:sp>
      <p:graphicFrame>
        <p:nvGraphicFramePr>
          <p:cNvPr id="41988" name="Object 4"/>
          <p:cNvGraphicFramePr>
            <a:graphicFrameLocks noChangeAspect="1"/>
          </p:cNvGraphicFramePr>
          <p:nvPr/>
        </p:nvGraphicFramePr>
        <p:xfrm>
          <a:off x="1371600" y="4495800"/>
          <a:ext cx="3886200" cy="1209675"/>
        </p:xfrm>
        <a:graphic>
          <a:graphicData uri="http://schemas.openxmlformats.org/presentationml/2006/ole">
            <p:oleObj spid="_x0000_s41988" name="Equation" r:id="rId5" imgW="1549080" imgH="482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752600"/>
            <a:ext cx="7772400" cy="2057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FF0000"/>
                </a:solidFill>
              </a:rPr>
              <a:t>First idea:  </a:t>
            </a:r>
            <a:r>
              <a:rPr lang="en-US" sz="2400" dirty="0" smtClean="0"/>
              <a:t>approximate the function </a:t>
            </a:r>
            <a:r>
              <a:rPr lang="en-US" sz="2400" i="1" dirty="0" smtClean="0"/>
              <a:t>f(x)</a:t>
            </a:r>
            <a:r>
              <a:rPr lang="en-US" sz="2400" dirty="0" smtClean="0"/>
              <a:t> by an </a:t>
            </a:r>
            <a:r>
              <a:rPr lang="en-US" sz="2400" dirty="0" err="1" smtClean="0"/>
              <a:t>interpolant</a:t>
            </a:r>
            <a:r>
              <a:rPr lang="en-US" sz="2400" dirty="0" smtClean="0"/>
              <a:t>  polynomial </a:t>
            </a:r>
            <a:r>
              <a:rPr lang="en-US" sz="2400" i="1" dirty="0" smtClean="0"/>
              <a:t>p(x)</a:t>
            </a:r>
            <a:r>
              <a:rPr lang="en-US" sz="2400" dirty="0" smtClean="0"/>
              <a:t> and then integrate the </a:t>
            </a:r>
            <a:r>
              <a:rPr lang="en-US" sz="2400" dirty="0" err="1" smtClean="0"/>
              <a:t>interpolant</a:t>
            </a:r>
            <a:r>
              <a:rPr lang="en-US" sz="2400" dirty="0" smtClean="0"/>
              <a:t> exactly.</a:t>
            </a:r>
            <a:br>
              <a:rPr lang="en-US" sz="2400" dirty="0" smtClean="0"/>
            </a:br>
            <a:endParaRPr lang="en-US" sz="2400" dirty="0" smtClean="0"/>
          </a:p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FF0000"/>
                </a:solidFill>
              </a:rPr>
              <a:t>Second idea:  </a:t>
            </a:r>
            <a:r>
              <a:rPr lang="en-US" sz="2400" dirty="0" smtClean="0"/>
              <a:t>Express the result as a sum over weighted values of  </a:t>
            </a:r>
            <a:r>
              <a:rPr lang="en-US" sz="2400" i="1" dirty="0" smtClean="0"/>
              <a:t>f(x) </a:t>
            </a:r>
            <a:r>
              <a:rPr lang="en-US" sz="2400" dirty="0" smtClean="0"/>
              <a:t> at fixed predetermined values of </a:t>
            </a:r>
            <a:r>
              <a:rPr lang="en-US" sz="2400" i="1" dirty="0" smtClean="0"/>
              <a:t>x</a:t>
            </a:r>
            <a:r>
              <a:rPr lang="en-US" sz="2400" dirty="0" smtClean="0"/>
              <a:t>:   an </a:t>
            </a:r>
            <a:r>
              <a:rPr lang="en-US" sz="2400" dirty="0"/>
              <a:t>exact formula for the integral of </a:t>
            </a:r>
            <a:r>
              <a:rPr lang="en-US" sz="2400" i="1" dirty="0"/>
              <a:t>p</a:t>
            </a:r>
            <a:r>
              <a:rPr lang="en-US" sz="2400" dirty="0"/>
              <a:t>(</a:t>
            </a:r>
            <a:r>
              <a:rPr lang="en-US" sz="2400" i="1" dirty="0"/>
              <a:t>x</a:t>
            </a:r>
            <a:r>
              <a:rPr lang="en-US" sz="2400" dirty="0" smtClean="0"/>
              <a:t>).</a:t>
            </a:r>
            <a:endParaRPr lang="en-US" sz="2400" dirty="0"/>
          </a:p>
        </p:txBody>
      </p:sp>
      <p:graphicFrame>
        <p:nvGraphicFramePr>
          <p:cNvPr id="100356" name="Object 4"/>
          <p:cNvGraphicFramePr>
            <a:graphicFrameLocks noChangeAspect="1"/>
          </p:cNvGraphicFramePr>
          <p:nvPr/>
        </p:nvGraphicFramePr>
        <p:xfrm>
          <a:off x="381000" y="4114800"/>
          <a:ext cx="6438900" cy="1260475"/>
        </p:xfrm>
        <a:graphic>
          <a:graphicData uri="http://schemas.openxmlformats.org/presentationml/2006/ole">
            <p:oleObj spid="_x0000_s102402" name="Equation" r:id="rId3" imgW="2463480" imgH="482400" progId="Equation.3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219200" y="304800"/>
            <a:ext cx="6781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Approximate Numerical Method </a:t>
            </a:r>
            <a:br>
              <a:rPr lang="en-US" sz="3600" dirty="0" smtClean="0"/>
            </a:br>
            <a:r>
              <a:rPr lang="en-US" sz="3600" dirty="0" err="1" smtClean="0"/>
              <a:t>Interpolatory</a:t>
            </a:r>
            <a:r>
              <a:rPr lang="en-US" sz="3600" dirty="0" smtClean="0"/>
              <a:t> </a:t>
            </a:r>
            <a:r>
              <a:rPr lang="en-US" sz="3600" dirty="0" err="1" smtClean="0"/>
              <a:t>Quadrature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1066800" y="5562600"/>
            <a:ext cx="2514600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Constant for the integral limits.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3581401" y="4876801"/>
            <a:ext cx="1295399" cy="914398"/>
            <a:chOff x="3581401" y="4876801"/>
            <a:chExt cx="1295399" cy="914398"/>
          </a:xfrm>
        </p:grpSpPr>
        <p:sp>
          <p:nvSpPr>
            <p:cNvPr id="11" name="Left Brace 10"/>
            <p:cNvSpPr/>
            <p:nvPr/>
          </p:nvSpPr>
          <p:spPr bwMode="auto">
            <a:xfrm rot="16200000">
              <a:off x="4267200" y="4648201"/>
              <a:ext cx="381000" cy="838200"/>
            </a:xfrm>
            <a:prstGeom prst="leftBrace">
              <a:avLst>
                <a:gd name="adj1" fmla="val 20098"/>
                <a:gd name="adj2" fmla="val 5000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13" name="Curved Connector 12"/>
            <p:cNvCxnSpPr>
              <a:stCxn id="11" idx="1"/>
            </p:cNvCxnSpPr>
            <p:nvPr/>
          </p:nvCxnSpPr>
          <p:spPr bwMode="auto">
            <a:xfrm rot="5400000">
              <a:off x="3752851" y="5086350"/>
              <a:ext cx="533399" cy="876300"/>
            </a:xfrm>
            <a:prstGeom prst="curvedConnector2">
              <a:avLst/>
            </a:prstGeom>
            <a:solidFill>
              <a:schemeClr val="accent1"/>
            </a:solidFill>
            <a:ln w="349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>
            <a:off x="4572000" y="4953000"/>
            <a:ext cx="4191000" cy="1733729"/>
            <a:chOff x="4572000" y="4953000"/>
            <a:chExt cx="4191000" cy="1733729"/>
          </a:xfrm>
        </p:grpSpPr>
        <p:sp>
          <p:nvSpPr>
            <p:cNvPr id="8" name="TextBox 7"/>
            <p:cNvSpPr txBox="1"/>
            <p:nvPr/>
          </p:nvSpPr>
          <p:spPr>
            <a:xfrm>
              <a:off x="4572000" y="5486400"/>
              <a:ext cx="4191000" cy="1200329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i="1" dirty="0" err="1" smtClean="0">
                  <a:solidFill>
                    <a:srgbClr val="00B0F0"/>
                  </a:solidFill>
                </a:rPr>
                <a:t>x</a:t>
              </a:r>
              <a:r>
                <a:rPr lang="en-US" i="1" strike="sngStrike" baseline="-25000" dirty="0" err="1" smtClean="0">
                  <a:solidFill>
                    <a:srgbClr val="00B0F0"/>
                  </a:solidFill>
                </a:rPr>
                <a:t>k</a:t>
              </a:r>
              <a:r>
                <a:rPr lang="en-US" i="1" strike="sngStrike" baseline="-25000" dirty="0" smtClean="0">
                  <a:solidFill>
                    <a:srgbClr val="00B0F0"/>
                  </a:solidFill>
                </a:rPr>
                <a:t>  </a:t>
              </a:r>
              <a:r>
                <a:rPr lang="en-US" dirty="0" smtClean="0">
                  <a:solidFill>
                    <a:srgbClr val="00B0F0"/>
                  </a:solidFill>
                </a:rPr>
                <a:t>distributed </a:t>
              </a:r>
              <a:r>
                <a:rPr lang="en-US" u="sng" dirty="0" smtClean="0">
                  <a:solidFill>
                    <a:srgbClr val="00B0F0"/>
                  </a:solidFill>
                </a:rPr>
                <a:t>evenly</a:t>
              </a:r>
              <a:r>
                <a:rPr lang="en-US" dirty="0" smtClean="0">
                  <a:solidFill>
                    <a:srgbClr val="00B0F0"/>
                  </a:solidFill>
                </a:rPr>
                <a:t> over the interval (</a:t>
              </a:r>
              <a:r>
                <a:rPr lang="en-US" dirty="0" err="1" smtClean="0">
                  <a:solidFill>
                    <a:srgbClr val="00B0F0"/>
                  </a:solidFill>
                </a:rPr>
                <a:t>a,b</a:t>
              </a:r>
              <a:r>
                <a:rPr lang="en-US" dirty="0" smtClean="0">
                  <a:solidFill>
                    <a:srgbClr val="00B0F0"/>
                  </a:solidFill>
                </a:rPr>
                <a:t>): </a:t>
              </a:r>
              <a:r>
                <a:rPr lang="en-US" i="1" dirty="0" smtClean="0">
                  <a:solidFill>
                    <a:srgbClr val="00B0F0"/>
                  </a:solidFill>
                </a:rPr>
                <a:t>f</a:t>
              </a:r>
              <a:r>
                <a:rPr lang="en-US" dirty="0" smtClean="0">
                  <a:solidFill>
                    <a:srgbClr val="00B0F0"/>
                  </a:solidFill>
                </a:rPr>
                <a:t> (x) is evaluated only at these points</a:t>
              </a:r>
              <a:endParaRPr lang="en-US" dirty="0">
                <a:solidFill>
                  <a:srgbClr val="00B0F0"/>
                </a:solidFill>
              </a:endParaRPr>
            </a:p>
          </p:txBody>
        </p:sp>
        <p:cxnSp>
          <p:nvCxnSpPr>
            <p:cNvPr id="16" name="Curved Connector 15"/>
            <p:cNvCxnSpPr/>
            <p:nvPr/>
          </p:nvCxnSpPr>
          <p:spPr bwMode="auto">
            <a:xfrm rot="5400000" flipH="1" flipV="1">
              <a:off x="6019800" y="5105400"/>
              <a:ext cx="533400" cy="228600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381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21" name="Group 20"/>
          <p:cNvGrpSpPr/>
          <p:nvPr/>
        </p:nvGrpSpPr>
        <p:grpSpPr>
          <a:xfrm>
            <a:off x="5638800" y="3429000"/>
            <a:ext cx="3276600" cy="1219200"/>
            <a:chOff x="5638800" y="3429000"/>
            <a:chExt cx="3276600" cy="1219200"/>
          </a:xfrm>
        </p:grpSpPr>
        <p:sp>
          <p:nvSpPr>
            <p:cNvPr id="7" name="TextBox 6"/>
            <p:cNvSpPr txBox="1"/>
            <p:nvPr/>
          </p:nvSpPr>
          <p:spPr>
            <a:xfrm>
              <a:off x="5715000" y="3429000"/>
              <a:ext cx="3200400" cy="830997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B050"/>
                  </a:solidFill>
                </a:rPr>
                <a:t>Weights are fixed for </a:t>
              </a:r>
              <a:r>
                <a:rPr lang="en-US" u="sng" dirty="0" smtClean="0">
                  <a:solidFill>
                    <a:srgbClr val="00B050"/>
                  </a:solidFill>
                </a:rPr>
                <a:t>all</a:t>
              </a:r>
              <a:r>
                <a:rPr lang="en-US" dirty="0" smtClean="0">
                  <a:solidFill>
                    <a:srgbClr val="00B050"/>
                  </a:solidFill>
                </a:rPr>
                <a:t> </a:t>
              </a:r>
              <a:r>
                <a:rPr lang="en-US" dirty="0" err="1" smtClean="0">
                  <a:solidFill>
                    <a:srgbClr val="00B050"/>
                  </a:solidFill>
                </a:rPr>
                <a:t>quadratures</a:t>
              </a:r>
              <a:r>
                <a:rPr lang="en-US" dirty="0" smtClean="0">
                  <a:solidFill>
                    <a:srgbClr val="00B050"/>
                  </a:solidFill>
                </a:rPr>
                <a:t> of this type.</a:t>
              </a:r>
              <a:endParaRPr lang="en-US" dirty="0">
                <a:solidFill>
                  <a:srgbClr val="00B050"/>
                </a:solidFill>
              </a:endParaRPr>
            </a:p>
          </p:txBody>
        </p:sp>
        <p:cxnSp>
          <p:nvCxnSpPr>
            <p:cNvPr id="18" name="Curved Connector 17"/>
            <p:cNvCxnSpPr/>
            <p:nvPr/>
          </p:nvCxnSpPr>
          <p:spPr bwMode="auto">
            <a:xfrm rot="5400000">
              <a:off x="5638800" y="4267200"/>
              <a:ext cx="381000" cy="381000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381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5" grpId="0" uiExpand="1" build="p" autoUpdateAnimBg="0"/>
      <p:bldP spid="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NC Demos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1447800"/>
          </a:xfrm>
        </p:spPr>
        <p:txBody>
          <a:bodyPr/>
          <a:lstStyle/>
          <a:p>
            <a:r>
              <a:rPr lang="en-US" dirty="0" smtClean="0"/>
              <a:t>Then </a:t>
            </a:r>
            <a:r>
              <a:rPr lang="en-US" dirty="0"/>
              <a:t>look at </a:t>
            </a:r>
            <a:r>
              <a:rPr lang="en-US" i="1" dirty="0" err="1" smtClean="0">
                <a:hlinkClick r:id="rId3" action="ppaction://hlinkfile"/>
              </a:rPr>
              <a:t>NCCosSqrt.m</a:t>
            </a:r>
            <a:r>
              <a:rPr lang="en-US" dirty="0" smtClean="0"/>
              <a:t> </a:t>
            </a:r>
            <a:r>
              <a:rPr lang="en-US" dirty="0"/>
              <a:t>which integrates for several Newton Cotes Rules:</a:t>
            </a:r>
          </a:p>
        </p:txBody>
      </p:sp>
      <p:graphicFrame>
        <p:nvGraphicFramePr>
          <p:cNvPr id="41988" name="Object 4"/>
          <p:cNvGraphicFramePr>
            <a:graphicFrameLocks noChangeAspect="1"/>
          </p:cNvGraphicFramePr>
          <p:nvPr/>
        </p:nvGraphicFramePr>
        <p:xfrm>
          <a:off x="1676400" y="3429000"/>
          <a:ext cx="5065713" cy="2451100"/>
        </p:xfrm>
        <a:graphic>
          <a:graphicData uri="http://schemas.openxmlformats.org/presentationml/2006/ole">
            <p:oleObj spid="_x0000_s112642" name="Equation" r:id="rId4" imgW="2019240" imgH="9777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NC Demos</a:t>
            </a:r>
            <a:endParaRPr lang="en-US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1447800"/>
          </a:xfrm>
        </p:spPr>
        <p:txBody>
          <a:bodyPr/>
          <a:lstStyle/>
          <a:p>
            <a:r>
              <a:rPr lang="en-US" dirty="0" smtClean="0"/>
              <a:t>Then </a:t>
            </a:r>
            <a:r>
              <a:rPr lang="en-US" dirty="0"/>
              <a:t>look at </a:t>
            </a:r>
            <a:r>
              <a:rPr lang="en-US" i="1" dirty="0" err="1" smtClean="0">
                <a:hlinkClick r:id="rId3" action="ppaction://hlinkfile"/>
              </a:rPr>
              <a:t>NCHumps.m</a:t>
            </a:r>
            <a:r>
              <a:rPr lang="en-US" dirty="0" smtClean="0"/>
              <a:t> </a:t>
            </a:r>
            <a:r>
              <a:rPr lang="en-US" dirty="0"/>
              <a:t>which integrates for several Newton Cotes Rules:</a:t>
            </a:r>
          </a:p>
        </p:txBody>
      </p:sp>
      <p:graphicFrame>
        <p:nvGraphicFramePr>
          <p:cNvPr id="41988" name="Object 4"/>
          <p:cNvGraphicFramePr>
            <a:graphicFrameLocks noChangeAspect="1"/>
          </p:cNvGraphicFramePr>
          <p:nvPr/>
        </p:nvGraphicFramePr>
        <p:xfrm>
          <a:off x="609600" y="3200400"/>
          <a:ext cx="7361238" cy="2419350"/>
        </p:xfrm>
        <a:graphic>
          <a:graphicData uri="http://schemas.openxmlformats.org/presentationml/2006/ole">
            <p:oleObj spid="_x0000_s113666" name="Equation" r:id="rId4" imgW="2933640" imgH="9651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7772400" cy="1066800"/>
          </a:xfrm>
        </p:spPr>
        <p:txBody>
          <a:bodyPr/>
          <a:lstStyle/>
          <a:p>
            <a:r>
              <a:rPr lang="en-US" sz="2800"/>
              <a:t>Accuracy is a problem with a less well-suited function such as </a:t>
            </a:r>
            <a:r>
              <a:rPr lang="en-US" sz="2800" i="1"/>
              <a:t>humps(x).</a:t>
            </a:r>
            <a:endParaRPr lang="en-US" sz="2800"/>
          </a:p>
        </p:txBody>
      </p:sp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2" cstate="print"/>
          <a:srcRect t="19307"/>
          <a:stretch>
            <a:fillRect/>
          </a:stretch>
        </p:blipFill>
        <p:spPr bwMode="auto">
          <a:xfrm>
            <a:off x="533400" y="1752600"/>
            <a:ext cx="6934200" cy="4518025"/>
          </a:xfrm>
          <a:prstGeom prst="rect">
            <a:avLst/>
          </a:prstGeom>
          <a:noFill/>
          <a:ln w="38100" cmpd="dbl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3657600" y="1295400"/>
            <a:ext cx="5126038" cy="3819525"/>
          </a:xfrm>
          <a:prstGeom prst="rect">
            <a:avLst/>
          </a:prstGeom>
          <a:solidFill>
            <a:srgbClr val="FFFFFF"/>
          </a:solidFill>
          <a:ln w="76200" cmpd="tri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/>
              <a:t> 2 points Int=  -0.6927360139068717</a:t>
            </a:r>
          </a:p>
          <a:p>
            <a:r>
              <a:rPr lang="en-US" b="1"/>
              <a:t>  3 points Int=  -5.8516016598080371</a:t>
            </a:r>
          </a:p>
          <a:p>
            <a:r>
              <a:rPr lang="en-US" b="1"/>
              <a:t>  4 points Int=  12.3647470310060380</a:t>
            </a:r>
          </a:p>
          <a:p>
            <a:r>
              <a:rPr lang="en-US" b="1"/>
              <a:t>  5 points Int=   8.9068659991608801</a:t>
            </a:r>
          </a:p>
          <a:p>
            <a:r>
              <a:rPr lang="en-US" b="1"/>
              <a:t>  6 points Int=   4.1083984982332478</a:t>
            </a:r>
          </a:p>
          <a:p>
            <a:r>
              <a:rPr lang="en-US" b="1"/>
              <a:t>  7 points Int=   8.7613384746255925</a:t>
            </a:r>
          </a:p>
          <a:p>
            <a:r>
              <a:rPr lang="en-US" b="1"/>
              <a:t>  8 points Int=  20.3119686539944090</a:t>
            </a:r>
          </a:p>
          <a:p>
            <a:r>
              <a:rPr lang="en-US" b="1"/>
              <a:t>  9 points Int=  37.1667262265332570</a:t>
            </a:r>
          </a:p>
          <a:p>
            <a:r>
              <a:rPr lang="en-US" b="1"/>
              <a:t> 10 points Int=  49.3473459511422020</a:t>
            </a:r>
          </a:p>
          <a:p>
            <a:r>
              <a:rPr lang="en-US" b="1"/>
              <a:t> 11 points Int=  65.5474191610827010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 animBg="1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Newton-Cotes Rules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Error bounds can be calculated and turn out to be proportional to the size of the interval (</a:t>
            </a:r>
            <a:r>
              <a:rPr lang="en-US" i="1" dirty="0"/>
              <a:t>b-a</a:t>
            </a:r>
            <a:r>
              <a:rPr lang="en-US" dirty="0"/>
              <a:t>)</a:t>
            </a:r>
            <a:r>
              <a:rPr lang="en-US" i="1" baseline="30000" dirty="0"/>
              <a:t>d+2</a:t>
            </a:r>
            <a:r>
              <a:rPr lang="en-US" dirty="0"/>
              <a:t> , the magnitude of the </a:t>
            </a:r>
            <a:r>
              <a:rPr lang="en-US" i="1" dirty="0"/>
              <a:t>d+1</a:t>
            </a:r>
            <a:r>
              <a:rPr lang="en-US" dirty="0"/>
              <a:t> derivative, and inversely proportional to the order of the </a:t>
            </a:r>
            <a:r>
              <a:rPr lang="en-US" dirty="0" err="1"/>
              <a:t>interpolant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(</a:t>
            </a:r>
            <a:r>
              <a:rPr lang="en-US" i="1" dirty="0"/>
              <a:t>m-1)</a:t>
            </a:r>
            <a:r>
              <a:rPr lang="en-US" i="1" baseline="30000" dirty="0"/>
              <a:t>d+2</a:t>
            </a:r>
            <a:r>
              <a:rPr lang="en-US" sz="3600" i="1" baseline="30000" dirty="0"/>
              <a:t>. </a:t>
            </a:r>
            <a:r>
              <a:rPr lang="en-US" sz="3600" i="1" dirty="0"/>
              <a:t> </a:t>
            </a:r>
            <a:r>
              <a:rPr lang="en-US" i="1" dirty="0"/>
              <a:t>(d=m or m-1)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Formulas on page 127: need estimate of </a:t>
            </a:r>
            <a:r>
              <a:rPr lang="en-US" dirty="0" smtClean="0"/>
              <a:t>derivatives </a:t>
            </a:r>
            <a:r>
              <a:rPr lang="en-US" dirty="0"/>
              <a:t>bound to be useful.</a:t>
            </a:r>
            <a:r>
              <a:rPr lang="en-US" sz="3600" dirty="0"/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Page 127 error formulas</a:t>
            </a:r>
          </a:p>
        </p:txBody>
      </p:sp>
      <p:pic>
        <p:nvPicPr>
          <p:cNvPr id="52227" name="Picture 3" descr="shirleypage1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447800"/>
            <a:ext cx="8382000" cy="41671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Improve Accuracy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/>
              <a:t>Gaussian quadrature:</a:t>
            </a:r>
            <a:r>
              <a:rPr lang="en-US" sz="2800"/>
              <a:t>  choose positions of nodes and weights to give maximum precision:  order is much higher. m nodes can yield 2m-1 order precision on the interval [-1, 1].</a:t>
            </a:r>
          </a:p>
          <a:p>
            <a:pPr>
              <a:lnSpc>
                <a:spcPct val="90000"/>
              </a:lnSpc>
            </a:pPr>
            <a:r>
              <a:rPr lang="en-US" sz="2800" b="1"/>
              <a:t>Composite Rules:</a:t>
            </a:r>
            <a:r>
              <a:rPr lang="en-US" sz="2800"/>
              <a:t> To obtain high accuracy, divide the integral up into small regions that can be </a:t>
            </a:r>
            <a:r>
              <a:rPr lang="en-US" sz="2800" i="1"/>
              <a:t>individually</a:t>
            </a:r>
            <a:r>
              <a:rPr lang="en-US" sz="2800"/>
              <a:t> treated with accuracy (at reasonable values of </a:t>
            </a:r>
            <a:r>
              <a:rPr lang="en-US" sz="2800" i="1"/>
              <a:t>m</a:t>
            </a:r>
            <a:r>
              <a:rPr lang="en-US" sz="2800"/>
              <a:t>)</a:t>
            </a:r>
          </a:p>
          <a:p>
            <a:pPr>
              <a:lnSpc>
                <a:spcPct val="90000"/>
              </a:lnSpc>
            </a:pPr>
            <a:r>
              <a:rPr lang="en-US" sz="2800"/>
              <a:t>The contributions are then summed</a:t>
            </a:r>
            <a:r>
              <a:rPr lang="en-US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5029200" cy="1143000"/>
          </a:xfrm>
        </p:spPr>
        <p:txBody>
          <a:bodyPr/>
          <a:lstStyle/>
          <a:p>
            <a:r>
              <a:rPr lang="en-US"/>
              <a:t>Composite Rules</a:t>
            </a:r>
          </a:p>
        </p:txBody>
      </p:sp>
      <p:graphicFrame>
        <p:nvGraphicFramePr>
          <p:cNvPr id="102403" name="Object 3"/>
          <p:cNvGraphicFramePr>
            <a:graphicFrameLocks noChangeAspect="1"/>
          </p:cNvGraphicFramePr>
          <p:nvPr/>
        </p:nvGraphicFramePr>
        <p:xfrm>
          <a:off x="990600" y="2133600"/>
          <a:ext cx="4467225" cy="3733800"/>
        </p:xfrm>
        <a:graphic>
          <a:graphicData uri="http://schemas.openxmlformats.org/presentationml/2006/ole">
            <p:oleObj spid="_x0000_s117762" name="Bitmap Image" r:id="rId3" imgW="4466667" imgH="3734321" progId="PBrush">
              <p:embed/>
            </p:oleObj>
          </a:graphicData>
        </a:graphic>
      </p:graphicFrame>
      <p:sp>
        <p:nvSpPr>
          <p:cNvPr id="102404" name="Text Box 4"/>
          <p:cNvSpPr txBox="1">
            <a:spLocks noChangeArrowheads="1"/>
          </p:cNvSpPr>
          <p:nvPr/>
        </p:nvSpPr>
        <p:spPr bwMode="auto">
          <a:xfrm>
            <a:off x="5715000" y="457200"/>
            <a:ext cx="28194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dirty="0"/>
              <a:t>The overall error is now also </a:t>
            </a:r>
            <a:r>
              <a:rPr lang="en-US" b="1" dirty="0"/>
              <a:t>inversely </a:t>
            </a:r>
            <a:r>
              <a:rPr lang="en-US" dirty="0"/>
              <a:t>proportional </a:t>
            </a:r>
            <a:r>
              <a:rPr lang="en-US" dirty="0" smtClean="0"/>
              <a:t>to </a:t>
            </a:r>
            <a:r>
              <a:rPr lang="en-US" i="1" dirty="0" smtClean="0"/>
              <a:t>N.</a:t>
            </a:r>
            <a:endParaRPr lang="en-US" i="1" dirty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/>
              <a:t>The error can be recursively reduced by increasing the number of intervals used.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/>
              <a:t>Greater improvement can be achieved with adaptive spacing of the intervals.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4" grpId="0" build="p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5029200" cy="1143000"/>
          </a:xfrm>
        </p:spPr>
        <p:txBody>
          <a:bodyPr/>
          <a:lstStyle/>
          <a:p>
            <a:r>
              <a:rPr lang="en-US"/>
              <a:t>Composite Rules</a:t>
            </a:r>
          </a:p>
        </p:txBody>
      </p:sp>
      <p:graphicFrame>
        <p:nvGraphicFramePr>
          <p:cNvPr id="102403" name="Object 3"/>
          <p:cNvGraphicFramePr>
            <a:graphicFrameLocks noChangeAspect="1"/>
          </p:cNvGraphicFramePr>
          <p:nvPr/>
        </p:nvGraphicFramePr>
        <p:xfrm>
          <a:off x="990600" y="2133600"/>
          <a:ext cx="4467225" cy="3733800"/>
        </p:xfrm>
        <a:graphic>
          <a:graphicData uri="http://schemas.openxmlformats.org/presentationml/2006/ole">
            <p:oleObj spid="_x0000_s118786" name="Bitmap Image" r:id="rId3" imgW="4466667" imgH="3734321" progId="PBrush">
              <p:embed/>
            </p:oleObj>
          </a:graphicData>
        </a:graphic>
      </p:graphicFrame>
      <p:sp>
        <p:nvSpPr>
          <p:cNvPr id="102404" name="Text Box 4"/>
          <p:cNvSpPr txBox="1">
            <a:spLocks noChangeArrowheads="1"/>
          </p:cNvSpPr>
          <p:nvPr/>
        </p:nvSpPr>
        <p:spPr bwMode="auto">
          <a:xfrm>
            <a:off x="5638800" y="5562600"/>
            <a:ext cx="2819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 smtClean="0">
                <a:solidFill>
                  <a:srgbClr val="FF0000"/>
                </a:solidFill>
              </a:rPr>
              <a:t>Activity 13, Part I</a:t>
            </a:r>
            <a:endParaRPr lang="en-US" sz="28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4" grpId="0" build="p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 Simpson errors (m=3)</a:t>
            </a:r>
            <a:endParaRPr lang="en-US" dirty="0"/>
          </a:p>
        </p:txBody>
      </p:sp>
      <p:graphicFrame>
        <p:nvGraphicFramePr>
          <p:cNvPr id="103427" name="Object 3"/>
          <p:cNvGraphicFramePr>
            <a:graphicFrameLocks noChangeAspect="1"/>
          </p:cNvGraphicFramePr>
          <p:nvPr/>
        </p:nvGraphicFramePr>
        <p:xfrm>
          <a:off x="1204913" y="2589213"/>
          <a:ext cx="6270625" cy="806450"/>
        </p:xfrm>
        <a:graphic>
          <a:graphicData uri="http://schemas.openxmlformats.org/presentationml/2006/ole">
            <p:oleObj spid="_x0000_s119810" name="Equation" r:id="rId3" imgW="2565360" imgH="330120" progId="Equation.3">
              <p:embed/>
            </p:oleObj>
          </a:graphicData>
        </a:graphic>
      </p:graphicFrame>
      <p:sp>
        <p:nvSpPr>
          <p:cNvPr id="103428" name="Text Box 4"/>
          <p:cNvSpPr txBox="1">
            <a:spLocks noChangeArrowheads="1"/>
          </p:cNvSpPr>
          <p:nvPr/>
        </p:nvSpPr>
        <p:spPr bwMode="auto">
          <a:xfrm>
            <a:off x="1066800" y="1676400"/>
            <a:ext cx="6553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For the simple (single panel) case, it can be shown that the error is given by:</a:t>
            </a:r>
            <a:endParaRPr lang="en-US" dirty="0"/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066800" y="3505200"/>
            <a:ext cx="6248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For the </a:t>
            </a:r>
            <a:r>
              <a:rPr lang="en-US" i="1" dirty="0" smtClean="0"/>
              <a:t>N</a:t>
            </a:r>
            <a:r>
              <a:rPr lang="en-US" dirty="0" smtClean="0"/>
              <a:t>-panel case (</a:t>
            </a:r>
            <a:r>
              <a:rPr lang="en-US" i="1" dirty="0" smtClean="0"/>
              <a:t>N</a:t>
            </a:r>
            <a:r>
              <a:rPr lang="en-US" dirty="0"/>
              <a:t>,</a:t>
            </a:r>
            <a:r>
              <a:rPr lang="en-US" dirty="0" smtClean="0"/>
              <a:t> m=3), the error approximation can be shown to be:</a:t>
            </a:r>
          </a:p>
        </p:txBody>
      </p:sp>
      <p:graphicFrame>
        <p:nvGraphicFramePr>
          <p:cNvPr id="103431" name="Object 5"/>
          <p:cNvGraphicFramePr>
            <a:graphicFrameLocks noChangeAspect="1"/>
          </p:cNvGraphicFramePr>
          <p:nvPr/>
        </p:nvGraphicFramePr>
        <p:xfrm>
          <a:off x="609600" y="4724400"/>
          <a:ext cx="7800975" cy="901700"/>
        </p:xfrm>
        <a:graphic>
          <a:graphicData uri="http://schemas.openxmlformats.org/presentationml/2006/ole">
            <p:oleObj spid="_x0000_s119811" name="Equation" r:id="rId4" imgW="2857320" imgH="3301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3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3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3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3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8" grpId="0" autoUpdateAnimBg="0"/>
      <p:bldP spid="9" grpId="0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 Simpson errors (m=3)</a:t>
            </a:r>
            <a:endParaRPr lang="en-US" dirty="0"/>
          </a:p>
        </p:txBody>
      </p:sp>
      <p:graphicFrame>
        <p:nvGraphicFramePr>
          <p:cNvPr id="103430" name="Object 6"/>
          <p:cNvGraphicFramePr>
            <a:graphicFrameLocks noChangeAspect="1"/>
          </p:cNvGraphicFramePr>
          <p:nvPr/>
        </p:nvGraphicFramePr>
        <p:xfrm>
          <a:off x="2667000" y="5029200"/>
          <a:ext cx="2133600" cy="993775"/>
        </p:xfrm>
        <a:graphic>
          <a:graphicData uri="http://schemas.openxmlformats.org/presentationml/2006/ole">
            <p:oleObj spid="_x0000_s120834" name="Equation" r:id="rId3" imgW="927000" imgH="431640" progId="Equation.3">
              <p:embed/>
            </p:oleObj>
          </a:graphicData>
        </a:graphic>
      </p:graphicFrame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990600" y="1752600"/>
            <a:ext cx="6248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For the </a:t>
            </a:r>
            <a:r>
              <a:rPr lang="en-US" i="1" dirty="0" smtClean="0"/>
              <a:t>N</a:t>
            </a:r>
            <a:r>
              <a:rPr lang="en-US" dirty="0" smtClean="0"/>
              <a:t>-panel case (</a:t>
            </a:r>
            <a:r>
              <a:rPr lang="en-US" i="1" dirty="0" smtClean="0"/>
              <a:t>N</a:t>
            </a:r>
            <a:r>
              <a:rPr lang="en-US" dirty="0"/>
              <a:t>,</a:t>
            </a:r>
            <a:r>
              <a:rPr lang="en-US" dirty="0" smtClean="0"/>
              <a:t> m=3), the error approximation can be shown to be:</a:t>
            </a:r>
          </a:p>
        </p:txBody>
      </p:sp>
      <p:graphicFrame>
        <p:nvGraphicFramePr>
          <p:cNvPr id="149510" name="Object 5"/>
          <p:cNvGraphicFramePr>
            <a:graphicFrameLocks noChangeAspect="1"/>
          </p:cNvGraphicFramePr>
          <p:nvPr/>
        </p:nvGraphicFramePr>
        <p:xfrm>
          <a:off x="609600" y="2667000"/>
          <a:ext cx="7800975" cy="901700"/>
        </p:xfrm>
        <a:graphic>
          <a:graphicData uri="http://schemas.openxmlformats.org/presentationml/2006/ole">
            <p:oleObj spid="_x0000_s120835" name="Equation" r:id="rId4" imgW="2857320" imgH="330120" progId="Equation.3">
              <p:embed/>
            </p:oleObj>
          </a:graphicData>
        </a:graphic>
      </p:graphicFrame>
      <p:graphicFrame>
        <p:nvGraphicFramePr>
          <p:cNvPr id="149511" name="Object 5"/>
          <p:cNvGraphicFramePr>
            <a:graphicFrameLocks noChangeAspect="1"/>
          </p:cNvGraphicFramePr>
          <p:nvPr/>
        </p:nvGraphicFramePr>
        <p:xfrm>
          <a:off x="565150" y="3962400"/>
          <a:ext cx="8043863" cy="901700"/>
        </p:xfrm>
        <a:graphic>
          <a:graphicData uri="http://schemas.openxmlformats.org/presentationml/2006/ole">
            <p:oleObj spid="_x0000_s120836" name="Equation" r:id="rId5" imgW="2946240" imgH="3301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9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9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90800"/>
            <a:ext cx="7772400" cy="3657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/>
              <a:t>This is an exact formula for the integral of </a:t>
            </a:r>
            <a:r>
              <a:rPr lang="en-US" sz="2400" i="1" dirty="0"/>
              <a:t>p</a:t>
            </a:r>
            <a:r>
              <a:rPr lang="en-US" sz="2400" dirty="0"/>
              <a:t>(</a:t>
            </a:r>
            <a:r>
              <a:rPr lang="en-US" sz="2400" i="1" dirty="0"/>
              <a:t>x</a:t>
            </a:r>
            <a:r>
              <a:rPr lang="en-US" sz="2400" dirty="0"/>
              <a:t>).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 If </a:t>
            </a:r>
            <a:r>
              <a:rPr lang="en-US" sz="2400" i="1" dirty="0"/>
              <a:t>f(x) </a:t>
            </a:r>
            <a:r>
              <a:rPr lang="en-US" sz="2400" dirty="0"/>
              <a:t>is a polynomial of  2</a:t>
            </a:r>
            <a:r>
              <a:rPr lang="en-US" sz="2400" baseline="30000" dirty="0"/>
              <a:t>nd</a:t>
            </a:r>
            <a:r>
              <a:rPr lang="en-US" sz="2400" dirty="0"/>
              <a:t> order or less, then </a:t>
            </a:r>
            <a:r>
              <a:rPr lang="en-US" sz="2400" i="1" dirty="0"/>
              <a:t>p(x</a:t>
            </a:r>
            <a:r>
              <a:rPr lang="en-US" sz="2400" dirty="0"/>
              <a:t>) is an exact fit and the integral of </a:t>
            </a:r>
            <a:r>
              <a:rPr lang="en-US" sz="2400" i="1" dirty="0"/>
              <a:t>f(x</a:t>
            </a:r>
            <a:r>
              <a:rPr lang="en-US" sz="2400" dirty="0"/>
              <a:t>) is exact:  </a:t>
            </a:r>
            <a:r>
              <a:rPr lang="en-US" sz="2400" dirty="0">
                <a:solidFill>
                  <a:srgbClr val="CC0000"/>
                </a:solidFill>
              </a:rPr>
              <a:t>Degree of precision here is </a:t>
            </a:r>
            <a:r>
              <a:rPr lang="en-US" sz="2400" u="sng" dirty="0">
                <a:solidFill>
                  <a:srgbClr val="CC0000"/>
                </a:solidFill>
              </a:rPr>
              <a:t>at least</a:t>
            </a:r>
            <a:r>
              <a:rPr lang="en-US" sz="2400" dirty="0">
                <a:solidFill>
                  <a:srgbClr val="CC0000"/>
                </a:solidFill>
              </a:rPr>
              <a:t> m=2</a:t>
            </a:r>
            <a:r>
              <a:rPr lang="en-US" sz="2400" dirty="0"/>
              <a:t>.  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Exact formula for </a:t>
            </a:r>
            <a:r>
              <a:rPr lang="en-US" sz="2400" i="1" dirty="0"/>
              <a:t>f(x)</a:t>
            </a:r>
            <a:r>
              <a:rPr lang="en-US" sz="2400" dirty="0"/>
              <a:t> = 1, </a:t>
            </a:r>
            <a:r>
              <a:rPr lang="en-US" sz="2400" i="1" dirty="0"/>
              <a:t>x, or x</a:t>
            </a:r>
            <a:r>
              <a:rPr lang="en-US" sz="2400" i="1" baseline="30000" dirty="0"/>
              <a:t>2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Since the</a:t>
            </a:r>
            <a:r>
              <a:rPr lang="en-US" sz="2400" i="1" dirty="0"/>
              <a:t> </a:t>
            </a:r>
            <a:r>
              <a:rPr lang="en-US" sz="2400" i="1" dirty="0" err="1"/>
              <a:t>c’s</a:t>
            </a:r>
            <a:r>
              <a:rPr lang="en-US" sz="2400" i="1" dirty="0"/>
              <a:t> </a:t>
            </a:r>
            <a:r>
              <a:rPr lang="en-US" sz="2400" dirty="0"/>
              <a:t>are the same</a:t>
            </a:r>
            <a:r>
              <a:rPr lang="en-US" sz="2400" i="1" dirty="0"/>
              <a:t> regardless of the form of f(x), </a:t>
            </a:r>
            <a:r>
              <a:rPr lang="en-US" sz="2400" dirty="0"/>
              <a:t>we can write three independent equations for them, one based on each choice of </a:t>
            </a:r>
            <a:r>
              <a:rPr lang="en-US" sz="2400" i="1" dirty="0"/>
              <a:t> f(x).</a:t>
            </a:r>
          </a:p>
          <a:p>
            <a:pPr>
              <a:lnSpc>
                <a:spcPct val="80000"/>
              </a:lnSpc>
            </a:pPr>
            <a:r>
              <a:rPr lang="en-US" sz="2400" i="1" dirty="0"/>
              <a:t>This will provide another general way to obtain the values of the weights.</a:t>
            </a:r>
          </a:p>
        </p:txBody>
      </p:sp>
      <p:graphicFrame>
        <p:nvGraphicFramePr>
          <p:cNvPr id="100356" name="Object 4"/>
          <p:cNvGraphicFramePr>
            <a:graphicFrameLocks noChangeAspect="1"/>
          </p:cNvGraphicFramePr>
          <p:nvPr/>
        </p:nvGraphicFramePr>
        <p:xfrm>
          <a:off x="1447800" y="1143000"/>
          <a:ext cx="5410200" cy="1260475"/>
        </p:xfrm>
        <a:graphic>
          <a:graphicData uri="http://schemas.openxmlformats.org/presentationml/2006/ole">
            <p:oleObj spid="_x0000_s103426" name="Equation" r:id="rId3" imgW="2070000" imgH="4824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0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0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5" grpId="0" build="p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4450" name="Object 2"/>
          <p:cNvGraphicFramePr>
            <a:graphicFrameLocks noChangeAspect="1"/>
          </p:cNvGraphicFramePr>
          <p:nvPr>
            <p:ph type="title"/>
          </p:nvPr>
        </p:nvGraphicFramePr>
        <p:xfrm>
          <a:off x="2057400" y="533400"/>
          <a:ext cx="2454275" cy="1143000"/>
        </p:xfrm>
        <a:graphic>
          <a:graphicData uri="http://schemas.openxmlformats.org/presentationml/2006/ole">
            <p:oleObj spid="_x0000_s121858" name="Equation" r:id="rId3" imgW="927000" imgH="431640" progId="Equation.3">
              <p:embed/>
            </p:oleObj>
          </a:graphicData>
        </a:graphic>
      </p:graphicFrame>
      <p:graphicFrame>
        <p:nvGraphicFramePr>
          <p:cNvPr id="104451" name="Object 3"/>
          <p:cNvGraphicFramePr>
            <a:graphicFrameLocks noChangeAspect="1"/>
          </p:cNvGraphicFramePr>
          <p:nvPr/>
        </p:nvGraphicFramePr>
        <p:xfrm>
          <a:off x="1066800" y="2362200"/>
          <a:ext cx="4778375" cy="2197100"/>
        </p:xfrm>
        <a:graphic>
          <a:graphicData uri="http://schemas.openxmlformats.org/presentationml/2006/ole">
            <p:oleObj spid="_x0000_s121859" name="Equation" r:id="rId4" imgW="1739880" imgH="799920" progId="Equation.3">
              <p:embed/>
            </p:oleObj>
          </a:graphicData>
        </a:graphic>
      </p:graphicFrame>
      <p:grpSp>
        <p:nvGrpSpPr>
          <p:cNvPr id="2" name="Group 9"/>
          <p:cNvGrpSpPr/>
          <p:nvPr/>
        </p:nvGrpSpPr>
        <p:grpSpPr>
          <a:xfrm>
            <a:off x="2209800" y="1371600"/>
            <a:ext cx="2362200" cy="1143000"/>
            <a:chOff x="2209800" y="1371600"/>
            <a:chExt cx="2362200" cy="1143000"/>
          </a:xfrm>
        </p:grpSpPr>
        <p:cxnSp>
          <p:nvCxnSpPr>
            <p:cNvPr id="7" name="Straight Arrow Connector 6"/>
            <p:cNvCxnSpPr/>
            <p:nvPr/>
          </p:nvCxnSpPr>
          <p:spPr bwMode="auto">
            <a:xfrm rot="5400000">
              <a:off x="1676400" y="1905000"/>
              <a:ext cx="1143000" cy="7620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9" name="Straight Arrow Connector 8"/>
            <p:cNvCxnSpPr/>
            <p:nvPr/>
          </p:nvCxnSpPr>
          <p:spPr bwMode="auto">
            <a:xfrm rot="16200000" flipH="1">
              <a:off x="3848100" y="1790700"/>
              <a:ext cx="1066800" cy="38100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single panel results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71600" y="1905000"/>
            <a:ext cx="548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Run </a:t>
            </a:r>
            <a:r>
              <a:rPr lang="en-US" dirty="0" err="1" smtClean="0"/>
              <a:t>NCCos</a:t>
            </a:r>
            <a:r>
              <a:rPr lang="en-US" dirty="0" smtClean="0"/>
              <a:t> and </a:t>
            </a:r>
            <a:r>
              <a:rPr lang="en-US" dirty="0" err="1" smtClean="0"/>
              <a:t>NChumps</a:t>
            </a:r>
            <a:r>
              <a:rPr lang="en-US" dirty="0" smtClean="0"/>
              <a:t> demos.</a:t>
            </a:r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Activity 13 part II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Activity 13 part III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"/>
            <a:ext cx="53848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05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07367" y="2930525"/>
            <a:ext cx="5236633" cy="392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Adaptive Composite rules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2590800"/>
          </a:xfrm>
        </p:spPr>
        <p:txBody>
          <a:bodyPr/>
          <a:lstStyle/>
          <a:p>
            <a:r>
              <a:rPr lang="en-US" dirty="0"/>
              <a:t>Distribute the nodes unevenly to improve precision, instead of just decreasing them uniformly with each iteration.</a:t>
            </a:r>
          </a:p>
          <a:p>
            <a:r>
              <a:rPr lang="en-US" dirty="0"/>
              <a:t>How would you decide how to do that</a:t>
            </a:r>
            <a:r>
              <a:rPr lang="en-US" dirty="0" smtClean="0"/>
              <a:t>?  </a:t>
            </a:r>
            <a:r>
              <a:rPr lang="en-US" i="1" dirty="0" smtClean="0"/>
              <a:t>Think of an iterative procedure…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5" grpId="0" build="p" autoUpdateAnimBg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457200"/>
            <a:ext cx="7772400" cy="1143000"/>
          </a:xfrm>
        </p:spPr>
        <p:txBody>
          <a:bodyPr/>
          <a:lstStyle/>
          <a:p>
            <a:r>
              <a:rPr lang="en-US" sz="4000"/>
              <a:t>Matlab Integration of </a:t>
            </a:r>
            <a:r>
              <a:rPr lang="en-US" sz="4000" i="1"/>
              <a:t>humps</a:t>
            </a:r>
            <a:r>
              <a:rPr lang="en-US" sz="4000"/>
              <a:t> with </a:t>
            </a:r>
            <a:r>
              <a:rPr lang="en-US" sz="4000">
                <a:solidFill>
                  <a:srgbClr val="CC0000"/>
                </a:solidFill>
              </a:rPr>
              <a:t>adaptive</a:t>
            </a:r>
            <a:r>
              <a:rPr lang="en-US" sz="4000"/>
              <a:t> procedure </a:t>
            </a:r>
            <a:r>
              <a:rPr lang="en-US" sz="4000" i="1"/>
              <a:t>Quad (m=3)</a:t>
            </a:r>
            <a:r>
              <a:rPr lang="en-US" sz="4000"/>
              <a:t>.</a:t>
            </a:r>
            <a:endParaRPr lang="en-US"/>
          </a:p>
        </p:txBody>
      </p:sp>
      <p:sp>
        <p:nvSpPr>
          <p:cNvPr id="111619" name="Rectangle 3"/>
          <p:cNvSpPr>
            <a:spLocks noChangeArrowheads="1"/>
          </p:cNvSpPr>
          <p:nvPr/>
        </p:nvSpPr>
        <p:spPr bwMode="auto">
          <a:xfrm>
            <a:off x="1143000" y="2667000"/>
            <a:ext cx="6775450" cy="476250"/>
          </a:xfrm>
          <a:prstGeom prst="rect">
            <a:avLst/>
          </a:prstGeom>
          <a:noFill/>
          <a:ln w="19050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latin typeface="Courier New" pitchFamily="49" charset="0"/>
              </a:rPr>
              <a:t>[</a:t>
            </a:r>
            <a:r>
              <a:rPr lang="en-US" dirty="0" err="1">
                <a:latin typeface="Courier New" pitchFamily="49" charset="0"/>
              </a:rPr>
              <a:t>int,count</a:t>
            </a:r>
            <a:r>
              <a:rPr lang="en-US" dirty="0">
                <a:latin typeface="Courier New" pitchFamily="49" charset="0"/>
              </a:rPr>
              <a:t>] = quad(fname,a,b,tol,1);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1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1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8" grpId="0" autoUpdateAnimBg="0"/>
      <p:bldP spid="111619" grpId="0" animBg="1" autoUpdateAnimBg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Improper Integrals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129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Divide the improper integral into two pieces, one of which is to be neglected and the other can be evaluated numerically:</a:t>
            </a:r>
          </a:p>
        </p:txBody>
      </p:sp>
      <p:graphicFrame>
        <p:nvGraphicFramePr>
          <p:cNvPr id="112644" name="Object 4"/>
          <p:cNvGraphicFramePr>
            <a:graphicFrameLocks noChangeAspect="1"/>
          </p:cNvGraphicFramePr>
          <p:nvPr/>
        </p:nvGraphicFramePr>
        <p:xfrm>
          <a:off x="1828800" y="3352800"/>
          <a:ext cx="4267200" cy="954088"/>
        </p:xfrm>
        <a:graphic>
          <a:graphicData uri="http://schemas.openxmlformats.org/presentationml/2006/ole">
            <p:oleObj spid="_x0000_s122882" name="Equation" r:id="rId3" imgW="2158920" imgH="482400" progId="Equation.3">
              <p:embed/>
            </p:oleObj>
          </a:graphicData>
        </a:graphic>
      </p:graphicFrame>
      <p:sp>
        <p:nvSpPr>
          <p:cNvPr id="112645" name="Text Box 5"/>
          <p:cNvSpPr txBox="1">
            <a:spLocks noChangeArrowheads="1"/>
          </p:cNvSpPr>
          <p:nvPr/>
        </p:nvSpPr>
        <p:spPr bwMode="auto">
          <a:xfrm>
            <a:off x="1143000" y="4343400"/>
            <a:ext cx="6553200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/>
              <a:t>Divide up the acceptable error </a:t>
            </a:r>
            <a:r>
              <a:rPr lang="en-US">
                <a:sym typeface="Symbol" pitchFamily="18" charset="2"/>
              </a:rPr>
              <a:t> in half and find a value “b” that gives a bound for the second integral that is  /2. 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>
                <a:sym typeface="Symbol" pitchFamily="18" charset="2"/>
              </a:rPr>
              <a:t>Evaluate the first integral with an error bound of /2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build="p" autoUpdateAnimBg="0"/>
      <p:bldP spid="112645" grpId="0" build="p" autoUpdateAnimBg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Numerical Differention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762000"/>
          </a:xfrm>
        </p:spPr>
        <p:txBody>
          <a:bodyPr/>
          <a:lstStyle/>
          <a:p>
            <a:r>
              <a:rPr lang="en-US"/>
              <a:t>Recall the fundamental definition:</a:t>
            </a:r>
          </a:p>
        </p:txBody>
      </p:sp>
      <p:sp>
        <p:nvSpPr>
          <p:cNvPr id="113668" name="Text Box 4"/>
          <p:cNvSpPr txBox="1">
            <a:spLocks noChangeArrowheads="1"/>
          </p:cNvSpPr>
          <p:nvPr/>
        </p:nvSpPr>
        <p:spPr bwMode="auto">
          <a:xfrm>
            <a:off x="990600" y="4038600"/>
            <a:ext cx="655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This would  be true for negative or positive </a:t>
            </a:r>
            <a:r>
              <a:rPr lang="en-US" i="1"/>
              <a:t>h.</a:t>
            </a:r>
            <a:endParaRPr lang="en-US"/>
          </a:p>
        </p:txBody>
      </p:sp>
      <p:graphicFrame>
        <p:nvGraphicFramePr>
          <p:cNvPr id="113669" name="Object 5"/>
          <p:cNvGraphicFramePr>
            <a:graphicFrameLocks noChangeAspect="1"/>
          </p:cNvGraphicFramePr>
          <p:nvPr/>
        </p:nvGraphicFramePr>
        <p:xfrm>
          <a:off x="1828800" y="2743200"/>
          <a:ext cx="4419600" cy="925513"/>
        </p:xfrm>
        <a:graphic>
          <a:graphicData uri="http://schemas.openxmlformats.org/presentationml/2006/ole">
            <p:oleObj spid="_x0000_s123906" name="Equation" r:id="rId3" imgW="1879560" imgH="393480" progId="Equation.3">
              <p:embed/>
            </p:oleObj>
          </a:graphicData>
        </a:graphic>
      </p:graphicFrame>
      <p:graphicFrame>
        <p:nvGraphicFramePr>
          <p:cNvPr id="113670" name="Object 6"/>
          <p:cNvGraphicFramePr>
            <a:graphicFrameLocks noChangeAspect="1"/>
          </p:cNvGraphicFramePr>
          <p:nvPr/>
        </p:nvGraphicFramePr>
        <p:xfrm>
          <a:off x="2057400" y="4876800"/>
          <a:ext cx="4419600" cy="925513"/>
        </p:xfrm>
        <a:graphic>
          <a:graphicData uri="http://schemas.openxmlformats.org/presentationml/2006/ole">
            <p:oleObj spid="_x0000_s123907" name="Equation" r:id="rId4" imgW="187956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Activity: Part IV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752600"/>
            <a:ext cx="7772400" cy="2209800"/>
          </a:xfrm>
        </p:spPr>
        <p:txBody>
          <a:bodyPr/>
          <a:lstStyle/>
          <a:p>
            <a:r>
              <a:rPr lang="en-US" dirty="0" smtClean="0"/>
              <a:t>With your partner, determine the approximate value of the derivative of </a:t>
            </a:r>
            <a:r>
              <a:rPr lang="en-US" i="1" dirty="0" err="1" smtClean="0"/>
              <a:t>cos</a:t>
            </a:r>
            <a:r>
              <a:rPr lang="en-US" i="1" dirty="0" smtClean="0"/>
              <a:t>(x) </a:t>
            </a:r>
            <a:r>
              <a:rPr lang="en-US" dirty="0" smtClean="0"/>
              <a:t>at </a:t>
            </a:r>
            <a:r>
              <a:rPr lang="en-US" i="1" dirty="0" smtClean="0"/>
              <a:t>x</a:t>
            </a:r>
            <a:r>
              <a:rPr lang="en-US" dirty="0" smtClean="0"/>
              <a:t>= pi/2, and calculate the error for the values of </a:t>
            </a:r>
            <a:r>
              <a:rPr lang="en-US" i="1" dirty="0" smtClean="0"/>
              <a:t>h assigned to your team.</a:t>
            </a:r>
            <a:endParaRPr lang="en-US" dirty="0" smtClean="0"/>
          </a:p>
          <a:p>
            <a:endParaRPr lang="en-US" i="1" dirty="0"/>
          </a:p>
        </p:txBody>
      </p:sp>
      <p:graphicFrame>
        <p:nvGraphicFramePr>
          <p:cNvPr id="151554" name="Object 2"/>
          <p:cNvGraphicFramePr>
            <a:graphicFrameLocks noChangeAspect="1"/>
          </p:cNvGraphicFramePr>
          <p:nvPr/>
        </p:nvGraphicFramePr>
        <p:xfrm>
          <a:off x="1981200" y="4114800"/>
          <a:ext cx="3844925" cy="915988"/>
        </p:xfrm>
        <a:graphic>
          <a:graphicData uri="http://schemas.openxmlformats.org/presentationml/2006/ole">
            <p:oleObj spid="_x0000_s124930" name="Equation" r:id="rId3" imgW="1650960" imgH="39348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09800" y="5334000"/>
            <a:ext cx="594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Exact answer:  f’(pi/2) = -1.0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>
            <p:ph type="title"/>
          </p:nvPr>
        </p:nvGraphicFramePr>
        <p:xfrm>
          <a:off x="762000" y="2895600"/>
          <a:ext cx="4495800" cy="3581400"/>
        </p:xfrm>
        <a:graphic>
          <a:graphicData uri="http://schemas.openxmlformats.org/presentationml/2006/ole">
            <p:oleObj spid="_x0000_s4098" name="Bitmap Image" r:id="rId3" imgW="4780952" imgH="3809524" progId="PBrush">
              <p:embed/>
            </p:oleObj>
          </a:graphicData>
        </a:graphic>
      </p:graphicFrame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457200" y="381000"/>
            <a:ext cx="76962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smtClean="0"/>
              <a:t>Zero order polynomial:</a:t>
            </a:r>
            <a:r>
              <a:rPr lang="en-US" sz="3200" dirty="0" smtClean="0"/>
              <a:t>  </a:t>
            </a:r>
            <a:r>
              <a:rPr lang="en-US" sz="3200" dirty="0"/>
              <a:t>Assume the area is equal to that of the rectangle formed by the line at the midpoint of the region.  </a:t>
            </a:r>
          </a:p>
        </p:txBody>
      </p:sp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2362200" y="1905000"/>
          <a:ext cx="6426200" cy="2209800"/>
        </p:xfrm>
        <a:graphic>
          <a:graphicData uri="http://schemas.openxmlformats.org/presentationml/2006/ole">
            <p:oleObj spid="_x0000_s4100" name="Equation" r:id="rId4" imgW="2184120" imgH="888840" progId="Equation.3">
              <p:embed/>
            </p:oleObj>
          </a:graphicData>
        </a:graphic>
      </p:graphicFrame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5562600" y="5334000"/>
            <a:ext cx="3048000" cy="9556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FF6600"/>
                </a:solidFill>
              </a:rPr>
              <a:t>Interpolation is of zero order.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autoUpdateAnimBg="0"/>
      <p:bldP spid="4101" grpId="0" animBg="1" autoUpdateAnimBg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Finite Difference Approximation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200400"/>
            <a:ext cx="7772400" cy="2667000"/>
          </a:xfrm>
        </p:spPr>
        <p:txBody>
          <a:bodyPr/>
          <a:lstStyle/>
          <a:p>
            <a:r>
              <a:rPr lang="en-US" dirty="0"/>
              <a:t>Two sources of error:</a:t>
            </a:r>
          </a:p>
          <a:p>
            <a:pPr lvl="1"/>
            <a:r>
              <a:rPr lang="en-US" dirty="0"/>
              <a:t>Inherent in using finite difference approx: proportional to magnitude of </a:t>
            </a:r>
            <a:r>
              <a:rPr lang="en-US" i="1" dirty="0"/>
              <a:t>h</a:t>
            </a:r>
            <a:endParaRPr lang="en-US" dirty="0"/>
          </a:p>
          <a:p>
            <a:pPr lvl="1"/>
            <a:r>
              <a:rPr lang="en-US" dirty="0"/>
              <a:t>Numerical due to subtraction of two similar terms: inversely proportional to magnitude of </a:t>
            </a:r>
            <a:r>
              <a:rPr lang="en-US" i="1" dirty="0"/>
              <a:t>h</a:t>
            </a:r>
            <a:endParaRPr lang="en-US" dirty="0"/>
          </a:p>
        </p:txBody>
      </p:sp>
      <p:graphicFrame>
        <p:nvGraphicFramePr>
          <p:cNvPr id="114692" name="Object 4"/>
          <p:cNvGraphicFramePr>
            <a:graphicFrameLocks noChangeAspect="1"/>
          </p:cNvGraphicFramePr>
          <p:nvPr/>
        </p:nvGraphicFramePr>
        <p:xfrm>
          <a:off x="1219200" y="1752600"/>
          <a:ext cx="5943600" cy="915988"/>
        </p:xfrm>
        <a:graphic>
          <a:graphicData uri="http://schemas.openxmlformats.org/presentationml/2006/ole">
            <p:oleObj spid="_x0000_s125954" name="Equation" r:id="rId3" imgW="2552400" imgH="393480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590800" y="5715000"/>
            <a:ext cx="48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Trade off here!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1" grpId="0" build="p" autoUpdateAnimBg="0"/>
      <p:bldP spid="7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Truncation or calculus error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838200"/>
          </a:xfrm>
        </p:spPr>
        <p:txBody>
          <a:bodyPr/>
          <a:lstStyle/>
          <a:p>
            <a:r>
              <a:rPr lang="en-US"/>
              <a:t>Expand </a:t>
            </a:r>
            <a:r>
              <a:rPr lang="en-US" i="1"/>
              <a:t>f(x</a:t>
            </a:r>
            <a:r>
              <a:rPr lang="en-US" i="1" baseline="-25000"/>
              <a:t>0</a:t>
            </a:r>
            <a:r>
              <a:rPr lang="en-US" i="1"/>
              <a:t>+h)</a:t>
            </a:r>
            <a:r>
              <a:rPr lang="en-US"/>
              <a:t> in Taylor Series</a:t>
            </a:r>
          </a:p>
        </p:txBody>
      </p:sp>
      <p:graphicFrame>
        <p:nvGraphicFramePr>
          <p:cNvPr id="115716" name="Object 4"/>
          <p:cNvGraphicFramePr>
            <a:graphicFrameLocks noChangeAspect="1"/>
          </p:cNvGraphicFramePr>
          <p:nvPr/>
        </p:nvGraphicFramePr>
        <p:xfrm>
          <a:off x="609600" y="2514600"/>
          <a:ext cx="7391400" cy="908050"/>
        </p:xfrm>
        <a:graphic>
          <a:graphicData uri="http://schemas.openxmlformats.org/presentationml/2006/ole">
            <p:oleObj spid="_x0000_s126978" name="Equation" r:id="rId3" imgW="3416040" imgH="419040" progId="Equation.3">
              <p:embed/>
            </p:oleObj>
          </a:graphicData>
        </a:graphic>
      </p:graphicFrame>
      <p:graphicFrame>
        <p:nvGraphicFramePr>
          <p:cNvPr id="115717" name="Object 5"/>
          <p:cNvGraphicFramePr>
            <a:graphicFrameLocks noChangeAspect="1"/>
          </p:cNvGraphicFramePr>
          <p:nvPr/>
        </p:nvGraphicFramePr>
        <p:xfrm>
          <a:off x="914400" y="3505200"/>
          <a:ext cx="6172200" cy="1096963"/>
        </p:xfrm>
        <a:graphic>
          <a:graphicData uri="http://schemas.openxmlformats.org/presentationml/2006/ole">
            <p:oleObj spid="_x0000_s126979" name="Equation" r:id="rId4" imgW="2361960" imgH="419040" progId="Equation.3">
              <p:embed/>
            </p:oleObj>
          </a:graphicData>
        </a:graphic>
      </p:graphicFrame>
      <p:sp>
        <p:nvSpPr>
          <p:cNvPr id="115718" name="Text Box 6"/>
          <p:cNvSpPr txBox="1">
            <a:spLocks noChangeArrowheads="1"/>
          </p:cNvSpPr>
          <p:nvPr/>
        </p:nvSpPr>
        <p:spPr bwMode="auto">
          <a:xfrm>
            <a:off x="609600" y="4648200"/>
            <a:ext cx="533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Solve for derivative:</a:t>
            </a:r>
          </a:p>
        </p:txBody>
      </p:sp>
      <p:graphicFrame>
        <p:nvGraphicFramePr>
          <p:cNvPr id="115719" name="Object 7"/>
          <p:cNvGraphicFramePr>
            <a:graphicFrameLocks noChangeAspect="1"/>
          </p:cNvGraphicFramePr>
          <p:nvPr/>
        </p:nvGraphicFramePr>
        <p:xfrm>
          <a:off x="1046163" y="5214938"/>
          <a:ext cx="5907087" cy="1030287"/>
        </p:xfrm>
        <a:graphic>
          <a:graphicData uri="http://schemas.openxmlformats.org/presentationml/2006/ole">
            <p:oleObj spid="_x0000_s126980" name="Equation" r:id="rId5" imgW="2260440" imgH="393480" progId="Equation.3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239000" y="4038600"/>
            <a:ext cx="1676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</a:t>
            </a:r>
            <a:r>
              <a:rPr lang="en-US" baseline="30000" dirty="0" smtClean="0">
                <a:solidFill>
                  <a:srgbClr val="FF0000"/>
                </a:solidFill>
              </a:rPr>
              <a:t>st</a:t>
            </a:r>
            <a:r>
              <a:rPr lang="en-US" dirty="0" smtClean="0">
                <a:solidFill>
                  <a:srgbClr val="FF0000"/>
                </a:solidFill>
              </a:rPr>
              <a:t> order accurate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00B0F0"/>
                </a:solidFill>
              </a:rPr>
              <a:t>2</a:t>
            </a:r>
            <a:r>
              <a:rPr lang="en-US" baseline="30000" dirty="0" smtClean="0">
                <a:solidFill>
                  <a:srgbClr val="00B0F0"/>
                </a:solidFill>
              </a:rPr>
              <a:t>nd</a:t>
            </a:r>
            <a:r>
              <a:rPr lang="en-US" dirty="0" smtClean="0">
                <a:solidFill>
                  <a:srgbClr val="00B0F0"/>
                </a:solidFill>
              </a:rPr>
              <a:t> derivative gives error magnitude</a:t>
            </a:r>
            <a:endParaRPr lang="en-US" dirty="0">
              <a:solidFill>
                <a:srgbClr val="00B0F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 bwMode="auto">
          <a:xfrm rot="10800000" flipV="1">
            <a:off x="5791200" y="4724400"/>
            <a:ext cx="1524000" cy="60960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 rot="10800000">
            <a:off x="6477000" y="5562600"/>
            <a:ext cx="685800" cy="762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8" grpId="0"/>
      <p:bldP spid="10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Numerical error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752600"/>
            <a:ext cx="3352800" cy="1219200"/>
          </a:xfrm>
        </p:spPr>
        <p:txBody>
          <a:bodyPr/>
          <a:lstStyle/>
          <a:p>
            <a:r>
              <a:rPr lang="en-US" sz="2800" dirty="0"/>
              <a:t>Similar error in </a:t>
            </a:r>
            <a:r>
              <a:rPr lang="en-US" sz="2800" i="1" dirty="0"/>
              <a:t>f(x</a:t>
            </a:r>
            <a:r>
              <a:rPr lang="en-US" sz="2800" i="1" baseline="-25000" dirty="0"/>
              <a:t>0</a:t>
            </a:r>
            <a:r>
              <a:rPr lang="en-US" sz="2800" i="1" dirty="0"/>
              <a:t>)</a:t>
            </a:r>
            <a:r>
              <a:rPr lang="en-US" sz="2800" dirty="0"/>
              <a:t> and </a:t>
            </a:r>
            <a:r>
              <a:rPr lang="en-US" sz="2800" i="1" dirty="0"/>
              <a:t>f(x</a:t>
            </a:r>
            <a:r>
              <a:rPr lang="en-US" sz="2800" i="1" baseline="-25000" dirty="0"/>
              <a:t>0</a:t>
            </a:r>
            <a:r>
              <a:rPr lang="en-US" sz="2800" i="1" dirty="0"/>
              <a:t>+h)</a:t>
            </a:r>
            <a:r>
              <a:rPr lang="en-US" sz="2800" dirty="0"/>
              <a:t>: </a:t>
            </a:r>
            <a:r>
              <a:rPr lang="el-GR" sz="2800" dirty="0">
                <a:cs typeface="Times New Roman" pitchFamily="18" charset="0"/>
              </a:rPr>
              <a:t>δ</a:t>
            </a:r>
            <a:endParaRPr lang="el-GR" sz="2800" i="1" dirty="0">
              <a:cs typeface="Times New Roman" pitchFamily="18" charset="0"/>
            </a:endParaRPr>
          </a:p>
        </p:txBody>
      </p:sp>
      <p:sp>
        <p:nvSpPr>
          <p:cNvPr id="116740" name="Text Box 4"/>
          <p:cNvSpPr txBox="1">
            <a:spLocks noChangeArrowheads="1"/>
          </p:cNvSpPr>
          <p:nvPr/>
        </p:nvSpPr>
        <p:spPr bwMode="auto">
          <a:xfrm>
            <a:off x="1143000" y="49530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Total computational error in finite difference: 2</a:t>
            </a:r>
            <a:r>
              <a:rPr lang="el-GR" dirty="0">
                <a:cs typeface="Times New Roman" pitchFamily="18" charset="0"/>
              </a:rPr>
              <a:t>δ</a:t>
            </a:r>
            <a:r>
              <a:rPr lang="en-US" i="1" dirty="0">
                <a:cs typeface="Times New Roman" pitchFamily="18" charset="0"/>
              </a:rPr>
              <a:t>/h</a:t>
            </a:r>
            <a:endParaRPr lang="el-GR" i="1" dirty="0">
              <a:cs typeface="Times New Roman" pitchFamily="18" charset="0"/>
            </a:endParaRPr>
          </a:p>
        </p:txBody>
      </p:sp>
      <p:graphicFrame>
        <p:nvGraphicFramePr>
          <p:cNvPr id="116741" name="Object 5"/>
          <p:cNvGraphicFramePr>
            <a:graphicFrameLocks noChangeAspect="1"/>
          </p:cNvGraphicFramePr>
          <p:nvPr/>
        </p:nvGraphicFramePr>
        <p:xfrm>
          <a:off x="4419600" y="1600200"/>
          <a:ext cx="3429000" cy="1181100"/>
        </p:xfrm>
        <a:graphic>
          <a:graphicData uri="http://schemas.openxmlformats.org/presentationml/2006/ole">
            <p:oleObj spid="_x0000_s128002" name="Equation" r:id="rId3" imgW="1549080" imgH="533160" progId="Equation.3">
              <p:embed/>
            </p:oleObj>
          </a:graphicData>
        </a:graphic>
      </p:graphicFrame>
      <p:graphicFrame>
        <p:nvGraphicFramePr>
          <p:cNvPr id="116742" name="Object 6"/>
          <p:cNvGraphicFramePr>
            <a:graphicFrameLocks noChangeAspect="1"/>
          </p:cNvGraphicFramePr>
          <p:nvPr/>
        </p:nvGraphicFramePr>
        <p:xfrm>
          <a:off x="609600" y="2895600"/>
          <a:ext cx="7866063" cy="1004888"/>
        </p:xfrm>
        <a:graphic>
          <a:graphicData uri="http://schemas.openxmlformats.org/presentationml/2006/ole">
            <p:oleObj spid="_x0000_s128003" name="Equation" r:id="rId4" imgW="3377880" imgH="431640" progId="Equation.3">
              <p:embed/>
            </p:oleObj>
          </a:graphicData>
        </a:graphic>
      </p:graphicFrame>
      <p:graphicFrame>
        <p:nvGraphicFramePr>
          <p:cNvPr id="116743" name="Object 7"/>
          <p:cNvGraphicFramePr>
            <a:graphicFrameLocks noChangeAspect="1"/>
          </p:cNvGraphicFramePr>
          <p:nvPr/>
        </p:nvGraphicFramePr>
        <p:xfrm>
          <a:off x="838200" y="3962400"/>
          <a:ext cx="7807325" cy="1004888"/>
        </p:xfrm>
        <a:graphic>
          <a:graphicData uri="http://schemas.openxmlformats.org/presentationml/2006/ole">
            <p:oleObj spid="_x0000_s128004" name="Equation" r:id="rId5" imgW="3352680" imgH="431640" progId="Equation.3">
              <p:embed/>
            </p:oleObj>
          </a:graphicData>
        </a:graphic>
      </p:graphicFrame>
      <p:graphicFrame>
        <p:nvGraphicFramePr>
          <p:cNvPr id="116744" name="Object 8"/>
          <p:cNvGraphicFramePr>
            <a:graphicFrameLocks noChangeAspect="1"/>
          </p:cNvGraphicFramePr>
          <p:nvPr/>
        </p:nvGraphicFramePr>
        <p:xfrm>
          <a:off x="2362200" y="5410200"/>
          <a:ext cx="4170363" cy="915988"/>
        </p:xfrm>
        <a:graphic>
          <a:graphicData uri="http://schemas.openxmlformats.org/presentationml/2006/ole">
            <p:oleObj spid="_x0000_s128005" name="Equation" r:id="rId6" imgW="179064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40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Total Error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2209800"/>
          </a:xfrm>
        </p:spPr>
        <p:txBody>
          <a:bodyPr/>
          <a:lstStyle/>
          <a:p>
            <a:r>
              <a:rPr lang="en-US" i="1" dirty="0"/>
              <a:t>E = </a:t>
            </a:r>
            <a:r>
              <a:rPr lang="en-US" i="1" dirty="0" err="1"/>
              <a:t>ch</a:t>
            </a:r>
            <a:r>
              <a:rPr lang="en-US" i="1" dirty="0"/>
              <a:t> + 2</a:t>
            </a:r>
            <a:r>
              <a:rPr lang="el-GR" i="1" dirty="0">
                <a:cs typeface="Times New Roman" pitchFamily="18" charset="0"/>
              </a:rPr>
              <a:t>δ</a:t>
            </a:r>
            <a:r>
              <a:rPr lang="en-US" i="1" dirty="0">
                <a:cs typeface="Times New Roman" pitchFamily="18" charset="0"/>
              </a:rPr>
              <a:t>/h  {c = </a:t>
            </a:r>
            <a:r>
              <a:rPr lang="en-US" i="1" dirty="0" smtClean="0">
                <a:cs typeface="Times New Roman" pitchFamily="18" charset="0"/>
              </a:rPr>
              <a:t>(1/2)f</a:t>
            </a:r>
            <a:r>
              <a:rPr lang="en-US" i="1" dirty="0">
                <a:cs typeface="Times New Roman" pitchFamily="18" charset="0"/>
              </a:rPr>
              <a:t>’’(</a:t>
            </a:r>
            <a:r>
              <a:rPr lang="en-US" i="1" dirty="0">
                <a:cs typeface="Times New Roman" pitchFamily="18" charset="0"/>
                <a:sym typeface="Symbol" pitchFamily="18" charset="2"/>
              </a:rPr>
              <a:t></a:t>
            </a:r>
            <a:r>
              <a:rPr lang="en-US" i="1" dirty="0">
                <a:cs typeface="Times New Roman" pitchFamily="18" charset="0"/>
              </a:rPr>
              <a:t>)}</a:t>
            </a:r>
          </a:p>
          <a:p>
            <a:r>
              <a:rPr lang="en-US" dirty="0">
                <a:cs typeface="Times New Roman" pitchFamily="18" charset="0"/>
              </a:rPr>
              <a:t>Minimum error found  by differentiating:</a:t>
            </a:r>
          </a:p>
          <a:p>
            <a:pPr lvl="1">
              <a:buFontTx/>
              <a:buChar char="•"/>
            </a:pPr>
            <a:r>
              <a:rPr lang="en-US" i="1" dirty="0" err="1">
                <a:cs typeface="Times New Roman" pitchFamily="18" charset="0"/>
              </a:rPr>
              <a:t>dE</a:t>
            </a:r>
            <a:r>
              <a:rPr lang="en-US" i="1" dirty="0">
                <a:cs typeface="Times New Roman" pitchFamily="18" charset="0"/>
              </a:rPr>
              <a:t>/dh = c - 2</a:t>
            </a:r>
            <a:r>
              <a:rPr lang="el-GR" i="1" dirty="0">
                <a:cs typeface="Times New Roman" pitchFamily="18" charset="0"/>
              </a:rPr>
              <a:t>δ</a:t>
            </a:r>
            <a:r>
              <a:rPr lang="en-US" i="1" dirty="0">
                <a:cs typeface="Times New Roman" pitchFamily="18" charset="0"/>
              </a:rPr>
              <a:t>/h</a:t>
            </a:r>
            <a:r>
              <a:rPr lang="en-US" i="1" baseline="30000" dirty="0">
                <a:cs typeface="Times New Roman" pitchFamily="18" charset="0"/>
              </a:rPr>
              <a:t>2</a:t>
            </a:r>
            <a:r>
              <a:rPr lang="en-US" baseline="30000" dirty="0">
                <a:cs typeface="Times New Roman" pitchFamily="18" charset="0"/>
              </a:rPr>
              <a:t> </a:t>
            </a:r>
            <a:r>
              <a:rPr lang="en-US" dirty="0">
                <a:cs typeface="Times New Roman" pitchFamily="18" charset="0"/>
              </a:rPr>
              <a:t>= 0</a:t>
            </a:r>
          </a:p>
          <a:p>
            <a:pPr lvl="1">
              <a:buFontTx/>
              <a:buChar char="•"/>
            </a:pPr>
            <a:r>
              <a:rPr lang="en-US" dirty="0">
                <a:cs typeface="Times New Roman" pitchFamily="18" charset="0"/>
              </a:rPr>
              <a:t>Solution</a:t>
            </a:r>
            <a:endParaRPr lang="en-US" i="1" dirty="0">
              <a:cs typeface="Times New Roman" pitchFamily="18" charset="0"/>
            </a:endParaRPr>
          </a:p>
          <a:p>
            <a:pPr>
              <a:buFontTx/>
              <a:buNone/>
            </a:pPr>
            <a:endParaRPr lang="el-GR" dirty="0">
              <a:cs typeface="Times New Roman" pitchFamily="18" charset="0"/>
            </a:endParaRPr>
          </a:p>
        </p:txBody>
      </p:sp>
      <p:graphicFrame>
        <p:nvGraphicFramePr>
          <p:cNvPr id="117764" name="Object 4"/>
          <p:cNvGraphicFramePr>
            <a:graphicFrameLocks noChangeAspect="1"/>
          </p:cNvGraphicFramePr>
          <p:nvPr/>
        </p:nvGraphicFramePr>
        <p:xfrm>
          <a:off x="3810000" y="3429000"/>
          <a:ext cx="1524000" cy="776288"/>
        </p:xfrm>
        <a:graphic>
          <a:graphicData uri="http://schemas.openxmlformats.org/presentationml/2006/ole">
            <p:oleObj spid="_x0000_s129026" name="Equation" r:id="rId3" imgW="672840" imgH="342720" progId="Equation.3">
              <p:embed/>
            </p:oleObj>
          </a:graphicData>
        </a:graphic>
      </p:graphicFrame>
      <p:graphicFrame>
        <p:nvGraphicFramePr>
          <p:cNvPr id="117765" name="Object 5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29027" name="Equation" r:id="rId4" imgW="114120" imgH="215640" progId="Equation.3">
              <p:embed/>
            </p:oleObj>
          </a:graphicData>
        </a:graphic>
      </p:graphicFrame>
      <p:sp>
        <p:nvSpPr>
          <p:cNvPr id="117766" name="Text Box 6"/>
          <p:cNvSpPr txBox="1">
            <a:spLocks noChangeArrowheads="1"/>
          </p:cNvSpPr>
          <p:nvPr/>
        </p:nvSpPr>
        <p:spPr bwMode="auto">
          <a:xfrm>
            <a:off x="838200" y="4419600"/>
            <a:ext cx="7467600" cy="194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cs typeface="Times New Roman" pitchFamily="18" charset="0"/>
              </a:rPr>
              <a:t>There is a value of </a:t>
            </a:r>
            <a:r>
              <a:rPr lang="en-US" sz="3200" i="1" dirty="0">
                <a:cs typeface="Times New Roman" pitchFamily="18" charset="0"/>
              </a:rPr>
              <a:t>h</a:t>
            </a:r>
            <a:r>
              <a:rPr lang="en-US" sz="3200" dirty="0">
                <a:cs typeface="Times New Roman" pitchFamily="18" charset="0"/>
              </a:rPr>
              <a:t> for which the error in this approximation to the derivative is a minimum.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cs typeface="Times New Roman" pitchFamily="18" charset="0"/>
              </a:rPr>
              <a:t>Need to form estimate </a:t>
            </a:r>
            <a:r>
              <a:rPr lang="en-US" sz="3200" i="1" dirty="0">
                <a:cs typeface="Times New Roman" pitchFamily="18" charset="0"/>
              </a:rPr>
              <a:t>c</a:t>
            </a:r>
            <a:r>
              <a:rPr lang="en-US" sz="3200" dirty="0">
                <a:cs typeface="Times New Roman" pitchFamily="18" charset="0"/>
              </a:rPr>
              <a:t> of truncation error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7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7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7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7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7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7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3" grpId="0" build="p" autoUpdateAnimBg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Other divided difference Formulae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609600"/>
          </a:xfrm>
        </p:spPr>
        <p:txBody>
          <a:bodyPr/>
          <a:lstStyle/>
          <a:p>
            <a:r>
              <a:rPr lang="en-US"/>
              <a:t>Negative (backward) divided difference</a:t>
            </a:r>
          </a:p>
        </p:txBody>
      </p:sp>
      <p:sp>
        <p:nvSpPr>
          <p:cNvPr id="118788" name="Text Box 4"/>
          <p:cNvSpPr txBox="1">
            <a:spLocks noChangeArrowheads="1"/>
          </p:cNvSpPr>
          <p:nvPr/>
        </p:nvSpPr>
        <p:spPr bwMode="auto">
          <a:xfrm>
            <a:off x="838200" y="3733800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Average of positive and negative: Two-sided difference</a:t>
            </a:r>
          </a:p>
        </p:txBody>
      </p:sp>
      <p:graphicFrame>
        <p:nvGraphicFramePr>
          <p:cNvPr id="118789" name="Object 5"/>
          <p:cNvGraphicFramePr>
            <a:graphicFrameLocks noChangeAspect="1"/>
          </p:cNvGraphicFramePr>
          <p:nvPr/>
        </p:nvGraphicFramePr>
        <p:xfrm>
          <a:off x="990600" y="2438400"/>
          <a:ext cx="5913438" cy="915988"/>
        </p:xfrm>
        <a:graphic>
          <a:graphicData uri="http://schemas.openxmlformats.org/presentationml/2006/ole">
            <p:oleObj spid="_x0000_s130050" name="Equation" r:id="rId3" imgW="2539800" imgH="393480" progId="Equation.3">
              <p:embed/>
            </p:oleObj>
          </a:graphicData>
        </a:graphic>
      </p:graphicFrame>
      <p:graphicFrame>
        <p:nvGraphicFramePr>
          <p:cNvPr id="118790" name="Object 6"/>
          <p:cNvGraphicFramePr>
            <a:graphicFrameLocks noChangeAspect="1"/>
          </p:cNvGraphicFramePr>
          <p:nvPr/>
        </p:nvGraphicFramePr>
        <p:xfrm>
          <a:off x="990600" y="4267200"/>
          <a:ext cx="7213600" cy="1004888"/>
        </p:xfrm>
        <a:graphic>
          <a:graphicData uri="http://schemas.openxmlformats.org/presentationml/2006/ole">
            <p:oleObj spid="_x0000_s130051" name="Equation" r:id="rId4" imgW="3098520" imgH="431640" progId="Equation.3">
              <p:embed/>
            </p:oleObj>
          </a:graphicData>
        </a:graphic>
      </p:graphicFrame>
      <p:graphicFrame>
        <p:nvGraphicFramePr>
          <p:cNvPr id="118791" name="Object 7"/>
          <p:cNvGraphicFramePr>
            <a:graphicFrameLocks noChangeAspect="1"/>
          </p:cNvGraphicFramePr>
          <p:nvPr/>
        </p:nvGraphicFramePr>
        <p:xfrm>
          <a:off x="1905000" y="5334000"/>
          <a:ext cx="4672013" cy="1004888"/>
        </p:xfrm>
        <a:graphic>
          <a:graphicData uri="http://schemas.openxmlformats.org/presentationml/2006/ole">
            <p:oleObj spid="_x0000_s130052" name="Equation" r:id="rId5" imgW="200628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Two-sided error is smaller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752600"/>
            <a:ext cx="7772400" cy="685800"/>
          </a:xfrm>
        </p:spPr>
        <p:txBody>
          <a:bodyPr/>
          <a:lstStyle/>
          <a:p>
            <a:r>
              <a:rPr lang="en-US"/>
              <a:t>Taylor Series:</a:t>
            </a:r>
          </a:p>
        </p:txBody>
      </p:sp>
      <p:graphicFrame>
        <p:nvGraphicFramePr>
          <p:cNvPr id="119812" name="Object 4"/>
          <p:cNvGraphicFramePr>
            <a:graphicFrameLocks noChangeAspect="1"/>
          </p:cNvGraphicFramePr>
          <p:nvPr/>
        </p:nvGraphicFramePr>
        <p:xfrm>
          <a:off x="533400" y="2286000"/>
          <a:ext cx="7391400" cy="908050"/>
        </p:xfrm>
        <a:graphic>
          <a:graphicData uri="http://schemas.openxmlformats.org/presentationml/2006/ole">
            <p:oleObj spid="_x0000_s131074" name="Equation" r:id="rId3" imgW="3416040" imgH="419040" progId="Equation.3">
              <p:embed/>
            </p:oleObj>
          </a:graphicData>
        </a:graphic>
      </p:graphicFrame>
      <p:graphicFrame>
        <p:nvGraphicFramePr>
          <p:cNvPr id="119813" name="Object 5"/>
          <p:cNvGraphicFramePr>
            <a:graphicFrameLocks noChangeAspect="1"/>
          </p:cNvGraphicFramePr>
          <p:nvPr/>
        </p:nvGraphicFramePr>
        <p:xfrm>
          <a:off x="685800" y="3200400"/>
          <a:ext cx="7364413" cy="908050"/>
        </p:xfrm>
        <a:graphic>
          <a:graphicData uri="http://schemas.openxmlformats.org/presentationml/2006/ole">
            <p:oleObj spid="_x0000_s131075" name="Equation" r:id="rId4" imgW="3403440" imgH="419040" progId="Equation.3">
              <p:embed/>
            </p:oleObj>
          </a:graphicData>
        </a:graphic>
      </p:graphicFrame>
      <p:sp>
        <p:nvSpPr>
          <p:cNvPr id="119814" name="Text Box 6"/>
          <p:cNvSpPr txBox="1">
            <a:spLocks noChangeArrowheads="1"/>
          </p:cNvSpPr>
          <p:nvPr/>
        </p:nvSpPr>
        <p:spPr bwMode="auto">
          <a:xfrm>
            <a:off x="609600" y="4419600"/>
            <a:ext cx="7162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Subtract second from first:</a:t>
            </a:r>
          </a:p>
        </p:txBody>
      </p:sp>
      <p:graphicFrame>
        <p:nvGraphicFramePr>
          <p:cNvPr id="119815" name="Object 7"/>
          <p:cNvGraphicFramePr>
            <a:graphicFrameLocks noChangeAspect="1"/>
          </p:cNvGraphicFramePr>
          <p:nvPr/>
        </p:nvGraphicFramePr>
        <p:xfrm>
          <a:off x="1066800" y="4876800"/>
          <a:ext cx="6594475" cy="908050"/>
        </p:xfrm>
        <a:graphic>
          <a:graphicData uri="http://schemas.openxmlformats.org/presentationml/2006/ole">
            <p:oleObj spid="_x0000_s131076" name="Equation" r:id="rId5" imgW="304776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Two-sided error is smaller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7772400" cy="685800"/>
          </a:xfrm>
        </p:spPr>
        <p:txBody>
          <a:bodyPr/>
          <a:lstStyle/>
          <a:p>
            <a:r>
              <a:rPr lang="en-US"/>
              <a:t>Solve for f’(x):</a:t>
            </a:r>
          </a:p>
        </p:txBody>
      </p:sp>
      <p:graphicFrame>
        <p:nvGraphicFramePr>
          <p:cNvPr id="120836" name="Object 4"/>
          <p:cNvGraphicFramePr>
            <a:graphicFrameLocks noChangeAspect="1"/>
          </p:cNvGraphicFramePr>
          <p:nvPr/>
        </p:nvGraphicFramePr>
        <p:xfrm>
          <a:off x="762000" y="2209800"/>
          <a:ext cx="7010400" cy="1930400"/>
        </p:xfrm>
        <a:graphic>
          <a:graphicData uri="http://schemas.openxmlformats.org/presentationml/2006/ole">
            <p:oleObj spid="_x0000_s132098" name="Equation" r:id="rId3" imgW="3047760" imgH="838080" progId="Equation.3">
              <p:embed/>
            </p:oleObj>
          </a:graphicData>
        </a:graphic>
      </p:graphicFrame>
      <p:sp>
        <p:nvSpPr>
          <p:cNvPr id="120837" name="Text Box 5"/>
          <p:cNvSpPr txBox="1">
            <a:spLocks noChangeArrowheads="1"/>
          </p:cNvSpPr>
          <p:nvPr/>
        </p:nvSpPr>
        <p:spPr bwMode="auto">
          <a:xfrm>
            <a:off x="762000" y="4343400"/>
            <a:ext cx="7315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The central difference formula above is 2</a:t>
            </a:r>
            <a:r>
              <a:rPr lang="en-US" baseline="30000" dirty="0"/>
              <a:t>nd</a:t>
            </a:r>
            <a:r>
              <a:rPr lang="en-US" dirty="0"/>
              <a:t> order accurate, with the 3</a:t>
            </a:r>
            <a:r>
              <a:rPr lang="en-US" baseline="30000" dirty="0"/>
              <a:t>rd</a:t>
            </a:r>
            <a:r>
              <a:rPr lang="en-US" dirty="0"/>
              <a:t> derivative expressing the truncation error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Derivative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438400" y="1676400"/>
          <a:ext cx="3795252" cy="609600"/>
        </p:xfrm>
        <a:graphic>
          <a:graphicData uri="http://schemas.openxmlformats.org/presentationml/2006/ole">
            <p:oleObj spid="_x0000_s158722" name="Equation" r:id="rId3" imgW="2450880" imgH="39348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38200" y="2514600"/>
            <a:ext cx="7162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we were to approximate this derivative as a finite difference in a set of grid points, it would require three points , x</a:t>
            </a:r>
            <a:r>
              <a:rPr lang="en-US" baseline="-25000" dirty="0" smtClean="0"/>
              <a:t>0</a:t>
            </a:r>
            <a:r>
              <a:rPr lang="en-US" dirty="0" smtClean="0"/>
              <a:t>, and one on either side.</a:t>
            </a:r>
            <a:br>
              <a:rPr lang="en-US" dirty="0" smtClean="0"/>
            </a:br>
            <a:endParaRPr lang="en-US" dirty="0" smtClean="0"/>
          </a:p>
          <a:p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Partial Derivative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731963" y="1657350"/>
          <a:ext cx="5211762" cy="649288"/>
        </p:xfrm>
        <a:graphic>
          <a:graphicData uri="http://schemas.openxmlformats.org/presentationml/2006/ole">
            <p:oleObj spid="_x0000_s159746" name="Equation" r:id="rId3" imgW="3365280" imgH="41904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38200" y="2514600"/>
            <a:ext cx="7162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we were to approximate this partial derivative as a finite difference in a set of grid points, it would require three points , x</a:t>
            </a:r>
            <a:r>
              <a:rPr lang="en-US" baseline="-25000" dirty="0" smtClean="0"/>
              <a:t>0</a:t>
            </a:r>
            <a:r>
              <a:rPr lang="en-US" dirty="0" smtClean="0"/>
              <a:t>, and one on either side.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In a 2D problem, where we have </a:t>
            </a:r>
            <a:r>
              <a:rPr lang="en-US" i="1" dirty="0" smtClean="0"/>
              <a:t>f(</a:t>
            </a:r>
            <a:r>
              <a:rPr lang="en-US" i="1" dirty="0" err="1" smtClean="0"/>
              <a:t>x,y</a:t>
            </a:r>
            <a:r>
              <a:rPr lang="en-US" i="1" dirty="0" smtClean="0"/>
              <a:t>), </a:t>
            </a:r>
            <a:r>
              <a:rPr lang="en-US" dirty="0" smtClean="0"/>
              <a:t>we may need both 2</a:t>
            </a:r>
            <a:r>
              <a:rPr lang="en-US" baseline="30000" dirty="0" smtClean="0"/>
              <a:t>nd</a:t>
            </a:r>
            <a:r>
              <a:rPr lang="en-US" dirty="0" smtClean="0"/>
              <a:t> order partial derivatives.  We would then be using the central point and points one either side and above and below it for both derivatives. (5 pts total)</a:t>
            </a:r>
          </a:p>
          <a:p>
            <a:endParaRPr lang="en-US" i="1" dirty="0"/>
          </a:p>
        </p:txBody>
      </p:sp>
      <p:graphicFrame>
        <p:nvGraphicFramePr>
          <p:cNvPr id="159747" name="Object 2"/>
          <p:cNvGraphicFramePr>
            <a:graphicFrameLocks noChangeAspect="1"/>
          </p:cNvGraphicFramePr>
          <p:nvPr/>
        </p:nvGraphicFramePr>
        <p:xfrm>
          <a:off x="1371600" y="5619750"/>
          <a:ext cx="5211763" cy="688975"/>
        </p:xfrm>
        <a:graphic>
          <a:graphicData uri="http://schemas.openxmlformats.org/presentationml/2006/ole">
            <p:oleObj spid="_x0000_s159747" name="Equation" r:id="rId4" imgW="3365280" imgH="444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laPlace</a:t>
            </a:r>
            <a:r>
              <a:rPr lang="en-US" dirty="0" smtClean="0"/>
              <a:t> equation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295400" y="1752600"/>
          <a:ext cx="4235116" cy="914400"/>
        </p:xfrm>
        <a:graphic>
          <a:graphicData uri="http://schemas.openxmlformats.org/presentationml/2006/ole">
            <p:oleObj spid="_x0000_s160770" name="Equation" r:id="rId3" imgW="2234880" imgH="482400" progId="Equation.3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457200" y="2819400"/>
          <a:ext cx="8319247" cy="609600"/>
        </p:xfrm>
        <a:graphic>
          <a:graphicData uri="http://schemas.openxmlformats.org/presentationml/2006/ole">
            <p:oleObj spid="_x0000_s160772" name="Equation" r:id="rId4" imgW="5892480" imgH="431640" progId="Equation.3">
              <p:embed/>
            </p:oleObj>
          </a:graphicData>
        </a:graphic>
      </p:graphicFrame>
      <p:graphicFrame>
        <p:nvGraphicFramePr>
          <p:cNvPr id="160773" name="Object 5"/>
          <p:cNvGraphicFramePr>
            <a:graphicFrameLocks noChangeAspect="1"/>
          </p:cNvGraphicFramePr>
          <p:nvPr/>
        </p:nvGraphicFramePr>
        <p:xfrm>
          <a:off x="457200" y="3733800"/>
          <a:ext cx="8108156" cy="685800"/>
        </p:xfrm>
        <a:graphic>
          <a:graphicData uri="http://schemas.openxmlformats.org/presentationml/2006/ole">
            <p:oleObj spid="_x0000_s160773" name="Equation" r:id="rId5" imgW="5105160" imgH="43164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09600" y="4549676"/>
            <a:ext cx="7239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These finite difference equations for the </a:t>
            </a:r>
            <a:r>
              <a:rPr lang="en-US" sz="2000" dirty="0" err="1" smtClean="0"/>
              <a:t>laPlace</a:t>
            </a:r>
            <a:r>
              <a:rPr lang="en-US" sz="2000" dirty="0" smtClean="0"/>
              <a:t> equation look just like the equations we solved in the rat maze.  (The boundary conditions would be the food pattern.)</a:t>
            </a:r>
          </a:p>
          <a:p>
            <a:r>
              <a:rPr lang="en-US" sz="2000" dirty="0" smtClean="0"/>
              <a:t>This is motivation for efficient algorithms for very large sets of equations (fine grids of points) in that type of problem.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5562600" y="1600200"/>
            <a:ext cx="32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FFC000"/>
                </a:solidFill>
              </a:rPr>
              <a:t>With boundary conditions at edges of region.</a:t>
            </a:r>
            <a:endParaRPr lang="en-US" i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457200" y="381000"/>
            <a:ext cx="815340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/>
              <a:t>Trapezoid Approx:</a:t>
            </a:r>
            <a:r>
              <a:rPr lang="en-US" sz="3200" dirty="0"/>
              <a:t>  Assume the area is equal to that of the trapezoid formed by the line between the limits.  </a:t>
            </a:r>
          </a:p>
        </p:txBody>
      </p:sp>
      <p:graphicFrame>
        <p:nvGraphicFramePr>
          <p:cNvPr id="5124" name="Object 4"/>
          <p:cNvGraphicFramePr>
            <a:graphicFrameLocks noChangeAspect="1"/>
          </p:cNvGraphicFramePr>
          <p:nvPr/>
        </p:nvGraphicFramePr>
        <p:xfrm>
          <a:off x="381000" y="4800600"/>
          <a:ext cx="6248400" cy="1825172"/>
        </p:xfrm>
        <a:graphic>
          <a:graphicData uri="http://schemas.openxmlformats.org/presentationml/2006/ole">
            <p:oleObj spid="_x0000_s5124" name="Equation" r:id="rId3" imgW="2425680" imgH="711000" progId="Equation.3">
              <p:embed/>
            </p:oleObj>
          </a:graphicData>
        </a:graphic>
      </p:graphicFrame>
      <p:graphicFrame>
        <p:nvGraphicFramePr>
          <p:cNvPr id="5126" name="Object 6"/>
          <p:cNvGraphicFramePr>
            <a:graphicFrameLocks noChangeAspect="1"/>
          </p:cNvGraphicFramePr>
          <p:nvPr>
            <p:ph type="title"/>
          </p:nvPr>
        </p:nvGraphicFramePr>
        <p:xfrm>
          <a:off x="3733800" y="1828800"/>
          <a:ext cx="4572000" cy="3551238"/>
        </p:xfrm>
        <a:graphic>
          <a:graphicData uri="http://schemas.openxmlformats.org/presentationml/2006/ole">
            <p:oleObj spid="_x0000_s5126" name="Bitmap Image" r:id="rId4" imgW="3790476" imgH="2943636" progId="PBrush">
              <p:embed/>
            </p:oleObj>
          </a:graphicData>
        </a:graphic>
      </p:graphicFrame>
      <p:graphicFrame>
        <p:nvGraphicFramePr>
          <p:cNvPr id="5128" name="Object 8"/>
          <p:cNvGraphicFramePr>
            <a:graphicFrameLocks noChangeAspect="1"/>
          </p:cNvGraphicFramePr>
          <p:nvPr/>
        </p:nvGraphicFramePr>
        <p:xfrm>
          <a:off x="396875" y="2286000"/>
          <a:ext cx="4818063" cy="1166813"/>
        </p:xfrm>
        <a:graphic>
          <a:graphicData uri="http://schemas.openxmlformats.org/presentationml/2006/ole">
            <p:oleObj spid="_x0000_s5128" name="Equation" r:id="rId5" imgW="1879560" imgH="457200" progId="Equation.3">
              <p:embed/>
            </p:oleObj>
          </a:graphicData>
        </a:graphic>
      </p:graphicFrame>
      <p:cxnSp>
        <p:nvCxnSpPr>
          <p:cNvPr id="10" name="Curved Connector 9"/>
          <p:cNvCxnSpPr/>
          <p:nvPr/>
        </p:nvCxnSpPr>
        <p:spPr bwMode="auto">
          <a:xfrm>
            <a:off x="5257800" y="2590800"/>
            <a:ext cx="1676400" cy="838200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/>
              <a:t>Optimization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General Task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Given a function of several variables, f(x</a:t>
            </a:r>
            <a:r>
              <a:rPr lang="en-US" sz="2800" baseline="-25000"/>
              <a:t>1</a:t>
            </a:r>
            <a:r>
              <a:rPr lang="en-US" sz="2800"/>
              <a:t>,x</a:t>
            </a:r>
            <a:r>
              <a:rPr lang="en-US" sz="2800" baseline="-25000"/>
              <a:t>2</a:t>
            </a:r>
            <a:r>
              <a:rPr lang="en-US" sz="2800"/>
              <a:t>,...,x</a:t>
            </a:r>
            <a:r>
              <a:rPr lang="en-US" sz="2800" baseline="-25000"/>
              <a:t>n</a:t>
            </a:r>
            <a:r>
              <a:rPr lang="en-US" sz="2800"/>
              <a:t>), find its minimum value subject to a set of constraints:</a:t>
            </a:r>
            <a:br>
              <a:rPr lang="en-US" sz="2800"/>
            </a:br>
            <a:r>
              <a:rPr lang="en-US" sz="2800"/>
              <a:t>g(x</a:t>
            </a:r>
            <a:r>
              <a:rPr lang="en-US" sz="2800" baseline="-25000"/>
              <a:t>1</a:t>
            </a:r>
            <a:r>
              <a:rPr lang="en-US" sz="2800"/>
              <a:t>,x</a:t>
            </a:r>
            <a:r>
              <a:rPr lang="en-US" sz="2800" baseline="-25000"/>
              <a:t>2</a:t>
            </a:r>
            <a:r>
              <a:rPr lang="en-US" sz="2800"/>
              <a:t>,...,x</a:t>
            </a:r>
            <a:r>
              <a:rPr lang="en-US" sz="2800" baseline="-25000"/>
              <a:t>n</a:t>
            </a:r>
            <a:r>
              <a:rPr lang="en-US" sz="2800"/>
              <a:t>) = 0 and h(x</a:t>
            </a:r>
            <a:r>
              <a:rPr lang="en-US" sz="2800" baseline="-25000"/>
              <a:t>1</a:t>
            </a:r>
            <a:r>
              <a:rPr lang="en-US" sz="2800"/>
              <a:t>,x</a:t>
            </a:r>
            <a:r>
              <a:rPr lang="en-US" sz="2800" baseline="-25000"/>
              <a:t>2</a:t>
            </a:r>
            <a:r>
              <a:rPr lang="en-US" sz="2800"/>
              <a:t>,...,x</a:t>
            </a:r>
            <a:r>
              <a:rPr lang="en-US" sz="2800" baseline="-25000"/>
              <a:t>n</a:t>
            </a:r>
            <a:r>
              <a:rPr lang="en-US" sz="2800"/>
              <a:t>) </a:t>
            </a:r>
            <a:r>
              <a:rPr lang="en-US" sz="2800">
                <a:sym typeface="Symbol" pitchFamily="18" charset="2"/>
              </a:rPr>
              <a:t> 0</a:t>
            </a:r>
          </a:p>
          <a:p>
            <a:pPr lvl="1">
              <a:lnSpc>
                <a:spcPct val="90000"/>
              </a:lnSpc>
            </a:pPr>
            <a:r>
              <a:rPr lang="en-US" i="1">
                <a:sym typeface="Symbol" pitchFamily="18" charset="2"/>
              </a:rPr>
              <a:t>f</a:t>
            </a:r>
            <a:r>
              <a:rPr lang="en-US">
                <a:sym typeface="Symbol" pitchFamily="18" charset="2"/>
              </a:rPr>
              <a:t> is scalar, </a:t>
            </a:r>
            <a:r>
              <a:rPr lang="en-US" i="1">
                <a:sym typeface="Symbol" pitchFamily="18" charset="2"/>
              </a:rPr>
              <a:t>g</a:t>
            </a:r>
            <a:r>
              <a:rPr lang="en-US">
                <a:sym typeface="Symbol" pitchFamily="18" charset="2"/>
              </a:rPr>
              <a:t> and </a:t>
            </a:r>
            <a:r>
              <a:rPr lang="en-US" i="1">
                <a:sym typeface="Symbol" pitchFamily="18" charset="2"/>
              </a:rPr>
              <a:t>h</a:t>
            </a:r>
            <a:r>
              <a:rPr lang="en-US">
                <a:sym typeface="Symbol" pitchFamily="18" charset="2"/>
              </a:rPr>
              <a:t> may or may not be.</a:t>
            </a:r>
          </a:p>
          <a:p>
            <a:pPr lvl="1">
              <a:lnSpc>
                <a:spcPct val="90000"/>
              </a:lnSpc>
            </a:pPr>
            <a:r>
              <a:rPr lang="en-US" i="1">
                <a:sym typeface="Symbol" pitchFamily="18" charset="2"/>
              </a:rPr>
              <a:t>feasible point</a:t>
            </a:r>
            <a:r>
              <a:rPr lang="en-US">
                <a:sym typeface="Symbol" pitchFamily="18" charset="2"/>
              </a:rPr>
              <a:t> is any point within domain of </a:t>
            </a:r>
            <a:r>
              <a:rPr lang="en-US" i="1">
                <a:sym typeface="Symbol" pitchFamily="18" charset="2"/>
              </a:rPr>
              <a:t>f</a:t>
            </a:r>
            <a:r>
              <a:rPr lang="en-US">
                <a:sym typeface="Symbol" pitchFamily="18" charset="2"/>
              </a:rPr>
              <a:t> that satisfies the constraints.</a:t>
            </a:r>
          </a:p>
          <a:p>
            <a:pPr lvl="1">
              <a:lnSpc>
                <a:spcPct val="90000"/>
              </a:lnSpc>
            </a:pPr>
            <a:r>
              <a:rPr lang="en-US" i="1">
                <a:sym typeface="Symbol" pitchFamily="18" charset="2"/>
              </a:rPr>
              <a:t>unconstrained optimization</a:t>
            </a:r>
            <a:r>
              <a:rPr lang="en-US">
                <a:sym typeface="Symbol" pitchFamily="18" charset="2"/>
              </a:rPr>
              <a:t> is an important subclass.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</a:t>
            </a:r>
            <a:r>
              <a:rPr lang="en-US" dirty="0" smtClean="0"/>
              <a:t>Task in 1D</a:t>
            </a:r>
            <a:endParaRPr lang="en-US" dirty="0"/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r>
              <a:rPr lang="en-US" sz="2800" dirty="0"/>
              <a:t>Given a function of a single variable, f(x), find its minimum value(s).</a:t>
            </a:r>
          </a:p>
          <a:p>
            <a:r>
              <a:rPr lang="en-US" sz="2800" dirty="0"/>
              <a:t>Constraint is commonly placed on acceptable range of the independent variable x.</a:t>
            </a:r>
          </a:p>
          <a:p>
            <a:r>
              <a:rPr lang="en-US" i="1" dirty="0">
                <a:sym typeface="Symbol" pitchFamily="18" charset="2"/>
              </a:rPr>
              <a:t>feasible point</a:t>
            </a:r>
            <a:r>
              <a:rPr lang="en-US" dirty="0">
                <a:sym typeface="Symbol" pitchFamily="18" charset="2"/>
              </a:rPr>
              <a:t> is any point within domain of </a:t>
            </a:r>
            <a:r>
              <a:rPr lang="en-US" i="1" dirty="0">
                <a:sym typeface="Symbol" pitchFamily="18" charset="2"/>
              </a:rPr>
              <a:t>f</a:t>
            </a:r>
            <a:r>
              <a:rPr lang="en-US" dirty="0">
                <a:sym typeface="Symbol" pitchFamily="18" charset="2"/>
              </a:rPr>
              <a:t> that satisfies the constraints.</a:t>
            </a:r>
          </a:p>
          <a:p>
            <a:endParaRPr lang="en-US" dirty="0"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219200"/>
            <a:ext cx="3810000" cy="4114800"/>
          </a:xfrm>
        </p:spPr>
        <p:txBody>
          <a:bodyPr/>
          <a:lstStyle/>
          <a:p>
            <a:r>
              <a:rPr lang="en-US" sz="2800" b="1"/>
              <a:t>Global minimum</a:t>
            </a:r>
            <a:r>
              <a:rPr lang="en-US" sz="2800"/>
              <a:t> occurs at</a:t>
            </a:r>
            <a:r>
              <a:rPr lang="en-US" sz="2800" i="1"/>
              <a:t> x</a:t>
            </a:r>
            <a:r>
              <a:rPr lang="en-US" sz="2800" i="1" baseline="30000"/>
              <a:t>*</a:t>
            </a:r>
            <a:r>
              <a:rPr lang="en-US" sz="2800" i="1"/>
              <a:t> </a:t>
            </a:r>
            <a:r>
              <a:rPr lang="en-US" sz="2800"/>
              <a:t>such that</a:t>
            </a:r>
            <a:r>
              <a:rPr lang="en-US" sz="2800" i="1"/>
              <a:t> f(x</a:t>
            </a:r>
            <a:r>
              <a:rPr lang="en-US" sz="2800" i="1" baseline="30000"/>
              <a:t>*</a:t>
            </a:r>
            <a:r>
              <a:rPr lang="en-US" sz="2800" i="1"/>
              <a:t>) </a:t>
            </a:r>
            <a:r>
              <a:rPr lang="en-US" sz="2800" i="1">
                <a:sym typeface="Symbol" pitchFamily="18" charset="2"/>
              </a:rPr>
              <a:t> f(x) </a:t>
            </a:r>
            <a:r>
              <a:rPr lang="en-US" sz="2800">
                <a:sym typeface="Symbol" pitchFamily="18" charset="2"/>
              </a:rPr>
              <a:t>for </a:t>
            </a:r>
            <a:r>
              <a:rPr lang="en-US" sz="2800" u="sng">
                <a:sym typeface="Symbol" pitchFamily="18" charset="2"/>
              </a:rPr>
              <a:t>all</a:t>
            </a:r>
            <a:r>
              <a:rPr lang="en-US" sz="2800" i="1">
                <a:sym typeface="Symbol" pitchFamily="18" charset="2"/>
              </a:rPr>
              <a:t> </a:t>
            </a:r>
            <a:r>
              <a:rPr lang="en-US" sz="2800">
                <a:sym typeface="Symbol" pitchFamily="18" charset="2"/>
              </a:rPr>
              <a:t>feasible points </a:t>
            </a:r>
            <a:r>
              <a:rPr lang="en-US" sz="2800" i="1">
                <a:sym typeface="Symbol" pitchFamily="18" charset="2"/>
              </a:rPr>
              <a:t>x.</a:t>
            </a:r>
          </a:p>
          <a:p>
            <a:r>
              <a:rPr lang="en-US" sz="2800" b="1"/>
              <a:t>Local minimum</a:t>
            </a:r>
            <a:r>
              <a:rPr lang="en-US" sz="2800"/>
              <a:t> occurs at</a:t>
            </a:r>
            <a:r>
              <a:rPr lang="en-US" sz="2800" i="1"/>
              <a:t> x</a:t>
            </a:r>
            <a:r>
              <a:rPr lang="en-US" sz="2800" i="1" baseline="30000"/>
              <a:t>*</a:t>
            </a:r>
            <a:r>
              <a:rPr lang="en-US" sz="2800" i="1"/>
              <a:t> </a:t>
            </a:r>
            <a:r>
              <a:rPr lang="en-US" sz="2800"/>
              <a:t>such that</a:t>
            </a:r>
            <a:r>
              <a:rPr lang="en-US" sz="2800" i="1"/>
              <a:t> f(x</a:t>
            </a:r>
            <a:r>
              <a:rPr lang="en-US" sz="2800" i="1" baseline="30000"/>
              <a:t>*</a:t>
            </a:r>
            <a:r>
              <a:rPr lang="en-US" sz="2800" i="1"/>
              <a:t>) </a:t>
            </a:r>
            <a:r>
              <a:rPr lang="en-US" sz="2800" i="1">
                <a:sym typeface="Symbol" pitchFamily="18" charset="2"/>
              </a:rPr>
              <a:t> f(x) </a:t>
            </a:r>
            <a:r>
              <a:rPr lang="en-US" sz="2800">
                <a:sym typeface="Symbol" pitchFamily="18" charset="2"/>
              </a:rPr>
              <a:t>for </a:t>
            </a:r>
            <a:r>
              <a:rPr lang="en-US" sz="2800" u="sng">
                <a:sym typeface="Symbol" pitchFamily="18" charset="2"/>
              </a:rPr>
              <a:t>all</a:t>
            </a:r>
            <a:r>
              <a:rPr lang="en-US" sz="2800" i="1">
                <a:sym typeface="Symbol" pitchFamily="18" charset="2"/>
              </a:rPr>
              <a:t> </a:t>
            </a:r>
            <a:r>
              <a:rPr lang="en-US" sz="2800">
                <a:sym typeface="Symbol" pitchFamily="18" charset="2"/>
              </a:rPr>
              <a:t>feasible points </a:t>
            </a:r>
            <a:r>
              <a:rPr lang="en-US" sz="2800" i="1">
                <a:sym typeface="Symbol" pitchFamily="18" charset="2"/>
              </a:rPr>
              <a:t>x </a:t>
            </a:r>
            <a:r>
              <a:rPr lang="en-US" sz="2800" u="sng">
                <a:sym typeface="Symbol" pitchFamily="18" charset="2"/>
              </a:rPr>
              <a:t>in the neighborhood of </a:t>
            </a:r>
            <a:r>
              <a:rPr lang="en-US" sz="2800" i="1" u="sng">
                <a:sym typeface="Symbol" pitchFamily="18" charset="2"/>
              </a:rPr>
              <a:t>x</a:t>
            </a:r>
            <a:r>
              <a:rPr lang="en-US" sz="2800" i="1" baseline="30000">
                <a:sym typeface="Symbol" pitchFamily="18" charset="2"/>
              </a:rPr>
              <a:t>*</a:t>
            </a:r>
            <a:r>
              <a:rPr lang="en-US" sz="2800" i="1">
                <a:sym typeface="Symbol" pitchFamily="18" charset="2"/>
              </a:rPr>
              <a:t>.</a:t>
            </a:r>
          </a:p>
        </p:txBody>
      </p:sp>
      <p:pic>
        <p:nvPicPr>
          <p:cNvPr id="125955" name="Picture 3"/>
          <p:cNvPicPr>
            <a:picLocks noGrp="1" noChangeAspect="1" noChangeArrowheads="1"/>
          </p:cNvPicPr>
          <p:nvPr>
            <p:ph type="ch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8200" y="1371600"/>
            <a:ext cx="3810000" cy="40957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Extrema occur when derivatives vanish (stationary points)</a:t>
            </a:r>
            <a:endParaRPr lang="en-US"/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3810000" cy="2286000"/>
          </a:xfrm>
          <a:solidFill>
            <a:srgbClr val="FFFF99"/>
          </a:solidFill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/>
              <a:t>1-Dimensional f(x)</a:t>
            </a:r>
            <a:endParaRPr lang="en-US" sz="2400"/>
          </a:p>
          <a:p>
            <a:pPr>
              <a:lnSpc>
                <a:spcPct val="90000"/>
              </a:lnSpc>
            </a:pPr>
            <a:r>
              <a:rPr lang="en-US" sz="2400"/>
              <a:t>At minimum or maximum of </a:t>
            </a:r>
            <a:r>
              <a:rPr lang="en-US" sz="2400" i="1"/>
              <a:t>f(x), </a:t>
            </a:r>
            <a:r>
              <a:rPr lang="en-US" sz="2400"/>
              <a:t>the derivative of </a:t>
            </a:r>
            <a:r>
              <a:rPr lang="en-US" sz="2400" i="1"/>
              <a:t>f</a:t>
            </a:r>
            <a:r>
              <a:rPr lang="en-US" sz="2400"/>
              <a:t> vanishes:</a:t>
            </a:r>
            <a:br>
              <a:rPr lang="en-US" sz="2400"/>
            </a:br>
            <a:r>
              <a:rPr lang="en-US" sz="2400"/>
              <a:t/>
            </a:r>
            <a:br>
              <a:rPr lang="en-US" sz="2400"/>
            </a:br>
            <a:endParaRPr lang="en-US" sz="2400"/>
          </a:p>
          <a:p>
            <a:pPr>
              <a:lnSpc>
                <a:spcPct val="90000"/>
              </a:lnSpc>
            </a:pPr>
            <a:endParaRPr lang="en-US" sz="2400" b="1"/>
          </a:p>
        </p:txBody>
      </p:sp>
      <p:sp>
        <p:nvSpPr>
          <p:cNvPr id="12698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981200"/>
            <a:ext cx="3810000" cy="2057400"/>
          </a:xfrm>
          <a:solidFill>
            <a:srgbClr val="CCFFCC"/>
          </a:solidFill>
        </p:spPr>
        <p:txBody>
          <a:bodyPr/>
          <a:lstStyle/>
          <a:p>
            <a:r>
              <a:rPr lang="en-US" b="1"/>
              <a:t>Multidimensional</a:t>
            </a:r>
          </a:p>
          <a:p>
            <a:r>
              <a:rPr lang="en-US"/>
              <a:t>At extrema, all partial derivatives vanish (the gradient = 0)</a:t>
            </a:r>
            <a:endParaRPr lang="en-US" b="1"/>
          </a:p>
        </p:txBody>
      </p:sp>
      <p:graphicFrame>
        <p:nvGraphicFramePr>
          <p:cNvPr id="126981" name="Object 5"/>
          <p:cNvGraphicFramePr>
            <a:graphicFrameLocks noChangeAspect="1"/>
          </p:cNvGraphicFramePr>
          <p:nvPr/>
        </p:nvGraphicFramePr>
        <p:xfrm>
          <a:off x="1295400" y="4419600"/>
          <a:ext cx="1752600" cy="1111250"/>
        </p:xfrm>
        <a:graphic>
          <a:graphicData uri="http://schemas.openxmlformats.org/presentationml/2006/ole">
            <p:oleObj spid="_x0000_s133122" name="Equation" r:id="rId3" imgW="698400" imgH="444240" progId="Equation.3">
              <p:embed/>
            </p:oleObj>
          </a:graphicData>
        </a:graphic>
      </p:graphicFrame>
      <p:graphicFrame>
        <p:nvGraphicFramePr>
          <p:cNvPr id="126982" name="Object 6"/>
          <p:cNvGraphicFramePr>
            <a:graphicFrameLocks noChangeAspect="1"/>
          </p:cNvGraphicFramePr>
          <p:nvPr/>
        </p:nvGraphicFramePr>
        <p:xfrm>
          <a:off x="3962400" y="4572000"/>
          <a:ext cx="4876800" cy="1625600"/>
        </p:xfrm>
        <a:graphic>
          <a:graphicData uri="http://schemas.openxmlformats.org/presentationml/2006/ole">
            <p:oleObj spid="_x0000_s133123" name="Equation" r:id="rId4" imgW="2628720" imgH="876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697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697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6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6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69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69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698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698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69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69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69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69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69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69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79" grpId="0" uiExpand="1" build="p" animBg="1" autoUpdateAnimBg="0"/>
      <p:bldP spid="126980" grpId="0" uiExpand="1" build="p" animBg="1" autoUpdateAnimBg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762000"/>
            <a:ext cx="7772400" cy="5029200"/>
          </a:xfrm>
        </p:spPr>
        <p:txBody>
          <a:bodyPr/>
          <a:lstStyle/>
          <a:p>
            <a:r>
              <a:rPr lang="en-US"/>
              <a:t>As a first step, graph the function </a:t>
            </a:r>
            <a:r>
              <a:rPr lang="en-US" i="1"/>
              <a:t>f(x)</a:t>
            </a:r>
            <a:r>
              <a:rPr lang="en-US"/>
              <a:t> over the interesting domain.  </a:t>
            </a:r>
          </a:p>
          <a:p>
            <a:r>
              <a:rPr lang="en-US"/>
              <a:t>Root finding and minimization are related: we could search for a root of derivative instead of a minimum of parent function.</a:t>
            </a:r>
          </a:p>
          <a:p>
            <a:r>
              <a:rPr lang="en-US" i="1"/>
              <a:t>Unimodal:  </a:t>
            </a:r>
            <a:r>
              <a:rPr lang="en-US"/>
              <a:t>Single minimum in domain, and function is strictly increasing on one side and decreasing on other side of minimum.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80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80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80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2" grpId="0" build="p" autoUpdateAnimBg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Find a bracket containing extremum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572000"/>
          </a:xfrm>
        </p:spPr>
        <p:txBody>
          <a:bodyPr/>
          <a:lstStyle/>
          <a:p>
            <a:r>
              <a:rPr lang="en-US" dirty="0"/>
              <a:t>From starting point x</a:t>
            </a:r>
            <a:r>
              <a:rPr lang="en-US" baseline="-25000" dirty="0"/>
              <a:t>0</a:t>
            </a:r>
            <a:r>
              <a:rPr lang="en-US" dirty="0"/>
              <a:t> explore points distributed as</a:t>
            </a:r>
            <a:br>
              <a:rPr lang="en-US" dirty="0"/>
            </a:br>
            <a:r>
              <a:rPr lang="en-US" dirty="0" err="1"/>
              <a:t>x</a:t>
            </a:r>
            <a:r>
              <a:rPr lang="en-US" baseline="-25000" dirty="0" err="1"/>
              <a:t>k</a:t>
            </a:r>
            <a:r>
              <a:rPr lang="en-US" dirty="0"/>
              <a:t> = x</a:t>
            </a:r>
            <a:r>
              <a:rPr lang="en-US" baseline="-25000" dirty="0"/>
              <a:t>k-1</a:t>
            </a:r>
            <a:r>
              <a:rPr lang="en-US" dirty="0"/>
              <a:t> + 2</a:t>
            </a:r>
            <a:r>
              <a:rPr lang="en-US" baseline="30000" dirty="0"/>
              <a:t>k-1</a:t>
            </a:r>
            <a:r>
              <a:rPr lang="en-US" i="1" dirty="0"/>
              <a:t>h  (see text for examples)</a:t>
            </a:r>
          </a:p>
          <a:p>
            <a:r>
              <a:rPr lang="en-US" dirty="0"/>
              <a:t>When three successive points satisfy:</a:t>
            </a:r>
            <a:br>
              <a:rPr lang="en-US" dirty="0"/>
            </a:br>
            <a:r>
              <a:rPr lang="en-US" dirty="0"/>
              <a:t>x &lt; y &lt; z     and</a:t>
            </a:r>
            <a:br>
              <a:rPr lang="en-US" dirty="0"/>
            </a:br>
            <a:r>
              <a:rPr lang="en-US" dirty="0"/>
              <a:t>f(y) &lt; f(x), f(z), then the </a:t>
            </a:r>
            <a:r>
              <a:rPr lang="en-US" dirty="0" err="1"/>
              <a:t>extremum</a:t>
            </a:r>
            <a:r>
              <a:rPr lang="en-US" dirty="0"/>
              <a:t> is bracketed</a:t>
            </a:r>
            <a:r>
              <a:rPr lang="en-US" dirty="0" smtClean="0"/>
              <a:t>.</a:t>
            </a:r>
          </a:p>
          <a:p>
            <a:r>
              <a:rPr lang="en-US" dirty="0" smtClean="0"/>
              <a:t>Derivative of </a:t>
            </a:r>
            <a:r>
              <a:rPr lang="en-US" i="1" dirty="0" smtClean="0"/>
              <a:t>f(x) </a:t>
            </a:r>
            <a:r>
              <a:rPr lang="en-US" dirty="0" smtClean="0"/>
              <a:t>can be used to speed process</a:t>
            </a:r>
            <a:r>
              <a:rPr lang="en-US" i="1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914400"/>
          </a:xfrm>
        </p:spPr>
        <p:txBody>
          <a:bodyPr/>
          <a:lstStyle/>
          <a:p>
            <a:r>
              <a:rPr lang="en-US" sz="3600"/>
              <a:t>Golden Section Search</a:t>
            </a:r>
            <a:endParaRPr lang="en-US"/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Pick two points within unimodal interval [a,b] such that x1 = a + (1-</a:t>
            </a:r>
            <a:r>
              <a:rPr lang="en-US" sz="2800">
                <a:sym typeface="Symbol" pitchFamily="18" charset="2"/>
              </a:rPr>
              <a:t>)(b-a) and x2=a+ (b-a), with = 0.618.</a:t>
            </a:r>
            <a:br>
              <a:rPr lang="en-US" sz="2800">
                <a:sym typeface="Symbol" pitchFamily="18" charset="2"/>
              </a:rPr>
            </a:br>
            <a:r>
              <a:rPr lang="en-US" sz="2800">
                <a:sym typeface="Symbol" pitchFamily="18" charset="2"/>
              </a:rPr>
              <a:t/>
            </a:r>
            <a:br>
              <a:rPr lang="en-US" sz="2800">
                <a:sym typeface="Symbol" pitchFamily="18" charset="2"/>
              </a:rPr>
            </a:br>
            <a:endParaRPr lang="en-US" sz="2800">
              <a:sym typeface="Symbol" pitchFamily="18" charset="2"/>
            </a:endParaRPr>
          </a:p>
          <a:p>
            <a:r>
              <a:rPr lang="en-US" sz="2800">
                <a:sym typeface="Symbol" pitchFamily="18" charset="2"/>
              </a:rPr>
              <a:t>If f(x</a:t>
            </a:r>
            <a:r>
              <a:rPr lang="en-US" sz="2800" baseline="-25000">
                <a:sym typeface="Symbol" pitchFamily="18" charset="2"/>
              </a:rPr>
              <a:t>2</a:t>
            </a:r>
            <a:r>
              <a:rPr lang="en-US" sz="2800">
                <a:sym typeface="Symbol" pitchFamily="18" charset="2"/>
              </a:rPr>
              <a:t>) &lt; f(x</a:t>
            </a:r>
            <a:r>
              <a:rPr lang="en-US" sz="2800" baseline="-25000">
                <a:sym typeface="Symbol" pitchFamily="18" charset="2"/>
              </a:rPr>
              <a:t>1</a:t>
            </a:r>
            <a:r>
              <a:rPr lang="en-US" sz="2800">
                <a:sym typeface="Symbol" pitchFamily="18" charset="2"/>
              </a:rPr>
              <a:t>) , then min</a:t>
            </a:r>
            <a:r>
              <a:rPr lang="en-US" sz="2800" i="1">
                <a:sym typeface="Symbol" pitchFamily="18" charset="2"/>
              </a:rPr>
              <a:t>f</a:t>
            </a:r>
            <a:r>
              <a:rPr lang="en-US" sz="2800">
                <a:sym typeface="Symbol" pitchFamily="18" charset="2"/>
              </a:rPr>
              <a:t> must lie in [x1,b]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143000" y="3505200"/>
            <a:ext cx="6781800" cy="457200"/>
            <a:chOff x="720" y="2256"/>
            <a:chExt cx="4272" cy="288"/>
          </a:xfrm>
        </p:grpSpPr>
        <p:sp>
          <p:nvSpPr>
            <p:cNvPr id="130053" name="Line 5"/>
            <p:cNvSpPr>
              <a:spLocks noChangeShapeType="1"/>
            </p:cNvSpPr>
            <p:nvPr/>
          </p:nvSpPr>
          <p:spPr bwMode="auto">
            <a:xfrm>
              <a:off x="864" y="2496"/>
              <a:ext cx="38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0054" name="Text Box 6"/>
            <p:cNvSpPr txBox="1">
              <a:spLocks noChangeArrowheads="1"/>
            </p:cNvSpPr>
            <p:nvPr/>
          </p:nvSpPr>
          <p:spPr bwMode="auto">
            <a:xfrm>
              <a:off x="720" y="2256"/>
              <a:ext cx="1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a</a:t>
              </a:r>
            </a:p>
          </p:txBody>
        </p:sp>
        <p:sp>
          <p:nvSpPr>
            <p:cNvPr id="130055" name="Text Box 7"/>
            <p:cNvSpPr txBox="1">
              <a:spLocks noChangeArrowheads="1"/>
            </p:cNvSpPr>
            <p:nvPr/>
          </p:nvSpPr>
          <p:spPr bwMode="auto">
            <a:xfrm>
              <a:off x="4608" y="2256"/>
              <a:ext cx="3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b</a:t>
              </a:r>
            </a:p>
          </p:txBody>
        </p:sp>
        <p:sp>
          <p:nvSpPr>
            <p:cNvPr id="130056" name="Text Box 8"/>
            <p:cNvSpPr txBox="1">
              <a:spLocks noChangeArrowheads="1"/>
            </p:cNvSpPr>
            <p:nvPr/>
          </p:nvSpPr>
          <p:spPr bwMode="auto">
            <a:xfrm>
              <a:off x="3168" y="2256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x2</a:t>
              </a:r>
            </a:p>
          </p:txBody>
        </p:sp>
        <p:sp>
          <p:nvSpPr>
            <p:cNvPr id="130057" name="Text Box 9"/>
            <p:cNvSpPr txBox="1">
              <a:spLocks noChangeArrowheads="1"/>
            </p:cNvSpPr>
            <p:nvPr/>
          </p:nvSpPr>
          <p:spPr bwMode="auto">
            <a:xfrm>
              <a:off x="2064" y="2256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x1</a:t>
              </a: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1066800" y="5181600"/>
            <a:ext cx="6781800" cy="457200"/>
            <a:chOff x="672" y="3264"/>
            <a:chExt cx="4272" cy="288"/>
          </a:xfrm>
        </p:grpSpPr>
        <p:grpSp>
          <p:nvGrpSpPr>
            <p:cNvPr id="4" name="Group 11"/>
            <p:cNvGrpSpPr>
              <a:grpSpLocks/>
            </p:cNvGrpSpPr>
            <p:nvPr/>
          </p:nvGrpSpPr>
          <p:grpSpPr bwMode="auto">
            <a:xfrm>
              <a:off x="672" y="3264"/>
              <a:ext cx="4272" cy="288"/>
              <a:chOff x="720" y="2256"/>
              <a:chExt cx="4272" cy="288"/>
            </a:xfrm>
          </p:grpSpPr>
          <p:sp>
            <p:nvSpPr>
              <p:cNvPr id="130060" name="Line 12"/>
              <p:cNvSpPr>
                <a:spLocks noChangeShapeType="1"/>
              </p:cNvSpPr>
              <p:nvPr/>
            </p:nvSpPr>
            <p:spPr bwMode="auto">
              <a:xfrm>
                <a:off x="864" y="2496"/>
                <a:ext cx="384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0061" name="Text Box 13"/>
              <p:cNvSpPr txBox="1">
                <a:spLocks noChangeArrowheads="1"/>
              </p:cNvSpPr>
              <p:nvPr/>
            </p:nvSpPr>
            <p:spPr bwMode="auto">
              <a:xfrm>
                <a:off x="720" y="2256"/>
                <a:ext cx="19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/>
                  <a:t> </a:t>
                </a:r>
              </a:p>
            </p:txBody>
          </p:sp>
          <p:sp>
            <p:nvSpPr>
              <p:cNvPr id="130062" name="Text Box 14"/>
              <p:cNvSpPr txBox="1">
                <a:spLocks noChangeArrowheads="1"/>
              </p:cNvSpPr>
              <p:nvPr/>
            </p:nvSpPr>
            <p:spPr bwMode="auto">
              <a:xfrm>
                <a:off x="4608" y="2256"/>
                <a:ext cx="38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/>
                  <a:t>b</a:t>
                </a:r>
              </a:p>
            </p:txBody>
          </p:sp>
          <p:sp>
            <p:nvSpPr>
              <p:cNvPr id="130063" name="Text Box 15"/>
              <p:cNvSpPr txBox="1">
                <a:spLocks noChangeArrowheads="1"/>
              </p:cNvSpPr>
              <p:nvPr/>
            </p:nvSpPr>
            <p:spPr bwMode="auto">
              <a:xfrm>
                <a:off x="3168" y="2256"/>
                <a:ext cx="33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/>
                  <a:t>x1</a:t>
                </a:r>
              </a:p>
            </p:txBody>
          </p:sp>
          <p:sp>
            <p:nvSpPr>
              <p:cNvPr id="130064" name="Text Box 16"/>
              <p:cNvSpPr txBox="1">
                <a:spLocks noChangeArrowheads="1"/>
              </p:cNvSpPr>
              <p:nvPr/>
            </p:nvSpPr>
            <p:spPr bwMode="auto">
              <a:xfrm>
                <a:off x="2064" y="2256"/>
                <a:ext cx="33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/>
                  <a:t>a</a:t>
                </a:r>
              </a:p>
            </p:txBody>
          </p:sp>
        </p:grpSp>
        <p:sp>
          <p:nvSpPr>
            <p:cNvPr id="130065" name="Text Box 17"/>
            <p:cNvSpPr txBox="1">
              <a:spLocks noChangeArrowheads="1"/>
            </p:cNvSpPr>
            <p:nvPr/>
          </p:nvSpPr>
          <p:spPr bwMode="auto">
            <a:xfrm>
              <a:off x="3792" y="3264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x2</a:t>
              </a:r>
            </a:p>
          </p:txBody>
        </p:sp>
      </p:grpSp>
      <p:graphicFrame>
        <p:nvGraphicFramePr>
          <p:cNvPr id="130066" name="Object 18"/>
          <p:cNvGraphicFramePr>
            <a:graphicFrameLocks noChangeAspect="1"/>
          </p:cNvGraphicFramePr>
          <p:nvPr/>
        </p:nvGraphicFramePr>
        <p:xfrm>
          <a:off x="6781800" y="381000"/>
          <a:ext cx="1447800" cy="901700"/>
        </p:xfrm>
        <a:graphic>
          <a:graphicData uri="http://schemas.openxmlformats.org/presentationml/2006/ole">
            <p:oleObj spid="_x0000_s134146" name="Equation" r:id="rId3" imgW="67284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914400"/>
          </a:xfrm>
        </p:spPr>
        <p:txBody>
          <a:bodyPr/>
          <a:lstStyle/>
          <a:p>
            <a:r>
              <a:rPr lang="en-US" sz="3600"/>
              <a:t>Linear Convergence - failsafe</a:t>
            </a:r>
            <a:endParaRPr lang="en-US"/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>
                <a:sym typeface="Symbol" pitchFamily="18" charset="2"/>
              </a:rPr>
              <a:t/>
            </a:r>
            <a:br>
              <a:rPr lang="en-US" sz="2800">
                <a:sym typeface="Symbol" pitchFamily="18" charset="2"/>
              </a:rPr>
            </a:br>
            <a:r>
              <a:rPr lang="en-US" sz="2800">
                <a:sym typeface="Symbol" pitchFamily="18" charset="2"/>
              </a:rPr>
              <a:t/>
            </a:r>
            <a:br>
              <a:rPr lang="en-US" sz="2800">
                <a:sym typeface="Symbol" pitchFamily="18" charset="2"/>
              </a:rPr>
            </a:br>
            <a:r>
              <a:rPr lang="en-US" sz="2800">
                <a:sym typeface="Symbol" pitchFamily="18" charset="2"/>
              </a:rPr>
              <a:t> </a:t>
            </a:r>
            <a:r>
              <a:rPr lang="en-US" sz="2800"/>
              <a:t>Now if f(x1) &lt; f(x</a:t>
            </a:r>
            <a:r>
              <a:rPr lang="en-US" sz="2800" baseline="-25000"/>
              <a:t>2</a:t>
            </a:r>
            <a:r>
              <a:rPr lang="en-US" sz="2800"/>
              <a:t>)</a:t>
            </a:r>
            <a:r>
              <a:rPr lang="en-US" sz="2800">
                <a:sym typeface="Symbol" pitchFamily="18" charset="2"/>
              </a:rPr>
              <a:t/>
            </a:r>
            <a:br>
              <a:rPr lang="en-US" sz="2800">
                <a:sym typeface="Symbol" pitchFamily="18" charset="2"/>
              </a:rPr>
            </a:br>
            <a:r>
              <a:rPr lang="en-US" sz="2800">
                <a:sym typeface="Symbol" pitchFamily="18" charset="2"/>
              </a:rPr>
              <a:t/>
            </a:r>
            <a:br>
              <a:rPr lang="en-US" sz="2800">
                <a:sym typeface="Symbol" pitchFamily="18" charset="2"/>
              </a:rPr>
            </a:br>
            <a:r>
              <a:rPr lang="en-US" sz="2800">
                <a:sym typeface="Symbol" pitchFamily="18" charset="2"/>
              </a:rPr>
              <a:t/>
            </a:r>
            <a:br>
              <a:rPr lang="en-US" sz="2800">
                <a:sym typeface="Symbol" pitchFamily="18" charset="2"/>
              </a:rPr>
            </a:br>
            <a:endParaRPr lang="en-US" sz="2800">
              <a:sym typeface="Symbol" pitchFamily="18" charset="2"/>
            </a:endParaRPr>
          </a:p>
          <a:p>
            <a:r>
              <a:rPr lang="en-US" sz="2800">
                <a:sym typeface="Symbol" pitchFamily="18" charset="2"/>
              </a:rPr>
              <a:t>Repeat until [a,b] are as small as desired.</a:t>
            </a:r>
          </a:p>
          <a:p>
            <a:r>
              <a:rPr lang="en-US" sz="2800" i="1">
                <a:solidFill>
                  <a:srgbClr val="CC0000"/>
                </a:solidFill>
                <a:sym typeface="Symbol" pitchFamily="18" charset="2"/>
              </a:rPr>
              <a:t>The choice of  causes coincidence of abscissas so that only one new evaluation is needed.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090613" y="3657600"/>
            <a:ext cx="6781800" cy="457200"/>
            <a:chOff x="672" y="3264"/>
            <a:chExt cx="4272" cy="288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672" y="3264"/>
              <a:ext cx="4272" cy="288"/>
              <a:chOff x="720" y="2256"/>
              <a:chExt cx="4272" cy="288"/>
            </a:xfrm>
          </p:grpSpPr>
          <p:sp>
            <p:nvSpPr>
              <p:cNvPr id="131078" name="Line 6"/>
              <p:cNvSpPr>
                <a:spLocks noChangeShapeType="1"/>
              </p:cNvSpPr>
              <p:nvPr/>
            </p:nvSpPr>
            <p:spPr bwMode="auto">
              <a:xfrm>
                <a:off x="864" y="2496"/>
                <a:ext cx="384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1079" name="Text Box 7"/>
              <p:cNvSpPr txBox="1">
                <a:spLocks noChangeArrowheads="1"/>
              </p:cNvSpPr>
              <p:nvPr/>
            </p:nvSpPr>
            <p:spPr bwMode="auto">
              <a:xfrm>
                <a:off x="720" y="2256"/>
                <a:ext cx="19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/>
                  <a:t> </a:t>
                </a:r>
              </a:p>
            </p:txBody>
          </p:sp>
          <p:sp>
            <p:nvSpPr>
              <p:cNvPr id="131080" name="Text Box 8"/>
              <p:cNvSpPr txBox="1">
                <a:spLocks noChangeArrowheads="1"/>
              </p:cNvSpPr>
              <p:nvPr/>
            </p:nvSpPr>
            <p:spPr bwMode="auto">
              <a:xfrm>
                <a:off x="4608" y="2256"/>
                <a:ext cx="38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en-US"/>
              </a:p>
            </p:txBody>
          </p:sp>
          <p:sp>
            <p:nvSpPr>
              <p:cNvPr id="131081" name="Text Box 9"/>
              <p:cNvSpPr txBox="1">
                <a:spLocks noChangeArrowheads="1"/>
              </p:cNvSpPr>
              <p:nvPr/>
            </p:nvSpPr>
            <p:spPr bwMode="auto">
              <a:xfrm>
                <a:off x="3168" y="2256"/>
                <a:ext cx="33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/>
                  <a:t>x2</a:t>
                </a:r>
              </a:p>
            </p:txBody>
          </p:sp>
          <p:sp>
            <p:nvSpPr>
              <p:cNvPr id="131082" name="Text Box 10"/>
              <p:cNvSpPr txBox="1">
                <a:spLocks noChangeArrowheads="1"/>
              </p:cNvSpPr>
              <p:nvPr/>
            </p:nvSpPr>
            <p:spPr bwMode="auto">
              <a:xfrm>
                <a:off x="2064" y="2256"/>
                <a:ext cx="33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/>
                  <a:t>a</a:t>
                </a:r>
              </a:p>
            </p:txBody>
          </p:sp>
        </p:grpSp>
        <p:sp>
          <p:nvSpPr>
            <p:cNvPr id="131083" name="Text Box 11"/>
            <p:cNvSpPr txBox="1">
              <a:spLocks noChangeArrowheads="1"/>
            </p:cNvSpPr>
            <p:nvPr/>
          </p:nvSpPr>
          <p:spPr bwMode="auto">
            <a:xfrm>
              <a:off x="3792" y="3264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b</a:t>
              </a:r>
            </a:p>
          </p:txBody>
        </p:sp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1066800" y="2133600"/>
            <a:ext cx="6781800" cy="457200"/>
            <a:chOff x="672" y="3264"/>
            <a:chExt cx="4272" cy="288"/>
          </a:xfrm>
        </p:grpSpPr>
        <p:grpSp>
          <p:nvGrpSpPr>
            <p:cNvPr id="5" name="Group 13"/>
            <p:cNvGrpSpPr>
              <a:grpSpLocks/>
            </p:cNvGrpSpPr>
            <p:nvPr/>
          </p:nvGrpSpPr>
          <p:grpSpPr bwMode="auto">
            <a:xfrm>
              <a:off x="672" y="3264"/>
              <a:ext cx="4272" cy="288"/>
              <a:chOff x="720" y="2256"/>
              <a:chExt cx="4272" cy="288"/>
            </a:xfrm>
          </p:grpSpPr>
          <p:sp>
            <p:nvSpPr>
              <p:cNvPr id="131086" name="Line 14"/>
              <p:cNvSpPr>
                <a:spLocks noChangeShapeType="1"/>
              </p:cNvSpPr>
              <p:nvPr/>
            </p:nvSpPr>
            <p:spPr bwMode="auto">
              <a:xfrm>
                <a:off x="864" y="2496"/>
                <a:ext cx="384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1087" name="Text Box 15"/>
              <p:cNvSpPr txBox="1">
                <a:spLocks noChangeArrowheads="1"/>
              </p:cNvSpPr>
              <p:nvPr/>
            </p:nvSpPr>
            <p:spPr bwMode="auto">
              <a:xfrm>
                <a:off x="720" y="2256"/>
                <a:ext cx="19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/>
                  <a:t> </a:t>
                </a:r>
              </a:p>
            </p:txBody>
          </p:sp>
          <p:sp>
            <p:nvSpPr>
              <p:cNvPr id="131088" name="Text Box 16"/>
              <p:cNvSpPr txBox="1">
                <a:spLocks noChangeArrowheads="1"/>
              </p:cNvSpPr>
              <p:nvPr/>
            </p:nvSpPr>
            <p:spPr bwMode="auto">
              <a:xfrm>
                <a:off x="4608" y="2256"/>
                <a:ext cx="38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/>
                  <a:t>b</a:t>
                </a:r>
              </a:p>
            </p:txBody>
          </p:sp>
          <p:sp>
            <p:nvSpPr>
              <p:cNvPr id="131089" name="Text Box 17"/>
              <p:cNvSpPr txBox="1">
                <a:spLocks noChangeArrowheads="1"/>
              </p:cNvSpPr>
              <p:nvPr/>
            </p:nvSpPr>
            <p:spPr bwMode="auto">
              <a:xfrm>
                <a:off x="3168" y="2256"/>
                <a:ext cx="33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/>
                  <a:t>x1</a:t>
                </a:r>
              </a:p>
            </p:txBody>
          </p:sp>
          <p:sp>
            <p:nvSpPr>
              <p:cNvPr id="131090" name="Text Box 18"/>
              <p:cNvSpPr txBox="1">
                <a:spLocks noChangeArrowheads="1"/>
              </p:cNvSpPr>
              <p:nvPr/>
            </p:nvSpPr>
            <p:spPr bwMode="auto">
              <a:xfrm>
                <a:off x="2064" y="2256"/>
                <a:ext cx="33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/>
                  <a:t>a</a:t>
                </a:r>
              </a:p>
            </p:txBody>
          </p:sp>
        </p:grpSp>
        <p:sp>
          <p:nvSpPr>
            <p:cNvPr id="131091" name="Text Box 19"/>
            <p:cNvSpPr txBox="1">
              <a:spLocks noChangeArrowheads="1"/>
            </p:cNvSpPr>
            <p:nvPr/>
          </p:nvSpPr>
          <p:spPr bwMode="auto">
            <a:xfrm>
              <a:off x="3792" y="3264"/>
              <a:ext cx="3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x2</a:t>
              </a:r>
            </a:p>
          </p:txBody>
        </p:sp>
      </p:grpSp>
      <p:sp>
        <p:nvSpPr>
          <p:cNvPr id="131092" name="Text Box 20"/>
          <p:cNvSpPr txBox="1">
            <a:spLocks noChangeArrowheads="1"/>
          </p:cNvSpPr>
          <p:nvPr/>
        </p:nvSpPr>
        <p:spPr bwMode="auto">
          <a:xfrm>
            <a:off x="4157663" y="3640138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x1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Parabolic Interpolation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Convergence is improved by parabolic (quadratic) interpolation.</a:t>
            </a:r>
          </a:p>
          <a:p>
            <a:pPr>
              <a:lnSpc>
                <a:spcPct val="90000"/>
              </a:lnSpc>
            </a:pPr>
            <a:r>
              <a:rPr lang="en-US" sz="2800"/>
              <a:t>Evaluate the function at three points: f(x</a:t>
            </a:r>
            <a:r>
              <a:rPr lang="en-US" sz="2800" baseline="-25000"/>
              <a:t>1</a:t>
            </a:r>
            <a:r>
              <a:rPr lang="en-US" sz="2800"/>
              <a:t>), f(x</a:t>
            </a:r>
            <a:r>
              <a:rPr lang="en-US" sz="2800" baseline="-25000"/>
              <a:t>2</a:t>
            </a:r>
            <a:r>
              <a:rPr lang="en-US" sz="2800"/>
              <a:t>), f(x</a:t>
            </a:r>
            <a:r>
              <a:rPr lang="en-US" sz="2800" baseline="-25000"/>
              <a:t>3</a:t>
            </a:r>
            <a:r>
              <a:rPr lang="en-US" sz="2800"/>
              <a:t>) .</a:t>
            </a:r>
          </a:p>
          <a:p>
            <a:pPr>
              <a:lnSpc>
                <a:spcPct val="90000"/>
              </a:lnSpc>
            </a:pPr>
            <a:r>
              <a:rPr lang="en-US" sz="2800"/>
              <a:t>Fit these three points to the parabolic form: </a:t>
            </a:r>
            <a:br>
              <a:rPr lang="en-US" sz="2800"/>
            </a:br>
            <a:r>
              <a:rPr lang="en-US" sz="2800"/>
              <a:t> g(x) = ax</a:t>
            </a:r>
            <a:r>
              <a:rPr lang="en-US" sz="2800" baseline="30000"/>
              <a:t>2</a:t>
            </a:r>
            <a:r>
              <a:rPr lang="en-US" sz="2800"/>
              <a:t> + bx +c.  by solving 3 eqns for three  unknowns  a,b,c.  </a:t>
            </a:r>
            <a:r>
              <a:rPr lang="en-US" sz="2800" i="1">
                <a:solidFill>
                  <a:srgbClr val="CC0000"/>
                </a:solidFill>
              </a:rPr>
              <a:t>or determine the divided difference polynomial, which is equivalent.</a:t>
            </a:r>
            <a:endParaRPr lang="en-US" sz="2800">
              <a:solidFill>
                <a:srgbClr val="CC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800"/>
              <a:t>Find the minimum of g(x) </a:t>
            </a:r>
            <a:r>
              <a:rPr lang="en-US" sz="2800" i="1">
                <a:solidFill>
                  <a:srgbClr val="CC0000"/>
                </a:solidFill>
              </a:rPr>
              <a:t>analytically</a:t>
            </a:r>
            <a:r>
              <a:rPr lang="en-US" sz="2800"/>
              <a:t> , and use that value of x as one of the new triple of x-values</a:t>
            </a:r>
            <a:r>
              <a:rPr lang="en-US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099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457200" y="381000"/>
            <a:ext cx="815340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/>
              <a:t>Trapezoid Approx:</a:t>
            </a:r>
            <a:r>
              <a:rPr lang="en-US" sz="3200" dirty="0"/>
              <a:t>  Assume the area is equal to that of the trapezoid formed by the line between the limits.  </a:t>
            </a:r>
          </a:p>
        </p:txBody>
      </p:sp>
      <p:graphicFrame>
        <p:nvGraphicFramePr>
          <p:cNvPr id="5124" name="Object 4"/>
          <p:cNvGraphicFramePr>
            <a:graphicFrameLocks noChangeAspect="1"/>
          </p:cNvGraphicFramePr>
          <p:nvPr/>
        </p:nvGraphicFramePr>
        <p:xfrm>
          <a:off x="0" y="5181600"/>
          <a:ext cx="8704263" cy="1414463"/>
        </p:xfrm>
        <a:graphic>
          <a:graphicData uri="http://schemas.openxmlformats.org/presentationml/2006/ole">
            <p:oleObj spid="_x0000_s104450" name="Equation" r:id="rId3" imgW="2958840" imgH="482400" progId="Equation.3">
              <p:embed/>
            </p:oleObj>
          </a:graphicData>
        </a:graphic>
      </p:graphicFrame>
      <p:graphicFrame>
        <p:nvGraphicFramePr>
          <p:cNvPr id="5126" name="Object 6"/>
          <p:cNvGraphicFramePr>
            <a:graphicFrameLocks noChangeAspect="1"/>
          </p:cNvGraphicFramePr>
          <p:nvPr>
            <p:ph type="title"/>
          </p:nvPr>
        </p:nvGraphicFramePr>
        <p:xfrm>
          <a:off x="1295400" y="1981200"/>
          <a:ext cx="4572000" cy="3551238"/>
        </p:xfrm>
        <a:graphic>
          <a:graphicData uri="http://schemas.openxmlformats.org/presentationml/2006/ole">
            <p:oleObj spid="_x0000_s104451" name="Bitmap Image" r:id="rId4" imgW="3790476" imgH="2943636" progId="PBrush">
              <p:embed/>
            </p:oleObj>
          </a:graphicData>
        </a:graphic>
      </p:graphicFrame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6400800" y="2057400"/>
            <a:ext cx="2057400" cy="138499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There is </a:t>
            </a:r>
            <a:r>
              <a:rPr lang="en-US" sz="2800" dirty="0" smtClean="0"/>
              <a:t>no cancellation </a:t>
            </a:r>
            <a:r>
              <a:rPr lang="en-US" sz="2800" dirty="0"/>
              <a:t>of error here</a:t>
            </a:r>
            <a:r>
              <a:rPr lang="en-US" dirty="0"/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 animBg="1" autoUpdateAnimBg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7848600" cy="4800600"/>
          </a:xfrm>
        </p:spPr>
        <p:txBody>
          <a:bodyPr/>
          <a:lstStyle/>
          <a:p>
            <a:r>
              <a:rPr lang="en-US" sz="2800" dirty="0"/>
              <a:t>Convergence is not guaranteed within the </a:t>
            </a:r>
            <a:r>
              <a:rPr lang="en-US" sz="2800" dirty="0" err="1"/>
              <a:t>unimodal</a:t>
            </a:r>
            <a:r>
              <a:rPr lang="en-US" sz="2800" dirty="0"/>
              <a:t> interval, but when converging it will do so </a:t>
            </a:r>
            <a:r>
              <a:rPr lang="en-US" sz="2800" dirty="0" err="1"/>
              <a:t>superlinearly</a:t>
            </a:r>
            <a:r>
              <a:rPr lang="en-US" sz="2800" dirty="0"/>
              <a:t>.</a:t>
            </a:r>
          </a:p>
          <a:p>
            <a:r>
              <a:rPr lang="en-US" sz="2800" dirty="0" err="1"/>
              <a:t>Matlab</a:t>
            </a:r>
            <a:r>
              <a:rPr lang="en-US" sz="2800" dirty="0"/>
              <a:t> </a:t>
            </a:r>
            <a:r>
              <a:rPr lang="en-US" sz="2800" i="1" dirty="0" err="1"/>
              <a:t>fminbnd</a:t>
            </a:r>
            <a:r>
              <a:rPr lang="en-US" sz="2800" dirty="0"/>
              <a:t> uses a golden section to get started and then finishes up with parabolic interpolation.</a:t>
            </a:r>
          </a:p>
          <a:p>
            <a:r>
              <a:rPr lang="en-US" sz="2800" b="1" dirty="0"/>
              <a:t>Precision:</a:t>
            </a:r>
            <a:r>
              <a:rPr lang="en-US" sz="2800" dirty="0"/>
              <a:t>  The function </a:t>
            </a:r>
            <a:r>
              <a:rPr lang="en-US" sz="2800" i="1" dirty="0"/>
              <a:t>f</a:t>
            </a:r>
            <a:r>
              <a:rPr lang="en-US" sz="2800" dirty="0"/>
              <a:t> is fairly insensitive to changes in </a:t>
            </a:r>
            <a:r>
              <a:rPr lang="en-US" sz="2800" i="1" dirty="0"/>
              <a:t>x</a:t>
            </a:r>
            <a:r>
              <a:rPr lang="en-US" sz="2800" dirty="0"/>
              <a:t> at the minimum.  The value of </a:t>
            </a:r>
            <a:r>
              <a:rPr lang="en-US" sz="2800" i="1" dirty="0"/>
              <a:t>x</a:t>
            </a:r>
            <a:r>
              <a:rPr lang="en-US" sz="2800" dirty="0"/>
              <a:t> will be determined to less precision than </a:t>
            </a:r>
            <a:r>
              <a:rPr lang="en-US" sz="2800" i="1" dirty="0"/>
              <a:t>f</a:t>
            </a:r>
            <a:r>
              <a:rPr lang="en-US" sz="2800" dirty="0"/>
              <a:t>, typically about (</a:t>
            </a:r>
            <a:r>
              <a:rPr lang="en-US" sz="2800" dirty="0">
                <a:sym typeface="Symbol" pitchFamily="18" charset="2"/>
              </a:rPr>
              <a:t>)</a:t>
            </a:r>
            <a:r>
              <a:rPr lang="en-US" sz="2800" baseline="30000" dirty="0">
                <a:cs typeface="Times New Roman" pitchFamily="18" charset="0"/>
                <a:sym typeface="Bookshelf Symbol 2" pitchFamily="2" charset="2"/>
              </a:rPr>
              <a:t>½</a:t>
            </a:r>
            <a:endParaRPr lang="en-US" sz="2800" baseline="30000" dirty="0">
              <a:sym typeface="Bookshelf Symbol 2" pitchFamily="2" charset="2"/>
            </a:endParaRPr>
          </a:p>
          <a:p>
            <a:r>
              <a:rPr lang="en-US" sz="2800" dirty="0" err="1">
                <a:sym typeface="Bookshelf Symbol 2" pitchFamily="2" charset="2"/>
              </a:rPr>
              <a:t>Matlab</a:t>
            </a:r>
            <a:r>
              <a:rPr lang="en-US" sz="2800" dirty="0">
                <a:sym typeface="Bookshelf Symbol 2" pitchFamily="2" charset="2"/>
              </a:rPr>
              <a:t> </a:t>
            </a:r>
            <a:r>
              <a:rPr lang="en-US" sz="2800" i="1" dirty="0" smtClean="0">
                <a:sym typeface="Bookshelf Symbol 2" pitchFamily="2" charset="2"/>
                <a:hlinkClick r:id="rId2" action="ppaction://hlinkfile"/>
              </a:rPr>
              <a:t>Minimizer1D.m</a:t>
            </a:r>
            <a:r>
              <a:rPr lang="en-US" sz="2800" dirty="0" smtClean="0">
                <a:sym typeface="Bookshelf Symbol 2" pitchFamily="2" charset="2"/>
              </a:rPr>
              <a:t> </a:t>
            </a:r>
            <a:r>
              <a:rPr lang="en-US" sz="2800" dirty="0">
                <a:sym typeface="Bookshelf Symbol 2" pitchFamily="2" charset="2"/>
              </a:rPr>
              <a:t>for </a:t>
            </a:r>
            <a:r>
              <a:rPr lang="en-US" sz="2800" i="1" dirty="0">
                <a:sym typeface="Bookshelf Symbol 2" pitchFamily="2" charset="2"/>
              </a:rPr>
              <a:t>f(x) = x</a:t>
            </a:r>
            <a:r>
              <a:rPr lang="en-US" sz="2800" i="1" baseline="30000" dirty="0">
                <a:sym typeface="Bookshelf Symbol 2" pitchFamily="2" charset="2"/>
              </a:rPr>
              <a:t>2</a:t>
            </a:r>
            <a:r>
              <a:rPr lang="en-US" sz="2800" i="1" dirty="0">
                <a:sym typeface="Bookshelf Symbol 2" pitchFamily="2" charset="2"/>
              </a:rPr>
              <a:t> -2x +2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2" grpId="0" build="p" autoUpdateAnimBg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Functions of several variables</a:t>
            </a:r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A Function of several variables can be minimized with the library call to </a:t>
            </a:r>
            <a:r>
              <a:rPr lang="en-US" sz="2800" i="1"/>
              <a:t>fminsearch</a:t>
            </a:r>
            <a:r>
              <a:rPr lang="en-US" sz="2800"/>
              <a:t>.</a:t>
            </a:r>
          </a:p>
          <a:p>
            <a:r>
              <a:rPr lang="en-US" sz="2800"/>
              <a:t>Convergence can be slow here due to the large number of degrees of freedom in exploring a multidimensional surface rather than a line as is the case with f(x).</a:t>
            </a:r>
          </a:p>
          <a:p>
            <a:r>
              <a:rPr lang="en-US" sz="2800"/>
              <a:t>For the case of two dimensions F(x,y), use of contour plots to generalize the surface can be useful.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1" grpId="0" build="p" autoUpdateAnimBg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Contour Plots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For the function F(x,y), each contour on the surface represents a curve of constant value of F(x,y).</a:t>
            </a:r>
          </a:p>
          <a:p>
            <a:pPr>
              <a:lnSpc>
                <a:spcPct val="90000"/>
              </a:lnSpc>
            </a:pPr>
            <a:r>
              <a:rPr lang="en-US"/>
              <a:t>Compare to topographic contour maps, where the curves are constant elevation as a function of latitude and longitude.</a:t>
            </a:r>
          </a:p>
          <a:p>
            <a:pPr>
              <a:lnSpc>
                <a:spcPct val="90000"/>
              </a:lnSpc>
            </a:pPr>
            <a:r>
              <a:rPr lang="en-US"/>
              <a:t>Matlab has convenient contouring functions.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1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5" grpId="0" build="p" autoUpdateAnimBg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Contouring</a:t>
            </a:r>
          </a:p>
        </p:txBody>
      </p:sp>
      <p:pic>
        <p:nvPicPr>
          <p:cNvPr id="142339" name="Picture 3"/>
          <p:cNvPicPr>
            <a:picLocks noChangeAspect="1" noChangeArrowheads="1"/>
          </p:cNvPicPr>
          <p:nvPr/>
        </p:nvPicPr>
        <p:blipFill>
          <a:blip r:embed="rId2" cstate="print"/>
          <a:srcRect t="17302"/>
          <a:stretch>
            <a:fillRect/>
          </a:stretch>
        </p:blipFill>
        <p:spPr bwMode="auto">
          <a:xfrm>
            <a:off x="1447800" y="1600200"/>
            <a:ext cx="5638800" cy="464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2340" name="Text Box 4"/>
          <p:cNvSpPr txBox="1">
            <a:spLocks noChangeArrowheads="1"/>
          </p:cNvSpPr>
          <p:nvPr/>
        </p:nvSpPr>
        <p:spPr bwMode="auto">
          <a:xfrm>
            <a:off x="4495800" y="381000"/>
            <a:ext cx="3352800" cy="1993900"/>
          </a:xfrm>
          <a:prstGeom prst="rect">
            <a:avLst/>
          </a:prstGeom>
          <a:solidFill>
            <a:srgbClr val="C0C0C0"/>
          </a:solidFill>
          <a:ln w="76200" cmpd="tri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Set up a grid in both x and y directions.  </a:t>
            </a:r>
            <a:r>
              <a:rPr lang="en-US" b="1" i="1"/>
              <a:t>meshgrid</a:t>
            </a:r>
            <a:r>
              <a:rPr lang="en-US" b="1"/>
              <a:t> will make such a grid from the vectors.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514600" y="2971800"/>
            <a:ext cx="6315075" cy="1447800"/>
            <a:chOff x="1584" y="1872"/>
            <a:chExt cx="3978" cy="912"/>
          </a:xfrm>
        </p:grpSpPr>
        <p:sp>
          <p:nvSpPr>
            <p:cNvPr id="142342" name="Rectangle 6"/>
            <p:cNvSpPr>
              <a:spLocks noChangeArrowheads="1"/>
            </p:cNvSpPr>
            <p:nvPr/>
          </p:nvSpPr>
          <p:spPr bwMode="auto">
            <a:xfrm>
              <a:off x="2928" y="1872"/>
              <a:ext cx="2634" cy="889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>
                  <a:solidFill>
                    <a:srgbClr val="CC0000"/>
                  </a:solidFill>
                </a:rPr>
                <a:t>Creates two (9 x 7) arrays</a:t>
              </a:r>
            </a:p>
            <a:p>
              <a:pPr>
                <a:spcBef>
                  <a:spcPct val="50000"/>
                </a:spcBef>
              </a:pPr>
              <a:r>
                <a:rPr lang="en-US" sz="2000">
                  <a:solidFill>
                    <a:srgbClr val="CC0000"/>
                  </a:solidFill>
                </a:rPr>
                <a:t>X contains the x value of each point; </a:t>
              </a:r>
            </a:p>
            <a:p>
              <a:pPr>
                <a:spcBef>
                  <a:spcPct val="50000"/>
                </a:spcBef>
              </a:pPr>
              <a:r>
                <a:rPr lang="en-US" sz="2000">
                  <a:solidFill>
                    <a:srgbClr val="CC0000"/>
                  </a:solidFill>
                </a:rPr>
                <a:t>Y contains its y-value</a:t>
              </a:r>
              <a:r>
                <a:rPr lang="en-US">
                  <a:solidFill>
                    <a:srgbClr val="CC0000"/>
                  </a:solidFill>
                </a:rPr>
                <a:t>.</a:t>
              </a:r>
            </a:p>
          </p:txBody>
        </p:sp>
        <p:sp>
          <p:nvSpPr>
            <p:cNvPr id="142343" name="Line 7"/>
            <p:cNvSpPr>
              <a:spLocks noChangeShapeType="1"/>
            </p:cNvSpPr>
            <p:nvPr/>
          </p:nvSpPr>
          <p:spPr bwMode="auto">
            <a:xfrm flipH="1">
              <a:off x="1584" y="2256"/>
              <a:ext cx="1296" cy="528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40" grpId="0" animBg="1" autoUpdateAnimBg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X and Y grids</a:t>
            </a:r>
          </a:p>
        </p:txBody>
      </p:sp>
      <p:pic>
        <p:nvPicPr>
          <p:cNvPr id="1433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76400"/>
            <a:ext cx="5943600" cy="3040063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  <a:effectLst/>
        </p:spPr>
      </p:pic>
      <p:pic>
        <p:nvPicPr>
          <p:cNvPr id="14336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3200400"/>
            <a:ext cx="5886450" cy="3208338"/>
          </a:xfrm>
          <a:prstGeom prst="rect">
            <a:avLst/>
          </a:prstGeom>
          <a:solidFill>
            <a:srgbClr val="FFFFFF"/>
          </a:solidFill>
          <a:ln w="57150" cmpd="thickThin">
            <a:solidFill>
              <a:srgbClr val="33CCCC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772400" cy="1143000"/>
          </a:xfrm>
        </p:spPr>
        <p:txBody>
          <a:bodyPr/>
          <a:lstStyle/>
          <a:p>
            <a:r>
              <a:rPr lang="en-US" sz="4000"/>
              <a:t>Evaluate the Function on this grid</a:t>
            </a:r>
            <a:endParaRPr lang="en-US"/>
          </a:p>
        </p:txBody>
      </p:sp>
      <p:pic>
        <p:nvPicPr>
          <p:cNvPr id="1443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905000"/>
            <a:ext cx="5943600" cy="2660650"/>
          </a:xfrm>
          <a:prstGeom prst="rect">
            <a:avLst/>
          </a:prstGeom>
          <a:noFill/>
          <a:ln w="76200" cmpd="tri">
            <a:solidFill>
              <a:srgbClr val="FF0000"/>
            </a:solidFill>
            <a:miter lim="800000"/>
            <a:headEnd/>
            <a:tailEnd/>
          </a:ln>
          <a:effectLst/>
        </p:spPr>
      </p:pic>
      <p:graphicFrame>
        <p:nvGraphicFramePr>
          <p:cNvPr id="144388" name="Object 4"/>
          <p:cNvGraphicFramePr>
            <a:graphicFrameLocks noChangeAspect="1"/>
          </p:cNvGraphicFramePr>
          <p:nvPr/>
        </p:nvGraphicFramePr>
        <p:xfrm>
          <a:off x="609600" y="4876800"/>
          <a:ext cx="5065713" cy="977900"/>
        </p:xfrm>
        <a:graphic>
          <a:graphicData uri="http://schemas.openxmlformats.org/presentationml/2006/ole">
            <p:oleObj spid="_x0000_s135170" name="Equation" r:id="rId4" imgW="1307880" imgH="253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Contour plot with manual labeling</a:t>
            </a:r>
            <a:endParaRPr lang="en-US"/>
          </a:p>
        </p:txBody>
      </p:sp>
      <p:pic>
        <p:nvPicPr>
          <p:cNvPr id="1454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752600"/>
            <a:ext cx="6019800" cy="451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5412" name="Text Box 4"/>
          <p:cNvSpPr txBox="1">
            <a:spLocks noChangeArrowheads="1"/>
          </p:cNvSpPr>
          <p:nvPr/>
        </p:nvSpPr>
        <p:spPr bwMode="auto">
          <a:xfrm>
            <a:off x="6400800" y="2057400"/>
            <a:ext cx="2438400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The y-axis has been given the usual orientation, even though the y-grid had the smallest value of y at the top (1st row)</a:t>
            </a:r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Contouring Summary</a:t>
            </a:r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Establish </a:t>
            </a:r>
            <a:r>
              <a:rPr lang="en-US" i="1"/>
              <a:t>x</a:t>
            </a:r>
            <a:r>
              <a:rPr lang="en-US"/>
              <a:t> and </a:t>
            </a:r>
            <a:r>
              <a:rPr lang="en-US" i="1"/>
              <a:t>y </a:t>
            </a:r>
            <a:r>
              <a:rPr lang="en-US"/>
              <a:t>vectors with the grid definition.</a:t>
            </a:r>
          </a:p>
          <a:p>
            <a:r>
              <a:rPr lang="en-US"/>
              <a:t>Use these vectors as arguments to </a:t>
            </a:r>
            <a:r>
              <a:rPr lang="en-US" i="1"/>
              <a:t>meshgrid</a:t>
            </a:r>
            <a:r>
              <a:rPr lang="en-US"/>
              <a:t> to establish the rectangular X and Y grids.</a:t>
            </a:r>
          </a:p>
          <a:p>
            <a:r>
              <a:rPr lang="en-US"/>
              <a:t>Use X and Y with pointwise operators to evaluate the function </a:t>
            </a:r>
            <a:r>
              <a:rPr lang="en-US" i="1"/>
              <a:t>f(x,y)</a:t>
            </a:r>
            <a:r>
              <a:rPr lang="en-US"/>
              <a:t> over these grids.</a:t>
            </a:r>
          </a:p>
          <a:p>
            <a:r>
              <a:rPr lang="en-US"/>
              <a:t>Plot contours with </a:t>
            </a:r>
            <a:r>
              <a:rPr lang="en-US" i="1"/>
              <a:t>contour</a:t>
            </a:r>
            <a:r>
              <a:rPr lang="en-US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5" grpId="0" build="p" autoUpdateAnimBg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Minimization with </a:t>
            </a:r>
            <a:r>
              <a:rPr lang="en-US" i="1"/>
              <a:t>fminsearch</a:t>
            </a:r>
            <a:endParaRPr lang="en-US"/>
          </a:p>
        </p:txBody>
      </p:sp>
      <p:pic>
        <p:nvPicPr>
          <p:cNvPr id="147459" name="Picture 3"/>
          <p:cNvPicPr>
            <a:picLocks noChangeAspect="1" noChangeArrowheads="1"/>
          </p:cNvPicPr>
          <p:nvPr/>
        </p:nvPicPr>
        <p:blipFill>
          <a:blip r:embed="rId2" cstate="print"/>
          <a:srcRect t="15218"/>
          <a:stretch>
            <a:fillRect/>
          </a:stretch>
        </p:blipFill>
        <p:spPr bwMode="auto">
          <a:xfrm>
            <a:off x="914400" y="1600200"/>
            <a:ext cx="7848600" cy="440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7460" name="Picture 4"/>
          <p:cNvPicPr>
            <a:picLocks noChangeAspect="1" noChangeArrowheads="1"/>
          </p:cNvPicPr>
          <p:nvPr/>
        </p:nvPicPr>
        <p:blipFill>
          <a:blip r:embed="rId3" cstate="print"/>
          <a:srcRect t="38394"/>
          <a:stretch>
            <a:fillRect/>
          </a:stretch>
        </p:blipFill>
        <p:spPr bwMode="auto">
          <a:xfrm>
            <a:off x="3352800" y="838200"/>
            <a:ext cx="5410200" cy="1743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7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7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7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7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file"/>
              </a:rPr>
              <a:t>d-function</a:t>
            </a:r>
            <a:endParaRPr lang="en-US" dirty="0" smtClean="0"/>
          </a:p>
          <a:p>
            <a:r>
              <a:rPr lang="en-US" dirty="0" err="1" smtClean="0">
                <a:hlinkClick r:id="rId3" action="ppaction://hlinkfile"/>
              </a:rPr>
              <a:t>rosenbrock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457200" y="381000"/>
            <a:ext cx="815340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/>
              <a:t>Trapezoidal Rule:</a:t>
            </a:r>
            <a:r>
              <a:rPr lang="en-US" sz="3200"/>
              <a:t>  Assume the area is equal to that of the trapezoid formed by the line between the limits.  </a:t>
            </a:r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1368425" y="5105400"/>
          <a:ext cx="6127750" cy="1414463"/>
        </p:xfrm>
        <a:graphic>
          <a:graphicData uri="http://schemas.openxmlformats.org/presentationml/2006/ole">
            <p:oleObj spid="_x0000_s6147" name="Equation" r:id="rId3" imgW="2082600" imgH="482400" progId="Equation.3">
              <p:embed/>
            </p:oleObj>
          </a:graphicData>
        </a:graphic>
      </p:graphicFrame>
      <p:graphicFrame>
        <p:nvGraphicFramePr>
          <p:cNvPr id="6148" name="Object 4"/>
          <p:cNvGraphicFramePr>
            <a:graphicFrameLocks noChangeAspect="1"/>
          </p:cNvGraphicFramePr>
          <p:nvPr>
            <p:ph type="title"/>
          </p:nvPr>
        </p:nvGraphicFramePr>
        <p:xfrm>
          <a:off x="1371600" y="1828800"/>
          <a:ext cx="4572000" cy="3551238"/>
        </p:xfrm>
        <a:graphic>
          <a:graphicData uri="http://schemas.openxmlformats.org/presentationml/2006/ole">
            <p:oleObj spid="_x0000_s6148" name="Bitmap Image" r:id="rId4" imgW="3790476" imgH="2943636" progId="PBrush">
              <p:embed/>
            </p:oleObj>
          </a:graphicData>
        </a:graphic>
      </p:graphicFrame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6400800" y="2057400"/>
            <a:ext cx="2057400" cy="1373188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Interpolant is of order one.</a:t>
            </a:r>
            <a:r>
              <a:rPr lang="en-US"/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utoUpdateAnimBg="0"/>
      <p:bldP spid="6149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457200" y="381000"/>
            <a:ext cx="8153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/>
              <a:t>Simpson’s Rule:</a:t>
            </a:r>
            <a:r>
              <a:rPr lang="en-US" sz="3200"/>
              <a:t>  Assume the area is formed by a parabola interpolating the limits and midpoint.  </a:t>
            </a:r>
          </a:p>
        </p:txBody>
      </p:sp>
      <p:graphicFrame>
        <p:nvGraphicFramePr>
          <p:cNvPr id="7174" name="Object 6"/>
          <p:cNvGraphicFramePr>
            <a:graphicFrameLocks noChangeAspect="1"/>
          </p:cNvGraphicFramePr>
          <p:nvPr>
            <p:ph type="title"/>
          </p:nvPr>
        </p:nvGraphicFramePr>
        <p:xfrm>
          <a:off x="533400" y="2209800"/>
          <a:ext cx="4800600" cy="3168650"/>
        </p:xfrm>
        <a:graphic>
          <a:graphicData uri="http://schemas.openxmlformats.org/presentationml/2006/ole">
            <p:oleObj spid="_x0000_s7174" name="Bitmap Image" r:id="rId3" imgW="4315427" imgH="2847619" progId="PBrush">
              <p:embed/>
            </p:oleObj>
          </a:graphicData>
        </a:graphic>
      </p:graphicFrame>
      <p:graphicFrame>
        <p:nvGraphicFramePr>
          <p:cNvPr id="7171" name="Object 3"/>
          <p:cNvGraphicFramePr>
            <a:graphicFrameLocks noChangeAspect="1"/>
          </p:cNvGraphicFramePr>
          <p:nvPr/>
        </p:nvGraphicFramePr>
        <p:xfrm>
          <a:off x="962025" y="5105400"/>
          <a:ext cx="6985000" cy="1414463"/>
        </p:xfrm>
        <a:graphic>
          <a:graphicData uri="http://schemas.openxmlformats.org/presentationml/2006/ole">
            <p:oleObj spid="_x0000_s7171" name="Equation" r:id="rId4" imgW="2374560" imgH="4824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4023</TotalTime>
  <Words>2350</Words>
  <Application>Microsoft Office PowerPoint</Application>
  <PresentationFormat>On-screen Show (4:3)</PresentationFormat>
  <Paragraphs>242</Paragraphs>
  <Slides>79</Slides>
  <Notes>0</Notes>
  <HiddenSlides>6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79</vt:i4>
      </vt:variant>
    </vt:vector>
  </HeadingPairs>
  <TitlesOfParts>
    <vt:vector size="83" baseType="lpstr">
      <vt:lpstr>Blank Presentation</vt:lpstr>
      <vt:lpstr>Bitmap Image</vt:lpstr>
      <vt:lpstr>Equation</vt:lpstr>
      <vt:lpstr>Document</vt:lpstr>
      <vt:lpstr>Numerical Integration</vt:lpstr>
      <vt:lpstr>Definite Integrals as Areas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Activity 12: </vt:lpstr>
      <vt:lpstr>Slide 14</vt:lpstr>
      <vt:lpstr>Slide 15</vt:lpstr>
      <vt:lpstr>Three Eqns and Three unknowns</vt:lpstr>
      <vt:lpstr>Slide 17</vt:lpstr>
      <vt:lpstr>Slide 18</vt:lpstr>
      <vt:lpstr>System of three eqns</vt:lpstr>
      <vt:lpstr>System of three eqns</vt:lpstr>
      <vt:lpstr>Claim: exact for general quadratic f(x) (precise for m=2)</vt:lpstr>
      <vt:lpstr>Slide 22</vt:lpstr>
      <vt:lpstr>Slide 23</vt:lpstr>
      <vt:lpstr>Slide 24</vt:lpstr>
      <vt:lpstr>Slide 25</vt:lpstr>
      <vt:lpstr>What about f(x) cubic?</vt:lpstr>
      <vt:lpstr>Newton-Cotes Rules</vt:lpstr>
      <vt:lpstr>Newton - Cotes rules</vt:lpstr>
      <vt:lpstr>NC Demos</vt:lpstr>
      <vt:lpstr>NC Demos</vt:lpstr>
      <vt:lpstr>NC Demos</vt:lpstr>
      <vt:lpstr>Slide 32</vt:lpstr>
      <vt:lpstr>Newton-Cotes Rules</vt:lpstr>
      <vt:lpstr>Page 127 error formulas</vt:lpstr>
      <vt:lpstr>Improve Accuracy</vt:lpstr>
      <vt:lpstr>Composite Rules</vt:lpstr>
      <vt:lpstr>Composite Rules</vt:lpstr>
      <vt:lpstr>Consider Simpson errors (m=3)</vt:lpstr>
      <vt:lpstr>Consider Simpson errors (m=3)</vt:lpstr>
      <vt:lpstr>Slide 40</vt:lpstr>
      <vt:lpstr>Review single panel results</vt:lpstr>
      <vt:lpstr>Activity 13 part II</vt:lpstr>
      <vt:lpstr>Activity 13 part III</vt:lpstr>
      <vt:lpstr>Slide 44</vt:lpstr>
      <vt:lpstr>Adaptive Composite rules</vt:lpstr>
      <vt:lpstr>Matlab Integration of humps with adaptive procedure Quad (m=3).</vt:lpstr>
      <vt:lpstr>Improper Integrals</vt:lpstr>
      <vt:lpstr>Numerical Differention</vt:lpstr>
      <vt:lpstr>Activity: Part IV</vt:lpstr>
      <vt:lpstr>Finite Difference Approximation</vt:lpstr>
      <vt:lpstr>Truncation or calculus error</vt:lpstr>
      <vt:lpstr>Numerical error</vt:lpstr>
      <vt:lpstr>Total Error</vt:lpstr>
      <vt:lpstr>Other divided difference Formulae</vt:lpstr>
      <vt:lpstr>Two-sided error is smaller</vt:lpstr>
      <vt:lpstr>Two-sided error is smaller</vt:lpstr>
      <vt:lpstr>2nd Derivative</vt:lpstr>
      <vt:lpstr>2nd Partial Derivative</vt:lpstr>
      <vt:lpstr>laPlace equation</vt:lpstr>
      <vt:lpstr>Optimization</vt:lpstr>
      <vt:lpstr>General Task</vt:lpstr>
      <vt:lpstr>General Task in 1D</vt:lpstr>
      <vt:lpstr>Slide 63</vt:lpstr>
      <vt:lpstr>Extrema occur when derivatives vanish (stationary points)</vt:lpstr>
      <vt:lpstr>Slide 65</vt:lpstr>
      <vt:lpstr>Find a bracket containing extremum</vt:lpstr>
      <vt:lpstr>Golden Section Search</vt:lpstr>
      <vt:lpstr>Linear Convergence - failsafe</vt:lpstr>
      <vt:lpstr>Parabolic Interpolation</vt:lpstr>
      <vt:lpstr>Slide 70</vt:lpstr>
      <vt:lpstr>Functions of several variables</vt:lpstr>
      <vt:lpstr>Contour Plots</vt:lpstr>
      <vt:lpstr>Contouring</vt:lpstr>
      <vt:lpstr>The X and Y grids</vt:lpstr>
      <vt:lpstr>Evaluate the Function on this grid</vt:lpstr>
      <vt:lpstr>Contour plot with manual labeling</vt:lpstr>
      <vt:lpstr>Contouring Summary</vt:lpstr>
      <vt:lpstr>Minimization with fminsearch</vt:lpstr>
      <vt:lpstr>examples</vt:lpstr>
    </vt:vector>
  </TitlesOfParts>
  <Company>UW Bothell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Numerical Differentiation</dc:title>
  <dc:creator>CJackels</dc:creator>
  <cp:lastModifiedBy>jackels</cp:lastModifiedBy>
  <cp:revision>88</cp:revision>
  <dcterms:created xsi:type="dcterms:W3CDTF">1999-04-18T22:16:26Z</dcterms:created>
  <dcterms:modified xsi:type="dcterms:W3CDTF">2012-02-29T19:58:39Z</dcterms:modified>
</cp:coreProperties>
</file>