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129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Default Extension="doc" ContentType="application/msword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126.xml" ContentType="application/vnd.openxmlformats-officedocument.presentationml.slide+xml"/>
  <Override PartName="/ppt/slides/slide12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slides/slide124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3"/>
  </p:handoutMasterIdLst>
  <p:sldIdLst>
    <p:sldId id="257" r:id="rId2"/>
    <p:sldId id="265" r:id="rId3"/>
    <p:sldId id="281" r:id="rId4"/>
    <p:sldId id="282" r:id="rId5"/>
    <p:sldId id="283" r:id="rId6"/>
    <p:sldId id="284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7" r:id="rId15"/>
    <p:sldId id="266" r:id="rId16"/>
    <p:sldId id="268" r:id="rId17"/>
    <p:sldId id="278" r:id="rId18"/>
    <p:sldId id="279" r:id="rId19"/>
    <p:sldId id="269" r:id="rId20"/>
    <p:sldId id="270" r:id="rId21"/>
    <p:sldId id="271" r:id="rId22"/>
    <p:sldId id="272" r:id="rId23"/>
    <p:sldId id="273" r:id="rId24"/>
    <p:sldId id="280" r:id="rId25"/>
    <p:sldId id="274" r:id="rId26"/>
    <p:sldId id="377" r:id="rId27"/>
    <p:sldId id="275" r:id="rId28"/>
    <p:sldId id="276" r:id="rId29"/>
    <p:sldId id="277" r:id="rId30"/>
    <p:sldId id="286" r:id="rId31"/>
    <p:sldId id="287" r:id="rId32"/>
    <p:sldId id="372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381" r:id="rId44"/>
    <p:sldId id="382" r:id="rId45"/>
    <p:sldId id="380" r:id="rId46"/>
    <p:sldId id="298" r:id="rId47"/>
    <p:sldId id="299" r:id="rId48"/>
    <p:sldId id="451" r:id="rId49"/>
    <p:sldId id="378" r:id="rId50"/>
    <p:sldId id="379" r:id="rId51"/>
    <p:sldId id="303" r:id="rId52"/>
    <p:sldId id="304" r:id="rId53"/>
    <p:sldId id="305" r:id="rId54"/>
    <p:sldId id="376" r:id="rId55"/>
    <p:sldId id="306" r:id="rId56"/>
    <p:sldId id="307" r:id="rId57"/>
    <p:sldId id="373" r:id="rId58"/>
    <p:sldId id="374" r:id="rId59"/>
    <p:sldId id="375" r:id="rId60"/>
    <p:sldId id="308" r:id="rId61"/>
    <p:sldId id="309" r:id="rId62"/>
    <p:sldId id="310" r:id="rId63"/>
    <p:sldId id="384" r:id="rId64"/>
    <p:sldId id="452" r:id="rId65"/>
    <p:sldId id="385" r:id="rId66"/>
    <p:sldId id="387" r:id="rId67"/>
    <p:sldId id="388" r:id="rId68"/>
    <p:sldId id="389" r:id="rId69"/>
    <p:sldId id="390" r:id="rId70"/>
    <p:sldId id="399" r:id="rId71"/>
    <p:sldId id="392" r:id="rId72"/>
    <p:sldId id="393" r:id="rId73"/>
    <p:sldId id="394" r:id="rId74"/>
    <p:sldId id="395" r:id="rId75"/>
    <p:sldId id="396" r:id="rId76"/>
    <p:sldId id="397" r:id="rId77"/>
    <p:sldId id="453" r:id="rId78"/>
    <p:sldId id="454" r:id="rId79"/>
    <p:sldId id="400" r:id="rId80"/>
    <p:sldId id="401" r:id="rId81"/>
    <p:sldId id="402" r:id="rId82"/>
    <p:sldId id="403" r:id="rId83"/>
    <p:sldId id="404" r:id="rId84"/>
    <p:sldId id="405" r:id="rId85"/>
    <p:sldId id="406" r:id="rId86"/>
    <p:sldId id="407" r:id="rId87"/>
    <p:sldId id="408" r:id="rId88"/>
    <p:sldId id="409" r:id="rId89"/>
    <p:sldId id="410" r:id="rId90"/>
    <p:sldId id="411" r:id="rId91"/>
    <p:sldId id="412" r:id="rId92"/>
    <p:sldId id="413" r:id="rId93"/>
    <p:sldId id="414" r:id="rId94"/>
    <p:sldId id="415" r:id="rId95"/>
    <p:sldId id="416" r:id="rId96"/>
    <p:sldId id="417" r:id="rId97"/>
    <p:sldId id="418" r:id="rId98"/>
    <p:sldId id="419" r:id="rId99"/>
    <p:sldId id="420" r:id="rId100"/>
    <p:sldId id="421" r:id="rId101"/>
    <p:sldId id="422" r:id="rId102"/>
    <p:sldId id="423" r:id="rId103"/>
    <p:sldId id="424" r:id="rId104"/>
    <p:sldId id="425" r:id="rId105"/>
    <p:sldId id="426" r:id="rId106"/>
    <p:sldId id="427" r:id="rId107"/>
    <p:sldId id="428" r:id="rId108"/>
    <p:sldId id="429" r:id="rId109"/>
    <p:sldId id="430" r:id="rId110"/>
    <p:sldId id="455" r:id="rId111"/>
    <p:sldId id="431" r:id="rId112"/>
    <p:sldId id="432" r:id="rId113"/>
    <p:sldId id="433" r:id="rId114"/>
    <p:sldId id="434" r:id="rId115"/>
    <p:sldId id="435" r:id="rId116"/>
    <p:sldId id="436" r:id="rId117"/>
    <p:sldId id="437" r:id="rId118"/>
    <p:sldId id="456" r:id="rId119"/>
    <p:sldId id="438" r:id="rId120"/>
    <p:sldId id="439" r:id="rId121"/>
    <p:sldId id="440" r:id="rId122"/>
    <p:sldId id="441" r:id="rId123"/>
    <p:sldId id="442" r:id="rId124"/>
    <p:sldId id="443" r:id="rId125"/>
    <p:sldId id="444" r:id="rId126"/>
    <p:sldId id="445" r:id="rId127"/>
    <p:sldId id="446" r:id="rId128"/>
    <p:sldId id="447" r:id="rId129"/>
    <p:sldId id="448" r:id="rId130"/>
    <p:sldId id="449" r:id="rId131"/>
    <p:sldId id="450" r:id="rId132"/>
  </p:sldIdLst>
  <p:sldSz cx="9144000" cy="6858000" type="screen4x3"/>
  <p:notesSz cx="6858000" cy="9418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3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34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handoutMaster" Target="handoutMasters/handoutMaster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13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41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42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3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4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4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40.wmf"/></Relationships>
</file>

<file path=ppt/drawings/_rels/vmlDrawing4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4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2.wmf"/></Relationships>
</file>

<file path=ppt/drawings/_rels/vmlDrawing4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wmf"/></Relationships>
</file>

<file path=ppt/drawings/_rels/vmlDrawing4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4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8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Relationship Id="rId4" Type="http://schemas.openxmlformats.org/officeDocument/2006/relationships/image" Target="../media/image84.wmf"/></Relationships>
</file>

<file path=ppt/drawings/_rels/vmlDrawing5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1.wmf"/><Relationship Id="rId4" Type="http://schemas.openxmlformats.org/officeDocument/2006/relationships/image" Target="../media/image87.wmf"/></Relationships>
</file>

<file path=ppt/drawings/_rels/vmlDrawing5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1.wmf"/><Relationship Id="rId4" Type="http://schemas.openxmlformats.org/officeDocument/2006/relationships/image" Target="../media/image90.wmf"/></Relationships>
</file>

<file path=ppt/drawings/_rels/vmlDrawing5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8.wmf"/><Relationship Id="rId1" Type="http://schemas.openxmlformats.org/officeDocument/2006/relationships/image" Target="../media/image91.w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wmf"/></Relationships>
</file>

<file path=ppt/drawings/_rels/vmlDrawing5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3.wmf"/><Relationship Id="rId1" Type="http://schemas.openxmlformats.org/officeDocument/2006/relationships/image" Target="../media/image92.w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wmf"/></Relationships>
</file>

<file path=ppt/drawings/_rels/vmlDrawing5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6.wmf"/><Relationship Id="rId1" Type="http://schemas.openxmlformats.org/officeDocument/2006/relationships/image" Target="../media/image95.emf"/></Relationships>
</file>

<file path=ppt/drawings/_rels/vmlDrawing5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image" Target="../media/image98.wmf"/><Relationship Id="rId1" Type="http://schemas.openxmlformats.org/officeDocument/2006/relationships/image" Target="../media/image97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emf"/></Relationships>
</file>

<file path=ppt/drawings/_rels/vmlDrawing6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wmf"/><Relationship Id="rId1" Type="http://schemas.openxmlformats.org/officeDocument/2006/relationships/image" Target="../media/image103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w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w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0.w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wmf"/></Relationships>
</file>

<file path=ppt/drawings/_rels/vmlDrawing6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wmf"/><Relationship Id="rId2" Type="http://schemas.openxmlformats.org/officeDocument/2006/relationships/image" Target="../media/image118.wmf"/><Relationship Id="rId1" Type="http://schemas.openxmlformats.org/officeDocument/2006/relationships/image" Target="../media/image117.wmf"/></Relationships>
</file>

<file path=ppt/drawings/_rels/vmlDrawing6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wmf"/><Relationship Id="rId2" Type="http://schemas.openxmlformats.org/officeDocument/2006/relationships/image" Target="../media/image120.wmf"/><Relationship Id="rId1" Type="http://schemas.openxmlformats.org/officeDocument/2006/relationships/image" Target="../media/image117.wmf"/><Relationship Id="rId5" Type="http://schemas.openxmlformats.org/officeDocument/2006/relationships/image" Target="../media/image123.wmf"/><Relationship Id="rId4" Type="http://schemas.openxmlformats.org/officeDocument/2006/relationships/image" Target="../media/image1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wmf"/><Relationship Id="rId2" Type="http://schemas.openxmlformats.org/officeDocument/2006/relationships/image" Target="../media/image125.wmf"/><Relationship Id="rId1" Type="http://schemas.openxmlformats.org/officeDocument/2006/relationships/image" Target="../media/image12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70932"/>
          </a:xfrm>
          <a:prstGeom prst="rect">
            <a:avLst/>
          </a:prstGeom>
        </p:spPr>
        <p:txBody>
          <a:bodyPr vert="horz" lIns="92118" tIns="46059" rIns="92118" bIns="4605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70932"/>
          </a:xfrm>
          <a:prstGeom prst="rect">
            <a:avLst/>
          </a:prstGeom>
        </p:spPr>
        <p:txBody>
          <a:bodyPr vert="horz" lIns="92118" tIns="46059" rIns="92118" bIns="46059" rtlCol="0"/>
          <a:lstStyle>
            <a:lvl1pPr algn="r">
              <a:defRPr sz="1300"/>
            </a:lvl1pPr>
          </a:lstStyle>
          <a:p>
            <a:fld id="{DB1A3C53-8B44-4E68-9D19-FF7776690FAE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46072"/>
            <a:ext cx="2971800" cy="470932"/>
          </a:xfrm>
          <a:prstGeom prst="rect">
            <a:avLst/>
          </a:prstGeom>
        </p:spPr>
        <p:txBody>
          <a:bodyPr vert="horz" lIns="92118" tIns="46059" rIns="92118" bIns="4605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946072"/>
            <a:ext cx="2971800" cy="470932"/>
          </a:xfrm>
          <a:prstGeom prst="rect">
            <a:avLst/>
          </a:prstGeom>
        </p:spPr>
        <p:txBody>
          <a:bodyPr vert="horz" lIns="92118" tIns="46059" rIns="92118" bIns="46059" rtlCol="0" anchor="b"/>
          <a:lstStyle>
            <a:lvl1pPr algn="r">
              <a:defRPr sz="1300"/>
            </a:lvl1pPr>
          </a:lstStyle>
          <a:p>
            <a:fld id="{84D65973-97E6-4654-B56A-0E558DAEA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A51E7-D2B6-4723-8001-30E42D1CAF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8FA19A-586A-4A45-B24C-657F1E12D6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91056-473A-4B1B-A3BB-A089E00416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A8BAF47-043C-448C-A348-A464C16D4A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A4DCC96-F3F0-4299-95E4-FEDC43A3AA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6D2562-66BC-4DB9-93E8-B6FFACF891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6E72C37-73A5-4BCB-B2E8-DEA88914B8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DDA1D-105D-435C-99D8-B48DD6C457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DBCBD2-E142-4D03-9A05-EACA2F1A96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2809B-3F14-4EA6-8BE0-B439888E0B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38C60-5AB9-4A63-868C-BDF6EE4953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04B51C-374A-4281-98DF-5D7D66C2D7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3ED445-21C1-4D27-B6C5-42E57E49FA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F3F36-4BFE-4FF4-977E-E1AE2CB776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FF85F-6772-4B03-82B3-50678414BA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52A56CA-EC7A-4A79-8719-C1E6FFE732F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6.v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wmf"/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wmf"/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wmf"/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7.v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8.vml"/><Relationship Id="rId5" Type="http://schemas.openxmlformats.org/officeDocument/2006/relationships/oleObject" Target="../embeddings/oleObject114.bin"/><Relationship Id="rId4" Type="http://schemas.openxmlformats.org/officeDocument/2006/relationships/oleObject" Target="../embeddings/oleObject11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5.bin"/><Relationship Id="rId7" Type="http://schemas.openxmlformats.org/officeDocument/2006/relationships/oleObject" Target="../embeddings/oleObject11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9.vml"/><Relationship Id="rId6" Type="http://schemas.openxmlformats.org/officeDocument/2006/relationships/oleObject" Target="../embeddings/oleObject118.bin"/><Relationship Id="rId5" Type="http://schemas.openxmlformats.org/officeDocument/2006/relationships/oleObject" Target="../embeddings/oleObject117.bin"/><Relationship Id="rId4" Type="http://schemas.openxmlformats.org/officeDocument/2006/relationships/oleObject" Target="../embeddings/oleObject116.bin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0.vml"/><Relationship Id="rId5" Type="http://schemas.openxmlformats.org/officeDocument/2006/relationships/oleObject" Target="../embeddings/oleObject122.bin"/><Relationship Id="rId4" Type="http://schemas.openxmlformats.org/officeDocument/2006/relationships/oleObject" Target="../embeddings/oleObject121.bin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wmf"/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wmf"/><Relationship Id="rId1" Type="http://schemas.openxmlformats.org/officeDocument/2006/relationships/slideLayout" Target="../slideLayouts/slideLayout6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w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3.bin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wmf"/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wmf"/><Relationship Id="rId1" Type="http://schemas.openxmlformats.org/officeDocument/2006/relationships/slideLayout" Target="../slideLayouts/slideLayout6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wmf"/><Relationship Id="rId1" Type="http://schemas.openxmlformats.org/officeDocument/2006/relationships/slideLayout" Target="../slideLayouts/slideLayout6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wmf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wmf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wmf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5.bin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6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8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2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4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26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28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30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oleObject43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oleObject" Target="../embeddings/oleObject46.bin"/><Relationship Id="rId4" Type="http://schemas.openxmlformats.org/officeDocument/2006/relationships/oleObject" Target="../embeddings/oleObject45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oleObject" Target="../embeddings/oleObject48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oleObject" Target="../embeddings/oleObject50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4" Type="http://schemas.openxmlformats.org/officeDocument/2006/relationships/oleObject" Target="../embeddings/oleObject54.bin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4" Type="http://schemas.openxmlformats.org/officeDocument/2006/relationships/oleObject" Target="../embeddings/oleObject59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4" Type="http://schemas.openxmlformats.org/officeDocument/2006/relationships/image" Target="../media/image5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5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8.vml"/><Relationship Id="rId4" Type="http://schemas.openxmlformats.org/officeDocument/2006/relationships/oleObject" Target="../embeddings/oleObject63.bin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9.vml"/><Relationship Id="rId4" Type="http://schemas.openxmlformats.org/officeDocument/2006/relationships/oleObject" Target="../embeddings/oleObject64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0.vml"/><Relationship Id="rId4" Type="http://schemas.openxmlformats.org/officeDocument/2006/relationships/image" Target="../media/image6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4" Type="http://schemas.openxmlformats.org/officeDocument/2006/relationships/oleObject" Target="../embeddings/Microsoft_Office_Word_97_-_2003_Document2.doc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6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42.vml"/><Relationship Id="rId5" Type="http://schemas.openxmlformats.org/officeDocument/2006/relationships/oleObject" Target="../embeddings/oleObject68.bin"/><Relationship Id="rId4" Type="http://schemas.openxmlformats.org/officeDocument/2006/relationships/oleObject" Target="../embeddings/oleObject67.bin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43.vml"/><Relationship Id="rId5" Type="http://schemas.openxmlformats.org/officeDocument/2006/relationships/oleObject" Target="../embeddings/oleObject71.bin"/><Relationship Id="rId4" Type="http://schemas.openxmlformats.org/officeDocument/2006/relationships/oleObject" Target="../embeddings/oleObject70.bin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44.vml"/><Relationship Id="rId5" Type="http://schemas.openxmlformats.org/officeDocument/2006/relationships/oleObject" Target="../embeddings/oleObject74.bin"/><Relationship Id="rId4" Type="http://schemas.openxmlformats.org/officeDocument/2006/relationships/oleObject" Target="../embeddings/oleObject73.bin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5.vml"/><Relationship Id="rId4" Type="http://schemas.openxmlformats.org/officeDocument/2006/relationships/oleObject" Target="../embeddings/oleObject76.bin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6.vml"/><Relationship Id="rId4" Type="http://schemas.openxmlformats.org/officeDocument/2006/relationships/oleObject" Target="../embeddings/oleObject78.bin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7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7.bin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48.vml"/><Relationship Id="rId4" Type="http://schemas.openxmlformats.org/officeDocument/2006/relationships/oleObject" Target="../embeddings/oleObject81.bin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49.vml"/><Relationship Id="rId4" Type="http://schemas.openxmlformats.org/officeDocument/2006/relationships/oleObject" Target="../embeddings/oleObject83.bin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4.bin"/><Relationship Id="rId7" Type="http://schemas.openxmlformats.org/officeDocument/2006/relationships/oleObject" Target="../embeddings/oleObject8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0.vml"/><Relationship Id="rId6" Type="http://schemas.openxmlformats.org/officeDocument/2006/relationships/oleObject" Target="../embeddings/oleObject87.bin"/><Relationship Id="rId5" Type="http://schemas.openxmlformats.org/officeDocument/2006/relationships/oleObject" Target="../embeddings/oleObject86.bin"/><Relationship Id="rId4" Type="http://schemas.openxmlformats.org/officeDocument/2006/relationships/oleObject" Target="../embeddings/oleObject85.bin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9.bin"/><Relationship Id="rId7" Type="http://schemas.openxmlformats.org/officeDocument/2006/relationships/oleObject" Target="../embeddings/oleObject9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1.vml"/><Relationship Id="rId6" Type="http://schemas.openxmlformats.org/officeDocument/2006/relationships/oleObject" Target="../embeddings/oleObject92.bin"/><Relationship Id="rId5" Type="http://schemas.openxmlformats.org/officeDocument/2006/relationships/oleObject" Target="../embeddings/oleObject91.bin"/><Relationship Id="rId4" Type="http://schemas.openxmlformats.org/officeDocument/2006/relationships/oleObject" Target="../embeddings/oleObject90.bin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4.bin"/><Relationship Id="rId7" Type="http://schemas.openxmlformats.org/officeDocument/2006/relationships/oleObject" Target="../embeddings/oleObject9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2.vml"/><Relationship Id="rId6" Type="http://schemas.openxmlformats.org/officeDocument/2006/relationships/oleObject" Target="../embeddings/oleObject97.bin"/><Relationship Id="rId5" Type="http://schemas.openxmlformats.org/officeDocument/2006/relationships/oleObject" Target="../embeddings/oleObject96.bin"/><Relationship Id="rId4" Type="http://schemas.openxmlformats.org/officeDocument/2006/relationships/oleObject" Target="../embeddings/oleObject95.bin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9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53.vml"/><Relationship Id="rId4" Type="http://schemas.openxmlformats.org/officeDocument/2006/relationships/oleObject" Target="../embeddings/oleObject100.bin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54.v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5.vml"/><Relationship Id="rId4" Type="http://schemas.openxmlformats.org/officeDocument/2006/relationships/oleObject" Target="../embeddings/Microsoft_Office_Word_97_-_2003_Document3.doc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4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6.v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5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7.vml"/><Relationship Id="rId4" Type="http://schemas.openxmlformats.org/officeDocument/2006/relationships/oleObject" Target="../embeddings/oleObject103.bin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6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8.vml"/><Relationship Id="rId5" Type="http://schemas.openxmlformats.org/officeDocument/2006/relationships/oleObject" Target="../embeddings/oleObject105.bin"/><Relationship Id="rId4" Type="http://schemas.openxmlformats.org/officeDocument/2006/relationships/oleObject" Target="../embeddings/oleObject104.bin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9.v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7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0.v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8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1.v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9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2.v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0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3.vml"/><Relationship Id="rId4" Type="http://schemas.openxmlformats.org/officeDocument/2006/relationships/oleObject" Target="../embeddings/oleObject10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wmf"/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wmf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4.v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wmf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5.v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Chapter 3</a:t>
            </a:r>
            <a:br>
              <a:rPr lang="en-US" sz="4000"/>
            </a:br>
            <a:r>
              <a:rPr lang="en-US" sz="4000"/>
              <a:t>function evaluations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CSS 455 </a:t>
            </a:r>
            <a:r>
              <a:rPr lang="en-US" dirty="0" smtClean="0"/>
              <a:t>Winter 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Evaluate ln2</a:t>
            </a:r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304800" y="1524000"/>
          <a:ext cx="8408988" cy="3103563"/>
        </p:xfrm>
        <a:graphic>
          <a:graphicData uri="http://schemas.openxmlformats.org/presentationml/2006/ole">
            <p:oleObj spid="_x0000_s7171" name="Equation" r:id="rId3" imgW="3784320" imgH="1396800" progId="Equation.3">
              <p:embed/>
            </p:oleObj>
          </a:graphicData>
        </a:graphic>
      </p:graphicFrame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2057400" y="4616450"/>
            <a:ext cx="6403975" cy="1616075"/>
            <a:chOff x="1296" y="2908"/>
            <a:chExt cx="4034" cy="1018"/>
          </a:xfrm>
        </p:grpSpPr>
        <p:sp>
          <p:nvSpPr>
            <p:cNvPr id="7173" name="Text Box 5"/>
            <p:cNvSpPr txBox="1">
              <a:spLocks noChangeArrowheads="1"/>
            </p:cNvSpPr>
            <p:nvPr/>
          </p:nvSpPr>
          <p:spPr bwMode="auto">
            <a:xfrm>
              <a:off x="1296" y="3408"/>
              <a:ext cx="403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dirty="0">
                  <a:solidFill>
                    <a:srgbClr val="FF3300"/>
                  </a:solidFill>
                  <a:latin typeface="Times New Roman" pitchFamily="18" charset="0"/>
                </a:rPr>
                <a:t>Consider this series and get an upper bound on it.  That will yield an upper bound on E</a:t>
              </a:r>
              <a:r>
                <a:rPr lang="en-US" sz="2400" baseline="-25000" dirty="0">
                  <a:solidFill>
                    <a:srgbClr val="FF3300"/>
                  </a:solidFill>
                  <a:latin typeface="Times New Roman" pitchFamily="18" charset="0"/>
                </a:rPr>
                <a:t>N.</a:t>
              </a: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7174" name="AutoShape 6"/>
            <p:cNvSpPr>
              <a:spLocks/>
            </p:cNvSpPr>
            <p:nvPr/>
          </p:nvSpPr>
          <p:spPr bwMode="auto">
            <a:xfrm rot="5423011">
              <a:off x="3760" y="1790"/>
              <a:ext cx="452" cy="2688"/>
            </a:xfrm>
            <a:prstGeom prst="rightBrace">
              <a:avLst>
                <a:gd name="adj1" fmla="val 50962"/>
                <a:gd name="adj2" fmla="val 50907"/>
              </a:avLst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381000" y="2667000"/>
            <a:ext cx="80010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81000" y="3657600"/>
            <a:ext cx="8153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/>
              <a:t>Piecewise Polynomials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r>
              <a:rPr lang="en-US" sz="2800" dirty="0"/>
              <a:t>Linear fit.  Straight lines connect adjacent data points.</a:t>
            </a:r>
          </a:p>
          <a:p>
            <a:r>
              <a:rPr lang="en-US" sz="2800" dirty="0"/>
              <a:t>Each segment has two coefficients (slope and intercept).  They are used to make the adjacent functions continuous at their endpoints.</a:t>
            </a:r>
          </a:p>
          <a:p>
            <a:r>
              <a:rPr lang="en-US" sz="2800" dirty="0"/>
              <a:t>The derivatives are not continuous, resulting in “kinks” at each data point.</a:t>
            </a:r>
          </a:p>
          <a:p>
            <a:r>
              <a:rPr lang="en-US" sz="2400" dirty="0"/>
              <a:t>Interpolation is easy.  For a point </a:t>
            </a:r>
            <a:r>
              <a:rPr lang="en-US" sz="2400" i="1" dirty="0"/>
              <a:t>z</a:t>
            </a:r>
            <a:r>
              <a:rPr lang="en-US" sz="2400" dirty="0"/>
              <a:t> between the points (</a:t>
            </a:r>
            <a:r>
              <a:rPr lang="en-US" sz="2400" i="1" dirty="0" err="1"/>
              <a:t>x</a:t>
            </a:r>
            <a:r>
              <a:rPr lang="en-US" sz="2400" i="1" baseline="-25000" dirty="0" err="1"/>
              <a:t>i</a:t>
            </a:r>
            <a:r>
              <a:rPr lang="en-US" sz="2400" i="1" dirty="0" err="1"/>
              <a:t>,y</a:t>
            </a:r>
            <a:r>
              <a:rPr lang="en-US" sz="2400" i="1" baseline="-25000" dirty="0" err="1"/>
              <a:t>i</a:t>
            </a:r>
            <a:r>
              <a:rPr lang="en-US" sz="2400" i="1" dirty="0"/>
              <a:t>) and </a:t>
            </a:r>
            <a:r>
              <a:rPr lang="en-US" sz="2400" dirty="0"/>
              <a:t>(</a:t>
            </a:r>
            <a:r>
              <a:rPr lang="en-US" sz="2400" i="1" dirty="0"/>
              <a:t>x</a:t>
            </a:r>
            <a:r>
              <a:rPr lang="en-US" sz="2400" i="1" baseline="-25000" dirty="0"/>
              <a:t>i+1</a:t>
            </a:r>
            <a:r>
              <a:rPr lang="en-US" sz="2400" i="1" dirty="0"/>
              <a:t>,y</a:t>
            </a:r>
            <a:r>
              <a:rPr lang="en-US" sz="2400" i="1" baseline="-25000" dirty="0"/>
              <a:t>i+1</a:t>
            </a:r>
            <a:r>
              <a:rPr lang="en-US" sz="2400" i="1" dirty="0"/>
              <a:t>)</a:t>
            </a:r>
            <a:r>
              <a:rPr lang="en-US" sz="2400" dirty="0"/>
              <a:t>:</a:t>
            </a:r>
            <a:endParaRPr lang="en-US" sz="2800" i="1" dirty="0"/>
          </a:p>
        </p:txBody>
      </p:sp>
      <p:graphicFrame>
        <p:nvGraphicFramePr>
          <p:cNvPr id="133124" name="Object 4"/>
          <p:cNvGraphicFramePr>
            <a:graphicFrameLocks noChangeAspect="1"/>
          </p:cNvGraphicFramePr>
          <p:nvPr/>
        </p:nvGraphicFramePr>
        <p:xfrm>
          <a:off x="4724400" y="5562600"/>
          <a:ext cx="4038600" cy="817563"/>
        </p:xfrm>
        <a:graphic>
          <a:graphicData uri="http://schemas.openxmlformats.org/presentationml/2006/ole">
            <p:oleObj spid="_x0000_s140290" name="Equation" r:id="rId3" imgW="2374560" imgH="4824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 autoUpdateAnimBg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/>
              <a:t>Example of Linear Interpolation</a:t>
            </a:r>
          </a:p>
        </p:txBody>
      </p:sp>
      <p:pic>
        <p:nvPicPr>
          <p:cNvPr id="13414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1600200"/>
            <a:ext cx="6096000" cy="4572000"/>
          </a:xfrm>
          <a:prstGeom prst="rect">
            <a:avLst/>
          </a:prstGeom>
          <a:noFill/>
          <a:ln w="57150" cmpd="thinThick">
            <a:solidFill>
              <a:srgbClr val="339966"/>
            </a:solidFill>
            <a:miter lim="800000"/>
            <a:headEnd/>
            <a:tailEnd/>
          </a:ln>
          <a:effectLst/>
        </p:spPr>
      </p:pic>
      <p:pic>
        <p:nvPicPr>
          <p:cNvPr id="13414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62400" y="1524000"/>
            <a:ext cx="3733800" cy="343535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n-US" sz="4000"/>
              <a:t>Increase from n=10 to n=20 points</a:t>
            </a:r>
            <a:endParaRPr lang="en-US"/>
          </a:p>
        </p:txBody>
      </p:sp>
      <p:pic>
        <p:nvPicPr>
          <p:cNvPr id="13517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752600"/>
            <a:ext cx="5862638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6019800" y="1981200"/>
            <a:ext cx="2819400" cy="4114800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dirty="0">
                <a:solidFill>
                  <a:srgbClr val="CC0066"/>
                </a:solidFill>
              </a:rPr>
              <a:t>This is much better, but the points need to be concentrated on the left hand side of the graph for maximum efficiency.</a:t>
            </a:r>
            <a:endParaRPr lang="en-US" dirty="0">
              <a:solidFill>
                <a:srgbClr val="CC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2" grpId="0" animBg="1" autoUpdateAnimBg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3429000" cy="1371600"/>
          </a:xfrm>
        </p:spPr>
        <p:txBody>
          <a:bodyPr/>
          <a:lstStyle/>
          <a:p>
            <a:r>
              <a:rPr lang="en-US" sz="3200"/>
              <a:t>N=20, but unevenly distributed</a:t>
            </a:r>
            <a:endParaRPr lang="en-US"/>
          </a:p>
        </p:txBody>
      </p:sp>
      <p:pic>
        <p:nvPicPr>
          <p:cNvPr id="13619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1752600"/>
            <a:ext cx="6324600" cy="4743450"/>
          </a:xfrm>
          <a:prstGeom prst="rect">
            <a:avLst/>
          </a:prstGeom>
          <a:noFill/>
          <a:ln w="9525">
            <a:solidFill>
              <a:srgbClr val="339966"/>
            </a:solidFill>
            <a:miter lim="800000"/>
            <a:headEnd/>
            <a:tailEnd/>
          </a:ln>
          <a:effectLst/>
        </p:spPr>
      </p:pic>
      <p:pic>
        <p:nvPicPr>
          <p:cNvPr id="136196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91000" y="304800"/>
            <a:ext cx="4727575" cy="4800600"/>
          </a:xfrm>
          <a:prstGeom prst="rect">
            <a:avLst/>
          </a:prstGeom>
          <a:noFill/>
          <a:ln w="9525">
            <a:solidFill>
              <a:srgbClr val="339966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Linear Interpolations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r>
              <a:rPr lang="en-US"/>
              <a:t>Easy.</a:t>
            </a:r>
          </a:p>
          <a:p>
            <a:r>
              <a:rPr lang="en-US"/>
              <a:t>First derivative is discontinuous at each data point, where the curve has kinks.</a:t>
            </a:r>
          </a:p>
          <a:p>
            <a:r>
              <a:rPr lang="en-US"/>
              <a:t>Second derivative may be infinite at those points.</a:t>
            </a:r>
          </a:p>
          <a:p>
            <a:r>
              <a:rPr lang="en-US"/>
              <a:t>Accuracy may not be sufficient unless we use large numbers of well placed data points.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build="p" autoUpdateAnimBg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Piecewise Polynomials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72400" cy="152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Each </a:t>
            </a:r>
            <a:r>
              <a:rPr lang="en-US" sz="2800" dirty="0"/>
              <a:t>segment is fit with cubic polynomial (four constants to </a:t>
            </a:r>
            <a:r>
              <a:rPr lang="en-US" sz="2800" dirty="0" smtClean="0"/>
              <a:t>choose, 4</a:t>
            </a:r>
            <a:r>
              <a:rPr lang="en-US" sz="2800" i="1" dirty="0" smtClean="0"/>
              <a:t>n</a:t>
            </a:r>
            <a:r>
              <a:rPr lang="en-US" sz="2800" dirty="0" smtClean="0"/>
              <a:t> in all).</a:t>
            </a:r>
            <a:br>
              <a:rPr lang="en-US" sz="2800" dirty="0" smtClean="0"/>
            </a:br>
            <a:endParaRPr lang="en-US" sz="2800" dirty="0" smtClean="0"/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endParaRPr lang="en-US" sz="2800" i="1" dirty="0"/>
          </a:p>
        </p:txBody>
      </p:sp>
      <p:graphicFrame>
        <p:nvGraphicFramePr>
          <p:cNvPr id="91139" name="Object 3"/>
          <p:cNvGraphicFramePr>
            <a:graphicFrameLocks noChangeAspect="1"/>
          </p:cNvGraphicFramePr>
          <p:nvPr/>
        </p:nvGraphicFramePr>
        <p:xfrm>
          <a:off x="1371600" y="3352800"/>
          <a:ext cx="6302375" cy="508000"/>
        </p:xfrm>
        <a:graphic>
          <a:graphicData uri="http://schemas.openxmlformats.org/presentationml/2006/ole">
            <p:oleObj spid="_x0000_s141314" name="Equation" r:id="rId3" imgW="2997000" imgH="2412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14400" y="44196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dirty="0" smtClean="0">
                <a:solidFill>
                  <a:srgbClr val="FF0000"/>
                </a:solidFill>
              </a:rPr>
              <a:t>Activity 11, Part II.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3" grpId="0" build="p" autoUpdateAnimBg="0"/>
      <p:bldP spid="7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/>
              <a:t>Cubic Hermite “pchip”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001000" cy="4572000"/>
          </a:xfrm>
        </p:spPr>
        <p:txBody>
          <a:bodyPr/>
          <a:lstStyle/>
          <a:p>
            <a:r>
              <a:rPr lang="en-US" dirty="0"/>
              <a:t>The interpolating function and its first derivative are continuous.  </a:t>
            </a:r>
            <a:r>
              <a:rPr lang="en-US" dirty="0" smtClean="0"/>
              <a:t>(</a:t>
            </a:r>
            <a:r>
              <a:rPr lang="en-US" i="1" dirty="0" smtClean="0"/>
              <a:t>3 constants</a:t>
            </a:r>
            <a:r>
              <a:rPr lang="en-US" dirty="0" smtClean="0"/>
              <a:t>)</a:t>
            </a:r>
            <a:endParaRPr lang="en-US" dirty="0">
              <a:solidFill>
                <a:srgbClr val="CC0066"/>
              </a:solidFill>
            </a:endParaRPr>
          </a:p>
          <a:p>
            <a:r>
              <a:rPr lang="en-US" dirty="0"/>
              <a:t>The second derivative  is piecewise linear and is probably not continuous; there may be jumps at nodes.</a:t>
            </a:r>
          </a:p>
          <a:p>
            <a:r>
              <a:rPr lang="en-US" dirty="0" smtClean="0"/>
              <a:t>Can be chosen to preserve both </a:t>
            </a:r>
            <a:r>
              <a:rPr lang="en-US" dirty="0"/>
              <a:t>the shape of the data and </a:t>
            </a:r>
            <a:r>
              <a:rPr lang="en-US" dirty="0" err="1"/>
              <a:t>monotonicity</a:t>
            </a:r>
            <a:r>
              <a:rPr lang="en-US" dirty="0"/>
              <a:t>. </a:t>
            </a:r>
            <a:r>
              <a:rPr lang="en-US" dirty="0">
                <a:solidFill>
                  <a:srgbClr val="CC0066"/>
                </a:solidFill>
              </a:rPr>
              <a:t>(</a:t>
            </a:r>
            <a:r>
              <a:rPr lang="en-US" i="1" dirty="0">
                <a:solidFill>
                  <a:srgbClr val="CC0066"/>
                </a:solidFill>
              </a:rPr>
              <a:t>provided by choice of slopes</a:t>
            </a:r>
            <a:r>
              <a:rPr lang="en-US" i="1" dirty="0" smtClean="0">
                <a:solidFill>
                  <a:srgbClr val="CC0066"/>
                </a:solidFill>
              </a:rPr>
              <a:t>. </a:t>
            </a:r>
            <a:br>
              <a:rPr lang="en-US" i="1" dirty="0" smtClean="0">
                <a:solidFill>
                  <a:srgbClr val="CC0066"/>
                </a:solidFill>
              </a:rPr>
            </a:br>
            <a:r>
              <a:rPr lang="en-US" i="1" dirty="0" smtClean="0">
                <a:solidFill>
                  <a:srgbClr val="CC0066"/>
                </a:solidFill>
              </a:rPr>
              <a:t>n constants)</a:t>
            </a:r>
            <a:endParaRPr lang="en-US" dirty="0">
              <a:solidFill>
                <a:srgbClr val="CC0066"/>
              </a:solidFill>
            </a:endParaRPr>
          </a:p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1" grpId="0" build="p" autoUpdateAnimBg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/>
              <a:t>Cubic Hermite “pchip”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001000" cy="2895600"/>
          </a:xfrm>
        </p:spPr>
        <p:txBody>
          <a:bodyPr/>
          <a:lstStyle/>
          <a:p>
            <a:pPr>
              <a:buFontTx/>
              <a:buNone/>
            </a:pPr>
            <a:endParaRPr lang="en-US">
              <a:solidFill>
                <a:srgbClr val="CC0066"/>
              </a:solidFill>
            </a:endParaRPr>
          </a:p>
          <a:p>
            <a:r>
              <a:rPr lang="en-US"/>
              <a:t>On intervals where the data is monotonic, so is the interpolant.</a:t>
            </a:r>
          </a:p>
          <a:p>
            <a:r>
              <a:rPr lang="en-US"/>
              <a:t>At points where the data has a local extremum, so does interpolant.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 build="p" autoUpdateAnimBg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Piecewise Polynomials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/>
              <a:t>Cubic </a:t>
            </a:r>
            <a:r>
              <a:rPr lang="en-US" sz="2800" b="1" dirty="0" err="1"/>
              <a:t>Spline</a:t>
            </a:r>
            <a:r>
              <a:rPr lang="en-US" sz="2800" b="1" dirty="0"/>
              <a:t>.</a:t>
            </a:r>
            <a:r>
              <a:rPr lang="en-US" sz="2800" dirty="0"/>
              <a:t>  Each data interval [</a:t>
            </a:r>
            <a:r>
              <a:rPr lang="en-US" sz="2800" i="1" dirty="0" err="1"/>
              <a:t>x</a:t>
            </a:r>
            <a:r>
              <a:rPr lang="en-US" sz="2800" baseline="-25000" dirty="0" err="1"/>
              <a:t>k</a:t>
            </a:r>
            <a:r>
              <a:rPr lang="en-US" sz="2800" dirty="0"/>
              <a:t>, </a:t>
            </a:r>
            <a:r>
              <a:rPr lang="en-US" sz="2800" i="1" dirty="0"/>
              <a:t>x</a:t>
            </a:r>
            <a:r>
              <a:rPr lang="en-US" sz="2800" i="1" baseline="-25000" dirty="0"/>
              <a:t>k+1</a:t>
            </a:r>
            <a:r>
              <a:rPr lang="en-US" sz="2800" dirty="0"/>
              <a:t>] is fit with a cubic polynomial (4 coefficients).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In addition to fitting the data, it is required that the function be </a:t>
            </a:r>
            <a:r>
              <a:rPr lang="en-US" sz="2800" dirty="0">
                <a:solidFill>
                  <a:srgbClr val="CC0066"/>
                </a:solidFill>
              </a:rPr>
              <a:t>twice continuously differentiable</a:t>
            </a:r>
            <a:r>
              <a:rPr lang="en-US" sz="2800" dirty="0"/>
              <a:t>.  </a:t>
            </a:r>
            <a:r>
              <a:rPr lang="en-US" sz="2800" dirty="0">
                <a:solidFill>
                  <a:srgbClr val="CC0066"/>
                </a:solidFill>
              </a:rPr>
              <a:t>First and second</a:t>
            </a:r>
            <a:r>
              <a:rPr lang="en-US" sz="2800" dirty="0"/>
              <a:t> derivatives of </a:t>
            </a:r>
            <a:r>
              <a:rPr lang="en-US" sz="2800" i="1" dirty="0"/>
              <a:t>f</a:t>
            </a:r>
            <a:r>
              <a:rPr lang="en-US" sz="2800" dirty="0"/>
              <a:t> (</a:t>
            </a:r>
            <a:r>
              <a:rPr lang="en-US" sz="2800" i="1" dirty="0"/>
              <a:t>x)</a:t>
            </a:r>
            <a:r>
              <a:rPr lang="en-US" sz="2800" dirty="0"/>
              <a:t> must be equal at the data points (</a:t>
            </a:r>
            <a:r>
              <a:rPr lang="en-US" sz="2800" i="1" dirty="0"/>
              <a:t>x</a:t>
            </a:r>
            <a:r>
              <a:rPr lang="en-US" sz="2800" i="1" baseline="-25000" dirty="0"/>
              <a:t>i</a:t>
            </a:r>
            <a:r>
              <a:rPr lang="en-US" sz="2800" dirty="0"/>
              <a:t>).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For interior segments, this fixes </a:t>
            </a:r>
            <a:r>
              <a:rPr lang="en-US" sz="2800" u="sng" dirty="0"/>
              <a:t>all four </a:t>
            </a:r>
            <a:r>
              <a:rPr lang="en-US" sz="2800" dirty="0"/>
              <a:t>parameters.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Each end segment has one free parameter.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 build="p" autoUpdateAnimBg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cubic spline for x</a:t>
            </a:r>
            <a:r>
              <a:rPr lang="en-US" baseline="-25000"/>
              <a:t>k </a:t>
            </a:r>
            <a:r>
              <a:rPr lang="en-US">
                <a:sym typeface="Symbol" pitchFamily="18" charset="2"/>
              </a:rPr>
              <a:t> x  x</a:t>
            </a:r>
            <a:r>
              <a:rPr lang="en-US" baseline="-25000">
                <a:sym typeface="Symbol" pitchFamily="18" charset="2"/>
              </a:rPr>
              <a:t>k+1</a:t>
            </a:r>
            <a:endParaRPr lang="en-US"/>
          </a:p>
        </p:txBody>
      </p:sp>
      <p:graphicFrame>
        <p:nvGraphicFramePr>
          <p:cNvPr id="162819" name="Object 3"/>
          <p:cNvGraphicFramePr>
            <a:graphicFrameLocks noChangeAspect="1"/>
          </p:cNvGraphicFramePr>
          <p:nvPr/>
        </p:nvGraphicFramePr>
        <p:xfrm>
          <a:off x="1143000" y="1752600"/>
          <a:ext cx="6248400" cy="508000"/>
        </p:xfrm>
        <a:graphic>
          <a:graphicData uri="http://schemas.openxmlformats.org/presentationml/2006/ole">
            <p:oleObj spid="_x0000_s142338" name="Equation" r:id="rId3" imgW="2971800" imgH="241200" progId="Equation.3">
              <p:embed/>
            </p:oleObj>
          </a:graphicData>
        </a:graphic>
      </p:graphicFrame>
      <p:graphicFrame>
        <p:nvGraphicFramePr>
          <p:cNvPr id="162820" name="Object 4"/>
          <p:cNvGraphicFramePr>
            <a:graphicFrameLocks noChangeAspect="1"/>
          </p:cNvGraphicFramePr>
          <p:nvPr/>
        </p:nvGraphicFramePr>
        <p:xfrm>
          <a:off x="1219200" y="2514600"/>
          <a:ext cx="5943600" cy="469900"/>
        </p:xfrm>
        <a:graphic>
          <a:graphicData uri="http://schemas.openxmlformats.org/presentationml/2006/ole">
            <p:oleObj spid="_x0000_s142339" name="Equation" r:id="rId4" imgW="2895480" imgH="228600" progId="Equation.3">
              <p:embed/>
            </p:oleObj>
          </a:graphicData>
        </a:graphic>
      </p:graphicFrame>
      <p:graphicFrame>
        <p:nvGraphicFramePr>
          <p:cNvPr id="162821" name="Object 5"/>
          <p:cNvGraphicFramePr>
            <a:graphicFrameLocks noChangeAspect="1"/>
          </p:cNvGraphicFramePr>
          <p:nvPr/>
        </p:nvGraphicFramePr>
        <p:xfrm>
          <a:off x="1295400" y="3352800"/>
          <a:ext cx="5105400" cy="831850"/>
        </p:xfrm>
        <a:graphic>
          <a:graphicData uri="http://schemas.openxmlformats.org/presentationml/2006/ole">
            <p:oleObj spid="_x0000_s142340" name="Equation" r:id="rId5" imgW="2654280" imgH="431640" progId="Equation.3">
              <p:embed/>
            </p:oleObj>
          </a:graphicData>
        </a:graphic>
      </p:graphicFrame>
      <p:sp>
        <p:nvSpPr>
          <p:cNvPr id="162822" name="Text Box 6"/>
          <p:cNvSpPr txBox="1">
            <a:spLocks noChangeArrowheads="1"/>
          </p:cNvSpPr>
          <p:nvPr/>
        </p:nvSpPr>
        <p:spPr bwMode="auto">
          <a:xfrm>
            <a:off x="1371600" y="4343400"/>
            <a:ext cx="6477000" cy="189282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dirty="0"/>
              <a:t>4</a:t>
            </a:r>
            <a:r>
              <a:rPr lang="en-US" i="1" dirty="0"/>
              <a:t>n</a:t>
            </a:r>
            <a:r>
              <a:rPr lang="en-US" dirty="0"/>
              <a:t> unknown coefficients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dirty="0"/>
              <a:t>4</a:t>
            </a:r>
            <a:r>
              <a:rPr lang="en-US" i="1" dirty="0"/>
              <a:t>n</a:t>
            </a:r>
            <a:r>
              <a:rPr lang="en-US" dirty="0"/>
              <a:t>-2 conditions imposed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dirty="0"/>
              <a:t>2 conditions imposed for specific properties of fit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rgbClr val="FF0000"/>
                </a:solidFill>
              </a:rPr>
              <a:t>Text approach: eliminate </a:t>
            </a:r>
            <a:r>
              <a:rPr lang="en-US" i="1" dirty="0" err="1">
                <a:solidFill>
                  <a:srgbClr val="FF0000"/>
                </a:solidFill>
              </a:rPr>
              <a:t>a’s</a:t>
            </a:r>
            <a:r>
              <a:rPr lang="en-US" i="1" dirty="0">
                <a:solidFill>
                  <a:srgbClr val="FF0000"/>
                </a:solidFill>
              </a:rPr>
              <a:t>, </a:t>
            </a:r>
            <a:r>
              <a:rPr lang="en-US" i="1" dirty="0" err="1">
                <a:solidFill>
                  <a:srgbClr val="FF0000"/>
                </a:solidFill>
              </a:rPr>
              <a:t>b’s</a:t>
            </a:r>
            <a:r>
              <a:rPr lang="en-US" i="1" dirty="0">
                <a:solidFill>
                  <a:srgbClr val="FF0000"/>
                </a:solidFill>
              </a:rPr>
              <a:t>, and </a:t>
            </a:r>
            <a:r>
              <a:rPr lang="en-US" i="1" dirty="0" err="1" smtClean="0">
                <a:solidFill>
                  <a:srgbClr val="FF0000"/>
                </a:solidFill>
              </a:rPr>
              <a:t>d’s</a:t>
            </a:r>
            <a:r>
              <a:rPr lang="en-US" i="1" dirty="0" smtClean="0">
                <a:solidFill>
                  <a:srgbClr val="FF0000"/>
                </a:solidFill>
              </a:rPr>
              <a:t> and then solve for the </a:t>
            </a:r>
            <a:r>
              <a:rPr lang="en-US" i="1" dirty="0" err="1" smtClean="0">
                <a:solidFill>
                  <a:srgbClr val="FF0000"/>
                </a:solidFill>
              </a:rPr>
              <a:t>c’s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2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2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2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2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2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2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2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Evaluate ln2</a:t>
            </a:r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914400" y="1600200"/>
          <a:ext cx="6934200" cy="3746500"/>
        </p:xfrm>
        <a:graphic>
          <a:graphicData uri="http://schemas.openxmlformats.org/presentationml/2006/ole">
            <p:oleObj spid="_x0000_s8195" name="Equation" r:id="rId3" imgW="2844720" imgH="1536480" progId="Equation.3">
              <p:embed/>
            </p:oleObj>
          </a:graphicData>
        </a:graphic>
      </p:graphicFrame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1066800" y="5334000"/>
            <a:ext cx="6403975" cy="1250950"/>
            <a:chOff x="1296" y="2908"/>
            <a:chExt cx="4034" cy="788"/>
          </a:xfrm>
        </p:grpSpPr>
        <p:sp>
          <p:nvSpPr>
            <p:cNvPr id="8197" name="Text Box 5"/>
            <p:cNvSpPr txBox="1">
              <a:spLocks noChangeArrowheads="1"/>
            </p:cNvSpPr>
            <p:nvPr/>
          </p:nvSpPr>
          <p:spPr bwMode="auto">
            <a:xfrm>
              <a:off x="1296" y="3408"/>
              <a:ext cx="40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dirty="0">
                  <a:solidFill>
                    <a:srgbClr val="FF3300"/>
                  </a:solidFill>
                  <a:latin typeface="Times New Roman" pitchFamily="18" charset="0"/>
                </a:rPr>
                <a:t>Geometric Series: </a:t>
              </a:r>
              <a:r>
                <a:rPr lang="en-US" sz="2400" dirty="0" err="1">
                  <a:solidFill>
                    <a:srgbClr val="FF3300"/>
                  </a:solidFill>
                  <a:latin typeface="Times New Roman" pitchFamily="18" charset="0"/>
                </a:rPr>
                <a:t>Eq</a:t>
              </a:r>
              <a:r>
                <a:rPr lang="en-US" sz="2400" dirty="0">
                  <a:solidFill>
                    <a:srgbClr val="FF3300"/>
                  </a:solidFill>
                  <a:latin typeface="Times New Roman" pitchFamily="18" charset="0"/>
                </a:rPr>
                <a:t> 3.1, with x=(1/3</a:t>
              </a:r>
              <a:r>
                <a:rPr lang="en-US" sz="2400" baseline="30000" dirty="0">
                  <a:solidFill>
                    <a:srgbClr val="FF3300"/>
                  </a:solidFill>
                  <a:latin typeface="Times New Roman" pitchFamily="18" charset="0"/>
                </a:rPr>
                <a:t>)2.</a:t>
              </a: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8198" name="AutoShape 6"/>
            <p:cNvSpPr>
              <a:spLocks/>
            </p:cNvSpPr>
            <p:nvPr/>
          </p:nvSpPr>
          <p:spPr bwMode="auto">
            <a:xfrm rot="5423011">
              <a:off x="3760" y="1790"/>
              <a:ext cx="452" cy="2688"/>
            </a:xfrm>
            <a:prstGeom prst="rightBrace">
              <a:avLst>
                <a:gd name="adj1" fmla="val 50962"/>
                <a:gd name="adj2" fmla="val 50907"/>
              </a:avLst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685800" y="2743200"/>
            <a:ext cx="7391400" cy="1295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114800"/>
            <a:ext cx="7391400" cy="1066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819" name="Object 3"/>
          <p:cNvGraphicFramePr>
            <a:graphicFrameLocks noChangeAspect="1"/>
          </p:cNvGraphicFramePr>
          <p:nvPr/>
        </p:nvGraphicFramePr>
        <p:xfrm>
          <a:off x="762000" y="533400"/>
          <a:ext cx="7498080" cy="609600"/>
        </p:xfrm>
        <a:graphic>
          <a:graphicData uri="http://schemas.openxmlformats.org/presentationml/2006/ole">
            <p:oleObj spid="_x0000_s194562" name="Equation" r:id="rId3" imgW="2971800" imgH="241200" progId="Equation.3">
              <p:embed/>
            </p:oleObj>
          </a:graphicData>
        </a:graphic>
      </p:graphicFrame>
      <p:graphicFrame>
        <p:nvGraphicFramePr>
          <p:cNvPr id="162820" name="Object 4"/>
          <p:cNvGraphicFramePr>
            <a:graphicFrameLocks noChangeAspect="1"/>
          </p:cNvGraphicFramePr>
          <p:nvPr/>
        </p:nvGraphicFramePr>
        <p:xfrm>
          <a:off x="1200150" y="1371600"/>
          <a:ext cx="3805238" cy="469900"/>
        </p:xfrm>
        <a:graphic>
          <a:graphicData uri="http://schemas.openxmlformats.org/presentationml/2006/ole">
            <p:oleObj spid="_x0000_s194563" name="Equation" r:id="rId4" imgW="1854000" imgH="228600" progId="Equation.3">
              <p:embed/>
            </p:oleObj>
          </a:graphicData>
        </a:graphic>
      </p:graphicFrame>
      <p:graphicFrame>
        <p:nvGraphicFramePr>
          <p:cNvPr id="162821" name="Object 5"/>
          <p:cNvGraphicFramePr>
            <a:graphicFrameLocks noChangeAspect="1"/>
          </p:cNvGraphicFramePr>
          <p:nvPr/>
        </p:nvGraphicFramePr>
        <p:xfrm>
          <a:off x="1066800" y="2819400"/>
          <a:ext cx="6402388" cy="1125538"/>
        </p:xfrm>
        <a:graphic>
          <a:graphicData uri="http://schemas.openxmlformats.org/presentationml/2006/ole">
            <p:oleObj spid="_x0000_s194564" name="Equation" r:id="rId5" imgW="3327120" imgH="583920" progId="Equation.3">
              <p:embed/>
            </p:oleObj>
          </a:graphicData>
        </a:graphic>
      </p:graphicFrame>
      <p:sp>
        <p:nvSpPr>
          <p:cNvPr id="162822" name="Text Box 6"/>
          <p:cNvSpPr txBox="1">
            <a:spLocks noChangeArrowheads="1"/>
          </p:cNvSpPr>
          <p:nvPr/>
        </p:nvSpPr>
        <p:spPr bwMode="auto">
          <a:xfrm>
            <a:off x="1219200" y="4267200"/>
            <a:ext cx="6705600" cy="133882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dirty="0" smtClean="0"/>
              <a:t>Substitute this value for </a:t>
            </a:r>
            <a:r>
              <a:rPr lang="en-US" i="1" dirty="0" err="1" smtClean="0"/>
              <a:t>b</a:t>
            </a:r>
            <a:r>
              <a:rPr lang="en-US" baseline="-25000" dirty="0" err="1" smtClean="0"/>
              <a:t>k</a:t>
            </a:r>
            <a:r>
              <a:rPr lang="en-US" dirty="0" smtClean="0"/>
              <a:t> into the two equations from the derivatives, we can solve for  </a:t>
            </a:r>
            <a:r>
              <a:rPr lang="en-US" i="1" dirty="0" err="1" smtClean="0"/>
              <a:t>d’s</a:t>
            </a:r>
            <a:r>
              <a:rPr lang="en-US" dirty="0" smtClean="0"/>
              <a:t> and </a:t>
            </a:r>
            <a:r>
              <a:rPr lang="en-US" i="1" dirty="0" err="1" smtClean="0"/>
              <a:t>b’s</a:t>
            </a:r>
            <a:r>
              <a:rPr lang="en-US" dirty="0" smtClean="0"/>
              <a:t> in terms of the </a:t>
            </a:r>
            <a:r>
              <a:rPr lang="en-US" i="1" dirty="0" err="1" smtClean="0"/>
              <a:t>c’s</a:t>
            </a:r>
            <a:r>
              <a:rPr lang="en-US" dirty="0" smtClean="0"/>
              <a:t>.</a:t>
            </a:r>
            <a:endParaRPr lang="en-US" dirty="0"/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dirty="0" smtClean="0"/>
              <a:t>Only the </a:t>
            </a:r>
            <a:r>
              <a:rPr lang="en-US" i="1" dirty="0" err="1" smtClean="0"/>
              <a:t>c</a:t>
            </a:r>
            <a:r>
              <a:rPr lang="en-US" dirty="0" err="1" smtClean="0"/>
              <a:t>’s</a:t>
            </a:r>
            <a:r>
              <a:rPr lang="en-US" dirty="0" smtClean="0"/>
              <a:t> remain to be defined by solving a system of linear equations for them.</a:t>
            </a:r>
            <a:endParaRPr lang="en-US" dirty="0"/>
          </a:p>
        </p:txBody>
      </p:sp>
      <p:graphicFrame>
        <p:nvGraphicFramePr>
          <p:cNvPr id="194565" name="Object 3"/>
          <p:cNvGraphicFramePr>
            <a:graphicFrameLocks noChangeAspect="1"/>
          </p:cNvGraphicFramePr>
          <p:nvPr/>
        </p:nvGraphicFramePr>
        <p:xfrm>
          <a:off x="5867400" y="1371600"/>
          <a:ext cx="1693863" cy="469900"/>
        </p:xfrm>
        <a:graphic>
          <a:graphicData uri="http://schemas.openxmlformats.org/presentationml/2006/ole">
            <p:oleObj spid="_x0000_s194565" name="Equation" r:id="rId6" imgW="825480" imgH="228600" progId="Equation.3">
              <p:embed/>
            </p:oleObj>
          </a:graphicData>
        </a:graphic>
      </p:graphicFrame>
      <p:graphicFrame>
        <p:nvGraphicFramePr>
          <p:cNvPr id="194566" name="Object 2"/>
          <p:cNvGraphicFramePr>
            <a:graphicFrameLocks noChangeAspect="1"/>
          </p:cNvGraphicFramePr>
          <p:nvPr/>
        </p:nvGraphicFramePr>
        <p:xfrm>
          <a:off x="685800" y="1981200"/>
          <a:ext cx="7297738" cy="512309"/>
        </p:xfrm>
        <a:graphic>
          <a:graphicData uri="http://schemas.openxmlformats.org/presentationml/2006/ole">
            <p:oleObj spid="_x0000_s194566" name="Equation" r:id="rId7" imgW="34416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2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2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2" grpId="0" build="p" autoUpdateAnimBg="0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6" name="Text Box 6"/>
          <p:cNvSpPr txBox="1">
            <a:spLocks noChangeArrowheads="1"/>
          </p:cNvSpPr>
          <p:nvPr/>
        </p:nvSpPr>
        <p:spPr bwMode="auto">
          <a:xfrm>
            <a:off x="838200" y="2286000"/>
            <a:ext cx="3200400" cy="15525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/>
              <a:t>When written as a matrix equation the matrix H will be tridiagonal.</a:t>
            </a:r>
          </a:p>
        </p:txBody>
      </p:sp>
      <p:graphicFrame>
        <p:nvGraphicFramePr>
          <p:cNvPr id="163847" name="Object 7"/>
          <p:cNvGraphicFramePr>
            <a:graphicFrameLocks noChangeAspect="1"/>
          </p:cNvGraphicFramePr>
          <p:nvPr/>
        </p:nvGraphicFramePr>
        <p:xfrm>
          <a:off x="1447800" y="533400"/>
          <a:ext cx="5410200" cy="1296988"/>
        </p:xfrm>
        <a:graphic>
          <a:graphicData uri="http://schemas.openxmlformats.org/presentationml/2006/ole">
            <p:oleObj spid="_x0000_s143362" name="Equation" r:id="rId3" imgW="2755800" imgH="660240" progId="Equation.3">
              <p:embed/>
            </p:oleObj>
          </a:graphicData>
        </a:graphic>
      </p:graphicFrame>
      <p:graphicFrame>
        <p:nvGraphicFramePr>
          <p:cNvPr id="163848" name="Object 8"/>
          <p:cNvGraphicFramePr>
            <a:graphicFrameLocks noChangeAspect="1"/>
          </p:cNvGraphicFramePr>
          <p:nvPr/>
        </p:nvGraphicFramePr>
        <p:xfrm>
          <a:off x="3886200" y="2133600"/>
          <a:ext cx="3352800" cy="1722438"/>
        </p:xfrm>
        <a:graphic>
          <a:graphicData uri="http://schemas.openxmlformats.org/presentationml/2006/ole">
            <p:oleObj spid="_x0000_s143363" name="Equation" r:id="rId4" imgW="1828800" imgH="939600" progId="Equation.3">
              <p:embed/>
            </p:oleObj>
          </a:graphicData>
        </a:graphic>
      </p:graphicFrame>
      <p:graphicFrame>
        <p:nvGraphicFramePr>
          <p:cNvPr id="163849" name="Object 9"/>
          <p:cNvGraphicFramePr>
            <a:graphicFrameLocks noChangeAspect="1"/>
          </p:cNvGraphicFramePr>
          <p:nvPr/>
        </p:nvGraphicFramePr>
        <p:xfrm>
          <a:off x="838200" y="4114800"/>
          <a:ext cx="6934200" cy="2444750"/>
        </p:xfrm>
        <a:graphic>
          <a:graphicData uri="http://schemas.openxmlformats.org/presentationml/2006/ole">
            <p:oleObj spid="_x0000_s143364" name="Equation" r:id="rId5" imgW="3314520" imgH="1168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6" grpId="0" autoUpdateAnimBg="0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/>
              <a:t>Cubic  Spline  Polynomials</a:t>
            </a:r>
            <a:endParaRPr lang="en-US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95400"/>
            <a:ext cx="76962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000" dirty="0"/>
              <a:t>Remaining parameters used for various other constraints: slopes at ends of intervals, periodic conditions, etc.</a:t>
            </a:r>
          </a:p>
          <a:p>
            <a:pPr>
              <a:lnSpc>
                <a:spcPct val="90000"/>
              </a:lnSpc>
            </a:pPr>
            <a:r>
              <a:rPr lang="en-US" sz="3000" b="1" dirty="0"/>
              <a:t>Not-a-Knot:  </a:t>
            </a:r>
            <a:r>
              <a:rPr lang="en-US" sz="3000" dirty="0"/>
              <a:t>set end segment </a:t>
            </a:r>
            <a:r>
              <a:rPr lang="en-US" sz="3000" dirty="0" err="1"/>
              <a:t>splines</a:t>
            </a:r>
            <a:r>
              <a:rPr lang="en-US" sz="3000" dirty="0"/>
              <a:t> to be same as adjacent ones</a:t>
            </a:r>
            <a:r>
              <a:rPr lang="en-US" sz="3000" b="1" dirty="0"/>
              <a:t>. </a:t>
            </a:r>
            <a:r>
              <a:rPr lang="en-US" sz="3000" dirty="0" smtClean="0">
                <a:solidFill>
                  <a:srgbClr val="CC0066"/>
                </a:solidFill>
              </a:rPr>
              <a:t>(default </a:t>
            </a:r>
            <a:r>
              <a:rPr lang="en-US" sz="3000" dirty="0" err="1">
                <a:solidFill>
                  <a:srgbClr val="CC0066"/>
                </a:solidFill>
              </a:rPr>
              <a:t>Matlab</a:t>
            </a:r>
            <a:r>
              <a:rPr lang="en-US" sz="3000" dirty="0">
                <a:solidFill>
                  <a:srgbClr val="CC0066"/>
                </a:solidFill>
              </a:rPr>
              <a:t> mode with</a:t>
            </a:r>
            <a:r>
              <a:rPr lang="en-US" sz="3000" i="1" dirty="0">
                <a:solidFill>
                  <a:srgbClr val="CC0066"/>
                </a:solidFill>
              </a:rPr>
              <a:t> </a:t>
            </a:r>
            <a:r>
              <a:rPr lang="en-US" sz="3000" i="1" dirty="0" err="1">
                <a:solidFill>
                  <a:srgbClr val="CC0066"/>
                </a:solidFill>
              </a:rPr>
              <a:t>spline</a:t>
            </a:r>
            <a:r>
              <a:rPr lang="en-US" sz="3000" i="1" dirty="0">
                <a:solidFill>
                  <a:srgbClr val="CC0066"/>
                </a:solidFill>
              </a:rPr>
              <a:t> </a:t>
            </a:r>
            <a:r>
              <a:rPr lang="en-US" sz="3000" dirty="0">
                <a:solidFill>
                  <a:srgbClr val="CC0066"/>
                </a:solidFill>
              </a:rPr>
              <a:t>or</a:t>
            </a:r>
            <a:r>
              <a:rPr lang="en-US" sz="3000" i="1" dirty="0">
                <a:solidFill>
                  <a:srgbClr val="CC0066"/>
                </a:solidFill>
              </a:rPr>
              <a:t> interp1)</a:t>
            </a:r>
            <a:endParaRPr lang="en-US" sz="3000" dirty="0"/>
          </a:p>
          <a:p>
            <a:pPr>
              <a:lnSpc>
                <a:spcPct val="90000"/>
              </a:lnSpc>
            </a:pPr>
            <a:r>
              <a:rPr lang="en-US" sz="3000" b="1" dirty="0"/>
              <a:t>Complete: </a:t>
            </a:r>
            <a:r>
              <a:rPr lang="en-US" sz="3000" dirty="0"/>
              <a:t>specify the derivative at end points.</a:t>
            </a:r>
            <a:r>
              <a:rPr lang="en-US" sz="3000" i="1" dirty="0">
                <a:solidFill>
                  <a:srgbClr val="CC0066"/>
                </a:solidFill>
              </a:rPr>
              <a:t>(can be done with </a:t>
            </a:r>
            <a:r>
              <a:rPr lang="en-US" sz="3000" i="1" dirty="0" err="1">
                <a:solidFill>
                  <a:srgbClr val="CC0066"/>
                </a:solidFill>
              </a:rPr>
              <a:t>spline</a:t>
            </a:r>
            <a:r>
              <a:rPr lang="en-US" sz="3000" i="1" dirty="0">
                <a:solidFill>
                  <a:srgbClr val="CC0066"/>
                </a:solidFill>
              </a:rPr>
              <a:t> function)</a:t>
            </a:r>
            <a:endParaRPr lang="en-US" sz="3000" dirty="0"/>
          </a:p>
          <a:p>
            <a:pPr>
              <a:lnSpc>
                <a:spcPct val="90000"/>
              </a:lnSpc>
            </a:pPr>
            <a:r>
              <a:rPr lang="en-US" sz="3000" b="1" dirty="0"/>
              <a:t>Natural:  </a:t>
            </a:r>
            <a:r>
              <a:rPr lang="en-US" sz="3000" dirty="0"/>
              <a:t>set second derivatives at end point equal to zero</a:t>
            </a:r>
            <a:r>
              <a:rPr lang="en-US" sz="3000" b="1" dirty="0"/>
              <a:t>.</a:t>
            </a:r>
            <a:r>
              <a:rPr lang="en-US" sz="3000" b="1" i="1" dirty="0"/>
              <a:t>(</a:t>
            </a:r>
            <a:r>
              <a:rPr lang="en-US" sz="3000" i="1" dirty="0">
                <a:solidFill>
                  <a:srgbClr val="CC0066"/>
                </a:solidFill>
              </a:rPr>
              <a:t>can be done with </a:t>
            </a:r>
            <a:r>
              <a:rPr lang="en-US" sz="3000" i="1" dirty="0" err="1">
                <a:solidFill>
                  <a:srgbClr val="CC0066"/>
                </a:solidFill>
              </a:rPr>
              <a:t>spline</a:t>
            </a:r>
            <a:r>
              <a:rPr lang="en-US" sz="3000" i="1" dirty="0">
                <a:solidFill>
                  <a:srgbClr val="CC0066"/>
                </a:solidFill>
              </a:rPr>
              <a:t> fn)</a:t>
            </a:r>
            <a:endParaRPr lang="en-US" sz="3000" dirty="0">
              <a:solidFill>
                <a:srgbClr val="CC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3" grpId="0" build="p" autoUpdateAnimBg="0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2895600" cy="762000"/>
          </a:xfrm>
        </p:spPr>
        <p:txBody>
          <a:bodyPr/>
          <a:lstStyle/>
          <a:p>
            <a:pPr algn="l"/>
            <a:r>
              <a:rPr lang="en-US" sz="3200"/>
              <a:t>Matlab “spline” option</a:t>
            </a:r>
            <a:endParaRPr lang="en-US"/>
          </a:p>
        </p:txBody>
      </p:sp>
      <p:pic>
        <p:nvPicPr>
          <p:cNvPr id="14438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905000"/>
            <a:ext cx="5791200" cy="4343400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14438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81400" y="762000"/>
            <a:ext cx="5129213" cy="4356100"/>
          </a:xfrm>
          <a:prstGeom prst="rect">
            <a:avLst/>
          </a:prstGeom>
          <a:noFill/>
          <a:ln w="38100" cmpd="dbl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5638800" cy="762000"/>
          </a:xfrm>
        </p:spPr>
        <p:txBody>
          <a:bodyPr/>
          <a:lstStyle/>
          <a:p>
            <a:pPr algn="l"/>
            <a:r>
              <a:rPr lang="en-US" sz="3200"/>
              <a:t>Matlab “cubic or pchip” option (red)</a:t>
            </a:r>
            <a:endParaRPr lang="en-US"/>
          </a:p>
        </p:txBody>
      </p:sp>
      <p:pic>
        <p:nvPicPr>
          <p:cNvPr id="14541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1295400"/>
            <a:ext cx="70866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191000" y="2986088"/>
            <a:ext cx="3276600" cy="2438400"/>
            <a:chOff x="2640" y="1872"/>
            <a:chExt cx="2064" cy="1536"/>
          </a:xfrm>
        </p:grpSpPr>
        <p:sp>
          <p:nvSpPr>
            <p:cNvPr id="145413" name="Text Box 5"/>
            <p:cNvSpPr txBox="1">
              <a:spLocks noChangeArrowheads="1"/>
            </p:cNvSpPr>
            <p:nvPr/>
          </p:nvSpPr>
          <p:spPr bwMode="auto">
            <a:xfrm>
              <a:off x="2640" y="1872"/>
              <a:ext cx="2064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>
                  <a:solidFill>
                    <a:schemeClr val="accent2"/>
                  </a:solidFill>
                </a:rPr>
                <a:t>The spline fit (blue) has a (false) minima</a:t>
              </a:r>
            </a:p>
          </p:txBody>
        </p:sp>
        <p:sp>
          <p:nvSpPr>
            <p:cNvPr id="145414" name="Line 6"/>
            <p:cNvSpPr>
              <a:spLocks noChangeShapeType="1"/>
            </p:cNvSpPr>
            <p:nvPr/>
          </p:nvSpPr>
          <p:spPr bwMode="auto">
            <a:xfrm flipH="1">
              <a:off x="2688" y="2496"/>
              <a:ext cx="240" cy="91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191000" y="4267200"/>
            <a:ext cx="4191000" cy="1187450"/>
            <a:chOff x="2640" y="2688"/>
            <a:chExt cx="2640" cy="748"/>
          </a:xfrm>
        </p:grpSpPr>
        <p:sp>
          <p:nvSpPr>
            <p:cNvPr id="145416" name="Text Box 8"/>
            <p:cNvSpPr txBox="1">
              <a:spLocks noChangeArrowheads="1"/>
            </p:cNvSpPr>
            <p:nvPr/>
          </p:nvSpPr>
          <p:spPr bwMode="auto">
            <a:xfrm>
              <a:off x="3552" y="2688"/>
              <a:ext cx="1728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>
                  <a:solidFill>
                    <a:srgbClr val="FF3300"/>
                  </a:solidFill>
                </a:rPr>
                <a:t>The pchip (red) has no minima where data do not.</a:t>
              </a:r>
            </a:p>
          </p:txBody>
        </p:sp>
        <p:sp>
          <p:nvSpPr>
            <p:cNvPr id="145417" name="Line 9"/>
            <p:cNvSpPr>
              <a:spLocks noChangeShapeType="1"/>
            </p:cNvSpPr>
            <p:nvPr/>
          </p:nvSpPr>
          <p:spPr bwMode="auto">
            <a:xfrm flipH="1">
              <a:off x="2640" y="3072"/>
              <a:ext cx="912" cy="336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6781800" cy="762000"/>
          </a:xfrm>
        </p:spPr>
        <p:txBody>
          <a:bodyPr/>
          <a:lstStyle/>
          <a:p>
            <a:pPr algn="l"/>
            <a:r>
              <a:rPr lang="en-US" sz="3200"/>
              <a:t>Spline with different end conditions</a:t>
            </a:r>
            <a:endParaRPr lang="en-US"/>
          </a:p>
        </p:txBody>
      </p:sp>
      <p:pic>
        <p:nvPicPr>
          <p:cNvPr id="14643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0" y="1066800"/>
            <a:ext cx="6019800" cy="5454650"/>
          </a:xfrm>
          <a:prstGeom prst="rect">
            <a:avLst/>
          </a:prstGeom>
          <a:noFill/>
          <a:ln w="19050">
            <a:solidFill>
              <a:srgbClr val="333399"/>
            </a:solidFill>
            <a:miter lim="800000"/>
            <a:headEnd/>
            <a:tailEnd/>
          </a:ln>
          <a:effectLst/>
        </p:spPr>
      </p:pic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3429000" y="1600200"/>
            <a:ext cx="5334000" cy="2339975"/>
          </a:xfrm>
          <a:prstGeom prst="rect">
            <a:avLst/>
          </a:prstGeom>
          <a:solidFill>
            <a:srgbClr val="FFFFFF"/>
          </a:solidFill>
          <a:ln w="57150" cmpd="thickThin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>
                <a:latin typeface="Helvetica" pitchFamily="34" charset="0"/>
              </a:rPr>
              <a:t>Black: humps curve</a:t>
            </a:r>
            <a:br>
              <a:rPr lang="en-US" b="1">
                <a:latin typeface="Helvetica" pitchFamily="34" charset="0"/>
              </a:rPr>
            </a:br>
            <a:r>
              <a:rPr lang="en-US" b="1">
                <a:solidFill>
                  <a:srgbClr val="CC0066"/>
                </a:solidFill>
                <a:latin typeface="Helvetica" pitchFamily="34" charset="0"/>
              </a:rPr>
              <a:t>Red:  “Not a knot” spline fit</a:t>
            </a:r>
            <a:br>
              <a:rPr lang="en-US" b="1">
                <a:solidFill>
                  <a:srgbClr val="CC0066"/>
                </a:solidFill>
                <a:latin typeface="Helvetica" pitchFamily="34" charset="0"/>
              </a:rPr>
            </a:br>
            <a:r>
              <a:rPr lang="en-US" b="1">
                <a:solidFill>
                  <a:schemeClr val="accent2"/>
                </a:solidFill>
                <a:latin typeface="Helvetica" pitchFamily="34" charset="0"/>
              </a:rPr>
              <a:t>Blue:  “Complete” spline, with</a:t>
            </a:r>
            <a:r>
              <a:rPr lang="en-US" b="1">
                <a:latin typeface="Helvetica" pitchFamily="34" charset="0"/>
              </a:rPr>
              <a:t> endpoint slopes both set to zero.</a:t>
            </a:r>
            <a:br>
              <a:rPr lang="en-US" b="1">
                <a:latin typeface="Helvetica" pitchFamily="34" charset="0"/>
              </a:rPr>
            </a:br>
            <a:r>
              <a:rPr lang="en-US" b="1">
                <a:solidFill>
                  <a:schemeClr val="accent1"/>
                </a:solidFill>
                <a:latin typeface="Helvetica" pitchFamily="34" charset="0"/>
              </a:rPr>
              <a:t>Green:  Ten evenly spaced data points</a:t>
            </a:r>
            <a:endParaRPr lang="en-US" b="1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6" grpId="0" animBg="1" autoUpdateAnimBg="0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6781800" cy="762000"/>
          </a:xfrm>
        </p:spPr>
        <p:txBody>
          <a:bodyPr/>
          <a:lstStyle/>
          <a:p>
            <a:pPr algn="l"/>
            <a:r>
              <a:rPr lang="en-US" sz="3200"/>
              <a:t>Spline with different end conditions</a:t>
            </a:r>
            <a:endParaRPr lang="en-US"/>
          </a:p>
        </p:txBody>
      </p:sp>
      <p:pic>
        <p:nvPicPr>
          <p:cNvPr id="147459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1066800"/>
            <a:ext cx="7239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7460" name="Text Box 4"/>
          <p:cNvSpPr txBox="1">
            <a:spLocks noChangeArrowheads="1"/>
          </p:cNvSpPr>
          <p:nvPr/>
        </p:nvSpPr>
        <p:spPr bwMode="auto">
          <a:xfrm>
            <a:off x="3810000" y="2895600"/>
            <a:ext cx="5181600" cy="16732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dirty="0"/>
              <a:t>fz1 = </a:t>
            </a:r>
            <a:r>
              <a:rPr lang="en-US" sz="2000" dirty="0" err="1"/>
              <a:t>spline</a:t>
            </a:r>
            <a:r>
              <a:rPr lang="en-US" sz="2000" dirty="0"/>
              <a:t>(x,[ 300 y 0],z); %complete </a:t>
            </a:r>
            <a:r>
              <a:rPr lang="en-US" sz="2000" dirty="0" err="1"/>
              <a:t>spline</a:t>
            </a:r>
            <a:endParaRPr lang="en-US" sz="2000" dirty="0"/>
          </a:p>
          <a:p>
            <a:pPr algn="l">
              <a:spcBef>
                <a:spcPct val="50000"/>
              </a:spcBef>
            </a:pPr>
            <a:r>
              <a:rPr lang="en-US" sz="2000" dirty="0"/>
              <a:t>fz2 = </a:t>
            </a:r>
            <a:r>
              <a:rPr lang="en-US" sz="2000" dirty="0" err="1"/>
              <a:t>spline</a:t>
            </a:r>
            <a:r>
              <a:rPr lang="en-US" sz="2000" dirty="0"/>
              <a:t>(x,[ 0 y 0],z); %natural </a:t>
            </a:r>
            <a:r>
              <a:rPr lang="en-US" sz="2000" dirty="0" err="1"/>
              <a:t>spline</a:t>
            </a:r>
            <a:endParaRPr lang="en-US" sz="2000" dirty="0"/>
          </a:p>
          <a:p>
            <a:pPr algn="l">
              <a:spcBef>
                <a:spcPct val="50000"/>
              </a:spcBef>
            </a:pPr>
            <a:r>
              <a:rPr lang="en-US" sz="2000" dirty="0"/>
              <a:t>fz3 = interp1(</a:t>
            </a:r>
            <a:r>
              <a:rPr lang="en-US" sz="2000" dirty="0" err="1"/>
              <a:t>x,y,z,'spline</a:t>
            </a:r>
            <a:r>
              <a:rPr lang="en-US" sz="2000" dirty="0"/>
              <a:t>'); %not-a-knot cubic </a:t>
            </a:r>
            <a:r>
              <a:rPr lang="en-US" sz="2000" dirty="0" err="1"/>
              <a:t>spline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746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746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7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7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7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7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7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7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0" grpId="0" build="p" animBg="1" autoUpdateAnimBg="0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066800"/>
            <a:ext cx="6477000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8483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6781800" cy="762000"/>
          </a:xfrm>
        </p:spPr>
        <p:txBody>
          <a:bodyPr/>
          <a:lstStyle/>
          <a:p>
            <a:pPr algn="l"/>
            <a:r>
              <a:rPr lang="en-US" sz="3200"/>
              <a:t>Spline with 20 unevenly spaced points</a:t>
            </a:r>
            <a:endParaRPr lang="en-US"/>
          </a:p>
        </p:txBody>
      </p:sp>
      <p:sp>
        <p:nvSpPr>
          <p:cNvPr id="148484" name="Text Box 4"/>
          <p:cNvSpPr txBox="1">
            <a:spLocks noChangeArrowheads="1"/>
          </p:cNvSpPr>
          <p:nvPr/>
        </p:nvSpPr>
        <p:spPr bwMode="auto">
          <a:xfrm>
            <a:off x="3429000" y="1600200"/>
            <a:ext cx="5334000" cy="2339975"/>
          </a:xfrm>
          <a:prstGeom prst="rect">
            <a:avLst/>
          </a:prstGeom>
          <a:solidFill>
            <a:srgbClr val="FFFFFF"/>
          </a:solidFill>
          <a:ln w="57150" cmpd="thickThin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US" b="1"/>
              <a:t>Ten points between 0 and 0.5</a:t>
            </a:r>
            <a:br>
              <a:rPr lang="en-US" b="1"/>
            </a:br>
            <a:r>
              <a:rPr lang="en-US" b="1"/>
              <a:t>Five points between 0.5 and 1</a:t>
            </a:r>
            <a:br>
              <a:rPr lang="en-US" b="1"/>
            </a:br>
            <a:r>
              <a:rPr lang="en-US" b="1"/>
              <a:t>Five points between 1 and 3</a:t>
            </a:r>
          </a:p>
          <a:p>
            <a:pPr algn="l">
              <a:buFontTx/>
              <a:buChar char="•"/>
            </a:pPr>
            <a:r>
              <a:rPr lang="en-US" b="1"/>
              <a:t>“Not a knot” and “Complete” splines are nearly indistinguishable.</a:t>
            </a:r>
          </a:p>
          <a:p>
            <a:pPr algn="l">
              <a:buFontTx/>
              <a:buChar char="•"/>
            </a:pPr>
            <a:r>
              <a:rPr lang="en-US" b="1"/>
              <a:t>Both are very close to humps curve.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848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848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8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8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8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8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8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8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4" grpId="0" build="p" animBg="1" autoUpdateAnimBg="0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use PP form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09600" y="1219200"/>
            <a:ext cx="74676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%set up fine grid for evaluation:</a:t>
            </a:r>
          </a:p>
          <a:p>
            <a:r>
              <a:rPr lang="en-US" sz="1600" dirty="0" smtClean="0"/>
              <a:t>z = </a:t>
            </a:r>
            <a:r>
              <a:rPr lang="en-US" sz="1600" dirty="0" err="1" smtClean="0"/>
              <a:t>linspace</a:t>
            </a:r>
            <a:r>
              <a:rPr lang="en-US" sz="1600" dirty="0" smtClean="0"/>
              <a:t>(0,3,m);</a:t>
            </a:r>
          </a:p>
          <a:p>
            <a:r>
              <a:rPr lang="en-US" sz="1600" dirty="0" err="1" smtClean="0"/>
              <a:t>yz</a:t>
            </a:r>
            <a:r>
              <a:rPr lang="en-US" sz="1600" dirty="0" smtClean="0"/>
              <a:t> = humps(z);</a:t>
            </a:r>
          </a:p>
          <a:p>
            <a:endParaRPr lang="en-US" sz="1600" dirty="0" smtClean="0"/>
          </a:p>
          <a:p>
            <a:r>
              <a:rPr lang="en-US" sz="1600" dirty="0" smtClean="0"/>
              <a:t>% fz3 = interp1(</a:t>
            </a:r>
            <a:r>
              <a:rPr lang="en-US" sz="1600" dirty="0" err="1" smtClean="0"/>
              <a:t>x,y,z,'spline</a:t>
            </a:r>
            <a:r>
              <a:rPr lang="en-US" sz="1600" dirty="0" smtClean="0"/>
              <a:t>'); %not-a-knot cubic </a:t>
            </a:r>
            <a:r>
              <a:rPr lang="en-US" sz="1600" dirty="0" err="1" smtClean="0"/>
              <a:t>spline</a:t>
            </a:r>
            <a:endParaRPr lang="en-US" sz="1600" dirty="0" smtClean="0"/>
          </a:p>
          <a:p>
            <a:r>
              <a:rPr lang="en-US" sz="1600" dirty="0" smtClean="0"/>
              <a:t>PP3 = interp1(</a:t>
            </a:r>
            <a:r>
              <a:rPr lang="en-US" sz="1600" dirty="0" err="1" smtClean="0"/>
              <a:t>x,y,'spline','pp</a:t>
            </a:r>
            <a:r>
              <a:rPr lang="en-US" sz="1600" dirty="0" smtClean="0"/>
              <a:t>'); %not-a-knot cubic </a:t>
            </a:r>
            <a:r>
              <a:rPr lang="en-US" sz="1600" dirty="0" err="1" smtClean="0"/>
              <a:t>spline</a:t>
            </a:r>
            <a:endParaRPr lang="en-US" sz="1600" dirty="0" smtClean="0"/>
          </a:p>
          <a:p>
            <a:r>
              <a:rPr lang="en-US" sz="1600" dirty="0" smtClean="0"/>
              <a:t>fz3 = </a:t>
            </a:r>
            <a:r>
              <a:rPr lang="en-US" sz="1600" dirty="0" err="1" smtClean="0"/>
              <a:t>ppval</a:t>
            </a:r>
            <a:r>
              <a:rPr lang="en-US" sz="1600" dirty="0" smtClean="0"/>
              <a:t> (PP3,z);</a:t>
            </a:r>
          </a:p>
          <a:p>
            <a:endParaRPr lang="en-US" sz="1600" dirty="0" smtClean="0"/>
          </a:p>
          <a:p>
            <a:r>
              <a:rPr lang="en-US" sz="1600" dirty="0" smtClean="0"/>
              <a:t>% fz1 = </a:t>
            </a:r>
            <a:r>
              <a:rPr lang="en-US" sz="1600" dirty="0" err="1" smtClean="0"/>
              <a:t>spline</a:t>
            </a:r>
            <a:r>
              <a:rPr lang="en-US" sz="1600" dirty="0" smtClean="0"/>
              <a:t>(x,[ 300 y 0],z); %complete </a:t>
            </a:r>
            <a:r>
              <a:rPr lang="en-US" sz="1600" dirty="0" err="1" smtClean="0"/>
              <a:t>spline</a:t>
            </a:r>
            <a:endParaRPr lang="en-US" sz="1600" dirty="0" smtClean="0"/>
          </a:p>
          <a:p>
            <a:r>
              <a:rPr lang="en-US" sz="1600" dirty="0" smtClean="0"/>
              <a:t>PP1 = </a:t>
            </a:r>
            <a:r>
              <a:rPr lang="en-US" sz="1600" dirty="0" err="1" smtClean="0"/>
              <a:t>spline</a:t>
            </a:r>
            <a:r>
              <a:rPr lang="en-US" sz="1600" dirty="0" smtClean="0"/>
              <a:t>(x,[ 300 y 0]); %complete </a:t>
            </a:r>
            <a:r>
              <a:rPr lang="en-US" sz="1600" dirty="0" err="1" smtClean="0"/>
              <a:t>spline</a:t>
            </a:r>
            <a:endParaRPr lang="en-US" sz="1600" dirty="0" smtClean="0"/>
          </a:p>
          <a:p>
            <a:r>
              <a:rPr lang="en-US" sz="1600" dirty="0" smtClean="0"/>
              <a:t>fz1 = </a:t>
            </a:r>
            <a:r>
              <a:rPr lang="en-US" sz="1600" dirty="0" err="1" smtClean="0"/>
              <a:t>ppval</a:t>
            </a:r>
            <a:r>
              <a:rPr lang="en-US" sz="1600" dirty="0" smtClean="0"/>
              <a:t>(PP1,z);</a:t>
            </a:r>
          </a:p>
          <a:p>
            <a:r>
              <a:rPr lang="pl-PL" sz="1600" dirty="0" smtClean="0"/>
              <a:t>plot(z,yz,'-k',z,fz1,'-b',x,y,'g*')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% fz2 = </a:t>
            </a:r>
            <a:r>
              <a:rPr lang="en-US" sz="1600" dirty="0" err="1" smtClean="0"/>
              <a:t>spline</a:t>
            </a:r>
            <a:r>
              <a:rPr lang="en-US" sz="1600" dirty="0" smtClean="0"/>
              <a:t>(x,[ 0 y 0],z); %natural </a:t>
            </a:r>
            <a:r>
              <a:rPr lang="en-US" sz="1600" dirty="0" err="1" smtClean="0"/>
              <a:t>spline</a:t>
            </a:r>
            <a:endParaRPr lang="en-US" sz="1600" dirty="0" smtClean="0"/>
          </a:p>
          <a:p>
            <a:r>
              <a:rPr lang="it-IT" sz="1600" dirty="0" smtClean="0"/>
              <a:t>PP2 = spline(x,[ 0 y 0]); %natural spline</a:t>
            </a:r>
          </a:p>
          <a:p>
            <a:r>
              <a:rPr lang="en-US" sz="1600" dirty="0" smtClean="0"/>
              <a:t>fz2 = </a:t>
            </a:r>
            <a:r>
              <a:rPr lang="en-US" sz="1600" dirty="0" err="1" smtClean="0"/>
              <a:t>ppval</a:t>
            </a:r>
            <a:r>
              <a:rPr lang="en-US" sz="1600" dirty="0" smtClean="0"/>
              <a:t>(PP2,z);</a:t>
            </a:r>
          </a:p>
          <a:p>
            <a:endParaRPr lang="en-US" sz="1600" dirty="0" smtClean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876800" y="42672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PP forms can be conveniently saved.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5638800" cy="762000"/>
          </a:xfrm>
        </p:spPr>
        <p:txBody>
          <a:bodyPr/>
          <a:lstStyle/>
          <a:p>
            <a:pPr algn="l"/>
            <a:r>
              <a:rPr lang="en-US" sz="3200"/>
              <a:t>How about polynomial fit?</a:t>
            </a:r>
            <a:endParaRPr lang="en-US"/>
          </a:p>
        </p:txBody>
      </p:sp>
      <p:pic>
        <p:nvPicPr>
          <p:cNvPr id="14950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219200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9508" name="Text Box 4"/>
          <p:cNvSpPr txBox="1">
            <a:spLocks noChangeArrowheads="1"/>
          </p:cNvSpPr>
          <p:nvPr/>
        </p:nvSpPr>
        <p:spPr bwMode="auto">
          <a:xfrm>
            <a:off x="3352800" y="1371600"/>
            <a:ext cx="4953000" cy="1628775"/>
          </a:xfrm>
          <a:prstGeom prst="rect">
            <a:avLst/>
          </a:prstGeom>
          <a:solidFill>
            <a:srgbClr val="FFFFFF"/>
          </a:solidFill>
          <a:ln w="76200" cmpd="tri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/>
              <a:t>Black:  humps curve.</a:t>
            </a:r>
          </a:p>
          <a:p>
            <a:pPr algn="l">
              <a:spcBef>
                <a:spcPct val="50000"/>
              </a:spcBef>
            </a:pPr>
            <a:r>
              <a:rPr lang="en-US" b="1"/>
              <a:t>Blue: </a:t>
            </a:r>
            <a:r>
              <a:rPr lang="en-US" b="1" i="1"/>
              <a:t>n-1</a:t>
            </a:r>
            <a:r>
              <a:rPr lang="en-US" b="1"/>
              <a:t> degree polynomial</a:t>
            </a:r>
          </a:p>
          <a:p>
            <a:pPr algn="l">
              <a:spcBef>
                <a:spcPct val="50000"/>
              </a:spcBef>
            </a:pPr>
            <a:r>
              <a:rPr lang="en-US" b="1"/>
              <a:t>red: </a:t>
            </a:r>
            <a:r>
              <a:rPr lang="en-US" b="1" i="1"/>
              <a:t>n-2</a:t>
            </a:r>
            <a:r>
              <a:rPr lang="en-US" b="1"/>
              <a:t> polynomial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8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With that bound for the series:</a:t>
            </a: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304800" y="1447800"/>
          <a:ext cx="8408988" cy="2032000"/>
        </p:xfrm>
        <a:graphic>
          <a:graphicData uri="http://schemas.openxmlformats.org/presentationml/2006/ole">
            <p:oleObj spid="_x0000_s9219" name="Equation" r:id="rId3" imgW="3784320" imgH="914400" progId="Equation.3">
              <p:embed/>
            </p:oleObj>
          </a:graphicData>
        </a:graphic>
      </p:graphicFrame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667000" y="3810000"/>
            <a:ext cx="5181600" cy="1446213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FF3300"/>
                </a:solidFill>
                <a:latin typeface="Times New Roman" pitchFamily="18" charset="0"/>
              </a:rPr>
              <a:t>With N=9,  E</a:t>
            </a:r>
            <a:r>
              <a:rPr lang="en-US" sz="2400" baseline="-25000">
                <a:solidFill>
                  <a:srgbClr val="FF3300"/>
                </a:solidFill>
                <a:latin typeface="Times New Roman" pitchFamily="18" charset="0"/>
              </a:rPr>
              <a:t>N </a:t>
            </a:r>
            <a:r>
              <a:rPr lang="en-US" sz="2400">
                <a:solidFill>
                  <a:srgbClr val="FF3300"/>
                </a:solidFill>
                <a:latin typeface="Times New Roman" pitchFamily="18" charset="0"/>
                <a:sym typeface="Symbol" pitchFamily="18" charset="2"/>
              </a:rPr>
              <a:t> 1.02x10</a:t>
            </a:r>
            <a:r>
              <a:rPr lang="en-US" sz="2400" baseline="30000">
                <a:solidFill>
                  <a:srgbClr val="FF3300"/>
                </a:solidFill>
                <a:latin typeface="Times New Roman" pitchFamily="18" charset="0"/>
                <a:sym typeface="Symbol" pitchFamily="18" charset="2"/>
              </a:rPr>
              <a:t>-10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FF3300"/>
                </a:solidFill>
                <a:latin typeface="Times New Roman" pitchFamily="18" charset="0"/>
              </a:rPr>
              <a:t>Converges rapidly because x is now small and powers of it diminish rapidly.</a:t>
            </a:r>
          </a:p>
        </p:txBody>
      </p:sp>
      <p:graphicFrame>
        <p:nvGraphicFramePr>
          <p:cNvPr id="9221" name="Object 5"/>
          <p:cNvGraphicFramePr>
            <a:graphicFrameLocks noChangeAspect="1"/>
          </p:cNvGraphicFramePr>
          <p:nvPr>
            <p:ph idx="1"/>
          </p:nvPr>
        </p:nvGraphicFramePr>
        <p:xfrm>
          <a:off x="990600" y="4953000"/>
          <a:ext cx="5562600" cy="1343025"/>
        </p:xfrm>
        <a:graphic>
          <a:graphicData uri="http://schemas.openxmlformats.org/presentationml/2006/ole">
            <p:oleObj spid="_x0000_s9221" name="Equation" r:id="rId4" imgW="2946240" imgH="711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uiExpand="1" build="p" animBg="1" autoUpdateAnimBg="0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-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Census data for nine years.</a:t>
            </a:r>
          </a:p>
          <a:p>
            <a:r>
              <a:rPr lang="en-US" dirty="0"/>
              <a:t>To be fit with 8th order polynomial with shifting and scaling.</a:t>
            </a:r>
          </a:p>
          <a:p>
            <a:r>
              <a:rPr lang="en-US" dirty="0"/>
              <a:t>To be fit with cubic </a:t>
            </a:r>
            <a:r>
              <a:rPr lang="en-US" dirty="0" err="1"/>
              <a:t>spline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3886200" cy="4572000"/>
          </a:xfrm>
          <a:solidFill>
            <a:srgbClr val="CCFFCC"/>
          </a:solidFill>
          <a:ln>
            <a:solidFill>
              <a:srgbClr val="FF0000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en-US" sz="2400"/>
              <a:t>Data =</a:t>
            </a:r>
          </a:p>
          <a:p>
            <a:pPr>
              <a:buFontTx/>
              <a:buNone/>
            </a:pPr>
            <a:r>
              <a:rPr lang="en-US" sz="2400"/>
              <a:t>        </a:t>
            </a:r>
            <a:r>
              <a:rPr lang="en-US" sz="2400" b="1"/>
              <a:t>1900    76212168</a:t>
            </a:r>
          </a:p>
          <a:p>
            <a:pPr>
              <a:buFontTx/>
              <a:buNone/>
            </a:pPr>
            <a:r>
              <a:rPr lang="en-US" sz="2400" b="1"/>
              <a:t>        1910    92228496</a:t>
            </a:r>
          </a:p>
          <a:p>
            <a:pPr>
              <a:buFontTx/>
              <a:buNone/>
            </a:pPr>
            <a:r>
              <a:rPr lang="en-US" sz="2400" b="1"/>
              <a:t>        1920   106021537</a:t>
            </a:r>
          </a:p>
          <a:p>
            <a:pPr>
              <a:buFontTx/>
              <a:buNone/>
            </a:pPr>
            <a:r>
              <a:rPr lang="en-US" sz="2400" b="1"/>
              <a:t>        1930   123202624</a:t>
            </a:r>
          </a:p>
          <a:p>
            <a:pPr>
              <a:buFontTx/>
              <a:buNone/>
            </a:pPr>
            <a:r>
              <a:rPr lang="en-US" sz="2400" b="1"/>
              <a:t>        1940   132164569</a:t>
            </a:r>
          </a:p>
          <a:p>
            <a:pPr>
              <a:buFontTx/>
              <a:buNone/>
            </a:pPr>
            <a:r>
              <a:rPr lang="en-US" sz="2400" b="1"/>
              <a:t>        1950   151325798</a:t>
            </a:r>
          </a:p>
          <a:p>
            <a:pPr>
              <a:buFontTx/>
              <a:buNone/>
            </a:pPr>
            <a:r>
              <a:rPr lang="en-US" sz="2400" b="1"/>
              <a:t>        1960   179323175</a:t>
            </a:r>
          </a:p>
          <a:p>
            <a:pPr>
              <a:buFontTx/>
              <a:buNone/>
            </a:pPr>
            <a:r>
              <a:rPr lang="en-US" sz="2400" b="1"/>
              <a:t>        1970   203302031</a:t>
            </a:r>
          </a:p>
          <a:p>
            <a:pPr>
              <a:buFontTx/>
              <a:buNone/>
            </a:pPr>
            <a:r>
              <a:rPr lang="en-US" sz="2400" b="1"/>
              <a:t>        1980   226542199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1" grpId="0" build="p" autoUpdateAnimBg="0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Try cubic spline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A cubic spline interpolation was performed on the same data set.  </a:t>
            </a:r>
            <a:r>
              <a:rPr lang="en-US" sz="2800" i="1"/>
              <a:t>Interp1</a:t>
            </a:r>
            <a:r>
              <a:rPr lang="en-US" sz="2800"/>
              <a:t> takes the coarse initial data set, does the spline fit, and returns a set of function evaluations for the fine grid needed for the plot.</a:t>
            </a:r>
          </a:p>
        </p:txBody>
      </p:sp>
      <p:sp>
        <p:nvSpPr>
          <p:cNvPr id="151556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400" b="1">
                <a:solidFill>
                  <a:srgbClr val="228B22"/>
                </a:solidFill>
                <a:latin typeface="Courier New" pitchFamily="49" charset="0"/>
              </a:rPr>
              <a:t>%Try a cubic spline fit of same data</a:t>
            </a:r>
            <a:endParaRPr lang="en-US" sz="2400" b="1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400" b="1">
                <a:latin typeface="Courier New" pitchFamily="49" charset="0"/>
              </a:rPr>
              <a:t>Ysp = interp1(Year,Pop,T,</a:t>
            </a:r>
            <a:r>
              <a:rPr lang="en-US" sz="2400" b="1">
                <a:solidFill>
                  <a:srgbClr val="B22222"/>
                </a:solidFill>
                <a:latin typeface="Courier New" pitchFamily="49" charset="0"/>
              </a:rPr>
              <a:t>'spline'</a:t>
            </a:r>
            <a:r>
              <a:rPr lang="en-US" sz="2400" b="1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2400" b="1">
                <a:latin typeface="Courier New" pitchFamily="49" charset="0"/>
              </a:rPr>
              <a:t>plot(Year,Pop,</a:t>
            </a:r>
            <a:r>
              <a:rPr lang="en-US" sz="2400" b="1">
                <a:solidFill>
                  <a:srgbClr val="B22222"/>
                </a:solidFill>
                <a:latin typeface="Courier New" pitchFamily="49" charset="0"/>
              </a:rPr>
              <a:t>'*r'</a:t>
            </a:r>
            <a:r>
              <a:rPr lang="en-US" sz="2400" b="1">
                <a:latin typeface="Courier New" pitchFamily="49" charset="0"/>
              </a:rPr>
              <a:t>,T,Ysp,</a:t>
            </a:r>
            <a:r>
              <a:rPr lang="en-US" sz="2400" b="1">
                <a:solidFill>
                  <a:srgbClr val="B22222"/>
                </a:solidFill>
                <a:latin typeface="Courier New" pitchFamily="49" charset="0"/>
              </a:rPr>
              <a:t>'b'</a:t>
            </a:r>
            <a:r>
              <a:rPr lang="en-US" sz="2400" b="1">
                <a:latin typeface="Courier New" pitchFamily="49" charset="0"/>
              </a:rPr>
              <a:t>)</a:t>
            </a:r>
          </a:p>
          <a:p>
            <a:endParaRPr 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8200" y="228600"/>
            <a:ext cx="7075488" cy="530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2579" name="Text Box 3"/>
          <p:cNvSpPr txBox="1">
            <a:spLocks noChangeArrowheads="1"/>
          </p:cNvSpPr>
          <p:nvPr/>
        </p:nvSpPr>
        <p:spPr bwMode="auto">
          <a:xfrm>
            <a:off x="1219200" y="5334000"/>
            <a:ext cx="66294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2800"/>
              <a:t>What about interpolation between data?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2800"/>
              <a:t>What about beyond the endpoints?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Extrapolation is </a:t>
            </a:r>
            <a:r>
              <a:rPr lang="en-US" sz="4000" u="sng"/>
              <a:t>always</a:t>
            </a:r>
            <a:r>
              <a:rPr lang="en-US" sz="4000"/>
              <a:t> dangerous</a:t>
            </a:r>
            <a:endParaRPr lang="en-U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2400" cy="1447800"/>
          </a:xfrm>
        </p:spPr>
        <p:txBody>
          <a:bodyPr/>
          <a:lstStyle/>
          <a:p>
            <a:r>
              <a:rPr lang="en-US" sz="2800"/>
              <a:t>Evaluation of the polynomial fit and the spline fit for </a:t>
            </a:r>
            <a:r>
              <a:rPr lang="en-US" sz="2800" i="1"/>
              <a:t>t = </a:t>
            </a:r>
            <a:r>
              <a:rPr lang="en-US" sz="2800"/>
              <a:t>1990 and comparison with actual 1990 census figure.</a:t>
            </a:r>
          </a:p>
        </p:txBody>
      </p:sp>
      <p:sp>
        <p:nvSpPr>
          <p:cNvPr id="15360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04800" y="3581400"/>
            <a:ext cx="8458200" cy="2209800"/>
          </a:xfrm>
          <a:solidFill>
            <a:srgbClr val="CCFFCC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en-US" sz="2400" b="1" dirty="0"/>
              <a:t>Actual 1990 population was    248,709,873 </a:t>
            </a:r>
          </a:p>
          <a:p>
            <a:pPr>
              <a:buFontTx/>
              <a:buNone/>
            </a:pPr>
            <a:r>
              <a:rPr lang="en-US" sz="2400" b="1" dirty="0"/>
              <a:t>Predicted 1990 population by polynomial fit was     82,749,141 </a:t>
            </a:r>
          </a:p>
          <a:p>
            <a:pPr>
              <a:buFontTx/>
              <a:buNone/>
            </a:pPr>
            <a:r>
              <a:rPr lang="en-US" sz="2400" b="1" dirty="0"/>
              <a:t>Predicted 1990 population by cubic </a:t>
            </a:r>
            <a:r>
              <a:rPr lang="en-US" sz="2400" b="1" dirty="0" err="1"/>
              <a:t>spline</a:t>
            </a:r>
            <a:r>
              <a:rPr lang="en-US" sz="2400" b="1" dirty="0"/>
              <a:t> fit was    256,915,297</a:t>
            </a:r>
            <a:r>
              <a:rPr lang="en-US" sz="2800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66800" y="1676400"/>
            <a:ext cx="64770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1795" name="Text Box 3"/>
          <p:cNvSpPr txBox="1">
            <a:spLocks noChangeArrowheads="1"/>
          </p:cNvSpPr>
          <p:nvPr/>
        </p:nvSpPr>
        <p:spPr bwMode="auto">
          <a:xfrm>
            <a:off x="685800" y="381000"/>
            <a:ext cx="7924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2800"/>
              <a:t>What happened with polynomial fit?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2800"/>
              <a:t>Extend the plot beyond the initial data set.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5" grpId="0" build="p" autoUpdateAnimBg="0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/>
              <a:t>Polnomial: Test Data</a:t>
            </a:r>
          </a:p>
        </p:txBody>
      </p:sp>
      <p:pic>
        <p:nvPicPr>
          <p:cNvPr id="1546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2000" y="1524000"/>
            <a:ext cx="62484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8200" y="1676400"/>
            <a:ext cx="62484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56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Polynomial, with reduced order</a:t>
            </a:r>
          </a:p>
        </p:txBody>
      </p:sp>
      <p:sp>
        <p:nvSpPr>
          <p:cNvPr id="155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600200" y="1905000"/>
            <a:ext cx="56388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spline</a:t>
            </a:r>
            <a:r>
              <a:rPr lang="en-US" dirty="0" smtClean="0"/>
              <a:t> </a:t>
            </a:r>
            <a:r>
              <a:rPr lang="en-US" dirty="0"/>
              <a:t>fit</a:t>
            </a:r>
          </a:p>
        </p:txBody>
      </p:sp>
      <p:pic>
        <p:nvPicPr>
          <p:cNvPr id="15667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47800" y="1752600"/>
            <a:ext cx="58674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cubic </a:t>
            </a:r>
            <a:r>
              <a:rPr lang="en-US" dirty="0" err="1" smtClean="0"/>
              <a:t>pchip</a:t>
            </a:r>
            <a:r>
              <a:rPr lang="en-US" dirty="0" smtClean="0"/>
              <a:t> fit</a:t>
            </a:r>
            <a:endParaRPr lang="en-US" dirty="0"/>
          </a:p>
        </p:txBody>
      </p:sp>
      <p:pic>
        <p:nvPicPr>
          <p:cNvPr id="157699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8200" y="1524000"/>
            <a:ext cx="632460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Cubic Hermite vs Cubic Spline 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Cubic </a:t>
            </a:r>
            <a:r>
              <a:rPr lang="en-US" dirty="0" err="1"/>
              <a:t>Hermite</a:t>
            </a:r>
            <a:r>
              <a:rPr lang="en-US" dirty="0"/>
              <a:t> only requires continuous function and first derivative.</a:t>
            </a:r>
          </a:p>
          <a:p>
            <a:r>
              <a:rPr lang="en-US" dirty="0"/>
              <a:t>If we require derivative to be </a:t>
            </a:r>
            <a:r>
              <a:rPr lang="en-US" dirty="0" smtClean="0"/>
              <a:t>continuous, </a:t>
            </a:r>
            <a:r>
              <a:rPr lang="en-US" dirty="0"/>
              <a:t>we have </a:t>
            </a:r>
            <a:r>
              <a:rPr lang="en-US" i="1" dirty="0"/>
              <a:t>n</a:t>
            </a:r>
            <a:r>
              <a:rPr lang="en-US" dirty="0"/>
              <a:t> free parameters to set.</a:t>
            </a:r>
          </a:p>
          <a:p>
            <a:r>
              <a:rPr lang="en-US" dirty="0"/>
              <a:t>This allows adaptation to pleasing shapes, </a:t>
            </a:r>
            <a:r>
              <a:rPr lang="en-US" dirty="0" err="1"/>
              <a:t>monotonicity</a:t>
            </a:r>
            <a:r>
              <a:rPr lang="en-US" dirty="0"/>
              <a:t>, etc.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3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Series for </a:t>
            </a:r>
            <a:r>
              <a:rPr lang="en-US">
                <a:sym typeface="Symbol" pitchFamily="18" charset="2"/>
              </a:rPr>
              <a:t></a:t>
            </a:r>
            <a:endParaRPr lang="en-US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990600" y="1828800"/>
            <a:ext cx="6934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In Example 2, the equation arctan(1) = </a:t>
            </a:r>
            <a:r>
              <a:rPr lang="en-US" sz="2400">
                <a:latin typeface="Times New Roman" pitchFamily="18" charset="0"/>
                <a:sym typeface="Symbol" pitchFamily="18" charset="2"/>
              </a:rPr>
              <a:t>/4  was used along with a series expansion for arctan(x):</a:t>
            </a:r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1295400" y="2819400"/>
          <a:ext cx="4648200" cy="971550"/>
        </p:xfrm>
        <a:graphic>
          <a:graphicData uri="http://schemas.openxmlformats.org/presentationml/2006/ole">
            <p:oleObj spid="_x0000_s10244" name="Equation" r:id="rId3" imgW="2006280" imgH="419040" progId="Equation.3">
              <p:embed/>
            </p:oleObj>
          </a:graphicData>
        </a:graphic>
      </p:graphicFrame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066800" y="3962400"/>
            <a:ext cx="5943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With x = 1, the series converges slowly  (10</a:t>
            </a:r>
            <a:r>
              <a:rPr lang="en-US" sz="2400" baseline="30000" dirty="0">
                <a:latin typeface="Times New Roman" pitchFamily="18" charset="0"/>
              </a:rPr>
              <a:t>16</a:t>
            </a:r>
            <a:r>
              <a:rPr lang="en-US" sz="2400" dirty="0">
                <a:latin typeface="Times New Roman" pitchFamily="18" charset="0"/>
              </a:rPr>
              <a:t> terms) to yield </a:t>
            </a:r>
            <a:r>
              <a:rPr lang="en-US" sz="2400" dirty="0">
                <a:latin typeface="Times New Roman" pitchFamily="18" charset="0"/>
                <a:sym typeface="Symbol" pitchFamily="18" charset="2"/>
              </a:rPr>
              <a:t> to double precision:</a:t>
            </a:r>
          </a:p>
        </p:txBody>
      </p:sp>
      <p:graphicFrame>
        <p:nvGraphicFramePr>
          <p:cNvPr id="10248" name="Object 8"/>
          <p:cNvGraphicFramePr>
            <a:graphicFrameLocks noChangeAspect="1"/>
          </p:cNvGraphicFramePr>
          <p:nvPr>
            <p:ph idx="1"/>
          </p:nvPr>
        </p:nvGraphicFramePr>
        <p:xfrm>
          <a:off x="1524000" y="5029200"/>
          <a:ext cx="5257800" cy="1038225"/>
        </p:xfrm>
        <a:graphic>
          <a:graphicData uri="http://schemas.openxmlformats.org/presentationml/2006/ole">
            <p:oleObj spid="_x0000_s10248" name="Equation" r:id="rId4" imgW="19936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2" descr="heath7-8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14400" y="381000"/>
            <a:ext cx="4522788" cy="5691188"/>
          </a:xfrm>
          <a:prstGeom prst="rect">
            <a:avLst/>
          </a:prstGeom>
          <a:noFill/>
        </p:spPr>
      </p:pic>
      <p:sp>
        <p:nvSpPr>
          <p:cNvPr id="159747" name="Text Box 3"/>
          <p:cNvSpPr txBox="1">
            <a:spLocks noChangeArrowheads="1"/>
          </p:cNvSpPr>
          <p:nvPr/>
        </p:nvSpPr>
        <p:spPr bwMode="auto">
          <a:xfrm>
            <a:off x="5410200" y="9144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interp1 with ‘pchip’</a:t>
            </a:r>
          </a:p>
        </p:txBody>
      </p:sp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5562600" y="3810000"/>
            <a:ext cx="3124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interp1 with ‘spline’ or direct use of ‘spline’ function.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514600" y="3352800"/>
            <a:ext cx="3124200" cy="1905000"/>
            <a:chOff x="1584" y="2112"/>
            <a:chExt cx="1968" cy="1200"/>
          </a:xfrm>
        </p:grpSpPr>
        <p:sp>
          <p:nvSpPr>
            <p:cNvPr id="159750" name="Text Box 6"/>
            <p:cNvSpPr txBox="1">
              <a:spLocks noChangeArrowheads="1"/>
            </p:cNvSpPr>
            <p:nvPr/>
          </p:nvSpPr>
          <p:spPr bwMode="auto">
            <a:xfrm>
              <a:off x="1968" y="2112"/>
              <a:ext cx="15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>
                  <a:solidFill>
                    <a:srgbClr val="CC0066"/>
                  </a:solidFill>
                </a:rPr>
                <a:t>not monotonic</a:t>
              </a:r>
            </a:p>
          </p:txBody>
        </p:sp>
        <p:sp>
          <p:nvSpPr>
            <p:cNvPr id="159751" name="Line 7"/>
            <p:cNvSpPr>
              <a:spLocks noChangeShapeType="1"/>
            </p:cNvSpPr>
            <p:nvPr/>
          </p:nvSpPr>
          <p:spPr bwMode="auto">
            <a:xfrm>
              <a:off x="1776" y="2256"/>
              <a:ext cx="336" cy="1056"/>
            </a:xfrm>
            <a:prstGeom prst="line">
              <a:avLst/>
            </a:prstGeom>
            <a:noFill/>
            <a:ln w="9525">
              <a:solidFill>
                <a:srgbClr val="CC00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9752" name="Line 8"/>
            <p:cNvSpPr>
              <a:spLocks noChangeShapeType="1"/>
            </p:cNvSpPr>
            <p:nvPr/>
          </p:nvSpPr>
          <p:spPr bwMode="auto">
            <a:xfrm flipH="1">
              <a:off x="1584" y="2256"/>
              <a:ext cx="144" cy="384"/>
            </a:xfrm>
            <a:prstGeom prst="line">
              <a:avLst/>
            </a:prstGeom>
            <a:noFill/>
            <a:ln w="9525">
              <a:solidFill>
                <a:srgbClr val="CC00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81000" y="3886200"/>
            <a:ext cx="2667000" cy="1447800"/>
            <a:chOff x="240" y="2448"/>
            <a:chExt cx="1680" cy="912"/>
          </a:xfrm>
        </p:grpSpPr>
        <p:sp>
          <p:nvSpPr>
            <p:cNvPr id="159754" name="Text Box 10"/>
            <p:cNvSpPr txBox="1">
              <a:spLocks noChangeArrowheads="1"/>
            </p:cNvSpPr>
            <p:nvPr/>
          </p:nvSpPr>
          <p:spPr bwMode="auto">
            <a:xfrm>
              <a:off x="240" y="2640"/>
              <a:ext cx="1152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>
                  <a:solidFill>
                    <a:schemeClr val="accent1"/>
                  </a:solidFill>
                </a:rPr>
                <a:t>extrema</a:t>
              </a:r>
            </a:p>
          </p:txBody>
        </p:sp>
        <p:sp>
          <p:nvSpPr>
            <p:cNvPr id="159755" name="Line 11"/>
            <p:cNvSpPr>
              <a:spLocks noChangeShapeType="1"/>
            </p:cNvSpPr>
            <p:nvPr/>
          </p:nvSpPr>
          <p:spPr bwMode="auto">
            <a:xfrm flipV="1">
              <a:off x="816" y="2496"/>
              <a:ext cx="96" cy="19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9756" name="Line 12"/>
            <p:cNvSpPr>
              <a:spLocks noChangeShapeType="1"/>
            </p:cNvSpPr>
            <p:nvPr/>
          </p:nvSpPr>
          <p:spPr bwMode="auto">
            <a:xfrm flipV="1">
              <a:off x="864" y="2448"/>
              <a:ext cx="480" cy="24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9757" name="Line 13"/>
            <p:cNvSpPr>
              <a:spLocks noChangeShapeType="1"/>
            </p:cNvSpPr>
            <p:nvPr/>
          </p:nvSpPr>
          <p:spPr bwMode="auto">
            <a:xfrm>
              <a:off x="816" y="2688"/>
              <a:ext cx="1104" cy="6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autoUpdateAnimBg="0"/>
      <p:bldP spid="159748" grpId="0" autoUpdateAnimBg="0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Parameterized fit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See </a:t>
            </a:r>
            <a:r>
              <a:rPr lang="en-US" sz="2800" i="1" dirty="0" err="1" smtClean="0">
                <a:solidFill>
                  <a:srgbClr val="FF0000"/>
                </a:solidFill>
              </a:rPr>
              <a:t>ParamSplineDemo.m</a:t>
            </a:r>
            <a:r>
              <a:rPr lang="en-US" sz="2800" i="1" dirty="0" smtClean="0"/>
              <a:t> </a:t>
            </a:r>
            <a:r>
              <a:rPr lang="en-US" sz="2800" dirty="0" smtClean="0"/>
              <a:t> in set5 </a:t>
            </a:r>
          </a:p>
          <a:p>
            <a:r>
              <a:rPr lang="en-US" sz="2800" dirty="0" err="1" smtClean="0"/>
              <a:t>Xdata</a:t>
            </a:r>
            <a:r>
              <a:rPr lang="en-US" sz="2800" dirty="0" smtClean="0"/>
              <a:t>, </a:t>
            </a:r>
            <a:r>
              <a:rPr lang="en-US" sz="2800" dirty="0" err="1" smtClean="0"/>
              <a:t>ydata</a:t>
            </a:r>
            <a:r>
              <a:rPr lang="en-US" sz="2800" dirty="0" smtClean="0"/>
              <a:t> =&gt; each as function of t, </a:t>
            </a:r>
            <a:br>
              <a:rPr lang="en-US" sz="2800" dirty="0" smtClean="0"/>
            </a:br>
            <a:r>
              <a:rPr lang="en-US" sz="2800" dirty="0" smtClean="0"/>
              <a:t>with t = 1: </a:t>
            </a:r>
            <a:r>
              <a:rPr lang="en-US" sz="2800" dirty="0" err="1" smtClean="0"/>
              <a:t>ndatapts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Define a fine set of parameter t over the same domain: </a:t>
            </a:r>
            <a:r>
              <a:rPr lang="en-US" sz="2800" dirty="0" err="1" smtClean="0"/>
              <a:t>tfine</a:t>
            </a:r>
            <a:r>
              <a:rPr lang="en-US" sz="2800" dirty="0" smtClean="0"/>
              <a:t> = </a:t>
            </a:r>
            <a:r>
              <a:rPr lang="en-US" sz="2800" dirty="0" err="1" smtClean="0"/>
              <a:t>linspace</a:t>
            </a:r>
            <a:r>
              <a:rPr lang="en-US" sz="2800" dirty="0" smtClean="0"/>
              <a:t>(1,ndatapts,120)</a:t>
            </a:r>
          </a:p>
          <a:p>
            <a:r>
              <a:rPr lang="en-US" sz="2800" dirty="0" smtClean="0"/>
              <a:t>X(t) = </a:t>
            </a:r>
            <a:r>
              <a:rPr lang="en-US" sz="2800" dirty="0" err="1" smtClean="0"/>
              <a:t>spline</a:t>
            </a:r>
            <a:r>
              <a:rPr lang="en-US" sz="2800" dirty="0" smtClean="0"/>
              <a:t> (</a:t>
            </a:r>
            <a:r>
              <a:rPr lang="en-US" sz="2800" dirty="0" err="1" smtClean="0"/>
              <a:t>t,xdata,tfine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Y(t) = </a:t>
            </a:r>
            <a:r>
              <a:rPr lang="en-US" sz="2800" dirty="0" err="1" smtClean="0"/>
              <a:t>spline</a:t>
            </a:r>
            <a:r>
              <a:rPr lang="en-US" sz="2800" dirty="0" smtClean="0"/>
              <a:t> (</a:t>
            </a:r>
            <a:r>
              <a:rPr lang="en-US" sz="2800" dirty="0" err="1" smtClean="0"/>
              <a:t>t,ydata,tfine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Plot (X,Y)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How do we know the # of terms?</a:t>
            </a:r>
          </a:p>
        </p:txBody>
      </p:sp>
      <p:graphicFrame>
        <p:nvGraphicFramePr>
          <p:cNvPr id="18438" name="Object 6"/>
          <p:cNvGraphicFramePr>
            <a:graphicFrameLocks noChangeAspect="1"/>
          </p:cNvGraphicFramePr>
          <p:nvPr>
            <p:ph idx="1"/>
          </p:nvPr>
        </p:nvGraphicFramePr>
        <p:xfrm>
          <a:off x="1447800" y="1981200"/>
          <a:ext cx="5257800" cy="1038225"/>
        </p:xfrm>
        <a:graphic>
          <a:graphicData uri="http://schemas.openxmlformats.org/presentationml/2006/ole">
            <p:oleObj spid="_x0000_s18438" name="Equation" r:id="rId3" imgW="1993680" imgH="393480" progId="Equation.3">
              <p:embed/>
            </p:oleObj>
          </a:graphicData>
        </a:graphic>
      </p:graphicFrame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1600200" y="3352800"/>
            <a:ext cx="5715000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In an alternating series, with each term smaller than the preceding one, the magnitude of the truncation error is bounded by the first term omitted.</a:t>
            </a:r>
          </a:p>
          <a:p>
            <a:pPr>
              <a:spcBef>
                <a:spcPct val="50000"/>
              </a:spcBef>
            </a:pPr>
            <a:r>
              <a:rPr lang="en-US" dirty="0"/>
              <a:t>So to get an error less than 10</a:t>
            </a:r>
            <a:r>
              <a:rPr lang="en-US" baseline="30000" dirty="0"/>
              <a:t>-3</a:t>
            </a:r>
            <a:r>
              <a:rPr lang="en-US" dirty="0"/>
              <a:t>, you include the first thousand terms.</a:t>
            </a:r>
          </a:p>
          <a:p>
            <a:pPr>
              <a:spcBef>
                <a:spcPct val="50000"/>
              </a:spcBef>
            </a:pPr>
            <a:r>
              <a:rPr lang="en-US" dirty="0"/>
              <a:t>To get double precision result (</a:t>
            </a:r>
            <a:r>
              <a:rPr lang="en-US" dirty="0" err="1"/>
              <a:t>rel</a:t>
            </a:r>
            <a:r>
              <a:rPr lang="en-US" dirty="0"/>
              <a:t> error 10</a:t>
            </a:r>
            <a:r>
              <a:rPr lang="en-US" baseline="30000" dirty="0"/>
              <a:t>-16</a:t>
            </a:r>
            <a:r>
              <a:rPr lang="en-US" dirty="0"/>
              <a:t>), you need approximately 10</a:t>
            </a:r>
            <a:r>
              <a:rPr lang="en-US" baseline="30000" dirty="0"/>
              <a:t>16</a:t>
            </a:r>
            <a:r>
              <a:rPr lang="en-US" dirty="0"/>
              <a:t> terms!!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Series for </a:t>
            </a:r>
            <a:r>
              <a:rPr lang="en-US">
                <a:sym typeface="Symbol" pitchFamily="18" charset="2"/>
              </a:rPr>
              <a:t></a:t>
            </a:r>
            <a:endParaRPr lang="en-US"/>
          </a:p>
        </p:txBody>
      </p:sp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1371600" y="1828800"/>
          <a:ext cx="4648200" cy="971550"/>
        </p:xfrm>
        <a:graphic>
          <a:graphicData uri="http://schemas.openxmlformats.org/presentationml/2006/ole">
            <p:oleObj spid="_x0000_s15364" name="Equation" r:id="rId3" imgW="2006280" imgH="419040" progId="Equation.3">
              <p:embed/>
            </p:oleObj>
          </a:graphicData>
        </a:graphic>
      </p:graphicFrame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143000" y="3048000"/>
            <a:ext cx="59436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With x = 1/</a:t>
            </a:r>
            <a:r>
              <a:rPr lang="en-US" sz="2400" dirty="0">
                <a:latin typeface="Times New Roman" pitchFamily="18" charset="0"/>
                <a:sym typeface="Symbol" pitchFamily="18" charset="2"/>
              </a:rPr>
              <a:t>3</a:t>
            </a:r>
            <a:r>
              <a:rPr lang="en-US" sz="2400" dirty="0">
                <a:latin typeface="Times New Roman" pitchFamily="18" charset="0"/>
              </a:rPr>
              <a:t> the series converges more rapidly.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In Example 5, it is recast as:</a:t>
            </a:r>
          </a:p>
        </p:txBody>
      </p:sp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2667000" y="4343400"/>
          <a:ext cx="2209800" cy="969963"/>
        </p:xfrm>
        <a:graphic>
          <a:graphicData uri="http://schemas.openxmlformats.org/presentationml/2006/ole">
            <p:oleObj spid="_x0000_s15366" name="Equation" r:id="rId4" imgW="1041120" imgH="457200" progId="Equation.3">
              <p:embed/>
            </p:oleObj>
          </a:graphicData>
        </a:graphic>
      </p:graphicFrame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143000" y="5638800"/>
            <a:ext cx="6248400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solidFill>
                  <a:srgbClr val="FF3300"/>
                </a:solidFill>
                <a:latin typeface="Times New Roman" pitchFamily="18" charset="0"/>
              </a:rPr>
              <a:t>Now the series has odd powers of {1/</a:t>
            </a:r>
            <a:r>
              <a:rPr lang="en-US" sz="2400" dirty="0">
                <a:solidFill>
                  <a:srgbClr val="FF3300"/>
                </a:solidFill>
                <a:latin typeface="Times New Roman" pitchFamily="18" charset="0"/>
                <a:sym typeface="Symbol" pitchFamily="18" charset="2"/>
              </a:rPr>
              <a:t>3} and converges rapidly (15 terms for single precision)</a:t>
            </a: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Series Solutions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be very slowly convergent </a:t>
            </a:r>
          </a:p>
          <a:p>
            <a:r>
              <a:rPr lang="en-US" dirty="0"/>
              <a:t>Try to recast series so that it is going as a power series in a number less than 1.  Then the terms will get small more rapidly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Sometimes called “range reduction”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1143000"/>
          </a:xfrm>
        </p:spPr>
        <p:txBody>
          <a:bodyPr/>
          <a:lstStyle/>
          <a:p>
            <a:r>
              <a:rPr lang="en-US" sz="4000" dirty="0" smtClean="0"/>
              <a:t>Recall Square Root </a:t>
            </a:r>
            <a:endParaRPr lang="en-US" dirty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685800"/>
          </a:xfrm>
        </p:spPr>
        <p:txBody>
          <a:bodyPr/>
          <a:lstStyle/>
          <a:p>
            <a:r>
              <a:rPr lang="en-US" sz="2800"/>
              <a:t>A form of fixed point iteration.</a:t>
            </a:r>
            <a:endParaRPr lang="en-US"/>
          </a:p>
        </p:txBody>
      </p:sp>
      <p:graphicFrame>
        <p:nvGraphicFramePr>
          <p:cNvPr id="156676" name="Object 4"/>
          <p:cNvGraphicFramePr>
            <a:graphicFrameLocks noChangeAspect="1"/>
          </p:cNvGraphicFramePr>
          <p:nvPr/>
        </p:nvGraphicFramePr>
        <p:xfrm>
          <a:off x="2743200" y="2133600"/>
          <a:ext cx="1981200" cy="1020763"/>
        </p:xfrm>
        <a:graphic>
          <a:graphicData uri="http://schemas.openxmlformats.org/presentationml/2006/ole">
            <p:oleObj spid="_x0000_s39938" name="Equation" r:id="rId3" imgW="888840" imgH="457200" progId="Equation.3">
              <p:embed/>
            </p:oleObj>
          </a:graphicData>
        </a:graphic>
      </p:graphicFrame>
      <p:graphicFrame>
        <p:nvGraphicFramePr>
          <p:cNvPr id="156677" name="Object 5"/>
          <p:cNvGraphicFramePr>
            <a:graphicFrameLocks noChangeAspect="1"/>
          </p:cNvGraphicFramePr>
          <p:nvPr/>
        </p:nvGraphicFramePr>
        <p:xfrm>
          <a:off x="671513" y="3352800"/>
          <a:ext cx="3152775" cy="2790825"/>
        </p:xfrm>
        <a:graphic>
          <a:graphicData uri="http://schemas.openxmlformats.org/presentationml/2006/ole">
            <p:oleObj spid="_x0000_s39939" name="Equation" r:id="rId4" imgW="1549080" imgH="1371600" progId="Equation.3">
              <p:embed/>
            </p:oleObj>
          </a:graphicData>
        </a:graphic>
      </p:graphicFrame>
      <p:sp>
        <p:nvSpPr>
          <p:cNvPr id="156678" name="Text Box 6"/>
          <p:cNvSpPr txBox="1">
            <a:spLocks noChangeArrowheads="1"/>
          </p:cNvSpPr>
          <p:nvPr/>
        </p:nvSpPr>
        <p:spPr bwMode="auto">
          <a:xfrm>
            <a:off x="4267200" y="3429000"/>
            <a:ext cx="3962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The last iterant in the blue box is used after the procedure is scaled to require the square root of a number between 0.25 and 1.</a:t>
            </a:r>
          </a:p>
        </p:txBody>
      </p:sp>
      <p:sp>
        <p:nvSpPr>
          <p:cNvPr id="156679" name="Text Box 7"/>
          <p:cNvSpPr txBox="1">
            <a:spLocks noChangeArrowheads="1"/>
          </p:cNvSpPr>
          <p:nvPr/>
        </p:nvSpPr>
        <p:spPr bwMode="auto">
          <a:xfrm>
            <a:off x="4495800" y="55626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see </a:t>
            </a:r>
            <a:r>
              <a:rPr lang="en-US" i="1"/>
              <a:t>demosqrt.m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Square root Iteration</a:t>
            </a:r>
          </a:p>
        </p:txBody>
      </p:sp>
      <p:sp>
        <p:nvSpPr>
          <p:cNvPr id="152579" name="Text Box 3"/>
          <p:cNvSpPr txBox="1">
            <a:spLocks noChangeArrowheads="1"/>
          </p:cNvSpPr>
          <p:nvPr/>
        </p:nvSpPr>
        <p:spPr bwMode="auto">
          <a:xfrm>
            <a:off x="838200" y="17526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Any number </a:t>
            </a:r>
            <a:r>
              <a:rPr lang="en-US" i="1"/>
              <a:t>A</a:t>
            </a:r>
            <a:r>
              <a:rPr lang="en-US"/>
              <a:t> can be written in the form</a:t>
            </a:r>
          </a:p>
        </p:txBody>
      </p:sp>
      <p:graphicFrame>
        <p:nvGraphicFramePr>
          <p:cNvPr id="152580" name="Object 4"/>
          <p:cNvGraphicFramePr>
            <a:graphicFrameLocks noChangeAspect="1"/>
          </p:cNvGraphicFramePr>
          <p:nvPr/>
        </p:nvGraphicFramePr>
        <p:xfrm>
          <a:off x="1143000" y="2286000"/>
          <a:ext cx="4748213" cy="1498600"/>
        </p:xfrm>
        <a:graphic>
          <a:graphicData uri="http://schemas.openxmlformats.org/presentationml/2006/ole">
            <p:oleObj spid="_x0000_s40962" name="Equation" r:id="rId3" imgW="1523880" imgH="482400" progId="Equation.3">
              <p:embed/>
            </p:oleObj>
          </a:graphicData>
        </a:graphic>
      </p:graphicFrame>
      <p:sp>
        <p:nvSpPr>
          <p:cNvPr id="152581" name="Text Box 5"/>
          <p:cNvSpPr txBox="1">
            <a:spLocks noChangeArrowheads="1"/>
          </p:cNvSpPr>
          <p:nvPr/>
        </p:nvSpPr>
        <p:spPr bwMode="auto">
          <a:xfrm>
            <a:off x="838200" y="41910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Then the square root is given by:</a:t>
            </a:r>
          </a:p>
        </p:txBody>
      </p:sp>
      <p:graphicFrame>
        <p:nvGraphicFramePr>
          <p:cNvPr id="152582" name="Object 6"/>
          <p:cNvGraphicFramePr>
            <a:graphicFrameLocks noChangeAspect="1"/>
          </p:cNvGraphicFramePr>
          <p:nvPr/>
        </p:nvGraphicFramePr>
        <p:xfrm>
          <a:off x="5105400" y="4191000"/>
          <a:ext cx="2362200" cy="598488"/>
        </p:xfrm>
        <a:graphic>
          <a:graphicData uri="http://schemas.openxmlformats.org/presentationml/2006/ole">
            <p:oleObj spid="_x0000_s40963" name="Equation" r:id="rId4" imgW="901440" imgH="228600" progId="Equation.3">
              <p:embed/>
            </p:oleObj>
          </a:graphicData>
        </a:graphic>
      </p:graphicFrame>
      <p:sp>
        <p:nvSpPr>
          <p:cNvPr id="152583" name="Text Box 7"/>
          <p:cNvSpPr txBox="1">
            <a:spLocks noChangeArrowheads="1"/>
          </p:cNvSpPr>
          <p:nvPr/>
        </p:nvSpPr>
        <p:spPr bwMode="auto">
          <a:xfrm>
            <a:off x="914400" y="5257800"/>
            <a:ext cx="6858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general square root problem reduces to finding the square root of a number between 1/4 and 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Vector Rotation</a:t>
            </a:r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3276600"/>
          </a:xfrm>
        </p:spPr>
        <p:txBody>
          <a:bodyPr/>
          <a:lstStyle/>
          <a:p>
            <a:r>
              <a:rPr lang="en-US" sz="2800" dirty="0"/>
              <a:t>Vector is rotated by angle theta.</a:t>
            </a:r>
          </a:p>
          <a:p>
            <a:r>
              <a:rPr lang="en-US" sz="2800" dirty="0"/>
              <a:t>(x2, y2) are given in terms of (x1, y1) and a rotation matrix R, which depends upon theta.</a:t>
            </a:r>
          </a:p>
        </p:txBody>
      </p:sp>
      <p:pic>
        <p:nvPicPr>
          <p:cNvPr id="20488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48200" y="2216150"/>
            <a:ext cx="4038600" cy="3294063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Important Series</a:t>
            </a:r>
          </a:p>
        </p:txBody>
      </p:sp>
      <p:graphicFrame>
        <p:nvGraphicFramePr>
          <p:cNvPr id="11271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1981200" y="2514600"/>
          <a:ext cx="5105400" cy="1239838"/>
        </p:xfrm>
        <a:graphic>
          <a:graphicData uri="http://schemas.openxmlformats.org/presentationml/2006/ole">
            <p:oleObj spid="_x0000_s11271" name="Equation" r:id="rId3" imgW="1777680" imgH="431640" progId="Equation.3">
              <p:embed/>
            </p:oleObj>
          </a:graphicData>
        </a:graphic>
      </p:graphicFrame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2209800" y="1524000"/>
            <a:ext cx="5029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Geometric Series, converges for all |x| &lt; 1.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981200" y="3962400"/>
            <a:ext cx="5029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Exponential series, converges for all x</a:t>
            </a:r>
          </a:p>
        </p:txBody>
      </p:sp>
      <p:graphicFrame>
        <p:nvGraphicFramePr>
          <p:cNvPr id="11276" name="Object 12"/>
          <p:cNvGraphicFramePr>
            <a:graphicFrameLocks noChangeAspect="1"/>
          </p:cNvGraphicFramePr>
          <p:nvPr>
            <p:ph sz="half" idx="1"/>
          </p:nvPr>
        </p:nvGraphicFramePr>
        <p:xfrm>
          <a:off x="2286000" y="4953000"/>
          <a:ext cx="4419600" cy="992188"/>
        </p:xfrm>
        <a:graphic>
          <a:graphicData uri="http://schemas.openxmlformats.org/presentationml/2006/ole">
            <p:oleObj spid="_x0000_s11276" name="Equation" r:id="rId4" imgW="198108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Vector Rotation</a:t>
            </a:r>
          </a:p>
        </p:txBody>
      </p:sp>
      <p:graphicFrame>
        <p:nvGraphicFramePr>
          <p:cNvPr id="24582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914400" y="1905000"/>
          <a:ext cx="3352800" cy="3505200"/>
        </p:xfrm>
        <a:graphic>
          <a:graphicData uri="http://schemas.openxmlformats.org/presentationml/2006/ole">
            <p:oleObj spid="_x0000_s24582" name="Equation" r:id="rId3" imgW="1384200" imgH="1447560" progId="Equation.3">
              <p:embed/>
            </p:oleObj>
          </a:graphicData>
        </a:graphic>
      </p:graphicFrame>
      <p:pic>
        <p:nvPicPr>
          <p:cNvPr id="24587" name="Picture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191000" y="1676400"/>
            <a:ext cx="4953000" cy="4040188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Vector Rotation</a:t>
            </a:r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762000" y="1752600"/>
          <a:ext cx="4114800" cy="3422650"/>
        </p:xfrm>
        <a:graphic>
          <a:graphicData uri="http://schemas.openxmlformats.org/presentationml/2006/ole">
            <p:oleObj spid="_x0000_s27651" name="Equation" r:id="rId3" imgW="1434960" imgH="1193760" progId="Equation.3">
              <p:embed/>
            </p:oleObj>
          </a:graphicData>
        </a:graphic>
      </p:graphicFrame>
      <p:pic>
        <p:nvPicPr>
          <p:cNvPr id="27654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572000" y="1828800"/>
            <a:ext cx="4876800" cy="3978275"/>
          </a:xfrm>
          <a:noFill/>
          <a:ln/>
        </p:spPr>
      </p:pic>
      <p:sp>
        <p:nvSpPr>
          <p:cNvPr id="5" name="TextBox 4"/>
          <p:cNvSpPr txBox="1"/>
          <p:nvPr/>
        </p:nvSpPr>
        <p:spPr>
          <a:xfrm>
            <a:off x="1066800" y="5638800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Each step requires 4 general multiplications and 2 general additions.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Rotation by angle </a:t>
            </a:r>
            <a:r>
              <a:rPr lang="el-GR">
                <a:cs typeface="Arial" charset="0"/>
              </a:rPr>
              <a:t>θ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Rotation by angle theta can be calculated by a sequence of angles that add up to theta.</a:t>
            </a:r>
          </a:p>
          <a:p>
            <a:r>
              <a:rPr lang="en-US" dirty="0"/>
              <a:t>The individual angles can be positive or negative.  (rotation in either direction)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Rotation by sequence of angles</a:t>
            </a:r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914400" y="1524000"/>
          <a:ext cx="3527425" cy="4724400"/>
        </p:xfrm>
        <a:graphic>
          <a:graphicData uri="http://schemas.openxmlformats.org/presentationml/2006/ole">
            <p:oleObj spid="_x0000_s29700" name="Equation" r:id="rId3" imgW="1422360" imgH="1904760" progId="Equation.3">
              <p:embed/>
            </p:oleObj>
          </a:graphicData>
        </a:graphic>
      </p:graphicFrame>
      <p:graphicFrame>
        <p:nvGraphicFramePr>
          <p:cNvPr id="29702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4953000" y="1600200"/>
          <a:ext cx="3657600" cy="1062038"/>
        </p:xfrm>
        <a:graphic>
          <a:graphicData uri="http://schemas.openxmlformats.org/presentationml/2006/ole">
            <p:oleObj spid="_x0000_s29702" name="Equation" r:id="rId4" imgW="1574640" imgH="457200" progId="Equation.3">
              <p:embed/>
            </p:oleObj>
          </a:graphicData>
        </a:graphic>
      </p:graphicFrame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5029200" y="3200400"/>
            <a:ext cx="3581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If you choose a sequence of angles such that  </a:t>
            </a:r>
            <a:r>
              <a:rPr lang="en-US" sz="2400" dirty="0">
                <a:solidFill>
                  <a:srgbClr val="FF0000"/>
                </a:solidFill>
              </a:rPr>
              <a:t>tan</a:t>
            </a:r>
            <a:r>
              <a:rPr lang="el-GR" sz="2400" dirty="0">
                <a:solidFill>
                  <a:srgbClr val="FF0000"/>
                </a:solidFill>
                <a:cs typeface="Arial" charset="0"/>
              </a:rPr>
              <a:t>θ</a:t>
            </a:r>
            <a:r>
              <a:rPr lang="en-US" sz="2400" baseline="-25000" dirty="0" err="1">
                <a:solidFill>
                  <a:srgbClr val="FF0000"/>
                </a:solidFill>
                <a:cs typeface="Arial" charset="0"/>
              </a:rPr>
              <a:t>i</a:t>
            </a:r>
            <a:r>
              <a:rPr lang="en-US" sz="2400" dirty="0">
                <a:solidFill>
                  <a:srgbClr val="FF0000"/>
                </a:solidFill>
                <a:cs typeface="Arial" charset="0"/>
              </a:rPr>
              <a:t> = ± 2</a:t>
            </a:r>
            <a:r>
              <a:rPr lang="en-US" sz="2400" baseline="30000" dirty="0">
                <a:solidFill>
                  <a:srgbClr val="FF0000"/>
                </a:solidFill>
                <a:cs typeface="Arial" charset="0"/>
              </a:rPr>
              <a:t>-i</a:t>
            </a:r>
            <a:r>
              <a:rPr lang="en-US" sz="2400" dirty="0">
                <a:cs typeface="Arial" charset="0"/>
              </a:rPr>
              <a:t>, the cosine factors have been chosen also to be a</a:t>
            </a:r>
            <a:r>
              <a:rPr lang="en-US" sz="2400" dirty="0">
                <a:solidFill>
                  <a:srgbClr val="FF0000"/>
                </a:solidFill>
                <a:cs typeface="Arial" charset="0"/>
              </a:rPr>
              <a:t> set of constants </a:t>
            </a:r>
            <a:r>
              <a:rPr lang="en-US" sz="2400" dirty="0" err="1">
                <a:solidFill>
                  <a:srgbClr val="FF0000"/>
                </a:solidFill>
                <a:cs typeface="Arial" charset="0"/>
              </a:rPr>
              <a:t>K</a:t>
            </a:r>
            <a:r>
              <a:rPr lang="en-US" sz="2400" baseline="-25000" dirty="0" err="1">
                <a:solidFill>
                  <a:srgbClr val="FF0000"/>
                </a:solidFill>
                <a:cs typeface="Arial" charset="0"/>
              </a:rPr>
              <a:t>i</a:t>
            </a:r>
            <a:endParaRPr lang="en-US" sz="2400" dirty="0">
              <a:solidFill>
                <a:srgbClr val="FF0000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example,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47800" y="21336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tan</a:t>
                      </a:r>
                      <a:r>
                        <a:rPr lang="en-US" dirty="0" err="1" smtClean="0">
                          <a:sym typeface="Symbol"/>
                        </a:rPr>
                        <a:t></a:t>
                      </a:r>
                      <a:r>
                        <a:rPr lang="en-US" baseline="-25000" dirty="0" err="1" smtClean="0">
                          <a:sym typeface="Symbol"/>
                        </a:rPr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</a:t>
                      </a:r>
                      <a:r>
                        <a:rPr lang="en-US" dirty="0" smtClean="0">
                          <a:latin typeface="Tahoma"/>
                          <a:cs typeface="Tahoma"/>
                        </a:rPr>
                        <a:t>½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</a:t>
                      </a:r>
                      <a:r>
                        <a:rPr lang="en-US" dirty="0" smtClean="0">
                          <a:latin typeface="Tahoma"/>
                          <a:cs typeface="Tahoma"/>
                        </a:rPr>
                        <a:t>¼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±1/8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</a:t>
                      </a:r>
                      <a:r>
                        <a:rPr lang="en-US" baseline="-25000" dirty="0" err="1" smtClean="0">
                          <a:sym typeface="Symbol"/>
                        </a:rPr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±0.464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±0.245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±0.124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cos</a:t>
                      </a:r>
                      <a:r>
                        <a:rPr lang="en-US" dirty="0" smtClean="0">
                          <a:sym typeface="Symbol"/>
                        </a:rPr>
                        <a:t> = </a:t>
                      </a:r>
                      <a:r>
                        <a:rPr lang="en-US" dirty="0" err="1" smtClean="0">
                          <a:sym typeface="Symbol"/>
                        </a:rPr>
                        <a:t>K</a:t>
                      </a:r>
                      <a:r>
                        <a:rPr lang="en-US" baseline="-25000" dirty="0" err="1" smtClean="0">
                          <a:sym typeface="Symbol"/>
                        </a:rPr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0.992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equations become</a:t>
            </a:r>
          </a:p>
        </p:txBody>
      </p:sp>
      <p:graphicFrame>
        <p:nvGraphicFramePr>
          <p:cNvPr id="32772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533400" y="1371600"/>
          <a:ext cx="3886200" cy="1419225"/>
        </p:xfrm>
        <a:graphic>
          <a:graphicData uri="http://schemas.openxmlformats.org/presentationml/2006/ole">
            <p:oleObj spid="_x0000_s32772" name="Equation" r:id="rId3" imgW="1320480" imgH="482400" progId="Equation.3">
              <p:embed/>
            </p:oleObj>
          </a:graphicData>
        </a:graphic>
      </p:graphicFrame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800600" y="1295400"/>
            <a:ext cx="38862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The angles will converge to the correct total angle by choosing the signs (</a:t>
            </a:r>
            <a:r>
              <a:rPr lang="en-US" sz="2400" dirty="0" err="1"/>
              <a:t>d</a:t>
            </a:r>
            <a:r>
              <a:rPr lang="en-US" sz="2400" baseline="-25000" dirty="0" err="1"/>
              <a:t>i</a:t>
            </a:r>
            <a:r>
              <a:rPr lang="en-US" sz="2400" dirty="0"/>
              <a:t>) correctly, which correspond to rotation directions.</a:t>
            </a:r>
          </a:p>
        </p:txBody>
      </p:sp>
      <p:graphicFrame>
        <p:nvGraphicFramePr>
          <p:cNvPr id="32775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533400" y="4513263"/>
          <a:ext cx="3733800" cy="627062"/>
        </p:xfrm>
        <a:graphic>
          <a:graphicData uri="http://schemas.openxmlformats.org/presentationml/2006/ole">
            <p:oleObj spid="_x0000_s32775" name="Equation" r:id="rId4" imgW="1434960" imgH="241200" progId="Equation.3">
              <p:embed/>
            </p:oleObj>
          </a:graphicData>
        </a:graphic>
      </p:graphicFrame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4648200" y="3581400"/>
            <a:ext cx="44958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This third equation keeps track of the </a:t>
            </a:r>
            <a:r>
              <a:rPr lang="en-US" sz="2400" dirty="0" smtClean="0"/>
              <a:t>incremental change in  </a:t>
            </a:r>
            <a:r>
              <a:rPr lang="en-US" sz="2400" dirty="0"/>
              <a:t>angle as the algorithm goes along</a:t>
            </a:r>
            <a:r>
              <a:rPr lang="en-US" sz="2400" dirty="0" smtClean="0"/>
              <a:t>.  Start z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at the desired angle of rotation and </a:t>
            </a:r>
            <a:r>
              <a:rPr lang="en-US" sz="2400" dirty="0" smtClean="0">
                <a:solidFill>
                  <a:srgbClr val="FF0000"/>
                </a:solidFill>
              </a:rPr>
              <a:t>choose signs (</a:t>
            </a:r>
            <a:r>
              <a:rPr lang="en-US" sz="2400" i="1" dirty="0" smtClean="0">
                <a:solidFill>
                  <a:srgbClr val="FF0000"/>
                </a:solidFill>
              </a:rPr>
              <a:t>d) so as to drive </a:t>
            </a:r>
            <a:r>
              <a:rPr lang="en-US" sz="2400" i="1" dirty="0" err="1" smtClean="0">
                <a:solidFill>
                  <a:srgbClr val="FF0000"/>
                </a:solidFill>
              </a:rPr>
              <a:t>z</a:t>
            </a:r>
            <a:r>
              <a:rPr lang="en-US" sz="2400" i="1" baseline="-25000" dirty="0" err="1" smtClean="0">
                <a:solidFill>
                  <a:srgbClr val="FF0000"/>
                </a:solidFill>
              </a:rPr>
              <a:t>i</a:t>
            </a:r>
            <a:r>
              <a:rPr lang="en-US" sz="2400" i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toward zero.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/>
      <p:bldP spid="3277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85800" y="1066800"/>
            <a:ext cx="3048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rgbClr val="FF0000"/>
                </a:solidFill>
              </a:rPr>
              <a:t>Example</a:t>
            </a:r>
            <a:r>
              <a:rPr lang="en-US" sz="2800" dirty="0" smtClean="0"/>
              <a:t>: </a:t>
            </a:r>
            <a:r>
              <a:rPr lang="en-US" sz="2800" dirty="0" err="1" smtClean="0"/>
              <a:t>pseudorotation</a:t>
            </a:r>
            <a:r>
              <a:rPr lang="en-US" sz="2800" dirty="0" smtClean="0"/>
              <a:t> for 30 degrees</a:t>
            </a:r>
          </a:p>
          <a:p>
            <a:pPr>
              <a:spcBef>
                <a:spcPct val="50000"/>
              </a:spcBef>
            </a:pPr>
            <a:r>
              <a:rPr lang="en-US" sz="2800" dirty="0" smtClean="0"/>
              <a:t>30.0 </a:t>
            </a:r>
            <a:r>
              <a:rPr lang="en-US" sz="2800" dirty="0" smtClean="0">
                <a:latin typeface="Symbol" pitchFamily="18" charset="2"/>
              </a:rPr>
              <a:t>@ </a:t>
            </a:r>
            <a:r>
              <a:rPr lang="en-US" sz="2800" dirty="0" smtClean="0"/>
              <a:t>45.0 – 26.6 + 14.0 – 7.1 + 3.6 + 1.8 – 0.9</a:t>
            </a:r>
          </a:p>
          <a:p>
            <a:pPr>
              <a:spcBef>
                <a:spcPct val="50000"/>
              </a:spcBef>
            </a:pPr>
            <a:r>
              <a:rPr lang="en-US" sz="2800" dirty="0" smtClean="0"/>
              <a:t>+ 0.4 – 0.2 + 0.1 = 30.1</a:t>
            </a:r>
            <a:endParaRPr lang="en-US" sz="28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191000" y="838200"/>
          <a:ext cx="3200400" cy="5250180"/>
        </p:xfrm>
        <a:graphic>
          <a:graphicData uri="http://schemas.openxmlformats.org/drawingml/2006/table">
            <a:tbl>
              <a:tblPr/>
              <a:tblGrid>
                <a:gridCol w="1219200"/>
                <a:gridCol w="1066800"/>
                <a:gridCol w="914400"/>
              </a:tblGrid>
              <a:tr h="24003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Angle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-26.5651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11.56505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18.43495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14.03624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-2.47119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32.47119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-7.12502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4.653824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25.34618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3.576334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1.07749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28.92251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1.789911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-0.71242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30.71242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-0.89517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0.182753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29.81725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0.447614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-0.26486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30.26486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-0.22381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-0.04105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30.04105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-0.11191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0.070855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29.92915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0.055953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0.014902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29.9851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0.027976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-0.01307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30.01307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-0.01399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0.000914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29.99909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0.006994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-0.00608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30.00608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-0.00258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30.00258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-0.00175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-0.00083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30.00083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-0.00087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3.94E-05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29.99996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0.000437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-0.0004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30.0004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30.0004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8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equations become</a:t>
            </a:r>
          </a:p>
        </p:txBody>
      </p:sp>
      <p:graphicFrame>
        <p:nvGraphicFramePr>
          <p:cNvPr id="35843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533400" y="1371600"/>
          <a:ext cx="3886200" cy="1419225"/>
        </p:xfrm>
        <a:graphic>
          <a:graphicData uri="http://schemas.openxmlformats.org/presentationml/2006/ole">
            <p:oleObj spid="_x0000_s35843" name="Equation" r:id="rId3" imgW="1320480" imgH="482400" progId="Equation.3">
              <p:embed/>
            </p:oleObj>
          </a:graphicData>
        </a:graphic>
      </p:graphicFrame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4800600" y="1295400"/>
            <a:ext cx="3886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The K factors can be tabulated in a table and their product for all steps calculated on the side at the end.</a:t>
            </a:r>
          </a:p>
        </p:txBody>
      </p:sp>
      <p:graphicFrame>
        <p:nvGraphicFramePr>
          <p:cNvPr id="35845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457200" y="3124200"/>
          <a:ext cx="3733800" cy="627063"/>
        </p:xfrm>
        <a:graphic>
          <a:graphicData uri="http://schemas.openxmlformats.org/presentationml/2006/ole">
            <p:oleObj spid="_x0000_s35845" name="Equation" r:id="rId4" imgW="1434960" imgH="241200" progId="Equation.3">
              <p:embed/>
            </p:oleObj>
          </a:graphicData>
        </a:graphic>
      </p:graphicFrame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533400" y="4114800"/>
            <a:ext cx="73152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The only multiplication at each step is now by a factor of 2.</a:t>
            </a:r>
          </a:p>
          <a:p>
            <a:pPr>
              <a:spcBef>
                <a:spcPct val="50000"/>
              </a:spcBef>
            </a:pPr>
            <a:r>
              <a:rPr lang="en-US" sz="2400"/>
              <a:t>But this is just a shift in binary. </a:t>
            </a:r>
          </a:p>
          <a:p>
            <a:pPr>
              <a:spcBef>
                <a:spcPct val="50000"/>
              </a:spcBef>
            </a:pPr>
            <a:r>
              <a:rPr lang="en-US" sz="2400"/>
              <a:t>Entire algorithm involves only shifts and adds in binary!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  <p:bldP spid="358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1" name="Picture 7" descr="text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screen"/>
          <a:srcRect/>
          <a:stretch>
            <a:fillRect/>
          </a:stretch>
        </p:blipFill>
        <p:spPr>
          <a:xfrm rot="21443388">
            <a:off x="0" y="1371600"/>
            <a:ext cx="8763000" cy="5227638"/>
          </a:xfrm>
          <a:noFill/>
          <a:ln/>
        </p:spPr>
      </p:pic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Compare to Cordic</a:t>
            </a:r>
          </a:p>
        </p:txBody>
      </p:sp>
      <p:graphicFrame>
        <p:nvGraphicFramePr>
          <p:cNvPr id="36869" name="Object 5"/>
          <p:cNvGraphicFramePr>
            <a:graphicFrameLocks noChangeAspect="1"/>
          </p:cNvGraphicFramePr>
          <p:nvPr>
            <p:ph sz="quarter" idx="2"/>
          </p:nvPr>
        </p:nvGraphicFramePr>
        <p:xfrm>
          <a:off x="381000" y="4572000"/>
          <a:ext cx="2895600" cy="487363"/>
        </p:xfrm>
        <a:graphic>
          <a:graphicData uri="http://schemas.openxmlformats.org/presentationml/2006/ole">
            <p:oleObj spid="_x0000_s36869" name="Equation" r:id="rId4" imgW="1434960" imgH="241200" progId="Equation.3">
              <p:embed/>
            </p:oleObj>
          </a:graphicData>
        </a:graphic>
      </p:graphicFrame>
      <p:graphicFrame>
        <p:nvGraphicFramePr>
          <p:cNvPr id="36874" name="Object 10"/>
          <p:cNvGraphicFramePr>
            <a:graphicFrameLocks noGrp="1" noChangeAspect="1"/>
          </p:cNvGraphicFramePr>
          <p:nvPr>
            <p:ph sz="half" idx="1"/>
          </p:nvPr>
        </p:nvGraphicFramePr>
        <p:xfrm>
          <a:off x="762000" y="3581400"/>
          <a:ext cx="2438400" cy="890588"/>
        </p:xfrm>
        <a:graphic>
          <a:graphicData uri="http://schemas.openxmlformats.org/presentationml/2006/ole">
            <p:oleObj spid="_x0000_s36874" name="Equation" r:id="rId5" imgW="1320480" imgH="4824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 not study further in book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Cordic is general for many mathematical operations (multiply and divide) and many functional evaluations.</a:t>
            </a:r>
          </a:p>
          <a:p>
            <a:pPr>
              <a:lnSpc>
                <a:spcPct val="90000"/>
              </a:lnSpc>
            </a:pPr>
            <a:r>
              <a:rPr lang="en-US"/>
              <a:t>Always involves only shifts and adds</a:t>
            </a:r>
          </a:p>
          <a:p>
            <a:pPr>
              <a:lnSpc>
                <a:spcPct val="90000"/>
              </a:lnSpc>
            </a:pPr>
            <a:r>
              <a:rPr lang="en-US"/>
              <a:t>Can predict the number of terms needed</a:t>
            </a:r>
          </a:p>
          <a:p>
            <a:pPr>
              <a:lnSpc>
                <a:spcPct val="90000"/>
              </a:lnSpc>
            </a:pPr>
            <a:r>
              <a:rPr lang="en-US"/>
              <a:t>Can be efficient in software, but is very well suited to hardware implementations.</a:t>
            </a:r>
          </a:p>
          <a:p>
            <a:pPr>
              <a:lnSpc>
                <a:spcPct val="90000"/>
              </a:lnSpc>
            </a:pPr>
            <a:r>
              <a:rPr lang="en-US"/>
              <a:t>Read the rest of the chapter for examples only.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32" name="Object 12"/>
          <p:cNvGraphicFramePr>
            <a:graphicFrameLocks noChangeAspect="1"/>
          </p:cNvGraphicFramePr>
          <p:nvPr/>
        </p:nvGraphicFramePr>
        <p:xfrm>
          <a:off x="1219199" y="457200"/>
          <a:ext cx="6449077" cy="1447800"/>
        </p:xfrm>
        <a:graphic>
          <a:graphicData uri="http://schemas.openxmlformats.org/presentationml/2006/ole">
            <p:oleObj spid="_x0000_s48132" name="Equation" r:id="rId3" imgW="1981080" imgH="444240" progId="Equation.3">
              <p:embed/>
            </p:oleObj>
          </a:graphicData>
        </a:graphic>
      </p:graphicFrame>
      <p:graphicFrame>
        <p:nvGraphicFramePr>
          <p:cNvPr id="48133" name="Object 5"/>
          <p:cNvGraphicFramePr>
            <a:graphicFrameLocks noChangeAspect="1"/>
          </p:cNvGraphicFramePr>
          <p:nvPr/>
        </p:nvGraphicFramePr>
        <p:xfrm>
          <a:off x="5029200" y="2057400"/>
          <a:ext cx="2057400" cy="1312198"/>
        </p:xfrm>
        <a:graphic>
          <a:graphicData uri="http://schemas.openxmlformats.org/presentationml/2006/ole">
            <p:oleObj spid="_x0000_s48133" name="Equation" r:id="rId4" imgW="698400" imgH="444240" progId="Equation.3">
              <p:embed/>
            </p:oleObj>
          </a:graphicData>
        </a:graphic>
      </p:graphicFrame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8135" name="Object 7"/>
          <p:cNvGraphicFramePr>
            <a:graphicFrameLocks noChangeAspect="1"/>
          </p:cNvGraphicFramePr>
          <p:nvPr/>
        </p:nvGraphicFramePr>
        <p:xfrm>
          <a:off x="4419600" y="3886200"/>
          <a:ext cx="3561976" cy="1219200"/>
        </p:xfrm>
        <a:graphic>
          <a:graphicData uri="http://schemas.openxmlformats.org/presentationml/2006/ole">
            <p:oleObj spid="_x0000_s48135" name="Equation" r:id="rId5" imgW="1422400" imgH="48260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14400" y="2209800"/>
            <a:ext cx="457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Recall, that for N-term approximation: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838200" y="3962400"/>
            <a:ext cx="3276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Error bound goes like </a:t>
            </a:r>
            <a:r>
              <a:rPr lang="en-US" sz="2800" dirty="0" err="1" smtClean="0"/>
              <a:t>x</a:t>
            </a:r>
            <a:r>
              <a:rPr lang="en-US" sz="2800" baseline="30000" dirty="0" err="1" smtClean="0"/>
              <a:t>N</a:t>
            </a:r>
            <a:r>
              <a:rPr lang="en-US" sz="2800" dirty="0" smtClean="0"/>
              <a:t>: 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914400" y="5181600"/>
            <a:ext cx="7086600" cy="954107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If x is doubled for an 8-term approximation, the error bound goes up by 2</a:t>
            </a:r>
            <a:r>
              <a:rPr lang="en-US" sz="2800" baseline="30000" dirty="0" smtClean="0">
                <a:solidFill>
                  <a:srgbClr val="FF0000"/>
                </a:solidFill>
              </a:rPr>
              <a:t>8</a:t>
            </a:r>
            <a:r>
              <a:rPr lang="en-US" sz="2800" dirty="0" smtClean="0">
                <a:solidFill>
                  <a:srgbClr val="FF0000"/>
                </a:solidFill>
              </a:rPr>
              <a:t> ( x 256)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2">
                                            <p:subSp spid="_x0000_s4813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Polynomial Interpolation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4 of Turner</a:t>
            </a:r>
          </a:p>
          <a:p>
            <a:r>
              <a:rPr lang="en-US" dirty="0"/>
              <a:t>CSS455 </a:t>
            </a:r>
            <a:r>
              <a:rPr lang="en-US" dirty="0" smtClean="0"/>
              <a:t>Winter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7772400" cy="4419600"/>
          </a:xfrm>
        </p:spPr>
        <p:txBody>
          <a:bodyPr/>
          <a:lstStyle/>
          <a:p>
            <a:r>
              <a:rPr lang="en-US" dirty="0"/>
              <a:t>Given a data set (</a:t>
            </a:r>
            <a:r>
              <a:rPr lang="en-US" i="1" dirty="0" err="1"/>
              <a:t>x</a:t>
            </a:r>
            <a:r>
              <a:rPr lang="en-US" baseline="-25000" dirty="0" err="1"/>
              <a:t>i</a:t>
            </a:r>
            <a:r>
              <a:rPr lang="en-US" dirty="0" err="1"/>
              <a:t>,</a:t>
            </a:r>
            <a:r>
              <a:rPr lang="en-US" i="1" dirty="0" err="1"/>
              <a:t>y</a:t>
            </a:r>
            <a:r>
              <a:rPr lang="en-US" baseline="-25000" dirty="0" err="1"/>
              <a:t>i</a:t>
            </a:r>
            <a:r>
              <a:rPr lang="en-US" dirty="0"/>
              <a:t>),  </a:t>
            </a:r>
            <a:r>
              <a:rPr lang="en-US" i="1" dirty="0" err="1"/>
              <a:t>i</a:t>
            </a:r>
            <a:r>
              <a:rPr lang="en-US" i="1" dirty="0"/>
              <a:t> = 1,...,n</a:t>
            </a:r>
            <a:br>
              <a:rPr lang="en-US" i="1" dirty="0"/>
            </a:br>
            <a:r>
              <a:rPr lang="en-US" dirty="0"/>
              <a:t>seek a function </a:t>
            </a:r>
            <a:r>
              <a:rPr lang="en-US" i="1" dirty="0"/>
              <a:t>p(x),</a:t>
            </a:r>
            <a:r>
              <a:rPr lang="en-US" dirty="0"/>
              <a:t> such that</a:t>
            </a:r>
            <a:br>
              <a:rPr lang="en-US" dirty="0"/>
            </a:br>
            <a:r>
              <a:rPr lang="en-US" i="1" dirty="0"/>
              <a:t>p(x</a:t>
            </a:r>
            <a:r>
              <a:rPr lang="en-US" i="1" baseline="-25000" dirty="0"/>
              <a:t>i</a:t>
            </a:r>
            <a:r>
              <a:rPr lang="en-US" i="1" dirty="0"/>
              <a:t>) = </a:t>
            </a:r>
            <a:r>
              <a:rPr lang="en-US" i="1" dirty="0" err="1"/>
              <a:t>y</a:t>
            </a:r>
            <a:r>
              <a:rPr lang="en-US" i="1" baseline="-25000" dirty="0" err="1"/>
              <a:t>i</a:t>
            </a:r>
            <a:r>
              <a:rPr lang="en-US" i="1" dirty="0"/>
              <a:t>,  </a:t>
            </a:r>
            <a:r>
              <a:rPr lang="en-US" i="1" dirty="0" err="1"/>
              <a:t>i</a:t>
            </a:r>
            <a:r>
              <a:rPr lang="en-US" i="1" dirty="0"/>
              <a:t> = 1,..., n.</a:t>
            </a:r>
          </a:p>
          <a:p>
            <a:r>
              <a:rPr lang="en-US" dirty="0"/>
              <a:t>(</a:t>
            </a:r>
            <a:r>
              <a:rPr lang="en-US" i="1" dirty="0" err="1"/>
              <a:t>x</a:t>
            </a:r>
            <a:r>
              <a:rPr lang="en-US" baseline="-25000" dirty="0" err="1"/>
              <a:t>i</a:t>
            </a:r>
            <a:r>
              <a:rPr lang="en-US" dirty="0" err="1"/>
              <a:t>,</a:t>
            </a:r>
            <a:r>
              <a:rPr lang="en-US" i="1" dirty="0" err="1"/>
              <a:t>y</a:t>
            </a:r>
            <a:r>
              <a:rPr lang="en-US" baseline="-25000" dirty="0" err="1"/>
              <a:t>i</a:t>
            </a:r>
            <a:r>
              <a:rPr lang="en-US" dirty="0"/>
              <a:t>) could be tabular data or data obtained by evaluation of some underlying function.</a:t>
            </a:r>
          </a:p>
          <a:p>
            <a:r>
              <a:rPr lang="en-US" dirty="0"/>
              <a:t>Specified data points are to be fit </a:t>
            </a:r>
            <a:r>
              <a:rPr lang="en-US" u="sng" dirty="0"/>
              <a:t>exactly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Interpolation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676400"/>
            <a:ext cx="7772400" cy="4419600"/>
          </a:xfrm>
        </p:spPr>
        <p:txBody>
          <a:bodyPr/>
          <a:lstStyle/>
          <a:p>
            <a:r>
              <a:rPr lang="en-US" dirty="0" smtClean="0"/>
              <a:t>Interpolations are sometimes expected to give </a:t>
            </a:r>
            <a:r>
              <a:rPr lang="en-US" i="1" dirty="0" smtClean="0"/>
              <a:t>reasonable</a:t>
            </a:r>
            <a:r>
              <a:rPr lang="en-US" dirty="0" smtClean="0"/>
              <a:t> values between the data points as well as fitting them exactly.</a:t>
            </a:r>
            <a:r>
              <a:rPr lang="en-US" i="1" dirty="0" smtClean="0"/>
              <a:t> </a:t>
            </a:r>
          </a:p>
          <a:p>
            <a:r>
              <a:rPr lang="en-US" i="1" dirty="0" smtClean="0"/>
              <a:t>Approximate</a:t>
            </a:r>
            <a:r>
              <a:rPr lang="en-US" dirty="0" smtClean="0"/>
              <a:t> fits with smooth curves </a:t>
            </a:r>
            <a:r>
              <a:rPr lang="en-US" i="1" dirty="0" smtClean="0"/>
              <a:t>near</a:t>
            </a:r>
            <a:r>
              <a:rPr lang="en-US" dirty="0" smtClean="0"/>
              <a:t> the data points are </a:t>
            </a:r>
            <a:r>
              <a:rPr lang="en-US" i="1" dirty="0" smtClean="0"/>
              <a:t>least squares problems.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105400"/>
          </a:xfrm>
        </p:spPr>
        <p:txBody>
          <a:bodyPr/>
          <a:lstStyle/>
          <a:p>
            <a:pPr>
              <a:buNone/>
            </a:pPr>
            <a:r>
              <a:rPr lang="en-US" sz="4000" b="1" dirty="0" smtClean="0"/>
              <a:t>Why </a:t>
            </a:r>
            <a:r>
              <a:rPr lang="en-US" sz="4000" b="1" dirty="0"/>
              <a:t>interpolation?</a:t>
            </a:r>
          </a:p>
          <a:p>
            <a:pPr lvl="1"/>
            <a:r>
              <a:rPr lang="en-US" sz="3200" dirty="0"/>
              <a:t>Plotting smooth curve through data.</a:t>
            </a:r>
          </a:p>
          <a:p>
            <a:pPr lvl="1"/>
            <a:r>
              <a:rPr lang="en-US" sz="3200" dirty="0"/>
              <a:t>Easy evaluation of a more difficult underlying mathematical function.</a:t>
            </a:r>
          </a:p>
          <a:p>
            <a:pPr lvl="1"/>
            <a:r>
              <a:rPr lang="en-US" sz="3200" dirty="0"/>
              <a:t>Reading “between the lines” of a data table.</a:t>
            </a:r>
          </a:p>
          <a:p>
            <a:pPr lvl="1"/>
            <a:r>
              <a:rPr lang="en-US" sz="3200" dirty="0"/>
              <a:t>Differentiation or integration of tabular data.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 bldLvl="2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sz="4000"/>
              <a:t>How to express </a:t>
            </a:r>
            <a:r>
              <a:rPr lang="en-US" sz="4000" i="1"/>
              <a:t>p(x)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60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Polynomial expansion. (3 term example)</a:t>
            </a:r>
            <a:br>
              <a:rPr lang="en-US" sz="2800"/>
            </a:br>
            <a:endParaRPr lang="en-US" sz="2800"/>
          </a:p>
        </p:txBody>
      </p:sp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1387475" y="2057400"/>
          <a:ext cx="3778250" cy="598488"/>
        </p:xfrm>
        <a:graphic>
          <a:graphicData uri="http://schemas.openxmlformats.org/presentationml/2006/ole">
            <p:oleObj spid="_x0000_s52226" name="Equation" r:id="rId3" imgW="1523880" imgH="241200" progId="Equation.3">
              <p:embed/>
            </p:oleObj>
          </a:graphicData>
        </a:graphic>
      </p:graphicFrame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2057400" y="2667000"/>
          <a:ext cx="3810000" cy="566738"/>
        </p:xfrm>
        <a:graphic>
          <a:graphicData uri="http://schemas.openxmlformats.org/presentationml/2006/ole">
            <p:oleObj spid="_x0000_s52227" name="Equation" r:id="rId4" imgW="1536480" imgH="228600" progId="Equation.3">
              <p:embed/>
            </p:oleObj>
          </a:graphicData>
        </a:graphic>
      </p:graphicFrame>
      <p:graphicFrame>
        <p:nvGraphicFramePr>
          <p:cNvPr id="6156" name="Object 12"/>
          <p:cNvGraphicFramePr>
            <a:graphicFrameLocks noChangeAspect="1"/>
          </p:cNvGraphicFramePr>
          <p:nvPr/>
        </p:nvGraphicFramePr>
        <p:xfrm>
          <a:off x="2057400" y="3352800"/>
          <a:ext cx="3937000" cy="566738"/>
        </p:xfrm>
        <a:graphic>
          <a:graphicData uri="http://schemas.openxmlformats.org/presentationml/2006/ole">
            <p:oleObj spid="_x0000_s52228" name="Equation" r:id="rId5" imgW="1587240" imgH="228600" progId="Equation.3">
              <p:embed/>
            </p:oleObj>
          </a:graphicData>
        </a:graphic>
      </p:graphicFrame>
      <p:graphicFrame>
        <p:nvGraphicFramePr>
          <p:cNvPr id="6157" name="Object 13"/>
          <p:cNvGraphicFramePr>
            <a:graphicFrameLocks noChangeAspect="1"/>
          </p:cNvGraphicFramePr>
          <p:nvPr/>
        </p:nvGraphicFramePr>
        <p:xfrm>
          <a:off x="2209800" y="4114800"/>
          <a:ext cx="3905250" cy="598488"/>
        </p:xfrm>
        <a:graphic>
          <a:graphicData uri="http://schemas.openxmlformats.org/presentationml/2006/ole">
            <p:oleObj spid="_x0000_s52229" name="Equation" r:id="rId6" imgW="1574640" imgH="241200" progId="Equation.3">
              <p:embed/>
            </p:oleObj>
          </a:graphicData>
        </a:graphic>
      </p:graphicFrame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990600" y="5029200"/>
            <a:ext cx="7315200" cy="1446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4400" dirty="0" smtClean="0">
                <a:solidFill>
                  <a:srgbClr val="FF0000"/>
                </a:solidFill>
              </a:rPr>
              <a:t>Activity 8: (</a:t>
            </a:r>
            <a:r>
              <a:rPr lang="en-US" sz="4400" dirty="0" err="1" smtClean="0">
                <a:solidFill>
                  <a:srgbClr val="FF0000"/>
                </a:solidFill>
              </a:rPr>
              <a:t>x,y</a:t>
            </a:r>
            <a:r>
              <a:rPr lang="en-US" sz="4400" dirty="0" smtClean="0">
                <a:solidFill>
                  <a:srgbClr val="FF0000"/>
                </a:solidFill>
              </a:rPr>
              <a:t>)’s are known (</a:t>
            </a:r>
            <a:r>
              <a:rPr lang="en-US" sz="4400" dirty="0" err="1" smtClean="0">
                <a:solidFill>
                  <a:srgbClr val="FF0000"/>
                </a:solidFill>
              </a:rPr>
              <a:t>a,b,c</a:t>
            </a:r>
            <a:r>
              <a:rPr lang="en-US" sz="4400" dirty="0" smtClean="0">
                <a:solidFill>
                  <a:srgbClr val="FF0000"/>
                </a:solidFill>
              </a:rPr>
              <a:t>) are not.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  <p:bldP spid="6158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sz="4000"/>
              <a:t>Express </a:t>
            </a:r>
            <a:r>
              <a:rPr lang="en-US" sz="4000" i="1"/>
              <a:t>p(x) </a:t>
            </a:r>
            <a:r>
              <a:rPr lang="en-US" sz="4000"/>
              <a:t>more generally</a:t>
            </a:r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60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Linear combination of basis functions:</a:t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</p:txBody>
      </p:sp>
      <p:graphicFrame>
        <p:nvGraphicFramePr>
          <p:cNvPr id="105476" name="Object 4"/>
          <p:cNvGraphicFramePr>
            <a:graphicFrameLocks noChangeAspect="1"/>
          </p:cNvGraphicFramePr>
          <p:nvPr/>
        </p:nvGraphicFramePr>
        <p:xfrm>
          <a:off x="2286000" y="1981200"/>
          <a:ext cx="3389313" cy="1312863"/>
        </p:xfrm>
        <a:graphic>
          <a:graphicData uri="http://schemas.openxmlformats.org/presentationml/2006/ole">
            <p:oleObj spid="_x0000_s53250" name="Equation" r:id="rId3" imgW="1143000" imgH="444240" progId="Equation.3">
              <p:embed/>
            </p:oleObj>
          </a:graphicData>
        </a:graphic>
      </p:graphicFrame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1143000" y="3048000"/>
            <a:ext cx="121920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Recall</a:t>
            </a:r>
          </a:p>
        </p:txBody>
      </p:sp>
      <p:graphicFrame>
        <p:nvGraphicFramePr>
          <p:cNvPr id="105478" name="Object 6"/>
          <p:cNvGraphicFramePr>
            <a:graphicFrameLocks noChangeAspect="1"/>
          </p:cNvGraphicFramePr>
          <p:nvPr/>
        </p:nvGraphicFramePr>
        <p:xfrm>
          <a:off x="2224088" y="3581400"/>
          <a:ext cx="3779837" cy="598488"/>
        </p:xfrm>
        <a:graphic>
          <a:graphicData uri="http://schemas.openxmlformats.org/presentationml/2006/ole">
            <p:oleObj spid="_x0000_s53251" name="Equation" r:id="rId4" imgW="1523880" imgH="241200" progId="Equation.3">
              <p:embed/>
            </p:oleObj>
          </a:graphicData>
        </a:graphic>
      </p:graphicFrame>
      <p:graphicFrame>
        <p:nvGraphicFramePr>
          <p:cNvPr id="105479" name="Object 7"/>
          <p:cNvGraphicFramePr>
            <a:graphicFrameLocks noChangeAspect="1"/>
          </p:cNvGraphicFramePr>
          <p:nvPr/>
        </p:nvGraphicFramePr>
        <p:xfrm>
          <a:off x="2149475" y="4343400"/>
          <a:ext cx="4219575" cy="598488"/>
        </p:xfrm>
        <a:graphic>
          <a:graphicData uri="http://schemas.openxmlformats.org/presentationml/2006/ole">
            <p:oleObj spid="_x0000_s53252" name="Equation" r:id="rId5" imgW="1701720" imgH="241200" progId="Equation.3">
              <p:embed/>
            </p:oleObj>
          </a:graphicData>
        </a:graphic>
      </p:graphicFrame>
      <p:graphicFrame>
        <p:nvGraphicFramePr>
          <p:cNvPr id="105480" name="Object 8"/>
          <p:cNvGraphicFramePr>
            <a:graphicFrameLocks noChangeAspect="1"/>
          </p:cNvGraphicFramePr>
          <p:nvPr/>
        </p:nvGraphicFramePr>
        <p:xfrm>
          <a:off x="1219200" y="5029200"/>
          <a:ext cx="6330950" cy="566738"/>
        </p:xfrm>
        <a:graphic>
          <a:graphicData uri="http://schemas.openxmlformats.org/presentationml/2006/ole">
            <p:oleObj spid="_x0000_s53253" name="Equation" r:id="rId6" imgW="2552400" imgH="228600" progId="Equation.3">
              <p:embed/>
            </p:oleObj>
          </a:graphicData>
        </a:graphic>
      </p:graphicFrame>
      <p:sp>
        <p:nvSpPr>
          <p:cNvPr id="105481" name="Text Box 9"/>
          <p:cNvSpPr txBox="1">
            <a:spLocks noChangeArrowheads="1"/>
          </p:cNvSpPr>
          <p:nvPr/>
        </p:nvSpPr>
        <p:spPr bwMode="auto">
          <a:xfrm>
            <a:off x="1676400" y="5867400"/>
            <a:ext cx="571500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with    </a:t>
            </a:r>
            <a:r>
              <a:rPr lang="en-US" i="1">
                <a:sym typeface="Symbol" pitchFamily="18" charset="2"/>
              </a:rPr>
              <a:t></a:t>
            </a:r>
            <a:r>
              <a:rPr lang="en-US" baseline="-25000">
                <a:sym typeface="Symbol" pitchFamily="18" charset="2"/>
              </a:rPr>
              <a:t>1</a:t>
            </a:r>
            <a:r>
              <a:rPr lang="en-US">
                <a:sym typeface="Symbol" pitchFamily="18" charset="2"/>
              </a:rPr>
              <a:t>(x) = 1;   </a:t>
            </a:r>
            <a:r>
              <a:rPr lang="en-US" i="1">
                <a:sym typeface="Symbol" pitchFamily="18" charset="2"/>
              </a:rPr>
              <a:t></a:t>
            </a:r>
            <a:r>
              <a:rPr lang="en-US" baseline="-25000">
                <a:sym typeface="Symbol" pitchFamily="18" charset="2"/>
              </a:rPr>
              <a:t>2</a:t>
            </a:r>
            <a:r>
              <a:rPr lang="en-US">
                <a:sym typeface="Symbol" pitchFamily="18" charset="2"/>
              </a:rPr>
              <a:t>(x) = x ; and   </a:t>
            </a:r>
            <a:r>
              <a:rPr lang="en-US" i="1">
                <a:sym typeface="Symbol" pitchFamily="18" charset="2"/>
              </a:rPr>
              <a:t></a:t>
            </a:r>
            <a:r>
              <a:rPr lang="en-US" baseline="-25000">
                <a:sym typeface="Symbol" pitchFamily="18" charset="2"/>
              </a:rPr>
              <a:t>3</a:t>
            </a:r>
            <a:r>
              <a:rPr lang="en-US">
                <a:sym typeface="Symbol" pitchFamily="18" charset="2"/>
              </a:rPr>
              <a:t>(x) = x</a:t>
            </a:r>
            <a:r>
              <a:rPr lang="en-US" baseline="30000">
                <a:sym typeface="Symbol" pitchFamily="18" charset="2"/>
              </a:rPr>
              <a:t>2</a:t>
            </a:r>
            <a:endParaRPr lang="en-US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 autoUpdateAnimBg="0"/>
      <p:bldP spid="105477" grpId="0" autoUpdateAnimBg="0"/>
      <p:bldP spid="105481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2133600"/>
          </a:xfrm>
        </p:spPr>
        <p:txBody>
          <a:bodyPr/>
          <a:lstStyle/>
          <a:p>
            <a:pPr>
              <a:buFontTx/>
              <a:buNone/>
            </a:pPr>
            <a:endParaRPr lang="en-US"/>
          </a:p>
          <a:p>
            <a:r>
              <a:rPr lang="en-US" sz="2800"/>
              <a:t>If the number of data points and the number of basis functions are equal, we can solve a system of linear equations for the {</a:t>
            </a:r>
            <a:r>
              <a:rPr lang="en-US" sz="2800" i="1"/>
              <a:t>a</a:t>
            </a:r>
            <a:r>
              <a:rPr lang="en-US" sz="2800" i="1" baseline="-25000"/>
              <a:t>j</a:t>
            </a:r>
            <a:r>
              <a:rPr lang="en-US" sz="2800"/>
              <a:t>}:</a:t>
            </a:r>
            <a:endParaRPr lang="en-US"/>
          </a:p>
        </p:txBody>
      </p:sp>
      <p:graphicFrame>
        <p:nvGraphicFramePr>
          <p:cNvPr id="73733" name="Object 5"/>
          <p:cNvGraphicFramePr>
            <a:graphicFrameLocks noChangeAspect="1"/>
          </p:cNvGraphicFramePr>
          <p:nvPr/>
        </p:nvGraphicFramePr>
        <p:xfrm>
          <a:off x="857250" y="3886200"/>
          <a:ext cx="6889750" cy="1312863"/>
        </p:xfrm>
        <a:graphic>
          <a:graphicData uri="http://schemas.openxmlformats.org/presentationml/2006/ole">
            <p:oleObj spid="_x0000_s54274" name="Equation" r:id="rId3" imgW="232380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866" name="Object 2"/>
          <p:cNvGraphicFramePr>
            <a:graphicFrameLocks noChangeAspect="1"/>
          </p:cNvGraphicFramePr>
          <p:nvPr/>
        </p:nvGraphicFramePr>
        <p:xfrm>
          <a:off x="1143000" y="1676400"/>
          <a:ext cx="6900863" cy="671513"/>
        </p:xfrm>
        <a:graphic>
          <a:graphicData uri="http://schemas.openxmlformats.org/presentationml/2006/ole">
            <p:oleObj spid="_x0000_s55298" name="Equation" r:id="rId3" imgW="2349360" imgH="228600" progId="Equation.3">
              <p:embed/>
            </p:oleObj>
          </a:graphicData>
        </a:graphic>
      </p:graphicFrame>
      <p:sp>
        <p:nvSpPr>
          <p:cNvPr id="1648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Equation</a:t>
            </a:r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2667000"/>
            <a:ext cx="7772400" cy="762000"/>
          </a:xfrm>
        </p:spPr>
        <p:txBody>
          <a:bodyPr/>
          <a:lstStyle/>
          <a:p>
            <a:r>
              <a:rPr lang="en-US"/>
              <a:t>First element of Matrix – Vector product </a:t>
            </a:r>
          </a:p>
        </p:txBody>
      </p:sp>
      <p:graphicFrame>
        <p:nvGraphicFramePr>
          <p:cNvPr id="164869" name="Object 5"/>
          <p:cNvGraphicFramePr>
            <a:graphicFrameLocks noChangeAspect="1"/>
          </p:cNvGraphicFramePr>
          <p:nvPr/>
        </p:nvGraphicFramePr>
        <p:xfrm>
          <a:off x="838200" y="3429000"/>
          <a:ext cx="7467600" cy="2657475"/>
        </p:xfrm>
        <a:graphic>
          <a:graphicData uri="http://schemas.openxmlformats.org/presentationml/2006/ole">
            <p:oleObj spid="_x0000_s55299" name="Equation" r:id="rId4" imgW="2641320" imgH="93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5890" name="Object 2"/>
          <p:cNvGraphicFramePr>
            <a:graphicFrameLocks noChangeAspect="1"/>
          </p:cNvGraphicFramePr>
          <p:nvPr/>
        </p:nvGraphicFramePr>
        <p:xfrm>
          <a:off x="927100" y="3429000"/>
          <a:ext cx="7288213" cy="2657475"/>
        </p:xfrm>
        <a:graphic>
          <a:graphicData uri="http://schemas.openxmlformats.org/presentationml/2006/ole">
            <p:oleObj spid="_x0000_s56322" name="Equation" r:id="rId3" imgW="2577960" imgH="939600" progId="Equation.3">
              <p:embed/>
            </p:oleObj>
          </a:graphicData>
        </a:graphic>
      </p:graphicFrame>
      <p:graphicFrame>
        <p:nvGraphicFramePr>
          <p:cNvPr id="165891" name="Object 3"/>
          <p:cNvGraphicFramePr>
            <a:graphicFrameLocks noChangeAspect="1"/>
          </p:cNvGraphicFramePr>
          <p:nvPr/>
        </p:nvGraphicFramePr>
        <p:xfrm>
          <a:off x="1143000" y="1676400"/>
          <a:ext cx="6900863" cy="671513"/>
        </p:xfrm>
        <a:graphic>
          <a:graphicData uri="http://schemas.openxmlformats.org/presentationml/2006/ole">
            <p:oleObj spid="_x0000_s56323" name="Equation" r:id="rId4" imgW="2349360" imgH="228600" progId="Equation.3">
              <p:embed/>
            </p:oleObj>
          </a:graphicData>
        </a:graphic>
      </p:graphicFrame>
      <p:sp>
        <p:nvSpPr>
          <p:cNvPr id="1658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Equation</a:t>
            </a:r>
          </a:p>
        </p:txBody>
      </p:sp>
      <p:sp>
        <p:nvSpPr>
          <p:cNvPr id="16589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2667000"/>
            <a:ext cx="7772400" cy="762000"/>
          </a:xfrm>
        </p:spPr>
        <p:txBody>
          <a:bodyPr/>
          <a:lstStyle/>
          <a:p>
            <a:r>
              <a:rPr lang="en-US"/>
              <a:t>Matrix – Vector product </a:t>
            </a:r>
          </a:p>
        </p:txBody>
      </p:sp>
      <p:graphicFrame>
        <p:nvGraphicFramePr>
          <p:cNvPr id="165894" name="Rectangle 6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56324" name="Equation" r:id="rId5" imgW="0" imgH="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6914" name="Object 2"/>
          <p:cNvGraphicFramePr>
            <a:graphicFrameLocks noChangeAspect="1"/>
          </p:cNvGraphicFramePr>
          <p:nvPr/>
        </p:nvGraphicFramePr>
        <p:xfrm>
          <a:off x="1049338" y="1676400"/>
          <a:ext cx="7088187" cy="671513"/>
        </p:xfrm>
        <a:graphic>
          <a:graphicData uri="http://schemas.openxmlformats.org/presentationml/2006/ole">
            <p:oleObj spid="_x0000_s57346" name="Equation" r:id="rId3" imgW="2412720" imgH="228600" progId="Equation.3">
              <p:embed/>
            </p:oleObj>
          </a:graphicData>
        </a:graphic>
      </p:graphicFrame>
      <p:sp>
        <p:nvSpPr>
          <p:cNvPr id="16691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 Equation</a:t>
            </a:r>
          </a:p>
        </p:txBody>
      </p:sp>
      <p:sp>
        <p:nvSpPr>
          <p:cNvPr id="1669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2667000"/>
            <a:ext cx="7772400" cy="762000"/>
          </a:xfrm>
        </p:spPr>
        <p:txBody>
          <a:bodyPr/>
          <a:lstStyle/>
          <a:p>
            <a:r>
              <a:rPr lang="en-US"/>
              <a:t>Second element of Matrix – Vector product </a:t>
            </a:r>
          </a:p>
        </p:txBody>
      </p:sp>
      <p:graphicFrame>
        <p:nvGraphicFramePr>
          <p:cNvPr id="166917" name="Object 5"/>
          <p:cNvGraphicFramePr>
            <a:graphicFrameLocks noChangeAspect="1"/>
          </p:cNvGraphicFramePr>
          <p:nvPr/>
        </p:nvGraphicFramePr>
        <p:xfrm>
          <a:off x="838200" y="3429000"/>
          <a:ext cx="7467600" cy="2657475"/>
        </p:xfrm>
        <a:graphic>
          <a:graphicData uri="http://schemas.openxmlformats.org/presentationml/2006/ole">
            <p:oleObj spid="_x0000_s57347" name="Equation" r:id="rId4" imgW="2641320" imgH="93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6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6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6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/>
              <a:t>For </a:t>
            </a:r>
            <a:r>
              <a:rPr lang="en-US" i="1" dirty="0" smtClean="0"/>
              <a:t>e</a:t>
            </a:r>
            <a:r>
              <a:rPr lang="en-US" baseline="30000" dirty="0" smtClean="0"/>
              <a:t>x</a:t>
            </a:r>
            <a:r>
              <a:rPr lang="en-US" dirty="0" smtClean="0"/>
              <a:t> with x=4: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90600" y="1524000"/>
          <a:ext cx="7696200" cy="4267199"/>
        </p:xfrm>
        <a:graphic>
          <a:graphicData uri="http://schemas.openxmlformats.org/drawingml/2006/table">
            <a:tbl>
              <a:tblPr/>
              <a:tblGrid>
                <a:gridCol w="2405063"/>
                <a:gridCol w="1757299"/>
                <a:gridCol w="1770126"/>
                <a:gridCol w="1763712"/>
              </a:tblGrid>
              <a:tr h="8759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b="1" dirty="0">
                          <a:latin typeface="Arial"/>
                          <a:ea typeface="Times New Roman"/>
                          <a:cs typeface="Times New Roman"/>
                        </a:rPr>
                        <a:t>N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b="1" dirty="0" smtClean="0">
                          <a:latin typeface="+mj-lt"/>
                          <a:ea typeface="Times New Roman"/>
                          <a:cs typeface="Tahoma" pitchFamily="34" charset="0"/>
                        </a:rPr>
                        <a:t>8</a:t>
                      </a:r>
                      <a:endParaRPr lang="en-US" sz="3200" b="1" dirty="0">
                        <a:latin typeface="+mj-lt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b="1" dirty="0"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b="1" dirty="0"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97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b="1">
                          <a:latin typeface="Arial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US" sz="3200" b="1" baseline="-25000">
                          <a:latin typeface="Arial"/>
                          <a:ea typeface="Times New Roman"/>
                          <a:cs typeface="Times New Roman"/>
                        </a:rPr>
                        <a:t>N</a:t>
                      </a:r>
                      <a:endParaRPr lang="en-US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>
                          <a:latin typeface="Arial"/>
                          <a:ea typeface="Times New Roman"/>
                          <a:cs typeface="Times New Roman"/>
                        </a:rPr>
                        <a:t>3.2508</a:t>
                      </a:r>
                      <a:endParaRPr lang="en-US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dirty="0">
                          <a:latin typeface="Arial"/>
                          <a:ea typeface="Times New Roman"/>
                          <a:cs typeface="Times New Roman"/>
                        </a:rPr>
                        <a:t>1.3003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>
                          <a:latin typeface="Arial"/>
                          <a:ea typeface="Times New Roman"/>
                          <a:cs typeface="Times New Roman"/>
                        </a:rPr>
                        <a:t>0.4816</a:t>
                      </a:r>
                      <a:endParaRPr lang="en-US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97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b="1">
                          <a:latin typeface="Arial"/>
                          <a:ea typeface="Times New Roman"/>
                          <a:cs typeface="Times New Roman"/>
                        </a:rPr>
                        <a:t>f(4)</a:t>
                      </a:r>
                      <a:endParaRPr lang="en-US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dirty="0">
                          <a:latin typeface="Arial"/>
                          <a:ea typeface="Times New Roman"/>
                          <a:cs typeface="Times New Roman"/>
                        </a:rPr>
                        <a:t>54.598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>
                          <a:latin typeface="Arial"/>
                          <a:ea typeface="Times New Roman"/>
                          <a:cs typeface="Times New Roman"/>
                        </a:rPr>
                        <a:t>54.598</a:t>
                      </a:r>
                      <a:endParaRPr lang="en-US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>
                          <a:latin typeface="Arial"/>
                          <a:ea typeface="Times New Roman"/>
                          <a:cs typeface="Times New Roman"/>
                        </a:rPr>
                        <a:t>54.598</a:t>
                      </a:r>
                      <a:endParaRPr lang="en-US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97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b="1" dirty="0">
                          <a:latin typeface="Arial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US" sz="3200" b="1" baseline="-25000" dirty="0">
                          <a:latin typeface="Arial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en-US" sz="3200" b="1" dirty="0">
                          <a:latin typeface="Arial"/>
                          <a:ea typeface="Times New Roman"/>
                          <a:cs typeface="Times New Roman"/>
                        </a:rPr>
                        <a:t>/f(4)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dirty="0">
                          <a:latin typeface="Arial"/>
                          <a:ea typeface="Times New Roman"/>
                          <a:cs typeface="Times New Roman"/>
                        </a:rPr>
                        <a:t>0.0595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>
                          <a:latin typeface="Arial"/>
                          <a:ea typeface="Times New Roman"/>
                          <a:cs typeface="Times New Roman"/>
                        </a:rPr>
                        <a:t>0.0238</a:t>
                      </a:r>
                      <a:endParaRPr lang="en-US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>
                          <a:latin typeface="Arial"/>
                          <a:ea typeface="Times New Roman"/>
                          <a:cs typeface="Times New Roman"/>
                        </a:rPr>
                        <a:t>0.0088</a:t>
                      </a:r>
                      <a:endParaRPr lang="en-US" sz="3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3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b="1" dirty="0" err="1">
                          <a:latin typeface="Arial"/>
                          <a:ea typeface="Times New Roman"/>
                          <a:cs typeface="Times New Roman"/>
                        </a:rPr>
                        <a:t>Rel</a:t>
                      </a:r>
                      <a:r>
                        <a:rPr lang="en-US" sz="3200" b="1" dirty="0">
                          <a:latin typeface="Arial"/>
                          <a:ea typeface="Times New Roman"/>
                          <a:cs typeface="Times New Roman"/>
                        </a:rPr>
                        <a:t> Error %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5.95%</a:t>
                      </a:r>
                      <a:endParaRPr lang="en-US" sz="3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dirty="0">
                          <a:latin typeface="Arial"/>
                          <a:ea typeface="Times New Roman"/>
                          <a:cs typeface="Times New Roman"/>
                        </a:rPr>
                        <a:t>2.38%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dirty="0">
                          <a:latin typeface="Arial"/>
                          <a:ea typeface="Times New Roman"/>
                          <a:cs typeface="Times New Roman"/>
                        </a:rPr>
                        <a:t>0.88%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62200" y="5334000"/>
            <a:ext cx="4267200" cy="707886"/>
          </a:xfrm>
          <a:prstGeom prst="rect">
            <a:avLst/>
          </a:prstGeom>
          <a:solidFill>
            <a:schemeClr val="bg1"/>
          </a:solidFill>
          <a:ln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Activity 7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7938" name="Object 2"/>
          <p:cNvGraphicFramePr>
            <a:graphicFrameLocks noChangeAspect="1"/>
          </p:cNvGraphicFramePr>
          <p:nvPr/>
        </p:nvGraphicFramePr>
        <p:xfrm>
          <a:off x="1049338" y="1676400"/>
          <a:ext cx="7088187" cy="671513"/>
        </p:xfrm>
        <a:graphic>
          <a:graphicData uri="http://schemas.openxmlformats.org/presentationml/2006/ole">
            <p:oleObj spid="_x0000_s58370" name="Equation" r:id="rId3" imgW="2412720" imgH="228600" progId="Equation.3">
              <p:embed/>
            </p:oleObj>
          </a:graphicData>
        </a:graphic>
      </p:graphicFrame>
      <p:sp>
        <p:nvSpPr>
          <p:cNvPr id="1679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 Equation</a:t>
            </a:r>
          </a:p>
        </p:txBody>
      </p:sp>
      <p:sp>
        <p:nvSpPr>
          <p:cNvPr id="1679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2667000"/>
            <a:ext cx="7772400" cy="762000"/>
          </a:xfrm>
        </p:spPr>
        <p:txBody>
          <a:bodyPr/>
          <a:lstStyle/>
          <a:p>
            <a:r>
              <a:rPr lang="en-US"/>
              <a:t>Second element of Matrix – Vector product </a:t>
            </a:r>
          </a:p>
        </p:txBody>
      </p:sp>
      <p:graphicFrame>
        <p:nvGraphicFramePr>
          <p:cNvPr id="167941" name="Object 5"/>
          <p:cNvGraphicFramePr>
            <a:graphicFrameLocks noChangeAspect="1"/>
          </p:cNvGraphicFramePr>
          <p:nvPr/>
        </p:nvGraphicFramePr>
        <p:xfrm>
          <a:off x="838200" y="3429000"/>
          <a:ext cx="7467600" cy="2657475"/>
        </p:xfrm>
        <a:graphic>
          <a:graphicData uri="http://schemas.openxmlformats.org/presentationml/2006/ole">
            <p:oleObj spid="_x0000_s58371" name="Equation" r:id="rId4" imgW="2641320" imgH="93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What form for the basis functions?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Polynomials in </a:t>
            </a:r>
            <a:r>
              <a:rPr lang="en-US" sz="2800" i="1"/>
              <a:t>x</a:t>
            </a:r>
            <a:r>
              <a:rPr lang="en-US" sz="2800"/>
              <a:t>.</a:t>
            </a:r>
          </a:p>
          <a:p>
            <a:r>
              <a:rPr lang="en-US" sz="2800"/>
              <a:t>Piecewise polynomials.  Sections of data are fit and then the fits are pieced together</a:t>
            </a:r>
          </a:p>
          <a:p>
            <a:r>
              <a:rPr lang="en-US" sz="2800"/>
              <a:t>Trigonometric functions (Fourier): </a:t>
            </a:r>
            <a:r>
              <a:rPr lang="en-US" sz="2800" i="1"/>
              <a:t>cos(jx), sin(jx), etc.</a:t>
            </a:r>
          </a:p>
          <a:p>
            <a:r>
              <a:rPr lang="en-US" sz="2800"/>
              <a:t>Straight lines between neighbors </a:t>
            </a:r>
          </a:p>
          <a:p>
            <a:r>
              <a:rPr lang="en-US" sz="2800"/>
              <a:t>Exponentials </a:t>
            </a:r>
          </a:p>
          <a:p>
            <a:endParaRPr lang="en-US" sz="2800"/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3886200" y="5181600"/>
          <a:ext cx="2286000" cy="858838"/>
        </p:xfrm>
        <a:graphic>
          <a:graphicData uri="http://schemas.openxmlformats.org/presentationml/2006/ole">
            <p:oleObj spid="_x0000_s59394" name="Equation" r:id="rId3" imgW="67284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Polynomials for basis functions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810000"/>
          </a:xfrm>
        </p:spPr>
        <p:txBody>
          <a:bodyPr/>
          <a:lstStyle/>
          <a:p>
            <a:r>
              <a:rPr lang="en-US" sz="2800"/>
              <a:t>The fit of an (</a:t>
            </a:r>
            <a:r>
              <a:rPr lang="en-US" sz="2800" i="1"/>
              <a:t>n-1</a:t>
            </a:r>
            <a:r>
              <a:rPr lang="en-US" sz="2800"/>
              <a:t>) degree polynomial to </a:t>
            </a:r>
            <a:r>
              <a:rPr lang="en-US" sz="2800" i="1"/>
              <a:t>n</a:t>
            </a:r>
            <a:r>
              <a:rPr lang="en-US" sz="2800"/>
              <a:t> data points </a:t>
            </a:r>
            <a:r>
              <a:rPr lang="en-US" sz="2800" b="1"/>
              <a:t>is unique.  </a:t>
            </a:r>
            <a:r>
              <a:rPr lang="en-US" sz="2800"/>
              <a:t>The resulting polynomial does not depend upon the form of the polynomial basis functions.</a:t>
            </a:r>
          </a:p>
          <a:p>
            <a:r>
              <a:rPr lang="en-US" sz="2800"/>
              <a:t>The numeric conditioning of the problem </a:t>
            </a:r>
            <a:r>
              <a:rPr lang="en-US" sz="2800" b="1"/>
              <a:t>depends strongly</a:t>
            </a:r>
            <a:r>
              <a:rPr lang="en-US" sz="2800"/>
              <a:t> on the choice of polynomial basis. The </a:t>
            </a:r>
            <a:r>
              <a:rPr lang="en-US" sz="2800">
                <a:sym typeface="Symbol" pitchFamily="18" charset="2"/>
              </a:rPr>
              <a:t>problem</a:t>
            </a:r>
            <a:r>
              <a:rPr lang="en-US" sz="2800"/>
              <a:t> can be very poorly conditioned for high degree polynomials. </a:t>
            </a:r>
          </a:p>
          <a:p>
            <a:endParaRPr lang="en-US" sz="2800"/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4572000" y="5257800"/>
          <a:ext cx="2590800" cy="1216025"/>
        </p:xfrm>
        <a:graphic>
          <a:graphicData uri="http://schemas.openxmlformats.org/presentationml/2006/ole">
            <p:oleObj spid="_x0000_s60418" name="Equation" r:id="rId3" imgW="102852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by Amdahl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213360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Amdahl recognized that the limit of speedup would be constrained by that part of the problem that was not parallelizable:</a:t>
            </a:r>
            <a:br>
              <a:rPr lang="en-US" dirty="0" smtClean="0"/>
            </a:br>
            <a:endParaRPr lang="en-US" dirty="0" smtClean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3427" name="Equation" r:id="rId3" imgW="114120" imgH="21564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752600" y="3276600"/>
          <a:ext cx="3429000" cy="1143000"/>
        </p:xfrm>
        <a:graphic>
          <a:graphicData uri="http://schemas.openxmlformats.org/presentationml/2006/ole">
            <p:oleObj spid="_x0000_s103428" name="Equation" r:id="rId4" imgW="1485720" imgH="4950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0" y="5105400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P = 60% of the execution time, and we use 8 processors, the speedup will be 2.1.  </a:t>
            </a:r>
            <a:r>
              <a:rPr lang="en-US" i="1" dirty="0" smtClean="0"/>
              <a:t>The limit is 2.5.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by Amdahl</a:t>
            </a:r>
            <a:endParaRPr lang="en-US" dirty="0"/>
          </a:p>
        </p:txBody>
      </p:sp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85900" y="1114425"/>
            <a:ext cx="61722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by Amdahl</a:t>
            </a:r>
            <a:endParaRPr lang="en-US" dirty="0"/>
          </a:p>
        </p:txBody>
      </p:sp>
      <p:pic>
        <p:nvPicPr>
          <p:cNvPr id="102402" name="Picture 2" descr="C:\Documents and Settings\jackels\My Documents\Courses\Scicompt\articles\AmdahlF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66800" y="1371600"/>
            <a:ext cx="7001659" cy="4419600"/>
          </a:xfrm>
          <a:prstGeom prst="rect">
            <a:avLst/>
          </a:prstGeom>
          <a:noFill/>
        </p:spPr>
      </p:pic>
      <p:grpSp>
        <p:nvGrpSpPr>
          <p:cNvPr id="20" name="Group 19"/>
          <p:cNvGrpSpPr/>
          <p:nvPr/>
        </p:nvGrpSpPr>
        <p:grpSpPr>
          <a:xfrm>
            <a:off x="7543800" y="1752600"/>
            <a:ext cx="1219200" cy="3112532"/>
            <a:chOff x="7543800" y="1752600"/>
            <a:chExt cx="1219200" cy="3112532"/>
          </a:xfrm>
        </p:grpSpPr>
        <p:sp>
          <p:nvSpPr>
            <p:cNvPr id="5" name="TextBox 4"/>
            <p:cNvSpPr txBox="1"/>
            <p:nvPr/>
          </p:nvSpPr>
          <p:spPr>
            <a:xfrm>
              <a:off x="7543800" y="4495800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32 </a:t>
              </a:r>
              <a:r>
                <a:rPr lang="en-US" dirty="0" err="1" smtClean="0"/>
                <a:t>cpu’s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696200" y="3048000"/>
              <a:ext cx="1066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Vector pipeline architecture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620000" y="1752600"/>
              <a:ext cx="1066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Pipeline scalar architecture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400800" y="2362200"/>
            <a:ext cx="1295400" cy="2286000"/>
            <a:chOff x="6400800" y="2362200"/>
            <a:chExt cx="1295400" cy="2286000"/>
          </a:xfrm>
        </p:grpSpPr>
        <p:grpSp>
          <p:nvGrpSpPr>
            <p:cNvPr id="15" name="Group 14"/>
            <p:cNvGrpSpPr/>
            <p:nvPr/>
          </p:nvGrpSpPr>
          <p:grpSpPr>
            <a:xfrm>
              <a:off x="6400800" y="2362200"/>
              <a:ext cx="1295400" cy="1219200"/>
              <a:chOff x="6400800" y="2362200"/>
              <a:chExt cx="1295400" cy="1219200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 rot="10800000" flipV="1">
                <a:off x="6400800" y="2362200"/>
                <a:ext cx="1066800" cy="53340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rot="10800000" flipV="1">
                <a:off x="6477000" y="3352800"/>
                <a:ext cx="1219200" cy="22860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Arrow Connector 11"/>
            <p:cNvCxnSpPr/>
            <p:nvPr/>
          </p:nvCxnSpPr>
          <p:spPr>
            <a:xfrm rot="10800000">
              <a:off x="6934200" y="4419600"/>
              <a:ext cx="762000" cy="2286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Monomials - Vandermonde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752600"/>
          </a:xfrm>
        </p:spPr>
        <p:txBody>
          <a:bodyPr/>
          <a:lstStyle/>
          <a:p>
            <a:r>
              <a:rPr lang="en-US"/>
              <a:t>Basis set is {1, </a:t>
            </a:r>
            <a:r>
              <a:rPr lang="en-US" i="1"/>
              <a:t>x</a:t>
            </a:r>
            <a:r>
              <a:rPr lang="en-US"/>
              <a:t>, </a:t>
            </a:r>
            <a:r>
              <a:rPr lang="en-US" i="1"/>
              <a:t>x</a:t>
            </a:r>
            <a:r>
              <a:rPr lang="en-US" baseline="30000"/>
              <a:t>2</a:t>
            </a:r>
            <a:r>
              <a:rPr lang="en-US"/>
              <a:t>, </a:t>
            </a:r>
            <a:r>
              <a:rPr lang="en-US" i="1"/>
              <a:t>x</a:t>
            </a:r>
            <a:r>
              <a:rPr lang="en-US" baseline="30000"/>
              <a:t>3</a:t>
            </a:r>
            <a:r>
              <a:rPr lang="en-US"/>
              <a:t>,…, </a:t>
            </a:r>
            <a:r>
              <a:rPr lang="en-US" i="1"/>
              <a:t>x</a:t>
            </a:r>
            <a:r>
              <a:rPr lang="en-US" baseline="30000"/>
              <a:t>n-1</a:t>
            </a:r>
            <a:r>
              <a:rPr lang="en-US"/>
              <a:t>} for interpolation of </a:t>
            </a:r>
            <a:r>
              <a:rPr lang="en-US" i="1"/>
              <a:t>n </a:t>
            </a:r>
            <a:r>
              <a:rPr lang="en-US"/>
              <a:t>data points.</a:t>
            </a:r>
          </a:p>
          <a:p>
            <a:r>
              <a:rPr lang="en-US"/>
              <a:t>The system of equations is:</a:t>
            </a:r>
          </a:p>
        </p:txBody>
      </p:sp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1676400" y="3657600"/>
          <a:ext cx="5181600" cy="2787650"/>
        </p:xfrm>
        <a:graphic>
          <a:graphicData uri="http://schemas.openxmlformats.org/presentationml/2006/ole">
            <p:oleObj spid="_x0000_s61442" name="Equation" r:id="rId3" imgW="2171520" imgH="1168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bldLvl="2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Monomials - Vandermonde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24400"/>
            <a:ext cx="7772400" cy="137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For this case, the matrix is full and provides difficult numeric challenges in many cases.</a:t>
            </a:r>
          </a:p>
          <a:p>
            <a:pPr>
              <a:lnSpc>
                <a:spcPct val="90000"/>
              </a:lnSpc>
            </a:pPr>
            <a:r>
              <a:rPr lang="en-US" sz="2800"/>
              <a:t>Approach taken by built-in </a:t>
            </a:r>
            <a:r>
              <a:rPr lang="en-US" sz="2800" i="1"/>
              <a:t>polyfit.</a:t>
            </a:r>
            <a:endParaRPr lang="en-US" sz="2800"/>
          </a:p>
        </p:txBody>
      </p:sp>
      <p:graphicFrame>
        <p:nvGraphicFramePr>
          <p:cNvPr id="110596" name="Object 4"/>
          <p:cNvGraphicFramePr>
            <a:graphicFrameLocks noChangeAspect="1"/>
          </p:cNvGraphicFramePr>
          <p:nvPr/>
        </p:nvGraphicFramePr>
        <p:xfrm>
          <a:off x="1752600" y="1676400"/>
          <a:ext cx="5181600" cy="2787650"/>
        </p:xfrm>
        <a:graphic>
          <a:graphicData uri="http://schemas.openxmlformats.org/presentationml/2006/ole">
            <p:oleObj spid="_x0000_s62466" name="Equation" r:id="rId3" imgW="2171520" imgH="1168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Activity 9: Part 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9: part I </a:t>
            </a:r>
            <a:endParaRPr lang="en-US" dirty="0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dirty="0"/>
              <a:t>Find the polynomial </a:t>
            </a:r>
            <a:r>
              <a:rPr lang="en-US" sz="2800" dirty="0" err="1"/>
              <a:t>interpolant</a:t>
            </a:r>
            <a:r>
              <a:rPr lang="en-US" sz="2800" dirty="0"/>
              <a:t> using monomials for the following data set:</a:t>
            </a:r>
          </a:p>
        </p:txBody>
      </p:sp>
      <p:graphicFrame>
        <p:nvGraphicFramePr>
          <p:cNvPr id="189507" name="Group 67"/>
          <p:cNvGraphicFramePr>
            <a:graphicFrameLocks noGrp="1"/>
          </p:cNvGraphicFramePr>
          <p:nvPr>
            <p:ph sz="half" idx="2"/>
          </p:nvPr>
        </p:nvGraphicFramePr>
        <p:xfrm>
          <a:off x="685800" y="4114800"/>
          <a:ext cx="7772400" cy="1981200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endParaRPr kumimoji="0" 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endParaRPr kumimoji="0" 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or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f(x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/>
              <a:t>From Activity 8 (N=8):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1524000"/>
          <a:ext cx="8305800" cy="4379325"/>
        </p:xfrm>
        <a:graphic>
          <a:graphicData uri="http://schemas.openxmlformats.org/drawingml/2006/table">
            <a:tbl>
              <a:tblPr/>
              <a:tblGrid>
                <a:gridCol w="2595563"/>
                <a:gridCol w="1896491"/>
                <a:gridCol w="1680146"/>
                <a:gridCol w="2133600"/>
              </a:tblGrid>
              <a:tr h="5893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dirty="0" smtClean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b="1" dirty="0" smtClean="0">
                          <a:latin typeface="+mj-lt"/>
                          <a:ea typeface="Times New Roman"/>
                          <a:cs typeface="Tahoma" pitchFamily="34" charset="0"/>
                        </a:rPr>
                        <a:t>4</a:t>
                      </a:r>
                      <a:endParaRPr lang="en-US" sz="3200" b="1" dirty="0">
                        <a:latin typeface="+mj-lt"/>
                        <a:ea typeface="Times New Roman"/>
                        <a:cs typeface="Tahom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b="1" dirty="0" smtClean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b="1" dirty="0" smtClean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2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b="1" dirty="0" smtClean="0">
                          <a:latin typeface="Arial"/>
                          <a:ea typeface="Times New Roman"/>
                          <a:cs typeface="Times New Roman"/>
                        </a:rPr>
                        <a:t>8-term</a:t>
                      </a:r>
                      <a:r>
                        <a:rPr lang="en-US" sz="3200" b="1" baseline="0" dirty="0" smtClean="0">
                          <a:latin typeface="Arial"/>
                          <a:ea typeface="Times New Roman"/>
                          <a:cs typeface="Times New Roman"/>
                        </a:rPr>
                        <a:t> f(x)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dirty="0" smtClean="0">
                          <a:latin typeface="Arial"/>
                          <a:ea typeface="Times New Roman"/>
                          <a:cs typeface="Times New Roman"/>
                        </a:rPr>
                        <a:t>51.8063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dirty="0" smtClean="0">
                          <a:latin typeface="Arial"/>
                          <a:ea typeface="Times New Roman"/>
                          <a:cs typeface="Times New Roman"/>
                        </a:rPr>
                        <a:t>7.38095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dirty="0" smtClean="0">
                          <a:latin typeface="Arial"/>
                          <a:ea typeface="Times New Roman"/>
                          <a:cs typeface="Times New Roman"/>
                        </a:rPr>
                        <a:t>2.71825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2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2800" b="1" dirty="0" smtClean="0">
                          <a:latin typeface="Arial"/>
                          <a:ea typeface="Times New Roman"/>
                          <a:cs typeface="Times New Roman"/>
                        </a:rPr>
                        <a:t>Exp(x)</a:t>
                      </a:r>
                      <a:endParaRPr lang="en-US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2800" dirty="0" smtClean="0">
                          <a:latin typeface="Arial"/>
                          <a:ea typeface="Times New Roman"/>
                          <a:cs typeface="Times New Roman"/>
                        </a:rPr>
                        <a:t>54.59815</a:t>
                      </a:r>
                      <a:endParaRPr lang="en-US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2800" dirty="0" smtClean="0">
                          <a:latin typeface="Arial"/>
                          <a:ea typeface="Times New Roman"/>
                          <a:cs typeface="Times New Roman"/>
                        </a:rPr>
                        <a:t>7.389056</a:t>
                      </a:r>
                      <a:endParaRPr lang="en-US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2800" dirty="0" smtClean="0">
                          <a:latin typeface="Arial"/>
                          <a:ea typeface="Times New Roman"/>
                          <a:cs typeface="Times New Roman"/>
                        </a:rPr>
                        <a:t>2.718282</a:t>
                      </a:r>
                      <a:endParaRPr lang="en-US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8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b="1" dirty="0" err="1">
                          <a:latin typeface="Arial"/>
                          <a:ea typeface="Times New Roman"/>
                          <a:cs typeface="Times New Roman"/>
                        </a:rPr>
                        <a:t>Rel</a:t>
                      </a:r>
                      <a:r>
                        <a:rPr lang="en-US" sz="3200" b="1" dirty="0">
                          <a:latin typeface="Arial"/>
                          <a:ea typeface="Times New Roman"/>
                          <a:cs typeface="Times New Roman"/>
                        </a:rPr>
                        <a:t> Error %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5.11%</a:t>
                      </a:r>
                      <a:endParaRPr lang="en-US" sz="3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dirty="0" smtClean="0">
                          <a:latin typeface="Arial"/>
                          <a:ea typeface="Times New Roman"/>
                          <a:cs typeface="Times New Roman"/>
                        </a:rPr>
                        <a:t>0.11%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dirty="0" smtClean="0">
                          <a:latin typeface="Arial"/>
                          <a:ea typeface="Times New Roman"/>
                          <a:cs typeface="Times New Roman"/>
                        </a:rPr>
                        <a:t>0.0012%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8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b="1" dirty="0" smtClean="0">
                          <a:latin typeface="+mj-lt"/>
                          <a:ea typeface="Times New Roman"/>
                          <a:cs typeface="Times New Roman"/>
                        </a:rPr>
                        <a:t>Derived f(4)</a:t>
                      </a:r>
                      <a:endParaRPr lang="en-US" sz="32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endParaRPr lang="en-US" sz="3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2800" dirty="0" smtClean="0">
                          <a:latin typeface="+mn-lt"/>
                          <a:ea typeface="Times New Roman"/>
                          <a:cs typeface="Times New Roman"/>
                        </a:rPr>
                        <a:t>54.47846</a:t>
                      </a:r>
                      <a:endParaRPr lang="en-US" sz="2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2800" dirty="0" smtClean="0">
                          <a:latin typeface="+mn-lt"/>
                          <a:ea typeface="Times New Roman"/>
                          <a:cs typeface="Times New Roman"/>
                        </a:rPr>
                        <a:t>54.5959117</a:t>
                      </a:r>
                      <a:endParaRPr lang="en-US" sz="2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7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Rel</a:t>
                      </a:r>
                      <a:r>
                        <a:rPr lang="en-US" sz="3200" b="1" dirty="0" smtClean="0">
                          <a:latin typeface="+mn-lt"/>
                          <a:ea typeface="Times New Roman"/>
                          <a:cs typeface="Times New Roman"/>
                        </a:rPr>
                        <a:t> Error %</a:t>
                      </a:r>
                      <a:endParaRPr lang="en-US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endParaRPr lang="en-US" sz="3200" dirty="0">
                        <a:solidFill>
                          <a:srgbClr val="FF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dirty="0" smtClean="0">
                          <a:solidFill>
                            <a:srgbClr val="FF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0.22%</a:t>
                      </a:r>
                      <a:endParaRPr lang="en-US" sz="3200" dirty="0">
                        <a:solidFill>
                          <a:srgbClr val="FF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3200" dirty="0" smtClean="0">
                          <a:solidFill>
                            <a:srgbClr val="FF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0.0041%</a:t>
                      </a:r>
                      <a:endParaRPr lang="en-US" sz="3200" dirty="0">
                        <a:solidFill>
                          <a:srgbClr val="FF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9: part I </a:t>
            </a:r>
            <a:endParaRPr lang="en-US" dirty="0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dirty="0"/>
              <a:t>Find the polynomial </a:t>
            </a:r>
            <a:r>
              <a:rPr lang="en-US" sz="2800" dirty="0" err="1"/>
              <a:t>interpolant</a:t>
            </a:r>
            <a:r>
              <a:rPr lang="en-US" sz="2800" dirty="0"/>
              <a:t> using monomials for the following data set:</a:t>
            </a:r>
          </a:p>
        </p:txBody>
      </p:sp>
      <p:graphicFrame>
        <p:nvGraphicFramePr>
          <p:cNvPr id="189507" name="Group 67"/>
          <p:cNvGraphicFramePr>
            <a:graphicFrameLocks noGrp="1"/>
          </p:cNvGraphicFramePr>
          <p:nvPr>
            <p:ph sz="half" idx="2"/>
          </p:nvPr>
        </p:nvGraphicFramePr>
        <p:xfrm>
          <a:off x="685800" y="4114800"/>
          <a:ext cx="7772400" cy="1981200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endParaRPr kumimoji="0" 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or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f(x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9509" name="Text Box 69"/>
          <p:cNvSpPr txBox="1">
            <a:spLocks noChangeArrowheads="1"/>
          </p:cNvSpPr>
          <p:nvPr/>
        </p:nvSpPr>
        <p:spPr bwMode="auto">
          <a:xfrm>
            <a:off x="3200400" y="3048000"/>
            <a:ext cx="4191000" cy="707886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3300"/>
                </a:solidFill>
              </a:rPr>
              <a:t>p(x) = -1 + 5x -</a:t>
            </a:r>
            <a:r>
              <a:rPr lang="en-US" sz="2000" dirty="0" smtClean="0">
                <a:solidFill>
                  <a:srgbClr val="FF3300"/>
                </a:solidFill>
              </a:rPr>
              <a:t>4x</a:t>
            </a:r>
            <a:r>
              <a:rPr lang="en-US" sz="2000" baseline="30000" dirty="0" smtClean="0">
                <a:solidFill>
                  <a:srgbClr val="FF3300"/>
                </a:solidFill>
              </a:rPr>
              <a:t>2</a:t>
            </a:r>
            <a:br>
              <a:rPr lang="en-US" sz="2000" baseline="30000" dirty="0" smtClean="0">
                <a:solidFill>
                  <a:srgbClr val="FF3300"/>
                </a:solidFill>
              </a:rPr>
            </a:br>
            <a:r>
              <a:rPr lang="en-US" sz="2000" dirty="0" smtClean="0">
                <a:solidFill>
                  <a:srgbClr val="FF3300"/>
                </a:solidFill>
              </a:rPr>
              <a:t>p(-1) = -1 -5 -4  = -10</a:t>
            </a:r>
            <a:endParaRPr lang="en-US" sz="20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509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Monomials - Vandermonde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219200"/>
          </a:xfrm>
        </p:spPr>
        <p:txBody>
          <a:bodyPr/>
          <a:lstStyle/>
          <a:p>
            <a:r>
              <a:rPr lang="en-US"/>
              <a:t>Consider the six experimental points given below:</a:t>
            </a:r>
          </a:p>
        </p:txBody>
      </p:sp>
      <p:graphicFrame>
        <p:nvGraphicFramePr>
          <p:cNvPr id="32773" name="Object 5"/>
          <p:cNvGraphicFramePr>
            <a:graphicFrameLocks noChangeAspect="1"/>
          </p:cNvGraphicFramePr>
          <p:nvPr/>
        </p:nvGraphicFramePr>
        <p:xfrm>
          <a:off x="1143000" y="3200400"/>
          <a:ext cx="6248400" cy="1539875"/>
        </p:xfrm>
        <a:graphic>
          <a:graphicData uri="http://schemas.openxmlformats.org/presentationml/2006/ole">
            <p:oleObj spid="_x0000_s66562" name="Document" r:id="rId3" imgW="6090120" imgH="1555920" progId="Word.Document.8">
              <p:embed/>
            </p:oleObj>
          </a:graphicData>
        </a:graphic>
      </p:graphicFrame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990600" y="4953000"/>
            <a:ext cx="655320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Set up and solve using </a:t>
            </a:r>
            <a:r>
              <a:rPr lang="en-US" i="1" dirty="0" err="1"/>
              <a:t>polyfit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  <p:bldP spid="32775" grpId="0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Matlab Solution (</a:t>
            </a:r>
            <a:r>
              <a:rPr lang="en-US" i="1"/>
              <a:t>polydemo.m)</a:t>
            </a:r>
            <a:endParaRPr lang="en-US"/>
          </a:p>
        </p:txBody>
      </p: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0" y="1905000"/>
            <a:ext cx="4876800" cy="2692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5715000" y="2276475"/>
            <a:ext cx="1524000" cy="3139321"/>
          </a:xfrm>
          <a:prstGeom prst="rect">
            <a:avLst/>
          </a:prstGeom>
          <a:noFill/>
          <a:ln w="76200" cmpd="tri">
            <a:solidFill>
              <a:srgbClr val="9933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/>
              <a:t>a =</a:t>
            </a:r>
          </a:p>
          <a:p>
            <a:pPr algn="l">
              <a:spcBef>
                <a:spcPct val="50000"/>
              </a:spcBef>
            </a:pPr>
            <a:r>
              <a:rPr lang="en-US" dirty="0"/>
              <a:t>    0.0057</a:t>
            </a:r>
          </a:p>
          <a:p>
            <a:pPr algn="l">
              <a:spcBef>
                <a:spcPct val="50000"/>
              </a:spcBef>
            </a:pPr>
            <a:r>
              <a:rPr lang="en-US" dirty="0"/>
              <a:t>   -</a:t>
            </a:r>
            <a:r>
              <a:rPr lang="en-US" dirty="0" smtClean="0"/>
              <a:t>0.1348</a:t>
            </a:r>
            <a:br>
              <a:rPr lang="en-US" dirty="0" smtClean="0"/>
            </a:br>
            <a:endParaRPr lang="en-US" dirty="0"/>
          </a:p>
          <a:p>
            <a:pPr algn="l">
              <a:spcBef>
                <a:spcPct val="50000"/>
              </a:spcBef>
            </a:pPr>
            <a:r>
              <a:rPr lang="en-US" dirty="0"/>
              <a:t>    1.1208</a:t>
            </a:r>
          </a:p>
          <a:p>
            <a:pPr algn="l">
              <a:spcBef>
                <a:spcPct val="50000"/>
              </a:spcBef>
            </a:pPr>
            <a:r>
              <a:rPr lang="en-US" dirty="0"/>
              <a:t>   -3.8559</a:t>
            </a:r>
          </a:p>
          <a:p>
            <a:pPr algn="l">
              <a:spcBef>
                <a:spcPct val="50000"/>
              </a:spcBef>
            </a:pPr>
            <a:r>
              <a:rPr lang="en-US" dirty="0"/>
              <a:t>    4.8643</a:t>
            </a:r>
          </a:p>
          <a:p>
            <a:pPr algn="l">
              <a:spcBef>
                <a:spcPct val="50000"/>
              </a:spcBef>
            </a:pPr>
            <a:r>
              <a:rPr lang="en-US" dirty="0"/>
              <a:t>   -0.0000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010400" y="2133600"/>
            <a:ext cx="1905000" cy="762000"/>
            <a:chOff x="4416" y="1344"/>
            <a:chExt cx="1200" cy="480"/>
          </a:xfrm>
        </p:grpSpPr>
        <p:sp>
          <p:nvSpPr>
            <p:cNvPr id="33800" name="Text Box 8"/>
            <p:cNvSpPr txBox="1">
              <a:spLocks noChangeArrowheads="1"/>
            </p:cNvSpPr>
            <p:nvPr/>
          </p:nvSpPr>
          <p:spPr bwMode="auto">
            <a:xfrm>
              <a:off x="4704" y="1344"/>
              <a:ext cx="912" cy="4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rgbClr val="FF3300"/>
                  </a:solidFill>
                </a:rPr>
                <a:t>x</a:t>
              </a:r>
              <a:r>
                <a:rPr lang="en-US" baseline="30000" dirty="0">
                  <a:solidFill>
                    <a:srgbClr val="FF3300"/>
                  </a:solidFill>
                </a:rPr>
                <a:t>5</a:t>
              </a:r>
              <a:br>
                <a:rPr lang="en-US" baseline="30000" dirty="0">
                  <a:solidFill>
                    <a:srgbClr val="FF3300"/>
                  </a:solidFill>
                </a:rPr>
              </a:br>
              <a:r>
                <a:rPr lang="en-US" sz="2000" dirty="0">
                  <a:solidFill>
                    <a:srgbClr val="FF3300"/>
                  </a:solidFill>
                </a:rPr>
                <a:t>coefficient</a:t>
              </a:r>
            </a:p>
          </p:txBody>
        </p:sp>
        <p:sp>
          <p:nvSpPr>
            <p:cNvPr id="33801" name="Line 9"/>
            <p:cNvSpPr>
              <a:spLocks noChangeShapeType="1"/>
            </p:cNvSpPr>
            <p:nvPr/>
          </p:nvSpPr>
          <p:spPr bwMode="auto">
            <a:xfrm flipH="1">
              <a:off x="4416" y="1632"/>
              <a:ext cx="432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7010400" y="3200400"/>
            <a:ext cx="1905000" cy="762000"/>
            <a:chOff x="4416" y="1344"/>
            <a:chExt cx="1200" cy="480"/>
          </a:xfrm>
        </p:grpSpPr>
        <p:sp>
          <p:nvSpPr>
            <p:cNvPr id="33804" name="Text Box 12"/>
            <p:cNvSpPr txBox="1">
              <a:spLocks noChangeArrowheads="1"/>
            </p:cNvSpPr>
            <p:nvPr/>
          </p:nvSpPr>
          <p:spPr bwMode="auto">
            <a:xfrm>
              <a:off x="4704" y="1344"/>
              <a:ext cx="912" cy="4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rgbClr val="FF3300"/>
                  </a:solidFill>
                </a:rPr>
                <a:t>x</a:t>
              </a:r>
              <a:r>
                <a:rPr lang="en-US" baseline="30000" dirty="0">
                  <a:solidFill>
                    <a:srgbClr val="FF3300"/>
                  </a:solidFill>
                </a:rPr>
                <a:t>3</a:t>
              </a:r>
              <a:br>
                <a:rPr lang="en-US" baseline="30000" dirty="0">
                  <a:solidFill>
                    <a:srgbClr val="FF3300"/>
                  </a:solidFill>
                </a:rPr>
              </a:br>
              <a:r>
                <a:rPr lang="en-US" sz="2000" dirty="0">
                  <a:solidFill>
                    <a:srgbClr val="FF3300"/>
                  </a:solidFill>
                </a:rPr>
                <a:t>coefficient</a:t>
              </a:r>
            </a:p>
          </p:txBody>
        </p:sp>
        <p:sp>
          <p:nvSpPr>
            <p:cNvPr id="33805" name="Line 13"/>
            <p:cNvSpPr>
              <a:spLocks noChangeShapeType="1"/>
            </p:cNvSpPr>
            <p:nvPr/>
          </p:nvSpPr>
          <p:spPr bwMode="auto">
            <a:xfrm flipH="1">
              <a:off x="4416" y="1632"/>
              <a:ext cx="432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6858000" y="4572000"/>
            <a:ext cx="1905000" cy="762000"/>
            <a:chOff x="4416" y="1344"/>
            <a:chExt cx="1200" cy="480"/>
          </a:xfrm>
        </p:grpSpPr>
        <p:sp>
          <p:nvSpPr>
            <p:cNvPr id="33807" name="Text Box 15"/>
            <p:cNvSpPr txBox="1">
              <a:spLocks noChangeArrowheads="1"/>
            </p:cNvSpPr>
            <p:nvPr/>
          </p:nvSpPr>
          <p:spPr bwMode="auto">
            <a:xfrm>
              <a:off x="4704" y="1344"/>
              <a:ext cx="912" cy="48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rgbClr val="FF3300"/>
                  </a:solidFill>
                </a:rPr>
                <a:t>x</a:t>
              </a:r>
              <a:r>
                <a:rPr lang="en-US" baseline="30000" dirty="0">
                  <a:solidFill>
                    <a:srgbClr val="FF3300"/>
                  </a:solidFill>
                </a:rPr>
                <a:t>0</a:t>
              </a:r>
              <a:br>
                <a:rPr lang="en-US" baseline="30000" dirty="0">
                  <a:solidFill>
                    <a:srgbClr val="FF3300"/>
                  </a:solidFill>
                </a:rPr>
              </a:br>
              <a:r>
                <a:rPr lang="en-US" sz="2000" dirty="0">
                  <a:solidFill>
                    <a:srgbClr val="FF3300"/>
                  </a:solidFill>
                </a:rPr>
                <a:t>coefficient</a:t>
              </a: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H="1">
              <a:off x="4416" y="1632"/>
              <a:ext cx="432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9" grpId="0" animBg="1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Evaluation of Interpolant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743200"/>
            <a:ext cx="7848600" cy="3200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For each value of </a:t>
            </a:r>
            <a:r>
              <a:rPr lang="en-US" sz="2800" i="1"/>
              <a:t>x</a:t>
            </a:r>
            <a:r>
              <a:rPr lang="en-US" sz="2800"/>
              <a:t>, must evaluate a set of powers of </a:t>
            </a:r>
            <a:r>
              <a:rPr lang="en-US" sz="2800" i="1"/>
              <a:t>x</a:t>
            </a:r>
            <a:r>
              <a:rPr lang="en-US" sz="2800"/>
              <a:t>.  This should be done efficiently.</a:t>
            </a:r>
          </a:p>
          <a:p>
            <a:pPr>
              <a:lnSpc>
                <a:spcPct val="90000"/>
              </a:lnSpc>
            </a:pPr>
            <a:r>
              <a:rPr lang="en-US" sz="2800"/>
              <a:t>One idea: for a particular value of </a:t>
            </a:r>
            <a:r>
              <a:rPr lang="en-US" sz="2800" i="1"/>
              <a:t>x</a:t>
            </a:r>
            <a:r>
              <a:rPr lang="en-US" sz="2800"/>
              <a:t> accumulate the polynomial from term to term by multiplication, avoiding the exponentiations. </a:t>
            </a:r>
          </a:p>
          <a:p>
            <a:pPr>
              <a:lnSpc>
                <a:spcPct val="90000"/>
              </a:lnSpc>
            </a:pPr>
            <a:r>
              <a:rPr lang="en-US" sz="2800"/>
              <a:t>Note: </a:t>
            </a:r>
            <a:r>
              <a:rPr lang="en-US" sz="2800" i="1"/>
              <a:t>polyfit</a:t>
            </a:r>
            <a:r>
              <a:rPr lang="en-US" sz="2800"/>
              <a:t> returned the coefficients in reverse order: </a:t>
            </a:r>
            <a:r>
              <a:rPr lang="en-US" sz="2800" i="1"/>
              <a:t>a</a:t>
            </a:r>
            <a:r>
              <a:rPr lang="en-US" sz="2800" i="1" baseline="-25000"/>
              <a:t>1</a:t>
            </a:r>
            <a:r>
              <a:rPr lang="en-US" sz="2800" i="1"/>
              <a:t> is the coefficient of x</a:t>
            </a:r>
            <a:r>
              <a:rPr lang="en-US" sz="2800" i="1" baseline="30000"/>
              <a:t>n-1</a:t>
            </a:r>
            <a:r>
              <a:rPr lang="en-US" sz="2800" i="1"/>
              <a:t>.</a:t>
            </a:r>
            <a:r>
              <a:rPr lang="en-US" sz="2800"/>
              <a:t> </a:t>
            </a:r>
            <a:endParaRPr lang="en-US"/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1447800" y="1752600"/>
          <a:ext cx="6172200" cy="709613"/>
        </p:xfrm>
        <a:graphic>
          <a:graphicData uri="http://schemas.openxmlformats.org/presentationml/2006/ole">
            <p:oleObj spid="_x0000_s67586" name="Equation" r:id="rId3" imgW="20826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Evaluation of Interpolant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7848600" cy="99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Note</a:t>
            </a:r>
            <a:r>
              <a:rPr lang="en-US" sz="2800" dirty="0"/>
              <a:t>: </a:t>
            </a:r>
            <a:r>
              <a:rPr lang="en-US" sz="2800" i="1" dirty="0" err="1"/>
              <a:t>polyfit</a:t>
            </a:r>
            <a:r>
              <a:rPr lang="en-US" sz="2800" dirty="0"/>
              <a:t> returned the coefficients in reverse order: </a:t>
            </a:r>
            <a:r>
              <a:rPr lang="en-US" sz="2800" i="1" dirty="0"/>
              <a:t>a</a:t>
            </a:r>
            <a:r>
              <a:rPr lang="en-US" sz="2800" i="1" baseline="-25000" dirty="0"/>
              <a:t>1</a:t>
            </a:r>
            <a:r>
              <a:rPr lang="en-US" sz="2800" i="1" dirty="0"/>
              <a:t> is the coefficient of x</a:t>
            </a:r>
            <a:r>
              <a:rPr lang="en-US" sz="2800" i="1" baseline="30000" dirty="0"/>
              <a:t>n-1</a:t>
            </a:r>
            <a:r>
              <a:rPr lang="en-US" sz="2800" i="1" dirty="0"/>
              <a:t>.</a:t>
            </a:r>
            <a:r>
              <a:rPr lang="en-US" sz="2800" dirty="0"/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1447800" y="1371600"/>
          <a:ext cx="6172200" cy="709613"/>
        </p:xfrm>
        <a:graphic>
          <a:graphicData uri="http://schemas.openxmlformats.org/presentationml/2006/ole">
            <p:oleObj spid="_x0000_s97282" name="Equation" r:id="rId3" imgW="2082600" imgH="2412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4495800"/>
            <a:ext cx="7315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i="1" dirty="0" err="1" smtClean="0"/>
              <a:t>Polyval</a:t>
            </a:r>
            <a:r>
              <a:rPr lang="en-US" sz="2800" dirty="0" smtClean="0"/>
              <a:t> is a built-in function that takes the coefficients in the reverse order provided by </a:t>
            </a:r>
            <a:r>
              <a:rPr lang="en-US" sz="2800" i="1" dirty="0" err="1" smtClean="0"/>
              <a:t>polyfit</a:t>
            </a:r>
            <a:r>
              <a:rPr lang="en-US" sz="2800" dirty="0" smtClean="0"/>
              <a:t> and a vector x of input values and returns a vector of y-values obtained from the polynomial </a:t>
            </a:r>
            <a:r>
              <a:rPr lang="en-US" sz="2800" dirty="0" err="1" smtClean="0"/>
              <a:t>interpolant</a:t>
            </a:r>
            <a:r>
              <a:rPr lang="en-US" sz="2800" dirty="0" smtClean="0"/>
              <a:t>.</a:t>
            </a:r>
            <a:endParaRPr lang="en-US" sz="2800" i="1" dirty="0"/>
          </a:p>
        </p:txBody>
      </p:sp>
      <p:graphicFrame>
        <p:nvGraphicFramePr>
          <p:cNvPr id="97283" name="Object 2"/>
          <p:cNvGraphicFramePr>
            <a:graphicFrameLocks noChangeAspect="1"/>
          </p:cNvGraphicFramePr>
          <p:nvPr/>
        </p:nvGraphicFramePr>
        <p:xfrm>
          <a:off x="841375" y="3429000"/>
          <a:ext cx="6775450" cy="709613"/>
        </p:xfrm>
        <a:graphic>
          <a:graphicData uri="http://schemas.openxmlformats.org/presentationml/2006/ole">
            <p:oleObj spid="_x0000_s97283" name="Equation" r:id="rId4" imgW="22860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  <p:bldP spid="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1069975" y="304800"/>
          <a:ext cx="6775450" cy="709613"/>
        </p:xfrm>
        <a:graphic>
          <a:graphicData uri="http://schemas.openxmlformats.org/presentationml/2006/ole">
            <p:oleObj spid="_x0000_s68610" name="Equation" r:id="rId3" imgW="2286000" imgH="241200" progId="Equation.3">
              <p:embed/>
            </p:oleObj>
          </a:graphicData>
        </a:graphic>
      </p:graphicFrame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67200" y="1066800"/>
            <a:ext cx="4876800" cy="2692400"/>
          </a:xfrm>
          <a:prstGeom prst="rect">
            <a:avLst/>
          </a:prstGeom>
          <a:solidFill>
            <a:schemeClr val="accent3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914400" y="3352800"/>
            <a:ext cx="6324600" cy="3170099"/>
          </a:xfrm>
          <a:prstGeom prst="rect">
            <a:avLst/>
          </a:prstGeom>
          <a:solidFill>
            <a:schemeClr val="accent3"/>
          </a:soli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dirty="0"/>
              <a:t>% evaluation of </a:t>
            </a:r>
            <a:r>
              <a:rPr lang="en-US" sz="2000" dirty="0" err="1"/>
              <a:t>interpolant</a:t>
            </a:r>
            <a:r>
              <a:rPr lang="en-US" sz="2000" dirty="0"/>
              <a:t> for plotting</a:t>
            </a:r>
          </a:p>
          <a:p>
            <a:pPr algn="l"/>
            <a:r>
              <a:rPr lang="en-US" sz="2000" dirty="0" err="1"/>
              <a:t>xlo</a:t>
            </a:r>
            <a:r>
              <a:rPr lang="en-US" sz="2000" dirty="0"/>
              <a:t>=min(x)-0.5;</a:t>
            </a:r>
          </a:p>
          <a:p>
            <a:pPr algn="l"/>
            <a:r>
              <a:rPr lang="en-US" sz="2000" dirty="0" err="1"/>
              <a:t>xhi</a:t>
            </a:r>
            <a:r>
              <a:rPr lang="en-US" sz="2000" dirty="0"/>
              <a:t>=max(x)+0.5;</a:t>
            </a:r>
          </a:p>
          <a:p>
            <a:pPr algn="l"/>
            <a:r>
              <a:rPr lang="en-US" sz="2000" dirty="0"/>
              <a:t>x2 = </a:t>
            </a:r>
            <a:r>
              <a:rPr lang="en-US" sz="2000" dirty="0" err="1"/>
              <a:t>linspace</a:t>
            </a:r>
            <a:r>
              <a:rPr lang="en-US" sz="2000" dirty="0"/>
              <a:t>(xlo,xhi,120)';</a:t>
            </a:r>
          </a:p>
          <a:p>
            <a:pPr algn="l"/>
            <a:r>
              <a:rPr lang="en-US" sz="2000" dirty="0"/>
              <a:t>f3 = </a:t>
            </a:r>
            <a:r>
              <a:rPr lang="en-US" sz="2000" dirty="0" err="1"/>
              <a:t>polyval</a:t>
            </a:r>
            <a:r>
              <a:rPr lang="en-US" sz="2000" dirty="0"/>
              <a:t>(a,x2);</a:t>
            </a:r>
          </a:p>
          <a:p>
            <a:pPr algn="l"/>
            <a:r>
              <a:rPr lang="en-US" sz="2000" dirty="0"/>
              <a:t>figure</a:t>
            </a:r>
          </a:p>
          <a:p>
            <a:pPr algn="l"/>
            <a:r>
              <a:rPr lang="en-US" sz="2000" dirty="0"/>
              <a:t>plot(</a:t>
            </a:r>
            <a:r>
              <a:rPr lang="en-US" sz="2000" dirty="0" err="1"/>
              <a:t>x,y</a:t>
            </a:r>
            <a:r>
              <a:rPr lang="en-US" sz="2000" dirty="0"/>
              <a:t>,'*',x2,f3)</a:t>
            </a:r>
          </a:p>
          <a:p>
            <a:pPr algn="l"/>
            <a:r>
              <a:rPr lang="en-US" sz="2000" dirty="0"/>
              <a:t>title('</a:t>
            </a:r>
            <a:r>
              <a:rPr lang="en-US" sz="2000" dirty="0" err="1"/>
              <a:t>Interpolant</a:t>
            </a:r>
            <a:r>
              <a:rPr lang="en-US" sz="2000" dirty="0"/>
              <a:t> and data points using </a:t>
            </a:r>
            <a:r>
              <a:rPr lang="en-US" sz="2000" dirty="0" err="1"/>
              <a:t>polyval</a:t>
            </a:r>
            <a:r>
              <a:rPr lang="en-US" sz="2000" dirty="0"/>
              <a:t>')</a:t>
            </a:r>
          </a:p>
          <a:p>
            <a:pPr algn="l"/>
            <a:r>
              <a:rPr lang="en-US" sz="2000" dirty="0" err="1"/>
              <a:t>xlabel</a:t>
            </a:r>
            <a:r>
              <a:rPr lang="en-US" sz="2000" dirty="0"/>
              <a:t> ('X')</a:t>
            </a:r>
          </a:p>
          <a:p>
            <a:pPr algn="l"/>
            <a:r>
              <a:rPr lang="en-US" sz="2000" dirty="0" err="1"/>
              <a:t>ylabel</a:t>
            </a:r>
            <a:r>
              <a:rPr lang="en-US" sz="2000" dirty="0"/>
              <a:t> ('p(x) and y(x)')</a:t>
            </a:r>
          </a:p>
        </p:txBody>
      </p:sp>
      <p:cxnSp>
        <p:nvCxnSpPr>
          <p:cNvPr id="6" name="Curved Connector 5"/>
          <p:cNvCxnSpPr/>
          <p:nvPr/>
        </p:nvCxnSpPr>
        <p:spPr>
          <a:xfrm rot="5400000">
            <a:off x="2438400" y="2743200"/>
            <a:ext cx="1981200" cy="1981200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w="lg" len="me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618" name="Object 2"/>
          <p:cNvGraphicFramePr>
            <a:graphicFrameLocks noChangeAspect="1"/>
          </p:cNvGraphicFramePr>
          <p:nvPr/>
        </p:nvGraphicFramePr>
        <p:xfrm>
          <a:off x="1069975" y="304800"/>
          <a:ext cx="6775450" cy="709613"/>
        </p:xfrm>
        <a:graphic>
          <a:graphicData uri="http://schemas.openxmlformats.org/presentationml/2006/ole">
            <p:oleObj spid="_x0000_s69634" name="Equation" r:id="rId3" imgW="2286000" imgH="241200" progId="Equation.3">
              <p:embed/>
            </p:oleObj>
          </a:graphicData>
        </a:graphic>
      </p:graphicFrame>
      <p:pic>
        <p:nvPicPr>
          <p:cNvPr id="111621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95400" y="1200150"/>
            <a:ext cx="6248400" cy="46863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8962" name="Object 2"/>
          <p:cNvGraphicFramePr>
            <a:graphicFrameLocks noChangeAspect="1"/>
          </p:cNvGraphicFramePr>
          <p:nvPr/>
        </p:nvGraphicFramePr>
        <p:xfrm>
          <a:off x="304800" y="1676400"/>
          <a:ext cx="8242300" cy="2030413"/>
        </p:xfrm>
        <a:graphic>
          <a:graphicData uri="http://schemas.openxmlformats.org/presentationml/2006/ole">
            <p:oleObj spid="_x0000_s94210" name="Equation" r:id="rId3" imgW="2781000" imgH="685800" progId="Equation.3">
              <p:embed/>
            </p:oleObj>
          </a:graphicData>
        </a:graphic>
      </p:graphicFrame>
      <p:sp>
        <p:nvSpPr>
          <p:cNvPr id="168963" name="Text Box 3"/>
          <p:cNvSpPr txBox="1">
            <a:spLocks noChangeArrowheads="1"/>
          </p:cNvSpPr>
          <p:nvPr/>
        </p:nvSpPr>
        <p:spPr bwMode="auto">
          <a:xfrm>
            <a:off x="1447800" y="609600"/>
            <a:ext cx="5486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Horner’s Rule</a:t>
            </a:r>
            <a:endParaRPr lang="en-US"/>
          </a:p>
        </p:txBody>
      </p:sp>
      <p:sp>
        <p:nvSpPr>
          <p:cNvPr id="168964" name="Text Box 4"/>
          <p:cNvSpPr txBox="1">
            <a:spLocks noChangeArrowheads="1"/>
          </p:cNvSpPr>
          <p:nvPr/>
        </p:nvSpPr>
        <p:spPr bwMode="auto">
          <a:xfrm>
            <a:off x="762000" y="3657600"/>
            <a:ext cx="73152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2800"/>
              <a:t>The first form requires nine multiplications and five additions.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2800"/>
              <a:t>The nested form requires five multiplications and five additions.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8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8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8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8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 build="p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14600"/>
            <a:ext cx="7772400" cy="1143000"/>
          </a:xfrm>
        </p:spPr>
        <p:txBody>
          <a:bodyPr/>
          <a:lstStyle/>
          <a:p>
            <a:r>
              <a:rPr lang="en-US"/>
              <a:t>Invert the loops</a:t>
            </a:r>
          </a:p>
        </p:txBody>
      </p:sp>
      <p:pic>
        <p:nvPicPr>
          <p:cNvPr id="16998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1219200"/>
            <a:ext cx="77724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648200" y="3505200"/>
            <a:ext cx="3810000" cy="1524000"/>
            <a:chOff x="2928" y="2208"/>
            <a:chExt cx="2400" cy="960"/>
          </a:xfrm>
        </p:grpSpPr>
        <p:sp>
          <p:nvSpPr>
            <p:cNvPr id="169989" name="Text Box 5"/>
            <p:cNvSpPr txBox="1">
              <a:spLocks noChangeArrowheads="1"/>
            </p:cNvSpPr>
            <p:nvPr/>
          </p:nvSpPr>
          <p:spPr bwMode="auto">
            <a:xfrm>
              <a:off x="3504" y="2208"/>
              <a:ext cx="1824" cy="40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b="1" dirty="0">
                  <a:solidFill>
                    <a:schemeClr val="accent2"/>
                  </a:solidFill>
                </a:rPr>
                <a:t>column vector of </a:t>
              </a:r>
              <a:r>
                <a:rPr lang="en-US" b="1" dirty="0" smtClean="0">
                  <a:solidFill>
                    <a:schemeClr val="accent2"/>
                  </a:solidFill>
                </a:rPr>
                <a:t>z-values (x in the above)</a:t>
              </a:r>
              <a:endParaRPr lang="en-US" dirty="0"/>
            </a:p>
          </p:txBody>
        </p:sp>
        <p:sp>
          <p:nvSpPr>
            <p:cNvPr id="169990" name="Line 6"/>
            <p:cNvSpPr>
              <a:spLocks noChangeShapeType="1"/>
            </p:cNvSpPr>
            <p:nvPr/>
          </p:nvSpPr>
          <p:spPr bwMode="auto">
            <a:xfrm flipH="1">
              <a:off x="2928" y="2736"/>
              <a:ext cx="576" cy="43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048000" y="5410200"/>
            <a:ext cx="5105400" cy="985838"/>
            <a:chOff x="1920" y="3408"/>
            <a:chExt cx="3216" cy="621"/>
          </a:xfrm>
        </p:grpSpPr>
        <p:sp>
          <p:nvSpPr>
            <p:cNvPr id="169992" name="Text Box 8"/>
            <p:cNvSpPr txBox="1">
              <a:spLocks noChangeArrowheads="1"/>
            </p:cNvSpPr>
            <p:nvPr/>
          </p:nvSpPr>
          <p:spPr bwMode="auto">
            <a:xfrm>
              <a:off x="2496" y="3696"/>
              <a:ext cx="2640" cy="333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800" b="1">
                  <a:solidFill>
                    <a:srgbClr val="FF3300"/>
                  </a:solidFill>
                </a:rPr>
                <a:t>Column vector of pval</a:t>
              </a:r>
              <a:endParaRPr lang="en-US"/>
            </a:p>
          </p:txBody>
        </p:sp>
        <p:sp>
          <p:nvSpPr>
            <p:cNvPr id="169993" name="Line 9"/>
            <p:cNvSpPr>
              <a:spLocks noChangeShapeType="1"/>
            </p:cNvSpPr>
            <p:nvPr/>
          </p:nvSpPr>
          <p:spPr bwMode="auto">
            <a:xfrm flipH="1" flipV="1">
              <a:off x="1920" y="3408"/>
              <a:ext cx="528" cy="43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4" name="Line 10"/>
            <p:cNvSpPr>
              <a:spLocks noChangeShapeType="1"/>
            </p:cNvSpPr>
            <p:nvPr/>
          </p:nvSpPr>
          <p:spPr bwMode="auto">
            <a:xfrm flipV="1">
              <a:off x="2640" y="3408"/>
              <a:ext cx="720" cy="28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69995" name="Object 11"/>
          <p:cNvGraphicFramePr>
            <a:graphicFrameLocks noChangeAspect="1"/>
          </p:cNvGraphicFramePr>
          <p:nvPr/>
        </p:nvGraphicFramePr>
        <p:xfrm>
          <a:off x="228600" y="322263"/>
          <a:ext cx="8242300" cy="1993900"/>
        </p:xfrm>
        <a:graphic>
          <a:graphicData uri="http://schemas.openxmlformats.org/presentationml/2006/ole">
            <p:oleObj spid="_x0000_s95234" name="Equation" r:id="rId4" imgW="2781000" imgH="6728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1143000"/>
            <a:ext cx="7467600" cy="448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124200" y="3200400"/>
            <a:ext cx="3810000" cy="1524000"/>
            <a:chOff x="2928" y="2208"/>
            <a:chExt cx="2400" cy="960"/>
          </a:xfrm>
        </p:grpSpPr>
        <p:sp>
          <p:nvSpPr>
            <p:cNvPr id="171012" name="Text Box 4"/>
            <p:cNvSpPr txBox="1">
              <a:spLocks noChangeArrowheads="1"/>
            </p:cNvSpPr>
            <p:nvPr/>
          </p:nvSpPr>
          <p:spPr bwMode="auto">
            <a:xfrm>
              <a:off x="3504" y="2208"/>
              <a:ext cx="1824" cy="52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b="1">
                  <a:solidFill>
                    <a:schemeClr val="accent2"/>
                  </a:solidFill>
                </a:rPr>
                <a:t>column vector of z-values</a:t>
              </a:r>
              <a:endParaRPr lang="en-US"/>
            </a:p>
          </p:txBody>
        </p:sp>
        <p:sp>
          <p:nvSpPr>
            <p:cNvPr id="171013" name="Line 5"/>
            <p:cNvSpPr>
              <a:spLocks noChangeShapeType="1"/>
            </p:cNvSpPr>
            <p:nvPr/>
          </p:nvSpPr>
          <p:spPr bwMode="auto">
            <a:xfrm flipH="1">
              <a:off x="2928" y="2736"/>
              <a:ext cx="576" cy="43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676400" y="5029200"/>
            <a:ext cx="5105400" cy="985838"/>
            <a:chOff x="1920" y="3408"/>
            <a:chExt cx="3216" cy="621"/>
          </a:xfrm>
        </p:grpSpPr>
        <p:sp>
          <p:nvSpPr>
            <p:cNvPr id="171015" name="Text Box 7"/>
            <p:cNvSpPr txBox="1">
              <a:spLocks noChangeArrowheads="1"/>
            </p:cNvSpPr>
            <p:nvPr/>
          </p:nvSpPr>
          <p:spPr bwMode="auto">
            <a:xfrm>
              <a:off x="2496" y="3696"/>
              <a:ext cx="2640" cy="333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800" b="1">
                  <a:solidFill>
                    <a:srgbClr val="FF3300"/>
                  </a:solidFill>
                </a:rPr>
                <a:t>Column vector of pval</a:t>
              </a:r>
              <a:endParaRPr lang="en-US"/>
            </a:p>
          </p:txBody>
        </p:sp>
        <p:sp>
          <p:nvSpPr>
            <p:cNvPr id="171016" name="Line 8"/>
            <p:cNvSpPr>
              <a:spLocks noChangeShapeType="1"/>
            </p:cNvSpPr>
            <p:nvPr/>
          </p:nvSpPr>
          <p:spPr bwMode="auto">
            <a:xfrm flipH="1" flipV="1">
              <a:off x="1920" y="3408"/>
              <a:ext cx="528" cy="43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017" name="Line 9"/>
            <p:cNvSpPr>
              <a:spLocks noChangeShapeType="1"/>
            </p:cNvSpPr>
            <p:nvPr/>
          </p:nvSpPr>
          <p:spPr bwMode="auto">
            <a:xfrm flipV="1">
              <a:off x="2640" y="3408"/>
              <a:ext cx="720" cy="28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71018" name="Object 10"/>
          <p:cNvGraphicFramePr>
            <a:graphicFrameLocks noChangeAspect="1"/>
          </p:cNvGraphicFramePr>
          <p:nvPr/>
        </p:nvGraphicFramePr>
        <p:xfrm>
          <a:off x="228600" y="322263"/>
          <a:ext cx="8242300" cy="1993900"/>
        </p:xfrm>
        <a:graphic>
          <a:graphicData uri="http://schemas.openxmlformats.org/presentationml/2006/ole">
            <p:oleObj spid="_x0000_s96258" name="Equation" r:id="rId4" imgW="2781000" imgH="672840" progId="Equation.3">
              <p:embed/>
            </p:oleObj>
          </a:graphicData>
        </a:graphic>
      </p:graphicFrame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352800" y="4495800"/>
            <a:ext cx="5181600" cy="860425"/>
            <a:chOff x="2112" y="2832"/>
            <a:chExt cx="3264" cy="542"/>
          </a:xfrm>
        </p:grpSpPr>
        <p:sp>
          <p:nvSpPr>
            <p:cNvPr id="171020" name="Text Box 12"/>
            <p:cNvSpPr txBox="1">
              <a:spLocks noChangeArrowheads="1"/>
            </p:cNvSpPr>
            <p:nvPr/>
          </p:nvSpPr>
          <p:spPr bwMode="auto">
            <a:xfrm>
              <a:off x="3888" y="2832"/>
              <a:ext cx="1488" cy="542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accent1"/>
                  </a:solidFill>
                </a:rPr>
                <a:t>Pointwise multiply</a:t>
              </a:r>
            </a:p>
          </p:txBody>
        </p:sp>
        <p:sp>
          <p:nvSpPr>
            <p:cNvPr id="171021" name="Line 13"/>
            <p:cNvSpPr>
              <a:spLocks noChangeShapeType="1"/>
            </p:cNvSpPr>
            <p:nvPr/>
          </p:nvSpPr>
          <p:spPr bwMode="auto">
            <a:xfrm flipH="1" flipV="1">
              <a:off x="2112" y="3072"/>
              <a:ext cx="1776" cy="192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/>
              <a:t>From Activity 8 (N=8):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447800"/>
            <a:ext cx="80772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 x=4, the error using( 8-term f(2))^2 is 0.22%</a:t>
            </a:r>
          </a:p>
          <a:p>
            <a:r>
              <a:rPr lang="en-US" sz="2800" dirty="0" smtClean="0"/>
              <a:t>For x =4, the error using 11-term f(4) is 0.28%</a:t>
            </a:r>
          </a:p>
          <a:p>
            <a:endParaRPr lang="en-US" sz="2800" dirty="0" smtClean="0"/>
          </a:p>
          <a:p>
            <a:r>
              <a:rPr lang="en-US" sz="2800" dirty="0" smtClean="0"/>
              <a:t>Beyond the 8-term evaluation, how many operations are involved in obtaining  f(4) = f(2)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?</a:t>
            </a:r>
          </a:p>
          <a:p>
            <a:endParaRPr lang="en-US" sz="2800" dirty="0" smtClean="0"/>
          </a:p>
          <a:p>
            <a:r>
              <a:rPr lang="en-US" sz="2800" dirty="0" smtClean="0"/>
              <a:t>Beyond the 8-term evaluation, how many operations are involved in obtaining </a:t>
            </a:r>
            <a:br>
              <a:rPr lang="en-US" sz="2800" dirty="0" smtClean="0"/>
            </a:br>
            <a:r>
              <a:rPr lang="en-US" sz="2800" dirty="0" smtClean="0"/>
              <a:t>the 11-term f(4)?</a:t>
            </a:r>
          </a:p>
          <a:p>
            <a:endParaRPr lang="en-US" sz="2800" dirty="0" smtClean="0"/>
          </a:p>
          <a:p>
            <a:r>
              <a:rPr lang="en-US" sz="2800" dirty="0" smtClean="0">
                <a:solidFill>
                  <a:srgbClr val="FF0000"/>
                </a:solidFill>
              </a:rPr>
              <a:t>Is there such a thing as a “free lunch”?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2036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1219200" y="381000"/>
          <a:ext cx="5791200" cy="1428750"/>
        </p:xfrm>
        <a:graphic>
          <a:graphicData uri="http://schemas.openxmlformats.org/presentationml/2006/ole">
            <p:oleObj spid="_x0000_s70658" name="Equation" r:id="rId3" imgW="2781000" imgH="685800" progId="Equation.3">
              <p:embed/>
            </p:oleObj>
          </a:graphicData>
        </a:graphic>
      </p:graphicFrame>
      <p:pic>
        <p:nvPicPr>
          <p:cNvPr id="17203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447800" y="1676400"/>
            <a:ext cx="5257800" cy="43545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52600" y="1524000"/>
            <a:ext cx="4572000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533400" y="4724400"/>
            <a:ext cx="7543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3200"/>
              <a:t>Interpolant reproduces original data exactly.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3200"/>
              <a:t>Also evaluated at two additional points</a:t>
            </a:r>
            <a:r>
              <a:rPr lang="en-US"/>
              <a:t>.</a:t>
            </a:r>
          </a:p>
        </p:txBody>
      </p:sp>
      <p:graphicFrame>
        <p:nvGraphicFramePr>
          <p:cNvPr id="37894" name="Object 6"/>
          <p:cNvGraphicFramePr>
            <a:graphicFrameLocks noChangeAspect="1"/>
          </p:cNvGraphicFramePr>
          <p:nvPr/>
        </p:nvGraphicFramePr>
        <p:xfrm>
          <a:off x="1143000" y="228600"/>
          <a:ext cx="5715000" cy="1408113"/>
        </p:xfrm>
        <a:graphic>
          <a:graphicData uri="http://schemas.openxmlformats.org/presentationml/2006/ole">
            <p:oleObj spid="_x0000_s71682" name="Document" r:id="rId4" imgW="6090120" imgH="155592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build="p" autoUpdateAnimBg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Monomial Basis Functions</a:t>
            </a:r>
          </a:p>
        </p:txBody>
      </p:sp>
      <p:pic>
        <p:nvPicPr>
          <p:cNvPr id="175107" name="Picture 3" descr="heath7-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1676400"/>
            <a:ext cx="6172200" cy="3994150"/>
          </a:xfrm>
          <a:prstGeom prst="rect">
            <a:avLst/>
          </a:prstGeom>
          <a:noFill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96000" y="2514600"/>
            <a:ext cx="2590800" cy="3051175"/>
            <a:chOff x="3840" y="1584"/>
            <a:chExt cx="1632" cy="1922"/>
          </a:xfrm>
        </p:grpSpPr>
        <p:sp>
          <p:nvSpPr>
            <p:cNvPr id="175109" name="Text Box 5"/>
            <p:cNvSpPr txBox="1">
              <a:spLocks noChangeArrowheads="1"/>
            </p:cNvSpPr>
            <p:nvPr/>
          </p:nvSpPr>
          <p:spPr bwMode="auto">
            <a:xfrm>
              <a:off x="4176" y="1584"/>
              <a:ext cx="1296" cy="1922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3300"/>
                  </a:solidFill>
                </a:rPr>
                <a:t>Functional behavior can be hard to describe in this region, since the basis functions are so similar.</a:t>
              </a:r>
            </a:p>
          </p:txBody>
        </p:sp>
        <p:sp>
          <p:nvSpPr>
            <p:cNvPr id="175110" name="Line 6"/>
            <p:cNvSpPr>
              <a:spLocks noChangeShapeType="1"/>
            </p:cNvSpPr>
            <p:nvPr/>
          </p:nvSpPr>
          <p:spPr bwMode="auto">
            <a:xfrm flipH="1" flipV="1">
              <a:off x="3840" y="2112"/>
              <a:ext cx="288" cy="48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Polynomial Interpolants?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/>
              <a:t>Recall, the requirement is:</a:t>
            </a:r>
          </a:p>
        </p:txBody>
      </p:sp>
      <p:graphicFrame>
        <p:nvGraphicFramePr>
          <p:cNvPr id="176132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572000" y="1909763"/>
          <a:ext cx="4038600" cy="763587"/>
        </p:xfrm>
        <a:graphic>
          <a:graphicData uri="http://schemas.openxmlformats.org/presentationml/2006/ole">
            <p:oleObj spid="_x0000_s115714" name="Equation" r:id="rId3" imgW="2349360" imgH="444240" progId="Equation.3">
              <p:embed/>
            </p:oleObj>
          </a:graphicData>
        </a:graphic>
      </p:graphicFrame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762000" y="2971800"/>
            <a:ext cx="5867400" cy="24653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/>
              <a:t>The set of {x</a:t>
            </a:r>
            <a:r>
              <a:rPr lang="en-US" baseline="-25000"/>
              <a:t>i</a:t>
            </a:r>
            <a:r>
              <a:rPr lang="en-US"/>
              <a:t>, y</a:t>
            </a:r>
            <a:r>
              <a:rPr lang="en-US" baseline="-25000"/>
              <a:t>i</a:t>
            </a:r>
            <a:r>
              <a:rPr lang="en-US"/>
              <a:t>} is given.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/>
              <a:t>The set  {</a:t>
            </a:r>
            <a:r>
              <a:rPr lang="en-US" i="1">
                <a:sym typeface="Symbol" pitchFamily="18" charset="2"/>
              </a:rPr>
              <a:t></a:t>
            </a:r>
            <a:r>
              <a:rPr lang="en-US" i="1" baseline="-25000">
                <a:sym typeface="Symbol" pitchFamily="18" charset="2"/>
              </a:rPr>
              <a:t>j</a:t>
            </a:r>
            <a:r>
              <a:rPr lang="en-US" i="1">
                <a:sym typeface="Symbol" pitchFamily="18" charset="2"/>
              </a:rPr>
              <a:t> </a:t>
            </a:r>
            <a:r>
              <a:rPr lang="en-US">
                <a:sym typeface="Symbol" pitchFamily="18" charset="2"/>
              </a:rPr>
              <a:t>}must be identified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>
                <a:sym typeface="Symbol" pitchFamily="18" charset="2"/>
              </a:rPr>
              <a:t>The set of {</a:t>
            </a:r>
            <a:r>
              <a:rPr lang="en-US" i="1">
                <a:sym typeface="Symbol" pitchFamily="18" charset="2"/>
              </a:rPr>
              <a:t>a</a:t>
            </a:r>
            <a:r>
              <a:rPr lang="en-US" baseline="-25000">
                <a:sym typeface="Symbol" pitchFamily="18" charset="2"/>
              </a:rPr>
              <a:t>j</a:t>
            </a:r>
            <a:r>
              <a:rPr lang="en-US">
                <a:sym typeface="Symbol" pitchFamily="18" charset="2"/>
              </a:rPr>
              <a:t> }are found to define the particular interpolant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>
                <a:sym typeface="Symbol" pitchFamily="18" charset="2"/>
              </a:rPr>
              <a:t>Consider:</a:t>
            </a:r>
            <a:endParaRPr lang="en-US" i="1">
              <a:sym typeface="Symbol" pitchFamily="18" charset="2"/>
            </a:endParaRPr>
          </a:p>
        </p:txBody>
      </p:sp>
      <p:graphicFrame>
        <p:nvGraphicFramePr>
          <p:cNvPr id="176135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2370138" y="4953000"/>
          <a:ext cx="3184525" cy="1301750"/>
        </p:xfrm>
        <a:graphic>
          <a:graphicData uri="http://schemas.openxmlformats.org/presentationml/2006/ole">
            <p:oleObj spid="_x0000_s115715" name="Equation" r:id="rId4" imgW="2298600" imgH="939600" progId="Equation.3">
              <p:embed/>
            </p:oleObj>
          </a:graphicData>
        </a:graphic>
      </p:graphicFrame>
      <p:graphicFrame>
        <p:nvGraphicFramePr>
          <p:cNvPr id="176137" name="Object 9"/>
          <p:cNvGraphicFramePr>
            <a:graphicFrameLocks noChangeAspect="1"/>
          </p:cNvGraphicFramePr>
          <p:nvPr/>
        </p:nvGraphicFramePr>
        <p:xfrm>
          <a:off x="5943600" y="5181600"/>
          <a:ext cx="2743200" cy="739775"/>
        </p:xfrm>
        <a:graphic>
          <a:graphicData uri="http://schemas.openxmlformats.org/presentationml/2006/ole">
            <p:oleObj spid="_x0000_s115716" name="Equation" r:id="rId5" imgW="165096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6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6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form the A matrix?</a:t>
            </a:r>
            <a:endParaRPr lang="en-US" dirty="0"/>
          </a:p>
        </p:txBody>
      </p:sp>
      <p:graphicFrame>
        <p:nvGraphicFramePr>
          <p:cNvPr id="168965" name="Object 5"/>
          <p:cNvGraphicFramePr>
            <a:graphicFrameLocks noChangeAspect="1"/>
          </p:cNvGraphicFramePr>
          <p:nvPr/>
        </p:nvGraphicFramePr>
        <p:xfrm>
          <a:off x="533400" y="1600201"/>
          <a:ext cx="6705600" cy="2386304"/>
        </p:xfrm>
        <a:graphic>
          <a:graphicData uri="http://schemas.openxmlformats.org/presentationml/2006/ole">
            <p:oleObj spid="_x0000_s168965" name="Equation" r:id="rId3" imgW="2641320" imgH="939600" progId="Equation.3">
              <p:embed/>
            </p:oleObj>
          </a:graphicData>
        </a:graphic>
      </p:graphicFrame>
      <p:graphicFrame>
        <p:nvGraphicFramePr>
          <p:cNvPr id="168966" name="Object 6"/>
          <p:cNvGraphicFramePr>
            <a:graphicFrameLocks noChangeAspect="1"/>
          </p:cNvGraphicFramePr>
          <p:nvPr/>
        </p:nvGraphicFramePr>
        <p:xfrm>
          <a:off x="914400" y="4114800"/>
          <a:ext cx="4321175" cy="2386013"/>
        </p:xfrm>
        <a:graphic>
          <a:graphicData uri="http://schemas.openxmlformats.org/presentationml/2006/ole">
            <p:oleObj spid="_x0000_s168966" name="Equation" r:id="rId4" imgW="1701720" imgH="939600" progId="Equation.3">
              <p:embed/>
            </p:oleObj>
          </a:graphicData>
        </a:graphic>
      </p:graphicFrame>
      <p:graphicFrame>
        <p:nvGraphicFramePr>
          <p:cNvPr id="168967" name="Object 3"/>
          <p:cNvGraphicFramePr>
            <a:graphicFrameLocks noChangeAspect="1"/>
          </p:cNvGraphicFramePr>
          <p:nvPr/>
        </p:nvGraphicFramePr>
        <p:xfrm>
          <a:off x="5943600" y="4114800"/>
          <a:ext cx="2654107" cy="809625"/>
        </p:xfrm>
        <a:graphic>
          <a:graphicData uri="http://schemas.openxmlformats.org/presentationml/2006/ole">
            <p:oleObj spid="_x0000_s168967" name="Equation" r:id="rId5" imgW="149832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8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8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8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8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9204" name="Object 4"/>
          <p:cNvGraphicFramePr>
            <a:graphicFrameLocks noChangeAspect="1"/>
          </p:cNvGraphicFramePr>
          <p:nvPr>
            <p:ph type="title"/>
          </p:nvPr>
        </p:nvGraphicFramePr>
        <p:xfrm>
          <a:off x="1457325" y="304800"/>
          <a:ext cx="3560763" cy="1455738"/>
        </p:xfrm>
        <a:graphic>
          <a:graphicData uri="http://schemas.openxmlformats.org/presentationml/2006/ole">
            <p:oleObj spid="_x0000_s116738" name="Equation" r:id="rId3" imgW="2298600" imgH="939600" progId="Equation.3">
              <p:embed/>
            </p:oleObj>
          </a:graphicData>
        </a:graphic>
      </p:graphicFrame>
      <p:sp>
        <p:nvSpPr>
          <p:cNvPr id="179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5410200" cy="914400"/>
          </a:xfrm>
        </p:spPr>
        <p:txBody>
          <a:bodyPr/>
          <a:lstStyle/>
          <a:p>
            <a:r>
              <a:rPr lang="en-US" sz="2400" dirty="0"/>
              <a:t>What form for the {</a:t>
            </a:r>
            <a:r>
              <a:rPr lang="en-US" sz="2400" i="1" dirty="0" err="1"/>
              <a:t>l</a:t>
            </a:r>
            <a:r>
              <a:rPr lang="en-US" sz="2400" baseline="-25000" dirty="0" err="1"/>
              <a:t>j</a:t>
            </a:r>
            <a:r>
              <a:rPr lang="en-US" sz="2400" dirty="0"/>
              <a:t>(x</a:t>
            </a:r>
            <a:r>
              <a:rPr lang="en-US" sz="2400" baseline="-25000" dirty="0"/>
              <a:t>i</a:t>
            </a:r>
            <a:r>
              <a:rPr lang="en-US" sz="2400" dirty="0"/>
              <a:t>)}?</a:t>
            </a:r>
          </a:p>
          <a:p>
            <a:r>
              <a:rPr lang="en-US" sz="2400" dirty="0"/>
              <a:t>For the case, </a:t>
            </a:r>
            <a:r>
              <a:rPr lang="en-US" sz="2400" i="1" dirty="0"/>
              <a:t>n</a:t>
            </a:r>
            <a:r>
              <a:rPr lang="en-US" sz="2400" dirty="0"/>
              <a:t> = 4,  </a:t>
            </a:r>
            <a:r>
              <a:rPr lang="en-US" sz="2400" i="1" dirty="0"/>
              <a:t>j = 2, </a:t>
            </a:r>
            <a:r>
              <a:rPr lang="en-US" sz="2400" dirty="0" smtClean="0"/>
              <a:t>try</a:t>
            </a:r>
            <a:r>
              <a:rPr lang="en-US" sz="2400" i="1" dirty="0" smtClean="0"/>
              <a:t>:</a:t>
            </a:r>
            <a:endParaRPr lang="en-US" sz="2400" dirty="0"/>
          </a:p>
        </p:txBody>
      </p:sp>
      <p:graphicFrame>
        <p:nvGraphicFramePr>
          <p:cNvPr id="179205" name="Object 5"/>
          <p:cNvGraphicFramePr>
            <a:graphicFrameLocks noChangeAspect="1"/>
          </p:cNvGraphicFramePr>
          <p:nvPr>
            <p:ph sz="quarter" idx="2"/>
          </p:nvPr>
        </p:nvGraphicFramePr>
        <p:xfrm>
          <a:off x="4038600" y="3048000"/>
          <a:ext cx="4495800" cy="779463"/>
        </p:xfrm>
        <a:graphic>
          <a:graphicData uri="http://schemas.openxmlformats.org/presentationml/2006/ole">
            <p:oleObj spid="_x0000_s116739" name="Equation" r:id="rId4" imgW="2489040" imgH="431640" progId="Equation.3">
              <p:embed/>
            </p:oleObj>
          </a:graphicData>
        </a:graphic>
      </p:graphicFrame>
      <p:sp>
        <p:nvSpPr>
          <p:cNvPr id="179207" name="Text Box 7"/>
          <p:cNvSpPr txBox="1">
            <a:spLocks noChangeArrowheads="1"/>
          </p:cNvSpPr>
          <p:nvPr/>
        </p:nvSpPr>
        <p:spPr bwMode="auto">
          <a:xfrm>
            <a:off x="762000" y="3581400"/>
            <a:ext cx="5638800" cy="15525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If </a:t>
            </a:r>
            <a:r>
              <a:rPr lang="en-US" i="1"/>
              <a:t>x = x</a:t>
            </a:r>
            <a:r>
              <a:rPr lang="en-US" i="1" baseline="-25000"/>
              <a:t>2</a:t>
            </a:r>
            <a:r>
              <a:rPr lang="en-US" i="1"/>
              <a:t>, l</a:t>
            </a:r>
            <a:r>
              <a:rPr lang="en-US" i="1" baseline="-25000"/>
              <a:t>2</a:t>
            </a:r>
            <a:r>
              <a:rPr lang="en-US" i="1"/>
              <a:t>(x) = 1</a:t>
            </a:r>
          </a:p>
          <a:p>
            <a:pPr algn="l">
              <a:spcBef>
                <a:spcPct val="50000"/>
              </a:spcBef>
            </a:pPr>
            <a:r>
              <a:rPr lang="en-US" i="1"/>
              <a:t>If x = x</a:t>
            </a:r>
            <a:r>
              <a:rPr lang="en-US" i="1" baseline="-25000"/>
              <a:t>3</a:t>
            </a:r>
            <a:r>
              <a:rPr lang="en-US" i="1"/>
              <a:t>, l</a:t>
            </a:r>
            <a:r>
              <a:rPr lang="en-US" i="1" baseline="-25000"/>
              <a:t>2</a:t>
            </a:r>
            <a:r>
              <a:rPr lang="en-US" i="1"/>
              <a:t>(x</a:t>
            </a:r>
            <a:r>
              <a:rPr lang="en-US" i="1" baseline="-25000"/>
              <a:t>3</a:t>
            </a:r>
            <a:r>
              <a:rPr lang="en-US" i="1"/>
              <a:t>) = 0</a:t>
            </a:r>
          </a:p>
          <a:p>
            <a:pPr algn="l">
              <a:spcBef>
                <a:spcPct val="50000"/>
              </a:spcBef>
            </a:pPr>
            <a:r>
              <a:rPr lang="en-US" i="1"/>
              <a:t>This definition meets the requirement.</a:t>
            </a:r>
            <a:endParaRPr lang="en-US"/>
          </a:p>
        </p:txBody>
      </p:sp>
      <p:graphicFrame>
        <p:nvGraphicFramePr>
          <p:cNvPr id="179208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4572000" y="5181600"/>
          <a:ext cx="2971800" cy="1133475"/>
        </p:xfrm>
        <a:graphic>
          <a:graphicData uri="http://schemas.openxmlformats.org/presentationml/2006/ole">
            <p:oleObj spid="_x0000_s116740" name="Equation" r:id="rId5" imgW="1231560" imgH="4698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34000" y="3962400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Notice the denominator has </a:t>
            </a:r>
            <a:r>
              <a:rPr lang="en-US" dirty="0" smtClean="0">
                <a:solidFill>
                  <a:srgbClr val="FF0000"/>
                </a:solidFill>
              </a:rPr>
              <a:t>only</a:t>
            </a:r>
            <a:r>
              <a:rPr lang="en-US" dirty="0" smtClean="0"/>
              <a:t> x</a:t>
            </a:r>
            <a:r>
              <a:rPr lang="en-US" baseline="-25000" dirty="0" smtClean="0"/>
              <a:t>2</a:t>
            </a:r>
            <a:r>
              <a:rPr lang="en-US" dirty="0" smtClean="0"/>
              <a:t> factors and the numerator has </a:t>
            </a:r>
            <a:r>
              <a:rPr lang="en-US" i="1" dirty="0" smtClean="0">
                <a:solidFill>
                  <a:srgbClr val="FF0000"/>
                </a:solidFill>
              </a:rPr>
              <a:t>none.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7" grpId="0"/>
      <p:bldP spid="7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Example: Find the Lagrange Interpolating Polynomial for:</a:t>
            </a:r>
          </a:p>
        </p:txBody>
      </p:sp>
      <p:graphicFrame>
        <p:nvGraphicFramePr>
          <p:cNvPr id="182307" name="Group 35"/>
          <p:cNvGraphicFramePr>
            <a:graphicFrameLocks noGrp="1"/>
          </p:cNvGraphicFramePr>
          <p:nvPr>
            <p:ph sz="half" idx="1"/>
          </p:nvPr>
        </p:nvGraphicFramePr>
        <p:xfrm>
          <a:off x="762000" y="1981200"/>
          <a:ext cx="7543800" cy="1554480"/>
        </p:xfrm>
        <a:graphic>
          <a:graphicData uri="http://schemas.openxmlformats.org/drawingml/2006/table">
            <a:tbl>
              <a:tblPr/>
              <a:tblGrid>
                <a:gridCol w="1885950"/>
                <a:gridCol w="1885950"/>
                <a:gridCol w="1885950"/>
                <a:gridCol w="1885950"/>
              </a:tblGrid>
              <a:tr h="407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endParaRPr kumimoji="0" 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or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f(x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2304" name="Object 32"/>
          <p:cNvGraphicFramePr>
            <a:graphicFrameLocks noChangeAspect="1"/>
          </p:cNvGraphicFramePr>
          <p:nvPr>
            <p:ph sz="half" idx="2"/>
          </p:nvPr>
        </p:nvGraphicFramePr>
        <p:xfrm>
          <a:off x="685800" y="3733800"/>
          <a:ext cx="4419600" cy="2435225"/>
        </p:xfrm>
        <a:graphic>
          <a:graphicData uri="http://schemas.openxmlformats.org/presentationml/2006/ole">
            <p:oleObj spid="_x0000_s118786" name="Equation" r:id="rId3" imgW="2374560" imgH="1307880" progId="Equation.3">
              <p:embed/>
            </p:oleObj>
          </a:graphicData>
        </a:graphic>
      </p:graphicFrame>
      <p:graphicFrame>
        <p:nvGraphicFramePr>
          <p:cNvPr id="74755" name="Object 3"/>
          <p:cNvGraphicFramePr>
            <a:graphicFrameLocks noChangeAspect="1"/>
          </p:cNvGraphicFramePr>
          <p:nvPr/>
        </p:nvGraphicFramePr>
        <p:xfrm>
          <a:off x="5334000" y="3886200"/>
          <a:ext cx="2971800" cy="1133475"/>
        </p:xfrm>
        <a:graphic>
          <a:graphicData uri="http://schemas.openxmlformats.org/presentationml/2006/ole">
            <p:oleObj spid="_x0000_s118787" name="Equation" r:id="rId4" imgW="1231560" imgH="4698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62600" y="51054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Activity 9: Part II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Example: Find the Lagrange Interpolating Polynomial for:</a:t>
            </a:r>
          </a:p>
        </p:txBody>
      </p:sp>
      <p:graphicFrame>
        <p:nvGraphicFramePr>
          <p:cNvPr id="185347" name="Group 3"/>
          <p:cNvGraphicFramePr>
            <a:graphicFrameLocks noGrp="1"/>
          </p:cNvGraphicFramePr>
          <p:nvPr>
            <p:ph sz="half" idx="1"/>
          </p:nvPr>
        </p:nvGraphicFramePr>
        <p:xfrm>
          <a:off x="685800" y="1981200"/>
          <a:ext cx="7543800" cy="1600200"/>
        </p:xfrm>
        <a:graphic>
          <a:graphicData uri="http://schemas.openxmlformats.org/drawingml/2006/table">
            <a:tbl>
              <a:tblPr/>
              <a:tblGrid>
                <a:gridCol w="1885950"/>
                <a:gridCol w="1885950"/>
                <a:gridCol w="1885950"/>
                <a:gridCol w="188595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endParaRPr kumimoji="0" 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or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f(x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5369" name="Object 25"/>
          <p:cNvGraphicFramePr>
            <a:graphicFrameLocks noChangeAspect="1"/>
          </p:cNvGraphicFramePr>
          <p:nvPr>
            <p:ph sz="quarter" idx="2"/>
          </p:nvPr>
        </p:nvGraphicFramePr>
        <p:xfrm>
          <a:off x="609600" y="3886200"/>
          <a:ext cx="2057400" cy="1993900"/>
        </p:xfrm>
        <a:graphic>
          <a:graphicData uri="http://schemas.openxmlformats.org/presentationml/2006/ole">
            <p:oleObj spid="_x0000_s119810" name="Equation" r:id="rId3" imgW="1257120" imgH="1218960" progId="Equation.3">
              <p:embed/>
            </p:oleObj>
          </a:graphicData>
        </a:graphic>
      </p:graphicFrame>
      <p:graphicFrame>
        <p:nvGraphicFramePr>
          <p:cNvPr id="185370" name="Object 26"/>
          <p:cNvGraphicFramePr>
            <a:graphicFrameLocks noChangeAspect="1"/>
          </p:cNvGraphicFramePr>
          <p:nvPr>
            <p:ph sz="quarter" idx="3"/>
          </p:nvPr>
        </p:nvGraphicFramePr>
        <p:xfrm>
          <a:off x="2819400" y="3810000"/>
          <a:ext cx="5294221" cy="2133600"/>
        </p:xfrm>
        <a:graphic>
          <a:graphicData uri="http://schemas.openxmlformats.org/presentationml/2006/ole">
            <p:oleObj spid="_x0000_s119811" name="Equation" r:id="rId4" imgW="3403440" imgH="1371600" progId="Equation.3">
              <p:embed/>
            </p:oleObj>
          </a:graphicData>
        </a:graphic>
      </p:graphicFrame>
      <p:grpSp>
        <p:nvGrpSpPr>
          <p:cNvPr id="2" name="Group 11"/>
          <p:cNvGrpSpPr/>
          <p:nvPr/>
        </p:nvGrpSpPr>
        <p:grpSpPr>
          <a:xfrm>
            <a:off x="3962401" y="3048000"/>
            <a:ext cx="4343399" cy="1384995"/>
            <a:chOff x="3962401" y="3048000"/>
            <a:chExt cx="4343399" cy="1384995"/>
          </a:xfrm>
        </p:grpSpPr>
        <p:sp>
          <p:nvSpPr>
            <p:cNvPr id="6" name="TextBox 5"/>
            <p:cNvSpPr txBox="1"/>
            <p:nvPr/>
          </p:nvSpPr>
          <p:spPr>
            <a:xfrm>
              <a:off x="5181600" y="3048000"/>
              <a:ext cx="3124200" cy="138499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Recall, the A matrix was a unit matrix here.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cxnSp>
          <p:nvCxnSpPr>
            <p:cNvPr id="8" name="Curved Connector 7"/>
            <p:cNvCxnSpPr/>
            <p:nvPr/>
          </p:nvCxnSpPr>
          <p:spPr>
            <a:xfrm rot="10800000" flipV="1">
              <a:off x="3962401" y="3657600"/>
              <a:ext cx="1143000" cy="381000"/>
            </a:xfrm>
            <a:prstGeom prst="curvedConnector3">
              <a:avLst>
                <a:gd name="adj1" fmla="val 97568"/>
              </a:avLst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5638800" y="5486400"/>
            <a:ext cx="243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The Same Polynomial!!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Lagrangian Functions</a:t>
            </a:r>
          </a:p>
        </p:txBody>
      </p:sp>
      <p:pic>
        <p:nvPicPr>
          <p:cNvPr id="187396" name="Picture 4" descr="sca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66800" y="1600200"/>
            <a:ext cx="6705600" cy="42306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Newton: </a:t>
            </a:r>
          </a:p>
        </p:txBody>
      </p:sp>
      <p:graphicFrame>
        <p:nvGraphicFramePr>
          <p:cNvPr id="193540" name="Object 4"/>
          <p:cNvGraphicFramePr>
            <a:graphicFrameLocks noChangeAspect="1"/>
          </p:cNvGraphicFramePr>
          <p:nvPr/>
        </p:nvGraphicFramePr>
        <p:xfrm>
          <a:off x="3581400" y="381000"/>
          <a:ext cx="5270500" cy="3095625"/>
        </p:xfrm>
        <a:graphic>
          <a:graphicData uri="http://schemas.openxmlformats.org/presentationml/2006/ole">
            <p:oleObj spid="_x0000_s120834" name="Equation" r:id="rId3" imgW="2247840" imgH="1320480" progId="Equation.3">
              <p:embed/>
            </p:oleObj>
          </a:graphicData>
        </a:graphic>
      </p:graphicFrame>
      <p:sp>
        <p:nvSpPr>
          <p:cNvPr id="193541" name="Text Box 5"/>
          <p:cNvSpPr txBox="1">
            <a:spLocks noChangeArrowheads="1"/>
          </p:cNvSpPr>
          <p:nvPr/>
        </p:nvSpPr>
        <p:spPr bwMode="auto">
          <a:xfrm>
            <a:off x="762000" y="1447800"/>
            <a:ext cx="2590800" cy="191770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Each basis function is of (</a:t>
            </a:r>
            <a:r>
              <a:rPr lang="en-US" i="1"/>
              <a:t>j-1) </a:t>
            </a:r>
            <a:r>
              <a:rPr lang="en-US"/>
              <a:t>power, but it is not a simple monomial of that power.</a:t>
            </a:r>
          </a:p>
        </p:txBody>
      </p:sp>
      <p:sp>
        <p:nvSpPr>
          <p:cNvPr id="193542" name="Text Box 6"/>
          <p:cNvSpPr txBox="1">
            <a:spLocks noChangeArrowheads="1"/>
          </p:cNvSpPr>
          <p:nvPr/>
        </p:nvSpPr>
        <p:spPr bwMode="auto">
          <a:xfrm>
            <a:off x="1219200" y="3886200"/>
            <a:ext cx="4495800" cy="8223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The x</a:t>
            </a:r>
            <a:r>
              <a:rPr lang="en-US" baseline="-25000">
                <a:solidFill>
                  <a:srgbClr val="FF3300"/>
                </a:solidFill>
              </a:rPr>
              <a:t>i</a:t>
            </a:r>
            <a:r>
              <a:rPr lang="en-US">
                <a:solidFill>
                  <a:srgbClr val="FF3300"/>
                </a:solidFill>
              </a:rPr>
              <a:t> values are the independent data set variables.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3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3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38" grpId="0" build="p" autoUpdateAnimBg="0"/>
      <p:bldP spid="193541" grpId="0" animBg="1" autoUpdateAnimBg="0"/>
      <p:bldP spid="19354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4876800" cy="1143000"/>
          </a:xfrm>
        </p:spPr>
        <p:txBody>
          <a:bodyPr/>
          <a:lstStyle/>
          <a:p>
            <a:r>
              <a:rPr lang="en-US" dirty="0"/>
              <a:t>Evaluate ln2</a:t>
            </a: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881063" y="1189038"/>
          <a:ext cx="6010275" cy="4572000"/>
        </p:xfrm>
        <a:graphic>
          <a:graphicData uri="http://schemas.openxmlformats.org/presentationml/2006/ole">
            <p:oleObj spid="_x0000_s4099" name="Equation" r:id="rId3" imgW="2705040" imgH="2057400" progId="Equation.3">
              <p:embed/>
            </p:oleObj>
          </a:graphicData>
        </a:graphic>
      </p:graphicFrame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495800" y="3200400"/>
            <a:ext cx="4343400" cy="249299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solidFill>
                  <a:srgbClr val="FF3300"/>
                </a:solidFill>
                <a:latin typeface="Times New Roman" pitchFamily="18" charset="0"/>
              </a:rPr>
              <a:t>The truncation error in this alternating series is less than the first omitted term.  It will take 10</a:t>
            </a:r>
            <a:r>
              <a:rPr lang="en-US" sz="2400" baseline="30000" dirty="0">
                <a:solidFill>
                  <a:srgbClr val="FF3300"/>
                </a:solidFill>
                <a:latin typeface="Times New Roman" pitchFamily="18" charset="0"/>
              </a:rPr>
              <a:t>9</a:t>
            </a:r>
            <a:r>
              <a:rPr lang="en-US" sz="2400" dirty="0">
                <a:solidFill>
                  <a:srgbClr val="FF3300"/>
                </a:solidFill>
                <a:latin typeface="Times New Roman" pitchFamily="18" charset="0"/>
              </a:rPr>
              <a:t> terms to get the value correct to 9 decimal </a:t>
            </a:r>
            <a:r>
              <a:rPr lang="en-US" sz="2400" dirty="0" smtClean="0">
                <a:solidFill>
                  <a:srgbClr val="FF3300"/>
                </a:solidFill>
                <a:latin typeface="Times New Roman" pitchFamily="18" charset="0"/>
              </a:rPr>
              <a:t>places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dirty="0" smtClean="0">
                <a:solidFill>
                  <a:srgbClr val="FF3300"/>
                </a:solidFill>
                <a:latin typeface="Times New Roman" pitchFamily="18" charset="0"/>
              </a:rPr>
              <a:t>Why?  </a:t>
            </a:r>
            <a:r>
              <a:rPr lang="en-US" sz="2400" i="1" dirty="0" smtClean="0">
                <a:solidFill>
                  <a:srgbClr val="FF3300"/>
                </a:solidFill>
                <a:latin typeface="Times New Roman" pitchFamily="18" charset="0"/>
              </a:rPr>
              <a:t>X is large!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4267200"/>
            <a:ext cx="4800600" cy="2133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5867400" y="0"/>
          <a:ext cx="2841523" cy="1295400"/>
        </p:xfrm>
        <a:graphic>
          <a:graphicData uri="http://schemas.openxmlformats.org/presentationml/2006/ole">
            <p:oleObj spid="_x0000_s4100" name="Equation" r:id="rId4" imgW="863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uiExpand="1" build="allAtOnce" animBg="1"/>
      <p:bldP spid="7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Heath Fig 7.3</a:t>
            </a:r>
            <a:br>
              <a:rPr lang="en-US"/>
            </a:br>
            <a:endParaRPr lang="en-US"/>
          </a:p>
        </p:txBody>
      </p:sp>
      <p:pic>
        <p:nvPicPr>
          <p:cNvPr id="199683" name="Picture 3" descr="heath7-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00" y="1447800"/>
            <a:ext cx="6172200" cy="3884613"/>
          </a:xfrm>
          <a:prstGeom prst="rect">
            <a:avLst/>
          </a:prstGeom>
          <a:noFill/>
        </p:spPr>
      </p:pic>
      <p:sp>
        <p:nvSpPr>
          <p:cNvPr id="199684" name="Text Box 4"/>
          <p:cNvSpPr txBox="1">
            <a:spLocks noChangeArrowheads="1"/>
          </p:cNvSpPr>
          <p:nvPr/>
        </p:nvSpPr>
        <p:spPr bwMode="auto">
          <a:xfrm>
            <a:off x="3962400" y="5105400"/>
            <a:ext cx="3276600" cy="11874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The five data points (x</a:t>
            </a:r>
            <a:r>
              <a:rPr lang="en-US" baseline="-25000"/>
              <a:t>1</a:t>
            </a:r>
            <a:r>
              <a:rPr lang="en-US"/>
              <a:t>,…,x</a:t>
            </a:r>
            <a:r>
              <a:rPr lang="en-US" baseline="-25000"/>
              <a:t>5</a:t>
            </a:r>
            <a:r>
              <a:rPr lang="en-US"/>
              <a:t>) are evenly spaced here.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00200"/>
            <a:ext cx="7696200" cy="609600"/>
          </a:xfrm>
        </p:spPr>
        <p:txBody>
          <a:bodyPr/>
          <a:lstStyle/>
          <a:p>
            <a:r>
              <a:rPr lang="en-US" sz="2800"/>
              <a:t>Find the Newton interpolant for:</a:t>
            </a:r>
          </a:p>
        </p:txBody>
      </p:sp>
      <p:graphicFrame>
        <p:nvGraphicFramePr>
          <p:cNvPr id="210980" name="Group 36"/>
          <p:cNvGraphicFramePr>
            <a:graphicFrameLocks noGrp="1"/>
          </p:cNvGraphicFramePr>
          <p:nvPr>
            <p:ph sz="quarter" idx="4294967295"/>
          </p:nvPr>
        </p:nvGraphicFramePr>
        <p:xfrm>
          <a:off x="1219200" y="2438400"/>
          <a:ext cx="6248400" cy="1934210"/>
        </p:xfrm>
        <a:graphic>
          <a:graphicData uri="http://schemas.openxmlformats.org/drawingml/2006/table">
            <a:tbl>
              <a:tblPr/>
              <a:tblGrid>
                <a:gridCol w="1562100"/>
                <a:gridCol w="1562100"/>
                <a:gridCol w="1562100"/>
                <a:gridCol w="15621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endParaRPr kumimoji="0" 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or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f(x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10978" name="Object 34"/>
          <p:cNvGraphicFramePr>
            <a:graphicFrameLocks noChangeAspect="1"/>
          </p:cNvGraphicFramePr>
          <p:nvPr>
            <p:ph sz="quarter" idx="3"/>
          </p:nvPr>
        </p:nvGraphicFramePr>
        <p:xfrm>
          <a:off x="914400" y="4419600"/>
          <a:ext cx="2971800" cy="1431925"/>
        </p:xfrm>
        <a:graphic>
          <a:graphicData uri="http://schemas.openxmlformats.org/presentationml/2006/ole">
            <p:oleObj spid="_x0000_s122882" name="Equation" r:id="rId3" imgW="1422360" imgH="685800" progId="Equation.3">
              <p:embed/>
            </p:oleObj>
          </a:graphicData>
        </a:graphic>
      </p:graphicFrame>
      <p:sp>
        <p:nvSpPr>
          <p:cNvPr id="1341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4148" name="Object 4"/>
          <p:cNvGraphicFramePr>
            <a:graphicFrameLocks noChangeAspect="1"/>
          </p:cNvGraphicFramePr>
          <p:nvPr/>
        </p:nvGraphicFramePr>
        <p:xfrm>
          <a:off x="5105400" y="4572000"/>
          <a:ext cx="2928026" cy="1066800"/>
        </p:xfrm>
        <a:graphic>
          <a:graphicData uri="http://schemas.openxmlformats.org/presentationml/2006/ole">
            <p:oleObj spid="_x0000_s122883" name="Equation" r:id="rId4" imgW="1231366" imgH="444307" progId="Equation.3">
              <p:embed/>
            </p:oleObj>
          </a:graphicData>
        </a:graphic>
      </p:graphicFrame>
      <p:sp>
        <p:nvSpPr>
          <p:cNvPr id="8" name="Content Placeholder 9"/>
          <p:cNvSpPr>
            <a:spLocks noGrp="1"/>
          </p:cNvSpPr>
          <p:nvPr>
            <p:ph sz="quarter" idx="3"/>
          </p:nvPr>
        </p:nvSpPr>
        <p:spPr>
          <a:xfrm>
            <a:off x="4267200" y="5791200"/>
            <a:ext cx="4343400" cy="762000"/>
          </a:xfrm>
        </p:spPr>
        <p:txBody>
          <a:bodyPr/>
          <a:lstStyle/>
          <a:p>
            <a:pPr marL="742950" indent="-742950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Activity 9: Part III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00200"/>
            <a:ext cx="7696200" cy="609600"/>
          </a:xfrm>
        </p:spPr>
        <p:txBody>
          <a:bodyPr/>
          <a:lstStyle/>
          <a:p>
            <a:r>
              <a:rPr lang="en-US" sz="2800"/>
              <a:t>Find the Newton interpolant for:</a:t>
            </a:r>
          </a:p>
        </p:txBody>
      </p:sp>
      <p:graphicFrame>
        <p:nvGraphicFramePr>
          <p:cNvPr id="210973" name="Object 29"/>
          <p:cNvGraphicFramePr>
            <a:graphicFrameLocks noChangeAspect="1"/>
          </p:cNvGraphicFramePr>
          <p:nvPr>
            <p:ph sz="quarter" idx="2"/>
          </p:nvPr>
        </p:nvGraphicFramePr>
        <p:xfrm>
          <a:off x="3429000" y="4343400"/>
          <a:ext cx="5562600" cy="1634756"/>
        </p:xfrm>
        <a:graphic>
          <a:graphicData uri="http://schemas.openxmlformats.org/presentationml/2006/ole">
            <p:oleObj spid="_x0000_s123906" name="Equation" r:id="rId3" imgW="3111480" imgH="914400" progId="Equation.3">
              <p:embed/>
            </p:oleObj>
          </a:graphicData>
        </a:graphic>
      </p:graphicFrame>
      <p:graphicFrame>
        <p:nvGraphicFramePr>
          <p:cNvPr id="210980" name="Group 36"/>
          <p:cNvGraphicFramePr>
            <a:graphicFrameLocks noGrp="1"/>
          </p:cNvGraphicFramePr>
          <p:nvPr>
            <p:ph sz="quarter" idx="4294967295"/>
          </p:nvPr>
        </p:nvGraphicFramePr>
        <p:xfrm>
          <a:off x="1219200" y="2209800"/>
          <a:ext cx="6248400" cy="1934210"/>
        </p:xfrm>
        <a:graphic>
          <a:graphicData uri="http://schemas.openxmlformats.org/drawingml/2006/table">
            <a:tbl>
              <a:tblPr/>
              <a:tblGrid>
                <a:gridCol w="1562100"/>
                <a:gridCol w="1562100"/>
                <a:gridCol w="1562100"/>
                <a:gridCol w="15621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endParaRPr kumimoji="0" 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endParaRPr kumimoji="0" 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or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f(x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10978" name="Object 34"/>
          <p:cNvGraphicFramePr>
            <a:graphicFrameLocks noChangeAspect="1"/>
          </p:cNvGraphicFramePr>
          <p:nvPr>
            <p:ph sz="quarter" idx="3"/>
          </p:nvPr>
        </p:nvGraphicFramePr>
        <p:xfrm>
          <a:off x="381000" y="4419600"/>
          <a:ext cx="2971800" cy="1431925"/>
        </p:xfrm>
        <a:graphic>
          <a:graphicData uri="http://schemas.openxmlformats.org/presentationml/2006/ole">
            <p:oleObj spid="_x0000_s123907" name="Equation" r:id="rId4" imgW="1422360" imgH="6858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The linear equation matrix is neither full nor </a:t>
            </a:r>
            <a:r>
              <a:rPr lang="en-US" sz="3200" dirty="0" smtClean="0"/>
              <a:t>diagonal in the Newton case</a:t>
            </a:r>
            <a:endParaRPr lang="en-US" dirty="0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1219200"/>
          </a:xfrm>
        </p:spPr>
        <p:txBody>
          <a:bodyPr/>
          <a:lstStyle/>
          <a:p>
            <a:r>
              <a:rPr lang="en-US" sz="2800"/>
              <a:t>Consider the equation represented by the first row of the matrix for a system with </a:t>
            </a:r>
            <a:r>
              <a:rPr lang="en-US" sz="2800" i="1"/>
              <a:t>n = 4:</a:t>
            </a:r>
            <a:endParaRPr lang="en-US" sz="2800"/>
          </a:p>
        </p:txBody>
      </p:sp>
      <p:graphicFrame>
        <p:nvGraphicFramePr>
          <p:cNvPr id="194564" name="Object 4"/>
          <p:cNvGraphicFramePr>
            <a:graphicFrameLocks noChangeAspect="1"/>
          </p:cNvGraphicFramePr>
          <p:nvPr/>
        </p:nvGraphicFramePr>
        <p:xfrm>
          <a:off x="4514850" y="3321050"/>
          <a:ext cx="112713" cy="214313"/>
        </p:xfrm>
        <a:graphic>
          <a:graphicData uri="http://schemas.openxmlformats.org/presentationml/2006/ole">
            <p:oleObj spid="_x0000_s124930" name="Equation" r:id="rId3" imgW="114120" imgH="215640" progId="Equation.3">
              <p:embed/>
            </p:oleObj>
          </a:graphicData>
        </a:graphic>
      </p:graphicFrame>
      <p:graphicFrame>
        <p:nvGraphicFramePr>
          <p:cNvPr id="194565" name="Object 5"/>
          <p:cNvGraphicFramePr>
            <a:graphicFrameLocks noChangeAspect="1"/>
          </p:cNvGraphicFramePr>
          <p:nvPr/>
        </p:nvGraphicFramePr>
        <p:xfrm>
          <a:off x="4514850" y="3321050"/>
          <a:ext cx="112713" cy="214313"/>
        </p:xfrm>
        <a:graphic>
          <a:graphicData uri="http://schemas.openxmlformats.org/presentationml/2006/ole">
            <p:oleObj spid="_x0000_s124931" name="Equation" r:id="rId4" imgW="114120" imgH="215640" progId="Equation.3">
              <p:embed/>
            </p:oleObj>
          </a:graphicData>
        </a:graphic>
      </p:graphicFrame>
      <p:graphicFrame>
        <p:nvGraphicFramePr>
          <p:cNvPr id="194566" name="Object 6"/>
          <p:cNvGraphicFramePr>
            <a:graphicFrameLocks noChangeAspect="1"/>
          </p:cNvGraphicFramePr>
          <p:nvPr/>
        </p:nvGraphicFramePr>
        <p:xfrm>
          <a:off x="685800" y="3352800"/>
          <a:ext cx="7977188" cy="444500"/>
        </p:xfrm>
        <a:graphic>
          <a:graphicData uri="http://schemas.openxmlformats.org/presentationml/2006/ole">
            <p:oleObj spid="_x0000_s124932" name="Equation" r:id="rId5" imgW="4305240" imgH="241200" progId="Equation.3">
              <p:embed/>
            </p:oleObj>
          </a:graphicData>
        </a:graphic>
      </p:graphicFrame>
      <p:sp>
        <p:nvSpPr>
          <p:cNvPr id="194567" name="Text Box 7"/>
          <p:cNvSpPr txBox="1">
            <a:spLocks noChangeArrowheads="1"/>
          </p:cNvSpPr>
          <p:nvPr/>
        </p:nvSpPr>
        <p:spPr bwMode="auto">
          <a:xfrm>
            <a:off x="609600" y="4038600"/>
            <a:ext cx="762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/>
              <a:t>Plug in </a:t>
            </a:r>
            <a:r>
              <a:rPr lang="en-US" sz="2800" i="1"/>
              <a:t>x = x</a:t>
            </a:r>
            <a:r>
              <a:rPr lang="en-US" sz="2800" i="1" baseline="-25000"/>
              <a:t>1</a:t>
            </a:r>
            <a:r>
              <a:rPr lang="en-US" sz="2800" i="1"/>
              <a:t> </a:t>
            </a:r>
            <a:r>
              <a:rPr lang="en-US" sz="2800"/>
              <a:t>for the 1st set of data points (x</a:t>
            </a:r>
            <a:r>
              <a:rPr lang="en-US" sz="2800" baseline="-25000"/>
              <a:t>1</a:t>
            </a:r>
            <a:r>
              <a:rPr lang="en-US" sz="2800"/>
              <a:t>,y</a:t>
            </a:r>
            <a:r>
              <a:rPr lang="en-US" sz="2800" baseline="-25000"/>
              <a:t>1</a:t>
            </a:r>
            <a:r>
              <a:rPr lang="en-US" sz="2800"/>
              <a:t>)</a:t>
            </a:r>
            <a:endParaRPr lang="en-US"/>
          </a:p>
        </p:txBody>
      </p:sp>
      <p:graphicFrame>
        <p:nvGraphicFramePr>
          <p:cNvPr id="194568" name="Object 8"/>
          <p:cNvGraphicFramePr>
            <a:graphicFrameLocks noChangeAspect="1"/>
          </p:cNvGraphicFramePr>
          <p:nvPr/>
        </p:nvGraphicFramePr>
        <p:xfrm>
          <a:off x="603250" y="4953000"/>
          <a:ext cx="8048625" cy="423863"/>
        </p:xfrm>
        <a:graphic>
          <a:graphicData uri="http://schemas.openxmlformats.org/presentationml/2006/ole">
            <p:oleObj spid="_x0000_s124933" name="Equation" r:id="rId6" imgW="4343400" imgH="228600" progId="Equation.3">
              <p:embed/>
            </p:oleObj>
          </a:graphicData>
        </a:graphic>
      </p:graphicFrame>
      <p:graphicFrame>
        <p:nvGraphicFramePr>
          <p:cNvPr id="194569" name="Object 9"/>
          <p:cNvGraphicFramePr>
            <a:graphicFrameLocks noChangeAspect="1"/>
          </p:cNvGraphicFramePr>
          <p:nvPr/>
        </p:nvGraphicFramePr>
        <p:xfrm>
          <a:off x="1524000" y="5715000"/>
          <a:ext cx="2090738" cy="749300"/>
        </p:xfrm>
        <a:graphic>
          <a:graphicData uri="http://schemas.openxmlformats.org/presentationml/2006/ole">
            <p:oleObj spid="_x0000_s124934" name="Equation" r:id="rId7" imgW="596880" imgH="215640" progId="Equation.3">
              <p:embed/>
            </p:oleObj>
          </a:graphicData>
        </a:graphic>
      </p:graphicFrame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828800" y="5305425"/>
            <a:ext cx="4484688" cy="942975"/>
            <a:chOff x="1152" y="3342"/>
            <a:chExt cx="2825" cy="594"/>
          </a:xfrm>
        </p:grpSpPr>
        <p:sp>
          <p:nvSpPr>
            <p:cNvPr id="194571" name="AutoShape 11"/>
            <p:cNvSpPr>
              <a:spLocks/>
            </p:cNvSpPr>
            <p:nvPr/>
          </p:nvSpPr>
          <p:spPr bwMode="auto">
            <a:xfrm rot="5572165">
              <a:off x="1272" y="3234"/>
              <a:ext cx="168" cy="408"/>
            </a:xfrm>
            <a:prstGeom prst="rightBrace">
              <a:avLst>
                <a:gd name="adj1" fmla="val 20238"/>
                <a:gd name="adj2" fmla="val 51139"/>
              </a:avLst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572" name="AutoShape 12"/>
            <p:cNvSpPr>
              <a:spLocks/>
            </p:cNvSpPr>
            <p:nvPr/>
          </p:nvSpPr>
          <p:spPr bwMode="auto">
            <a:xfrm rot="5572165">
              <a:off x="2136" y="3225"/>
              <a:ext cx="168" cy="408"/>
            </a:xfrm>
            <a:prstGeom prst="rightBrace">
              <a:avLst>
                <a:gd name="adj1" fmla="val 20238"/>
                <a:gd name="adj2" fmla="val 51139"/>
              </a:avLst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573" name="Text Box 13"/>
            <p:cNvSpPr txBox="1">
              <a:spLocks noChangeArrowheads="1"/>
            </p:cNvSpPr>
            <p:nvPr/>
          </p:nvSpPr>
          <p:spPr bwMode="auto">
            <a:xfrm>
              <a:off x="3392" y="3648"/>
              <a:ext cx="585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FF3300"/>
                  </a:solidFill>
                </a:rPr>
                <a:t>Zeros</a:t>
              </a:r>
              <a:endParaRPr lang="en-US"/>
            </a:p>
          </p:txBody>
        </p:sp>
        <p:sp>
          <p:nvSpPr>
            <p:cNvPr id="194574" name="AutoShape 14"/>
            <p:cNvSpPr>
              <a:spLocks/>
            </p:cNvSpPr>
            <p:nvPr/>
          </p:nvSpPr>
          <p:spPr bwMode="auto">
            <a:xfrm rot="5572165">
              <a:off x="3576" y="3222"/>
              <a:ext cx="168" cy="408"/>
            </a:xfrm>
            <a:prstGeom prst="rightBrace">
              <a:avLst>
                <a:gd name="adj1" fmla="val 20238"/>
                <a:gd name="adj2" fmla="val 51139"/>
              </a:avLst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3" grpId="0" build="p" autoUpdateAnimBg="0"/>
      <p:bldP spid="194567" grpId="0" autoUpdateAnimBg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sz="3200"/>
              <a:t>The linear equation matrix is neither full nor diagonal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1600200"/>
          </a:xfrm>
        </p:spPr>
        <p:txBody>
          <a:bodyPr/>
          <a:lstStyle/>
          <a:p>
            <a:r>
              <a:rPr lang="en-US"/>
              <a:t>Consider the equation represented by the second row of the matrix for a system with </a:t>
            </a:r>
            <a:r>
              <a:rPr lang="en-US" i="1"/>
              <a:t>n = 4:</a:t>
            </a:r>
            <a:endParaRPr lang="en-US"/>
          </a:p>
        </p:txBody>
      </p:sp>
      <p:graphicFrame>
        <p:nvGraphicFramePr>
          <p:cNvPr id="195588" name="Object 4"/>
          <p:cNvGraphicFramePr>
            <a:graphicFrameLocks noChangeAspect="1"/>
          </p:cNvGraphicFramePr>
          <p:nvPr/>
        </p:nvGraphicFramePr>
        <p:xfrm>
          <a:off x="4514850" y="3321050"/>
          <a:ext cx="112713" cy="214313"/>
        </p:xfrm>
        <a:graphic>
          <a:graphicData uri="http://schemas.openxmlformats.org/presentationml/2006/ole">
            <p:oleObj spid="_x0000_s125954" name="Equation" r:id="rId3" imgW="114120" imgH="215640" progId="Equation.3">
              <p:embed/>
            </p:oleObj>
          </a:graphicData>
        </a:graphic>
      </p:graphicFrame>
      <p:graphicFrame>
        <p:nvGraphicFramePr>
          <p:cNvPr id="195589" name="Object 5"/>
          <p:cNvGraphicFramePr>
            <a:graphicFrameLocks noChangeAspect="1"/>
          </p:cNvGraphicFramePr>
          <p:nvPr/>
        </p:nvGraphicFramePr>
        <p:xfrm>
          <a:off x="4514850" y="3321050"/>
          <a:ext cx="112713" cy="214313"/>
        </p:xfrm>
        <a:graphic>
          <a:graphicData uri="http://schemas.openxmlformats.org/presentationml/2006/ole">
            <p:oleObj spid="_x0000_s125955" name="Equation" r:id="rId4" imgW="114120" imgH="215640" progId="Equation.3">
              <p:embed/>
            </p:oleObj>
          </a:graphicData>
        </a:graphic>
      </p:graphicFrame>
      <p:graphicFrame>
        <p:nvGraphicFramePr>
          <p:cNvPr id="195590" name="Object 6"/>
          <p:cNvGraphicFramePr>
            <a:graphicFrameLocks noChangeAspect="1"/>
          </p:cNvGraphicFramePr>
          <p:nvPr/>
        </p:nvGraphicFramePr>
        <p:xfrm>
          <a:off x="685800" y="3581400"/>
          <a:ext cx="8001000" cy="444500"/>
        </p:xfrm>
        <a:graphic>
          <a:graphicData uri="http://schemas.openxmlformats.org/presentationml/2006/ole">
            <p:oleObj spid="_x0000_s125956" name="Equation" r:id="rId5" imgW="4317840" imgH="241200" progId="Equation.3">
              <p:embed/>
            </p:oleObj>
          </a:graphicData>
        </a:graphic>
      </p:graphicFrame>
      <p:sp>
        <p:nvSpPr>
          <p:cNvPr id="195591" name="Text Box 7"/>
          <p:cNvSpPr txBox="1">
            <a:spLocks noChangeArrowheads="1"/>
          </p:cNvSpPr>
          <p:nvPr/>
        </p:nvSpPr>
        <p:spPr bwMode="auto">
          <a:xfrm>
            <a:off x="609600" y="4191000"/>
            <a:ext cx="762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/>
              <a:t>Plug in </a:t>
            </a:r>
            <a:r>
              <a:rPr lang="en-US" sz="2800" i="1"/>
              <a:t>x = x</a:t>
            </a:r>
            <a:r>
              <a:rPr lang="en-US" sz="2800" i="1" baseline="-25000"/>
              <a:t>2</a:t>
            </a:r>
            <a:r>
              <a:rPr lang="en-US" sz="2800" i="1"/>
              <a:t> </a:t>
            </a:r>
            <a:r>
              <a:rPr lang="en-US" sz="2800"/>
              <a:t>for the 2nd set of data points (x</a:t>
            </a:r>
            <a:r>
              <a:rPr lang="en-US" sz="2800" baseline="-25000"/>
              <a:t>2</a:t>
            </a:r>
            <a:r>
              <a:rPr lang="en-US" sz="2800"/>
              <a:t>,y</a:t>
            </a:r>
            <a:r>
              <a:rPr lang="en-US" sz="2800" baseline="-25000"/>
              <a:t>2</a:t>
            </a:r>
            <a:r>
              <a:rPr lang="en-US" sz="2800"/>
              <a:t>)</a:t>
            </a:r>
            <a:endParaRPr lang="en-US"/>
          </a:p>
        </p:txBody>
      </p:sp>
      <p:graphicFrame>
        <p:nvGraphicFramePr>
          <p:cNvPr id="195592" name="Object 8"/>
          <p:cNvGraphicFramePr>
            <a:graphicFrameLocks noChangeAspect="1"/>
          </p:cNvGraphicFramePr>
          <p:nvPr/>
        </p:nvGraphicFramePr>
        <p:xfrm>
          <a:off x="498475" y="4953000"/>
          <a:ext cx="8259763" cy="423863"/>
        </p:xfrm>
        <a:graphic>
          <a:graphicData uri="http://schemas.openxmlformats.org/presentationml/2006/ole">
            <p:oleObj spid="_x0000_s125957" name="Equation" r:id="rId6" imgW="4457520" imgH="228600" progId="Equation.3">
              <p:embed/>
            </p:oleObj>
          </a:graphicData>
        </a:graphic>
      </p:graphicFrame>
      <p:graphicFrame>
        <p:nvGraphicFramePr>
          <p:cNvPr id="195593" name="Object 9"/>
          <p:cNvGraphicFramePr>
            <a:graphicFrameLocks noChangeAspect="1"/>
          </p:cNvGraphicFramePr>
          <p:nvPr/>
        </p:nvGraphicFramePr>
        <p:xfrm>
          <a:off x="1066800" y="5791200"/>
          <a:ext cx="3581400" cy="554038"/>
        </p:xfrm>
        <a:graphic>
          <a:graphicData uri="http://schemas.openxmlformats.org/presentationml/2006/ole">
            <p:oleObj spid="_x0000_s125958" name="Equation" r:id="rId7" imgW="1384200" imgH="215640" progId="Equation.3">
              <p:embed/>
            </p:oleObj>
          </a:graphicData>
        </a:graphic>
      </p:graphicFrame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000500" y="5334000"/>
            <a:ext cx="3086100" cy="914400"/>
            <a:chOff x="2520" y="3360"/>
            <a:chExt cx="1944" cy="576"/>
          </a:xfrm>
        </p:grpSpPr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2520" y="3360"/>
              <a:ext cx="1944" cy="173"/>
              <a:chOff x="2520" y="3360"/>
              <a:chExt cx="1944" cy="173"/>
            </a:xfrm>
          </p:grpSpPr>
          <p:sp>
            <p:nvSpPr>
              <p:cNvPr id="195596" name="AutoShape 12"/>
              <p:cNvSpPr>
                <a:spLocks/>
              </p:cNvSpPr>
              <p:nvPr/>
            </p:nvSpPr>
            <p:spPr bwMode="auto">
              <a:xfrm rot="5572165">
                <a:off x="2640" y="3245"/>
                <a:ext cx="168" cy="408"/>
              </a:xfrm>
              <a:prstGeom prst="rightBrace">
                <a:avLst>
                  <a:gd name="adj1" fmla="val 20238"/>
                  <a:gd name="adj2" fmla="val 51139"/>
                </a:avLst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597" name="AutoShape 13"/>
              <p:cNvSpPr>
                <a:spLocks/>
              </p:cNvSpPr>
              <p:nvPr/>
            </p:nvSpPr>
            <p:spPr bwMode="auto">
              <a:xfrm rot="5572165">
                <a:off x="4176" y="3240"/>
                <a:ext cx="168" cy="408"/>
              </a:xfrm>
              <a:prstGeom prst="rightBrace">
                <a:avLst>
                  <a:gd name="adj1" fmla="val 20238"/>
                  <a:gd name="adj2" fmla="val 51139"/>
                </a:avLst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95598" name="Text Box 14"/>
            <p:cNvSpPr txBox="1">
              <a:spLocks noChangeArrowheads="1"/>
            </p:cNvSpPr>
            <p:nvPr/>
          </p:nvSpPr>
          <p:spPr bwMode="auto">
            <a:xfrm>
              <a:off x="3392" y="3648"/>
              <a:ext cx="585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FF3300"/>
                  </a:solidFill>
                </a:rPr>
                <a:t>Zeros</a:t>
              </a:r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5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5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5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5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7" grpId="0" build="p" autoUpdateAnimBg="0"/>
      <p:bldP spid="195591" grpId="0" autoUpdateAnimBg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The linear equation matrix is neither full nor diagonal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600200"/>
          </a:xfrm>
        </p:spPr>
        <p:txBody>
          <a:bodyPr/>
          <a:lstStyle/>
          <a:p>
            <a:r>
              <a:rPr lang="en-US"/>
              <a:t>Consider the equation represented by the third row of the matrix for a system with </a:t>
            </a:r>
            <a:r>
              <a:rPr lang="en-US" i="1"/>
              <a:t>n = 4:</a:t>
            </a:r>
            <a:endParaRPr lang="en-US"/>
          </a:p>
        </p:txBody>
      </p:sp>
      <p:graphicFrame>
        <p:nvGraphicFramePr>
          <p:cNvPr id="196612" name="Object 4"/>
          <p:cNvGraphicFramePr>
            <a:graphicFrameLocks noChangeAspect="1"/>
          </p:cNvGraphicFramePr>
          <p:nvPr/>
        </p:nvGraphicFramePr>
        <p:xfrm>
          <a:off x="4514850" y="3321050"/>
          <a:ext cx="112713" cy="214313"/>
        </p:xfrm>
        <a:graphic>
          <a:graphicData uri="http://schemas.openxmlformats.org/presentationml/2006/ole">
            <p:oleObj spid="_x0000_s126978" name="Equation" r:id="rId3" imgW="114120" imgH="215640" progId="Equation.3">
              <p:embed/>
            </p:oleObj>
          </a:graphicData>
        </a:graphic>
      </p:graphicFrame>
      <p:graphicFrame>
        <p:nvGraphicFramePr>
          <p:cNvPr id="196613" name="Object 5"/>
          <p:cNvGraphicFramePr>
            <a:graphicFrameLocks noChangeAspect="1"/>
          </p:cNvGraphicFramePr>
          <p:nvPr/>
        </p:nvGraphicFramePr>
        <p:xfrm>
          <a:off x="4514850" y="3321050"/>
          <a:ext cx="112713" cy="214313"/>
        </p:xfrm>
        <a:graphic>
          <a:graphicData uri="http://schemas.openxmlformats.org/presentationml/2006/ole">
            <p:oleObj spid="_x0000_s126979" name="Equation" r:id="rId4" imgW="114120" imgH="215640" progId="Equation.3">
              <p:embed/>
            </p:oleObj>
          </a:graphicData>
        </a:graphic>
      </p:graphicFrame>
      <p:graphicFrame>
        <p:nvGraphicFramePr>
          <p:cNvPr id="196614" name="Object 6"/>
          <p:cNvGraphicFramePr>
            <a:graphicFrameLocks noChangeAspect="1"/>
          </p:cNvGraphicFramePr>
          <p:nvPr/>
        </p:nvGraphicFramePr>
        <p:xfrm>
          <a:off x="685800" y="3581400"/>
          <a:ext cx="8001000" cy="444500"/>
        </p:xfrm>
        <a:graphic>
          <a:graphicData uri="http://schemas.openxmlformats.org/presentationml/2006/ole">
            <p:oleObj spid="_x0000_s126980" name="Equation" r:id="rId5" imgW="4317840" imgH="241200" progId="Equation.3">
              <p:embed/>
            </p:oleObj>
          </a:graphicData>
        </a:graphic>
      </p:graphicFrame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609600" y="4267200"/>
            <a:ext cx="762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/>
              <a:t>Plug in </a:t>
            </a:r>
            <a:r>
              <a:rPr lang="en-US" sz="2800" i="1"/>
              <a:t>x = x</a:t>
            </a:r>
            <a:r>
              <a:rPr lang="en-US" sz="2800" i="1" baseline="-25000"/>
              <a:t>3</a:t>
            </a:r>
            <a:r>
              <a:rPr lang="en-US" sz="2800" i="1"/>
              <a:t> </a:t>
            </a:r>
            <a:r>
              <a:rPr lang="en-US" sz="2800"/>
              <a:t>for the third set of data points (x</a:t>
            </a:r>
            <a:r>
              <a:rPr lang="en-US" sz="2800" baseline="-25000"/>
              <a:t>3</a:t>
            </a:r>
            <a:r>
              <a:rPr lang="en-US" sz="2800"/>
              <a:t>,y</a:t>
            </a:r>
            <a:r>
              <a:rPr lang="en-US" sz="2800" baseline="-25000"/>
              <a:t>3</a:t>
            </a:r>
            <a:r>
              <a:rPr lang="en-US" sz="2800"/>
              <a:t>)</a:t>
            </a:r>
            <a:endParaRPr lang="en-US"/>
          </a:p>
        </p:txBody>
      </p:sp>
      <p:graphicFrame>
        <p:nvGraphicFramePr>
          <p:cNvPr id="196616" name="Object 8"/>
          <p:cNvGraphicFramePr>
            <a:graphicFrameLocks noChangeAspect="1"/>
          </p:cNvGraphicFramePr>
          <p:nvPr/>
        </p:nvGraphicFramePr>
        <p:xfrm>
          <a:off x="533400" y="5138737"/>
          <a:ext cx="8189913" cy="423863"/>
        </p:xfrm>
        <a:graphic>
          <a:graphicData uri="http://schemas.openxmlformats.org/presentationml/2006/ole">
            <p:oleObj spid="_x0000_s126981" name="Equation" r:id="rId6" imgW="4419360" imgH="228600" progId="Equation.3">
              <p:embed/>
            </p:oleObj>
          </a:graphicData>
        </a:graphic>
      </p:graphicFrame>
      <p:graphicFrame>
        <p:nvGraphicFramePr>
          <p:cNvPr id="196617" name="Object 9"/>
          <p:cNvGraphicFramePr>
            <a:graphicFrameLocks noChangeAspect="1"/>
          </p:cNvGraphicFramePr>
          <p:nvPr/>
        </p:nvGraphicFramePr>
        <p:xfrm>
          <a:off x="533400" y="5622925"/>
          <a:ext cx="5961063" cy="515938"/>
        </p:xfrm>
        <a:graphic>
          <a:graphicData uri="http://schemas.openxmlformats.org/presentationml/2006/ole">
            <p:oleObj spid="_x0000_s126982" name="Equation" r:id="rId7" imgW="2641320" imgH="228600" progId="Equation.3">
              <p:embed/>
            </p:oleObj>
          </a:graphicData>
        </a:graphic>
      </p:graphicFrame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239000" y="5486400"/>
            <a:ext cx="928688" cy="838200"/>
            <a:chOff x="4560" y="3360"/>
            <a:chExt cx="585" cy="528"/>
          </a:xfrm>
        </p:grpSpPr>
        <p:sp>
          <p:nvSpPr>
            <p:cNvPr id="196619" name="AutoShape 11"/>
            <p:cNvSpPr>
              <a:spLocks/>
            </p:cNvSpPr>
            <p:nvPr/>
          </p:nvSpPr>
          <p:spPr bwMode="auto">
            <a:xfrm rot="5572165">
              <a:off x="4728" y="3240"/>
              <a:ext cx="168" cy="408"/>
            </a:xfrm>
            <a:prstGeom prst="rightBrace">
              <a:avLst>
                <a:gd name="adj1" fmla="val 20238"/>
                <a:gd name="adj2" fmla="val 51139"/>
              </a:avLst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620" name="Text Box 12"/>
            <p:cNvSpPr txBox="1">
              <a:spLocks noChangeArrowheads="1"/>
            </p:cNvSpPr>
            <p:nvPr/>
          </p:nvSpPr>
          <p:spPr bwMode="auto">
            <a:xfrm>
              <a:off x="4560" y="3600"/>
              <a:ext cx="585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solidFill>
                    <a:srgbClr val="FF3300"/>
                  </a:solidFill>
                </a:rPr>
                <a:t>Zeros</a:t>
              </a:r>
              <a:endParaRPr lang="en-US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1" grpId="0" build="p" autoUpdateAnimBg="0"/>
      <p:bldP spid="196615" grpId="0" autoUpdateAnimBg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09600"/>
            <a:ext cx="8305800" cy="3124200"/>
          </a:xfrm>
        </p:spPr>
        <p:txBody>
          <a:bodyPr/>
          <a:lstStyle/>
          <a:p>
            <a:r>
              <a:rPr lang="en-US" sz="2800"/>
              <a:t>The problem is better conditioned because the magnitudes of individual terms are similar due to the shifting.</a:t>
            </a:r>
            <a:br>
              <a:rPr lang="en-US" sz="2800"/>
            </a:br>
            <a:endParaRPr lang="en-US" sz="2800"/>
          </a:p>
        </p:txBody>
      </p:sp>
      <p:graphicFrame>
        <p:nvGraphicFramePr>
          <p:cNvPr id="197635" name="Object 3"/>
          <p:cNvGraphicFramePr>
            <a:graphicFrameLocks noChangeAspect="1"/>
          </p:cNvGraphicFramePr>
          <p:nvPr>
            <p:ph sz="quarter" idx="2"/>
          </p:nvPr>
        </p:nvGraphicFramePr>
        <p:xfrm>
          <a:off x="762000" y="3733800"/>
          <a:ext cx="7543800" cy="2078038"/>
        </p:xfrm>
        <a:graphic>
          <a:graphicData uri="http://schemas.openxmlformats.org/presentationml/2006/ole">
            <p:oleObj spid="_x0000_s128002" name="Equation" r:id="rId3" imgW="4241520" imgH="1168200" progId="Equation.3">
              <p:embed/>
            </p:oleObj>
          </a:graphicData>
        </a:graphic>
      </p:graphicFrame>
      <p:graphicFrame>
        <p:nvGraphicFramePr>
          <p:cNvPr id="197641" name="Object 9"/>
          <p:cNvGraphicFramePr>
            <a:graphicFrameLocks noChangeAspect="1"/>
          </p:cNvGraphicFramePr>
          <p:nvPr>
            <p:ph sz="quarter" idx="3"/>
          </p:nvPr>
        </p:nvGraphicFramePr>
        <p:xfrm>
          <a:off x="1219200" y="2057400"/>
          <a:ext cx="5562600" cy="311150"/>
        </p:xfrm>
        <a:graphic>
          <a:graphicData uri="http://schemas.openxmlformats.org/presentationml/2006/ole">
            <p:oleObj spid="_x0000_s128003" name="Equation" r:id="rId4" imgW="4317840" imgH="241200" progId="Equation.3">
              <p:embed/>
            </p:oleObj>
          </a:graphicData>
        </a:graphic>
      </p:graphicFrame>
      <p:sp>
        <p:nvSpPr>
          <p:cNvPr id="197644" name="Text Box 12"/>
          <p:cNvSpPr txBox="1">
            <a:spLocks noChangeArrowheads="1"/>
          </p:cNvSpPr>
          <p:nvPr/>
        </p:nvSpPr>
        <p:spPr bwMode="auto">
          <a:xfrm>
            <a:off x="685800" y="2590800"/>
            <a:ext cx="7010400" cy="8223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FontTx/>
              <a:buChar char="•"/>
            </a:pPr>
            <a:r>
              <a:rPr lang="en-US" b="1">
                <a:solidFill>
                  <a:srgbClr val="FF3300"/>
                </a:solidFill>
              </a:rPr>
              <a:t>The linear equations matrix is lower triangular rather than full.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4" grpId="0" build="p" autoUpdateAnimBg="0"/>
      <p:bldP spid="197644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09600"/>
            <a:ext cx="8305800" cy="3124200"/>
          </a:xfrm>
        </p:spPr>
        <p:txBody>
          <a:bodyPr/>
          <a:lstStyle/>
          <a:p>
            <a:r>
              <a:rPr lang="en-US" sz="2800"/>
              <a:t>The problem is better conditioned because the magnitudes of individual terms are similar due to the shifting.</a:t>
            </a:r>
            <a:br>
              <a:rPr lang="en-US" sz="2800"/>
            </a:br>
            <a:endParaRPr lang="en-US" sz="2800"/>
          </a:p>
        </p:txBody>
      </p:sp>
      <p:graphicFrame>
        <p:nvGraphicFramePr>
          <p:cNvPr id="197641" name="Object 9"/>
          <p:cNvGraphicFramePr>
            <a:graphicFrameLocks noChangeAspect="1"/>
          </p:cNvGraphicFramePr>
          <p:nvPr>
            <p:ph sz="quarter" idx="3"/>
          </p:nvPr>
        </p:nvGraphicFramePr>
        <p:xfrm>
          <a:off x="1219200" y="2057400"/>
          <a:ext cx="5562600" cy="311150"/>
        </p:xfrm>
        <a:graphic>
          <a:graphicData uri="http://schemas.openxmlformats.org/presentationml/2006/ole">
            <p:oleObj spid="_x0000_s171011" name="Equation" r:id="rId3" imgW="4317840" imgH="241200" progId="Equation.3">
              <p:embed/>
            </p:oleObj>
          </a:graphicData>
        </a:graphic>
      </p:graphicFrame>
      <p:sp>
        <p:nvSpPr>
          <p:cNvPr id="197644" name="Text Box 12"/>
          <p:cNvSpPr txBox="1">
            <a:spLocks noChangeArrowheads="1"/>
          </p:cNvSpPr>
          <p:nvPr/>
        </p:nvSpPr>
        <p:spPr bwMode="auto">
          <a:xfrm>
            <a:off x="685800" y="2590800"/>
            <a:ext cx="7010400" cy="8223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FontTx/>
              <a:buChar char="•"/>
            </a:pPr>
            <a:r>
              <a:rPr lang="en-US" b="1">
                <a:solidFill>
                  <a:srgbClr val="FF3300"/>
                </a:solidFill>
              </a:rPr>
              <a:t>The linear equations matrix is lower triangular rather than full.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304800" y="3200400"/>
            <a:ext cx="8229600" cy="2743200"/>
          </a:xfrm>
        </p:spPr>
        <p:txBody>
          <a:bodyPr/>
          <a:lstStyle/>
          <a:p>
            <a:r>
              <a:rPr lang="en-US" sz="2800" dirty="0" smtClean="0"/>
              <a:t>The solution of the system takes fewer operations because the equations are simpler. (</a:t>
            </a:r>
            <a:r>
              <a:rPr lang="en-US" sz="2800" i="1" dirty="0" smtClean="0"/>
              <a:t>n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instead of </a:t>
            </a:r>
            <a:r>
              <a:rPr lang="en-US" sz="2800" i="1" dirty="0" smtClean="0"/>
              <a:t>n</a:t>
            </a:r>
            <a:r>
              <a:rPr lang="en-US" sz="2800" i="1" baseline="30000" dirty="0" smtClean="0"/>
              <a:t>3</a:t>
            </a:r>
            <a:r>
              <a:rPr lang="en-US" sz="2800" i="1" dirty="0" smtClean="0"/>
              <a:t>)</a:t>
            </a:r>
          </a:p>
          <a:p>
            <a:r>
              <a:rPr lang="en-US" sz="2800" dirty="0" smtClean="0"/>
              <a:t>The </a:t>
            </a:r>
            <a:r>
              <a:rPr lang="en-US" sz="2800" dirty="0" err="1" smtClean="0"/>
              <a:t>interpolant</a:t>
            </a:r>
            <a:r>
              <a:rPr lang="en-US" sz="2800" dirty="0" smtClean="0"/>
              <a:t> can also be evaluated most efficiently by a nested algorithm (Horner)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4" grpId="0" build="p" autoUpdateAnimBg="0"/>
      <p:bldP spid="197644" grpId="0"/>
      <p:bldP spid="6" grpId="0" uiExpand="1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by Flynn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7467600" cy="4724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Flynn Taxonomy</a:t>
            </a:r>
          </a:p>
          <a:p>
            <a:pPr lvl="1"/>
            <a:r>
              <a:rPr lang="en-US" dirty="0" smtClean="0"/>
              <a:t>Single Instruction Single Data (SISD)</a:t>
            </a:r>
            <a:br>
              <a:rPr lang="en-US" dirty="0" smtClean="0"/>
            </a:br>
            <a:r>
              <a:rPr lang="en-US" sz="2400" i="1" dirty="0" smtClean="0"/>
              <a:t>(included deeply pipelined arch)</a:t>
            </a:r>
            <a:endParaRPr lang="en-US" dirty="0" smtClean="0"/>
          </a:p>
          <a:p>
            <a:pPr lvl="1"/>
            <a:r>
              <a:rPr lang="en-US" dirty="0" smtClean="0"/>
              <a:t>Single Instruction Multiple Data (SIMD)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sz="2400" i="1" dirty="0" smtClean="0"/>
              <a:t>(vector machines, array processors, GPU’s, etc)</a:t>
            </a:r>
            <a:endParaRPr lang="en-US" i="1" dirty="0" smtClean="0"/>
          </a:p>
          <a:p>
            <a:pPr lvl="1"/>
            <a:r>
              <a:rPr lang="en-US" dirty="0" smtClean="0"/>
              <a:t>Multiple Instruction Multiple Data (MIMD</a:t>
            </a:r>
            <a:r>
              <a:rPr lang="en-US" i="1" dirty="0" smtClean="0"/>
              <a:t>)</a:t>
            </a:r>
          </a:p>
          <a:p>
            <a:pPr lvl="2"/>
            <a:r>
              <a:rPr lang="en-US" i="1" dirty="0" smtClean="0"/>
              <a:t>Single Program Multiple Data (SPMD)</a:t>
            </a:r>
          </a:p>
          <a:p>
            <a:pPr lvl="2"/>
            <a:r>
              <a:rPr lang="en-US" i="1" dirty="0" smtClean="0"/>
              <a:t>Multiple Program Multiple Data (MPMD)</a:t>
            </a:r>
          </a:p>
          <a:p>
            <a:pPr lvl="1"/>
            <a:r>
              <a:rPr lang="en-US" dirty="0" smtClean="0"/>
              <a:t>Multiple Instruction Single Data (MISD)</a:t>
            </a:r>
            <a:br>
              <a:rPr lang="en-US" dirty="0" smtClean="0"/>
            </a:br>
            <a:r>
              <a:rPr lang="en-US" sz="2400" i="1" dirty="0" smtClean="0"/>
              <a:t>(not realized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Newton </a:t>
            </a:r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429000"/>
          </a:xfrm>
        </p:spPr>
        <p:txBody>
          <a:bodyPr/>
          <a:lstStyle/>
          <a:p>
            <a:r>
              <a:rPr lang="en-US" dirty="0"/>
              <a:t>Newton coefficients can be solved </a:t>
            </a:r>
            <a:r>
              <a:rPr lang="en-US" dirty="0" smtClean="0"/>
              <a:t>by divided differences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Activity 10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Evaluate ln2</a:t>
            </a: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457200" y="1981200"/>
          <a:ext cx="7478713" cy="3133725"/>
        </p:xfrm>
        <a:graphic>
          <a:graphicData uri="http://schemas.openxmlformats.org/presentationml/2006/ole">
            <p:oleObj spid="_x0000_s5123" name="Equation" r:id="rId3" imgW="3365280" imgH="14094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00800" y="16002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size is x here?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2895600"/>
            <a:ext cx="76200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4114800"/>
            <a:ext cx="76200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1730" name="Object 2"/>
          <p:cNvGraphicFramePr>
            <a:graphicFrameLocks noChangeAspect="1"/>
          </p:cNvGraphicFramePr>
          <p:nvPr>
            <p:ph type="title"/>
          </p:nvPr>
        </p:nvGraphicFramePr>
        <p:xfrm>
          <a:off x="990600" y="685800"/>
          <a:ext cx="6858000" cy="1651000"/>
        </p:xfrm>
        <a:graphic>
          <a:graphicData uri="http://schemas.openxmlformats.org/presentationml/2006/ole">
            <p:oleObj spid="_x0000_s129026" name="Equation" r:id="rId3" imgW="3060360" imgH="736560" progId="Equation.3">
              <p:embed/>
            </p:oleObj>
          </a:graphicData>
        </a:graphic>
      </p:graphicFrame>
      <p:graphicFrame>
        <p:nvGraphicFramePr>
          <p:cNvPr id="201731" name="Object 3"/>
          <p:cNvGraphicFramePr>
            <a:graphicFrameLocks noChangeAspect="1"/>
          </p:cNvGraphicFramePr>
          <p:nvPr/>
        </p:nvGraphicFramePr>
        <p:xfrm>
          <a:off x="914400" y="3733800"/>
          <a:ext cx="6116638" cy="2281238"/>
        </p:xfrm>
        <a:graphic>
          <a:graphicData uri="http://schemas.openxmlformats.org/presentationml/2006/ole">
            <p:oleObj spid="_x0000_s129027" name="Document" r:id="rId4" imgW="6845400" imgH="2552760" progId="Word.Document.8">
              <p:embed/>
            </p:oleObj>
          </a:graphicData>
        </a:graphic>
      </p:graphicFrame>
      <p:sp>
        <p:nvSpPr>
          <p:cNvPr id="201732" name="Text Box 4"/>
          <p:cNvSpPr txBox="1">
            <a:spLocks noChangeArrowheads="1"/>
          </p:cNvSpPr>
          <p:nvPr/>
        </p:nvSpPr>
        <p:spPr bwMode="auto">
          <a:xfrm>
            <a:off x="990600" y="2590800"/>
            <a:ext cx="6248400" cy="8223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In this section, the author numbers data points from k=0 to k=N.  Above, N=5.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1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1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1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1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2754" name="Object 2"/>
          <p:cNvGraphicFramePr>
            <a:graphicFrameLocks noChangeAspect="1"/>
          </p:cNvGraphicFramePr>
          <p:nvPr/>
        </p:nvGraphicFramePr>
        <p:xfrm>
          <a:off x="1295400" y="3124200"/>
          <a:ext cx="6016625" cy="2632075"/>
        </p:xfrm>
        <a:graphic>
          <a:graphicData uri="http://schemas.openxmlformats.org/presentationml/2006/ole">
            <p:oleObj spid="_x0000_s130050" name="Document" r:id="rId3" imgW="6635880" imgH="2902680" progId="Word.Document.8">
              <p:embed/>
            </p:oleObj>
          </a:graphicData>
        </a:graphic>
      </p:graphicFrame>
      <p:sp>
        <p:nvSpPr>
          <p:cNvPr id="202755" name="Text Box 3"/>
          <p:cNvSpPr txBox="1">
            <a:spLocks noChangeArrowheads="1"/>
          </p:cNvSpPr>
          <p:nvPr/>
        </p:nvSpPr>
        <p:spPr bwMode="auto">
          <a:xfrm>
            <a:off x="914400" y="2057400"/>
            <a:ext cx="2514600" cy="5794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/>
              <a:t>f[x</a:t>
            </a:r>
            <a:r>
              <a:rPr lang="en-US" sz="3200" baseline="-25000"/>
              <a:t>k</a:t>
            </a:r>
            <a:r>
              <a:rPr lang="en-US" sz="3200"/>
              <a:t>] = y</a:t>
            </a:r>
            <a:r>
              <a:rPr lang="en-US" sz="3200" baseline="-25000"/>
              <a:t>0</a:t>
            </a:r>
            <a:endParaRPr lang="en-US" sz="3200"/>
          </a:p>
        </p:txBody>
      </p:sp>
      <p:sp>
        <p:nvSpPr>
          <p:cNvPr id="2027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Calculate zeroth divided differences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3778" name="Object 2"/>
          <p:cNvGraphicFramePr>
            <a:graphicFrameLocks noChangeAspect="1"/>
          </p:cNvGraphicFramePr>
          <p:nvPr/>
        </p:nvGraphicFramePr>
        <p:xfrm>
          <a:off x="914400" y="2663825"/>
          <a:ext cx="6953250" cy="3657600"/>
        </p:xfrm>
        <a:graphic>
          <a:graphicData uri="http://schemas.openxmlformats.org/presentationml/2006/ole">
            <p:oleObj spid="_x0000_s131074" name="Document" r:id="rId3" imgW="7389073" imgH="3892008" progId="Word.Document.8">
              <p:embed/>
            </p:oleObj>
          </a:graphicData>
        </a:graphic>
      </p:graphicFrame>
      <p:sp>
        <p:nvSpPr>
          <p:cNvPr id="20377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n-US"/>
              <a:t>Calculate 1st divided differences</a:t>
            </a:r>
          </a:p>
        </p:txBody>
      </p:sp>
      <p:graphicFrame>
        <p:nvGraphicFramePr>
          <p:cNvPr id="203780" name="Object 4"/>
          <p:cNvGraphicFramePr>
            <a:graphicFrameLocks noChangeAspect="1"/>
          </p:cNvGraphicFramePr>
          <p:nvPr/>
        </p:nvGraphicFramePr>
        <p:xfrm>
          <a:off x="228600" y="1295400"/>
          <a:ext cx="2895600" cy="931863"/>
        </p:xfrm>
        <a:graphic>
          <a:graphicData uri="http://schemas.openxmlformats.org/presentationml/2006/ole">
            <p:oleObj spid="_x0000_s131075" name="Equation" r:id="rId4" imgW="1460160" imgH="4698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02" name="Object 2"/>
          <p:cNvGraphicFramePr>
            <a:graphicFrameLocks noChangeAspect="1"/>
          </p:cNvGraphicFramePr>
          <p:nvPr/>
        </p:nvGraphicFramePr>
        <p:xfrm>
          <a:off x="892175" y="2481263"/>
          <a:ext cx="7489825" cy="4529137"/>
        </p:xfrm>
        <a:graphic>
          <a:graphicData uri="http://schemas.openxmlformats.org/presentationml/2006/ole">
            <p:oleObj spid="_x0000_s132098" name="Document" r:id="rId3" imgW="9112289" imgH="5534360" progId="Word.Document.8">
              <p:embed/>
            </p:oleObj>
          </a:graphicData>
        </a:graphic>
      </p:graphicFrame>
      <p:sp>
        <p:nvSpPr>
          <p:cNvPr id="20480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 smtClean="0"/>
              <a:t>2nd </a:t>
            </a:r>
            <a:r>
              <a:rPr lang="en-US" dirty="0"/>
              <a:t>divided differences</a:t>
            </a:r>
          </a:p>
        </p:txBody>
      </p:sp>
      <p:graphicFrame>
        <p:nvGraphicFramePr>
          <p:cNvPr id="204804" name="Object 4"/>
          <p:cNvGraphicFramePr>
            <a:graphicFrameLocks noChangeAspect="1"/>
          </p:cNvGraphicFramePr>
          <p:nvPr/>
        </p:nvGraphicFramePr>
        <p:xfrm>
          <a:off x="4038600" y="1295400"/>
          <a:ext cx="4029075" cy="906463"/>
        </p:xfrm>
        <a:graphic>
          <a:graphicData uri="http://schemas.openxmlformats.org/presentationml/2006/ole">
            <p:oleObj spid="_x0000_s132099" name="Equation" r:id="rId4" imgW="2031840" imgH="457200" progId="Equation.3">
              <p:embed/>
            </p:oleObj>
          </a:graphicData>
        </a:graphic>
      </p:graphicFrame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3581400" y="5943600"/>
            <a:ext cx="4191000" cy="646331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3300"/>
                </a:solidFill>
              </a:rPr>
              <a:t>Continue through 5</a:t>
            </a:r>
            <a:r>
              <a:rPr lang="en-US" baseline="30000" dirty="0" smtClean="0">
                <a:solidFill>
                  <a:srgbClr val="FF3300"/>
                </a:solidFill>
              </a:rPr>
              <a:t>th</a:t>
            </a:r>
            <a:r>
              <a:rPr lang="en-US" dirty="0" smtClean="0">
                <a:solidFill>
                  <a:srgbClr val="FF3300"/>
                </a:solidFill>
              </a:rPr>
              <a:t> differences (6</a:t>
            </a:r>
            <a:r>
              <a:rPr lang="en-US" baseline="30000" dirty="0" smtClean="0">
                <a:solidFill>
                  <a:srgbClr val="FF3300"/>
                </a:solidFill>
              </a:rPr>
              <a:t>th</a:t>
            </a:r>
            <a:r>
              <a:rPr lang="en-US" dirty="0" smtClean="0">
                <a:solidFill>
                  <a:srgbClr val="FF3300"/>
                </a:solidFill>
              </a:rPr>
              <a:t> order polynomial</a:t>
            </a:r>
            <a:endParaRPr lang="en-US" dirty="0">
              <a:solidFill>
                <a:srgbClr val="FF3300"/>
              </a:solidFill>
            </a:endParaRPr>
          </a:p>
        </p:txBody>
      </p:sp>
      <p:graphicFrame>
        <p:nvGraphicFramePr>
          <p:cNvPr id="86020" name="Object 4"/>
          <p:cNvGraphicFramePr>
            <a:graphicFrameLocks noChangeAspect="1"/>
          </p:cNvGraphicFramePr>
          <p:nvPr/>
        </p:nvGraphicFramePr>
        <p:xfrm>
          <a:off x="914400" y="1295400"/>
          <a:ext cx="2895600" cy="931863"/>
        </p:xfrm>
        <a:graphic>
          <a:graphicData uri="http://schemas.openxmlformats.org/presentationml/2006/ole">
            <p:oleObj spid="_x0000_s132100" name="Equation" r:id="rId5" imgW="1460160" imgH="469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5" grpId="0" animBg="1" autoUpdateAnimBg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826" name="Object 2"/>
          <p:cNvGraphicFramePr>
            <a:graphicFrameLocks noChangeAspect="1"/>
          </p:cNvGraphicFramePr>
          <p:nvPr>
            <p:ph type="title"/>
          </p:nvPr>
        </p:nvGraphicFramePr>
        <p:xfrm>
          <a:off x="1371600" y="1371600"/>
          <a:ext cx="6324600" cy="1522413"/>
        </p:xfrm>
        <a:graphic>
          <a:graphicData uri="http://schemas.openxmlformats.org/presentationml/2006/ole">
            <p:oleObj spid="_x0000_s133122" name="Equation" r:id="rId3" imgW="3060360" imgH="736560" progId="Equation.3">
              <p:embed/>
            </p:oleObj>
          </a:graphicData>
        </a:graphic>
      </p:graphicFrame>
      <p:sp>
        <p:nvSpPr>
          <p:cNvPr id="205827" name="Text Box 3"/>
          <p:cNvSpPr txBox="1">
            <a:spLocks noChangeArrowheads="1"/>
          </p:cNvSpPr>
          <p:nvPr/>
        </p:nvSpPr>
        <p:spPr bwMode="auto">
          <a:xfrm>
            <a:off x="762000" y="381000"/>
            <a:ext cx="8077200" cy="5794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Theorem #3 on page 86 shows that:</a:t>
            </a:r>
          </a:p>
        </p:txBody>
      </p:sp>
      <p:sp>
        <p:nvSpPr>
          <p:cNvPr id="205828" name="Text Box 4"/>
          <p:cNvSpPr txBox="1">
            <a:spLocks noChangeArrowheads="1"/>
          </p:cNvSpPr>
          <p:nvPr/>
        </p:nvSpPr>
        <p:spPr bwMode="auto">
          <a:xfrm>
            <a:off x="457200" y="3276600"/>
            <a:ext cx="2743200" cy="26479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i="1"/>
              <a:t>a</a:t>
            </a:r>
            <a:r>
              <a:rPr lang="en-US" i="1" baseline="-25000"/>
              <a:t>1</a:t>
            </a:r>
            <a:r>
              <a:rPr lang="en-US" i="1"/>
              <a:t>=</a:t>
            </a:r>
            <a:r>
              <a:rPr lang="en-US"/>
              <a:t>f[x</a:t>
            </a:r>
            <a:r>
              <a:rPr lang="en-US" baseline="-25000"/>
              <a:t>0</a:t>
            </a:r>
            <a:r>
              <a:rPr lang="en-US"/>
              <a:t>]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/>
              <a:t>a</a:t>
            </a:r>
            <a:r>
              <a:rPr lang="en-US" baseline="-25000"/>
              <a:t>2</a:t>
            </a:r>
            <a:r>
              <a:rPr lang="en-US"/>
              <a:t>=f[x</a:t>
            </a:r>
            <a:r>
              <a:rPr lang="en-US" baseline="-25000"/>
              <a:t>0</a:t>
            </a:r>
            <a:r>
              <a:rPr lang="en-US"/>
              <a:t>,x</a:t>
            </a:r>
            <a:r>
              <a:rPr lang="en-US" baseline="-25000"/>
              <a:t>1</a:t>
            </a:r>
            <a:r>
              <a:rPr lang="en-US"/>
              <a:t>]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/>
              <a:t>a</a:t>
            </a:r>
            <a:r>
              <a:rPr lang="en-US" baseline="-25000"/>
              <a:t>3</a:t>
            </a:r>
            <a:r>
              <a:rPr lang="en-US"/>
              <a:t>= f[x</a:t>
            </a:r>
            <a:r>
              <a:rPr lang="en-US" baseline="-25000"/>
              <a:t>0</a:t>
            </a:r>
            <a:r>
              <a:rPr lang="en-US"/>
              <a:t>,x</a:t>
            </a:r>
            <a:r>
              <a:rPr lang="en-US" baseline="-25000"/>
              <a:t>1</a:t>
            </a:r>
            <a:r>
              <a:rPr lang="en-US"/>
              <a:t>,x</a:t>
            </a:r>
            <a:r>
              <a:rPr lang="en-US" baseline="-25000"/>
              <a:t>2</a:t>
            </a:r>
            <a:r>
              <a:rPr lang="en-US"/>
              <a:t>]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/>
              <a:t>a</a:t>
            </a:r>
            <a:r>
              <a:rPr lang="en-US" baseline="-25000"/>
              <a:t>4</a:t>
            </a:r>
            <a:r>
              <a:rPr lang="en-US"/>
              <a:t> = f[x</a:t>
            </a:r>
            <a:r>
              <a:rPr lang="en-US" baseline="-25000"/>
              <a:t>0</a:t>
            </a:r>
            <a:r>
              <a:rPr lang="en-US"/>
              <a:t>,x</a:t>
            </a:r>
            <a:r>
              <a:rPr lang="en-US" baseline="-25000"/>
              <a:t>1</a:t>
            </a:r>
            <a:r>
              <a:rPr lang="en-US"/>
              <a:t>,x</a:t>
            </a:r>
            <a:r>
              <a:rPr lang="en-US" baseline="-25000"/>
              <a:t>2</a:t>
            </a:r>
            <a:r>
              <a:rPr lang="en-US"/>
              <a:t>,x</a:t>
            </a:r>
            <a:r>
              <a:rPr lang="en-US" baseline="-25000"/>
              <a:t>3</a:t>
            </a:r>
            <a:r>
              <a:rPr lang="en-US"/>
              <a:t>]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/>
              <a:t>etc.</a:t>
            </a:r>
          </a:p>
        </p:txBody>
      </p:sp>
      <p:sp>
        <p:nvSpPr>
          <p:cNvPr id="205829" name="Text Box 5"/>
          <p:cNvSpPr txBox="1">
            <a:spLocks noChangeArrowheads="1"/>
          </p:cNvSpPr>
          <p:nvPr/>
        </p:nvSpPr>
        <p:spPr bwMode="auto">
          <a:xfrm>
            <a:off x="3048000" y="3124200"/>
            <a:ext cx="5029200" cy="3352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2000" dirty="0"/>
              <a:t>These are the first column entries from the previous table of divided differences</a:t>
            </a:r>
            <a:r>
              <a:rPr lang="en-US" sz="2000" dirty="0" smtClean="0"/>
              <a:t>.</a:t>
            </a:r>
            <a:br>
              <a:rPr lang="en-US" sz="2000" dirty="0" smtClean="0"/>
            </a:br>
            <a:r>
              <a:rPr lang="en-US" sz="2000" i="1" dirty="0" smtClean="0">
                <a:solidFill>
                  <a:srgbClr val="FF0000"/>
                </a:solidFill>
              </a:rPr>
              <a:t>(In the text, these are in the first </a:t>
            </a:r>
            <a:r>
              <a:rPr lang="en-US" sz="2000" i="1" u="sng" dirty="0" smtClean="0">
                <a:solidFill>
                  <a:srgbClr val="FF0000"/>
                </a:solidFill>
              </a:rPr>
              <a:t>row.)</a:t>
            </a:r>
            <a:endParaRPr lang="en-US" sz="2000" i="1" u="sng" dirty="0">
              <a:solidFill>
                <a:srgbClr val="FF0000"/>
              </a:solidFill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2000" dirty="0"/>
              <a:t>The data points could be in any order; often sorted choose x</a:t>
            </a:r>
            <a:r>
              <a:rPr lang="en-US" sz="2000" baseline="-25000" dirty="0"/>
              <a:t>0</a:t>
            </a:r>
            <a:r>
              <a:rPr lang="en-US" sz="2000" dirty="0"/>
              <a:t> to be near the x-value.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2000" dirty="0"/>
              <a:t>Data points could have arbitrary spacing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2000" dirty="0"/>
              <a:t>Divided differences are related to derivatives.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8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8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58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58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8" grpId="0" build="p" autoUpdateAnimBg="0"/>
      <p:bldP spid="205829" grpId="0" build="p" autoUpdateAnimBg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Divided Difference example</a:t>
            </a: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00200"/>
            <a:ext cx="7696200" cy="60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Using divided differences, find the Newton interpolant for:</a:t>
            </a:r>
          </a:p>
        </p:txBody>
      </p:sp>
      <p:graphicFrame>
        <p:nvGraphicFramePr>
          <p:cNvPr id="217093" name="Group 5"/>
          <p:cNvGraphicFramePr>
            <a:graphicFrameLocks noGrp="1"/>
          </p:cNvGraphicFramePr>
          <p:nvPr>
            <p:ph sz="quarter" idx="4294967295"/>
          </p:nvPr>
        </p:nvGraphicFramePr>
        <p:xfrm>
          <a:off x="1219200" y="2438400"/>
          <a:ext cx="6248400" cy="1934210"/>
        </p:xfrm>
        <a:graphic>
          <a:graphicData uri="http://schemas.openxmlformats.org/drawingml/2006/table">
            <a:tbl>
              <a:tblPr/>
              <a:tblGrid>
                <a:gridCol w="1562100"/>
                <a:gridCol w="1562100"/>
                <a:gridCol w="1562100"/>
                <a:gridCol w="15621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endParaRPr kumimoji="0" 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or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f(x</a:t>
                      </a:r>
                      <a:r>
                        <a:rPr kumimoji="0" lang="en-US" sz="2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617" name="Object 1"/>
          <p:cNvGraphicFramePr>
            <a:graphicFrameLocks noChangeAspect="1"/>
          </p:cNvGraphicFramePr>
          <p:nvPr/>
        </p:nvGraphicFramePr>
        <p:xfrm>
          <a:off x="766763" y="766763"/>
          <a:ext cx="5111750" cy="3944937"/>
        </p:xfrm>
        <a:graphic>
          <a:graphicData uri="http://schemas.openxmlformats.org/presentationml/2006/ole">
            <p:oleObj spid="_x0000_s134146" name="Document" r:id="rId3" imgW="7332497" imgH="5563262" progId="Word.Document.8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2895600" y="2743200"/>
            <a:ext cx="2438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617" name="Object 1"/>
          <p:cNvGraphicFramePr>
            <a:graphicFrameLocks noChangeAspect="1"/>
          </p:cNvGraphicFramePr>
          <p:nvPr/>
        </p:nvGraphicFramePr>
        <p:xfrm>
          <a:off x="687388" y="766763"/>
          <a:ext cx="5111750" cy="3944937"/>
        </p:xfrm>
        <a:graphic>
          <a:graphicData uri="http://schemas.openxmlformats.org/presentationml/2006/ole">
            <p:oleObj spid="_x0000_s135170" name="Document" r:id="rId3" imgW="7332497" imgH="5563262" progId="Word.Document.8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2895600" y="3352800"/>
            <a:ext cx="2438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81400" y="3352800"/>
            <a:ext cx="2438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617" name="Object 1"/>
          <p:cNvGraphicFramePr>
            <a:graphicFrameLocks noChangeAspect="1"/>
          </p:cNvGraphicFramePr>
          <p:nvPr/>
        </p:nvGraphicFramePr>
        <p:xfrm>
          <a:off x="687388" y="766763"/>
          <a:ext cx="5138737" cy="4040187"/>
        </p:xfrm>
        <a:graphic>
          <a:graphicData uri="http://schemas.openxmlformats.org/presentationml/2006/ole">
            <p:oleObj spid="_x0000_s136194" name="Document" r:id="rId3" imgW="7170337" imgH="5543754" progId="Word.Document.8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2895600" y="4038600"/>
            <a:ext cx="2438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617" name="Object 1"/>
          <p:cNvGraphicFramePr>
            <a:graphicFrameLocks noChangeAspect="1"/>
          </p:cNvGraphicFramePr>
          <p:nvPr/>
        </p:nvGraphicFramePr>
        <p:xfrm>
          <a:off x="381000" y="381000"/>
          <a:ext cx="5138737" cy="4040187"/>
        </p:xfrm>
        <a:graphic>
          <a:graphicData uri="http://schemas.openxmlformats.org/presentationml/2006/ole">
            <p:oleObj spid="_x0000_s137218" name="Document" r:id="rId3" imgW="7332497" imgH="5563262" progId="Word.Document.8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276600" y="3505200"/>
          <a:ext cx="5588343" cy="2057400"/>
        </p:xfrm>
        <a:graphic>
          <a:graphicData uri="http://schemas.openxmlformats.org/presentationml/2006/ole">
            <p:oleObj spid="_x0000_s137219" name="Equation" r:id="rId4" imgW="2552400" imgH="939600" progId="Equation.3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3352800" y="4572000"/>
            <a:ext cx="5334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352800" y="4038600"/>
            <a:ext cx="5486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Evaluate ln2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533400" y="1676400"/>
          <a:ext cx="7478713" cy="2709863"/>
        </p:xfrm>
        <a:graphic>
          <a:graphicData uri="http://schemas.openxmlformats.org/presentationml/2006/ole">
            <p:oleObj spid="_x0000_s6147" name="Equation" r:id="rId3" imgW="3365280" imgH="1218960" progId="Equation.3">
              <p:embed/>
            </p:oleObj>
          </a:graphicData>
        </a:graphic>
      </p:graphicFrame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914400" y="4572000"/>
            <a:ext cx="6172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3300"/>
                </a:solidFill>
                <a:latin typeface="Times New Roman" pitchFamily="18" charset="0"/>
              </a:rPr>
              <a:t>What would be the truncation error here after N terms (k=N-1)?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2819400"/>
            <a:ext cx="7162800" cy="1676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 autoUpdateAnimBg="0"/>
      <p:bldP spid="7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Skip section 4.3.2</a:t>
            </a:r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Specific case of the previous section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Activity 11, Part 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Placement of data points.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200400"/>
          </a:xfrm>
        </p:spPr>
        <p:txBody>
          <a:bodyPr/>
          <a:lstStyle/>
          <a:p>
            <a:r>
              <a:rPr lang="en-US"/>
              <a:t>Evenly spaced data points can be used to speed up fitting and evaluation. See discussion of finite difference method in text for evenly spaced points.</a:t>
            </a:r>
          </a:p>
          <a:p>
            <a:r>
              <a:rPr lang="en-US"/>
              <a:t>Unevenly spaced points can sometimes improve description.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/>
              <a:t>Plot Interpolant f(x) vs x.</a:t>
            </a:r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14400" y="1524000"/>
            <a:ext cx="62484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400425" y="2057400"/>
            <a:ext cx="5514975" cy="2895601"/>
            <a:chOff x="2142" y="1296"/>
            <a:chExt cx="3474" cy="1824"/>
          </a:xfrm>
        </p:grpSpPr>
        <p:sp>
          <p:nvSpPr>
            <p:cNvPr id="48132" name="Text Box 4"/>
            <p:cNvSpPr txBox="1">
              <a:spLocks noChangeArrowheads="1"/>
            </p:cNvSpPr>
            <p:nvPr/>
          </p:nvSpPr>
          <p:spPr bwMode="auto">
            <a:xfrm>
              <a:off x="4368" y="1296"/>
              <a:ext cx="1248" cy="1403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800">
                  <a:solidFill>
                    <a:srgbClr val="FF3300"/>
                  </a:solidFill>
                </a:rPr>
                <a:t>What do you think about the value of f(4.0)?</a:t>
              </a:r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2142" y="2448"/>
              <a:ext cx="2226" cy="672"/>
              <a:chOff x="2142" y="2448"/>
              <a:chExt cx="2226" cy="672"/>
            </a:xfrm>
          </p:grpSpPr>
          <p:sp>
            <p:nvSpPr>
              <p:cNvPr id="48133" name="Line 5"/>
              <p:cNvSpPr>
                <a:spLocks noChangeShapeType="1"/>
              </p:cNvSpPr>
              <p:nvPr/>
            </p:nvSpPr>
            <p:spPr bwMode="auto">
              <a:xfrm flipH="1">
                <a:off x="2352" y="2448"/>
                <a:ext cx="2016" cy="43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134" name="Text Box 6"/>
              <p:cNvSpPr txBox="1">
                <a:spLocks noChangeArrowheads="1"/>
              </p:cNvSpPr>
              <p:nvPr/>
            </p:nvSpPr>
            <p:spPr bwMode="auto">
              <a:xfrm>
                <a:off x="2142" y="2755"/>
                <a:ext cx="288" cy="365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 dirty="0">
                    <a:solidFill>
                      <a:srgbClr val="FF3300"/>
                    </a:solidFill>
                  </a:rPr>
                  <a:t>*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1143000"/>
          </a:xfrm>
        </p:spPr>
        <p:txBody>
          <a:bodyPr/>
          <a:lstStyle/>
          <a:p>
            <a:r>
              <a:rPr lang="en-US"/>
              <a:t>“Built in” Matlab Functions</a:t>
            </a:r>
          </a:p>
        </p:txBody>
      </p:sp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2600"/>
            <a:ext cx="62484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5867400" y="5410200"/>
            <a:ext cx="2743200" cy="82232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 dirty="0">
                <a:solidFill>
                  <a:srgbClr val="FF3300"/>
                </a:solidFill>
              </a:rPr>
              <a:t>Which do you like better?</a:t>
            </a:r>
            <a:endParaRPr lang="en-US" b="1" dirty="0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257800" y="1676400"/>
            <a:ext cx="3581400" cy="32766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/>
              <a:t>Try </a:t>
            </a:r>
            <a:r>
              <a:rPr lang="en-US" i="1" dirty="0" err="1"/>
              <a:t>polyfit</a:t>
            </a:r>
            <a:r>
              <a:rPr lang="en-US" i="1" dirty="0"/>
              <a:t>/</a:t>
            </a:r>
            <a:r>
              <a:rPr lang="en-US" i="1" dirty="0" err="1"/>
              <a:t>polyval</a:t>
            </a:r>
            <a:r>
              <a:rPr lang="en-US" dirty="0"/>
              <a:t> </a:t>
            </a:r>
            <a:r>
              <a:rPr lang="en-US" sz="2800" dirty="0"/>
              <a:t>with </a:t>
            </a:r>
            <a:r>
              <a:rPr lang="en-US" sz="2800" i="1" dirty="0"/>
              <a:t>n</a:t>
            </a:r>
            <a:r>
              <a:rPr lang="en-US" sz="2800" dirty="0"/>
              <a:t> reduced by 1.</a:t>
            </a:r>
          </a:p>
          <a:p>
            <a:r>
              <a:rPr lang="en-US" sz="2800" i="1" dirty="0"/>
              <a:t>n</a:t>
            </a:r>
            <a:r>
              <a:rPr lang="en-US" sz="2800" dirty="0"/>
              <a:t> = length(x)-1</a:t>
            </a:r>
            <a:br>
              <a:rPr lang="en-US" sz="2800" dirty="0"/>
            </a:br>
            <a:r>
              <a:rPr lang="en-US" sz="2800" dirty="0"/>
              <a:t>call </a:t>
            </a:r>
            <a:r>
              <a:rPr lang="en-US" sz="2800" dirty="0" err="1"/>
              <a:t>polyfit</a:t>
            </a:r>
            <a:r>
              <a:rPr lang="en-US" sz="2800" dirty="0"/>
              <a:t>(x,y,n-1)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4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4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1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1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0" grpId="0" animBg="1" autoUpdateAnimBg="0"/>
      <p:bldP spid="91141" grpId="0" build="p" animBg="1" autoUpdateAnimBg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r>
              <a:rPr lang="en-US" dirty="0"/>
              <a:t>Simple </a:t>
            </a:r>
            <a:r>
              <a:rPr lang="en-US" i="1" dirty="0"/>
              <a:t>monomials x</a:t>
            </a:r>
            <a:r>
              <a:rPr lang="en-US" i="1" baseline="30000" dirty="0"/>
              <a:t> j-1</a:t>
            </a:r>
            <a:r>
              <a:rPr lang="en-US" i="1" dirty="0"/>
              <a:t> </a:t>
            </a:r>
            <a:r>
              <a:rPr lang="en-US" dirty="0"/>
              <a:t>can be improved as a basis by shifting and scaling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graphicFrame>
        <p:nvGraphicFramePr>
          <p:cNvPr id="92163" name="Object 3"/>
          <p:cNvGraphicFramePr>
            <a:graphicFrameLocks noChangeAspect="1"/>
          </p:cNvGraphicFramePr>
          <p:nvPr/>
        </p:nvGraphicFramePr>
        <p:xfrm>
          <a:off x="5181600" y="2590800"/>
          <a:ext cx="1390650" cy="1031875"/>
        </p:xfrm>
        <a:graphic>
          <a:graphicData uri="http://schemas.openxmlformats.org/presentationml/2006/ole">
            <p:oleObj spid="_x0000_s138242" name="Equation" r:id="rId3" imgW="634680" imgH="469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Census data for nine years.</a:t>
            </a:r>
          </a:p>
          <a:p>
            <a:r>
              <a:rPr lang="en-US"/>
              <a:t>To be fit with 8th order polynomial with shifting and scaling.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3886200" cy="4572000"/>
          </a:xfrm>
          <a:solidFill>
            <a:srgbClr val="CCFFCC"/>
          </a:solidFill>
          <a:ln>
            <a:solidFill>
              <a:srgbClr val="FF0000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en-US" sz="2400"/>
              <a:t>Data =</a:t>
            </a:r>
          </a:p>
          <a:p>
            <a:pPr>
              <a:buFontTx/>
              <a:buNone/>
            </a:pPr>
            <a:r>
              <a:rPr lang="en-US" sz="2400"/>
              <a:t>        </a:t>
            </a:r>
            <a:r>
              <a:rPr lang="en-US" sz="2400" b="1"/>
              <a:t>1900    76212168</a:t>
            </a:r>
          </a:p>
          <a:p>
            <a:pPr>
              <a:buFontTx/>
              <a:buNone/>
            </a:pPr>
            <a:r>
              <a:rPr lang="en-US" sz="2400" b="1"/>
              <a:t>        1910    92228496</a:t>
            </a:r>
          </a:p>
          <a:p>
            <a:pPr>
              <a:buFontTx/>
              <a:buNone/>
            </a:pPr>
            <a:r>
              <a:rPr lang="en-US" sz="2400" b="1"/>
              <a:t>        1920   106021537</a:t>
            </a:r>
          </a:p>
          <a:p>
            <a:pPr>
              <a:buFontTx/>
              <a:buNone/>
            </a:pPr>
            <a:r>
              <a:rPr lang="en-US" sz="2400" b="1"/>
              <a:t>        1930   123202624</a:t>
            </a:r>
          </a:p>
          <a:p>
            <a:pPr>
              <a:buFontTx/>
              <a:buNone/>
            </a:pPr>
            <a:r>
              <a:rPr lang="en-US" sz="2400" b="1"/>
              <a:t>        1940   132164569</a:t>
            </a:r>
          </a:p>
          <a:p>
            <a:pPr>
              <a:buFontTx/>
              <a:buNone/>
            </a:pPr>
            <a:r>
              <a:rPr lang="en-US" sz="2400" b="1"/>
              <a:t>        1950   151325798</a:t>
            </a:r>
          </a:p>
          <a:p>
            <a:pPr>
              <a:buFontTx/>
              <a:buNone/>
            </a:pPr>
            <a:r>
              <a:rPr lang="en-US" sz="2400" b="1"/>
              <a:t>        1960   179323175</a:t>
            </a:r>
          </a:p>
          <a:p>
            <a:pPr>
              <a:buFontTx/>
              <a:buNone/>
            </a:pPr>
            <a:r>
              <a:rPr lang="en-US" sz="2400" b="1"/>
              <a:t>        1970   203302031</a:t>
            </a:r>
          </a:p>
          <a:p>
            <a:pPr>
              <a:buFontTx/>
              <a:buNone/>
            </a:pPr>
            <a:r>
              <a:rPr lang="en-US" sz="2400" b="1"/>
              <a:t>        1980   226542199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/>
              <a:t>Shifting and Scaling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Four polynomials</a:t>
            </a:r>
          </a:p>
          <a:p>
            <a:pPr>
              <a:buFontTx/>
              <a:buNone/>
            </a:pPr>
            <a:r>
              <a:rPr lang="en-US" b="1" dirty="0">
                <a:sym typeface="Symbol" pitchFamily="18" charset="2"/>
              </a:rPr>
              <a:t></a:t>
            </a:r>
            <a:r>
              <a:rPr lang="en-US" b="1" baseline="-25000" dirty="0">
                <a:sym typeface="Symbol" pitchFamily="18" charset="2"/>
              </a:rPr>
              <a:t> j</a:t>
            </a:r>
            <a:r>
              <a:rPr lang="en-US" b="1" dirty="0">
                <a:sym typeface="Symbol" pitchFamily="18" charset="2"/>
              </a:rPr>
              <a:t>(</a:t>
            </a:r>
            <a:r>
              <a:rPr lang="en-US" b="1" i="1" dirty="0">
                <a:sym typeface="Symbol" pitchFamily="18" charset="2"/>
              </a:rPr>
              <a:t>t</a:t>
            </a:r>
            <a:r>
              <a:rPr lang="en-US" b="1" dirty="0">
                <a:sym typeface="Symbol" pitchFamily="18" charset="2"/>
              </a:rPr>
              <a:t>) = </a:t>
            </a:r>
            <a:r>
              <a:rPr lang="en-US" b="1" i="1" dirty="0">
                <a:sym typeface="Symbol" pitchFamily="18" charset="2"/>
              </a:rPr>
              <a:t>t</a:t>
            </a:r>
            <a:r>
              <a:rPr lang="en-US" b="1" i="1" baseline="30000" dirty="0">
                <a:sym typeface="Symbol" pitchFamily="18" charset="2"/>
              </a:rPr>
              <a:t> j-1</a:t>
            </a:r>
            <a:br>
              <a:rPr lang="en-US" b="1" i="1" baseline="30000" dirty="0">
                <a:sym typeface="Symbol" pitchFamily="18" charset="2"/>
              </a:rPr>
            </a:br>
            <a:endParaRPr lang="en-US" b="1" i="1" baseline="30000" dirty="0">
              <a:sym typeface="Symbol" pitchFamily="18" charset="2"/>
            </a:endParaRPr>
          </a:p>
          <a:p>
            <a:pPr>
              <a:buFontTx/>
              <a:buNone/>
            </a:pPr>
            <a:r>
              <a:rPr lang="en-US" b="1" dirty="0">
                <a:sym typeface="Symbol" pitchFamily="18" charset="2"/>
              </a:rPr>
              <a:t></a:t>
            </a:r>
            <a:r>
              <a:rPr lang="en-US" b="1" baseline="-25000" dirty="0">
                <a:sym typeface="Symbol" pitchFamily="18" charset="2"/>
              </a:rPr>
              <a:t> j</a:t>
            </a:r>
            <a:r>
              <a:rPr lang="en-US" b="1" dirty="0">
                <a:sym typeface="Symbol" pitchFamily="18" charset="2"/>
              </a:rPr>
              <a:t>(</a:t>
            </a:r>
            <a:r>
              <a:rPr lang="en-US" b="1" i="1" dirty="0">
                <a:sym typeface="Symbol" pitchFamily="18" charset="2"/>
              </a:rPr>
              <a:t>t</a:t>
            </a:r>
            <a:r>
              <a:rPr lang="en-US" b="1" dirty="0">
                <a:sym typeface="Symbol" pitchFamily="18" charset="2"/>
              </a:rPr>
              <a:t>) = (</a:t>
            </a:r>
            <a:r>
              <a:rPr lang="en-US" b="1" i="1" dirty="0">
                <a:sym typeface="Symbol" pitchFamily="18" charset="2"/>
              </a:rPr>
              <a:t>t-1900)</a:t>
            </a:r>
            <a:r>
              <a:rPr lang="en-US" b="1" i="1" baseline="30000" dirty="0">
                <a:sym typeface="Symbol" pitchFamily="18" charset="2"/>
              </a:rPr>
              <a:t> j-1</a:t>
            </a:r>
            <a:br>
              <a:rPr lang="en-US" b="1" i="1" baseline="30000" dirty="0">
                <a:sym typeface="Symbol" pitchFamily="18" charset="2"/>
              </a:rPr>
            </a:br>
            <a:endParaRPr lang="en-US" b="1" i="1" baseline="30000" dirty="0">
              <a:sym typeface="Symbol" pitchFamily="18" charset="2"/>
            </a:endParaRPr>
          </a:p>
          <a:p>
            <a:pPr>
              <a:buFontTx/>
              <a:buNone/>
            </a:pPr>
            <a:r>
              <a:rPr lang="en-US" b="1" dirty="0">
                <a:sym typeface="Symbol" pitchFamily="18" charset="2"/>
              </a:rPr>
              <a:t></a:t>
            </a:r>
            <a:r>
              <a:rPr lang="en-US" b="1" baseline="-25000" dirty="0">
                <a:sym typeface="Symbol" pitchFamily="18" charset="2"/>
              </a:rPr>
              <a:t> j</a:t>
            </a:r>
            <a:r>
              <a:rPr lang="en-US" b="1" dirty="0">
                <a:sym typeface="Symbol" pitchFamily="18" charset="2"/>
              </a:rPr>
              <a:t>(</a:t>
            </a:r>
            <a:r>
              <a:rPr lang="en-US" b="1" i="1" dirty="0">
                <a:sym typeface="Symbol" pitchFamily="18" charset="2"/>
              </a:rPr>
              <a:t>t</a:t>
            </a:r>
            <a:r>
              <a:rPr lang="en-US" b="1" dirty="0">
                <a:sym typeface="Symbol" pitchFamily="18" charset="2"/>
              </a:rPr>
              <a:t>) = (</a:t>
            </a:r>
            <a:r>
              <a:rPr lang="en-US" b="1" i="1" dirty="0">
                <a:sym typeface="Symbol" pitchFamily="18" charset="2"/>
              </a:rPr>
              <a:t>t-1940)</a:t>
            </a:r>
            <a:r>
              <a:rPr lang="en-US" b="1" i="1" baseline="30000" dirty="0">
                <a:sym typeface="Symbol" pitchFamily="18" charset="2"/>
              </a:rPr>
              <a:t> j-1</a:t>
            </a:r>
            <a:br>
              <a:rPr lang="en-US" b="1" i="1" baseline="30000" dirty="0">
                <a:sym typeface="Symbol" pitchFamily="18" charset="2"/>
              </a:rPr>
            </a:br>
            <a:endParaRPr lang="en-US" b="1" i="1" baseline="30000" dirty="0">
              <a:sym typeface="Symbol" pitchFamily="18" charset="2"/>
            </a:endParaRPr>
          </a:p>
          <a:p>
            <a:pPr>
              <a:buFontTx/>
              <a:buNone/>
            </a:pPr>
            <a:r>
              <a:rPr lang="en-US" b="1" dirty="0">
                <a:sym typeface="Symbol" pitchFamily="18" charset="2"/>
              </a:rPr>
              <a:t></a:t>
            </a:r>
            <a:r>
              <a:rPr lang="en-US" b="1" baseline="-25000" dirty="0">
                <a:sym typeface="Symbol" pitchFamily="18" charset="2"/>
              </a:rPr>
              <a:t> j</a:t>
            </a:r>
            <a:r>
              <a:rPr lang="en-US" b="1" dirty="0">
                <a:sym typeface="Symbol" pitchFamily="18" charset="2"/>
              </a:rPr>
              <a:t>(</a:t>
            </a:r>
            <a:r>
              <a:rPr lang="en-US" b="1" i="1" dirty="0">
                <a:sym typeface="Symbol" pitchFamily="18" charset="2"/>
              </a:rPr>
              <a:t>t</a:t>
            </a:r>
            <a:r>
              <a:rPr lang="en-US" b="1" dirty="0">
                <a:sym typeface="Symbol" pitchFamily="18" charset="2"/>
              </a:rPr>
              <a:t>) = [(</a:t>
            </a:r>
            <a:r>
              <a:rPr lang="en-US" b="1" i="1" dirty="0">
                <a:sym typeface="Symbol" pitchFamily="18" charset="2"/>
              </a:rPr>
              <a:t>t-1940)/40</a:t>
            </a:r>
            <a:r>
              <a:rPr lang="en-US" b="1" dirty="0">
                <a:sym typeface="Symbol" pitchFamily="18" charset="2"/>
              </a:rPr>
              <a:t>]</a:t>
            </a:r>
            <a:r>
              <a:rPr lang="en-US" b="1" i="1" baseline="30000" dirty="0">
                <a:sym typeface="Symbol" pitchFamily="18" charset="2"/>
              </a:rPr>
              <a:t> j-1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447800"/>
            <a:ext cx="4038600" cy="4495800"/>
          </a:xfrm>
          <a:solidFill>
            <a:srgbClr val="FF99CC"/>
          </a:solidFill>
        </p:spPr>
        <p:txBody>
          <a:bodyPr/>
          <a:lstStyle/>
          <a:p>
            <a:pPr>
              <a:buFontTx/>
              <a:buNone/>
            </a:pPr>
            <a:r>
              <a:rPr lang="en-US" b="1" dirty="0"/>
              <a:t>1)  For </a:t>
            </a:r>
            <a:r>
              <a:rPr lang="en-US" b="1" dirty="0" err="1"/>
              <a:t>t^j</a:t>
            </a:r>
            <a:endParaRPr lang="en-US" b="1" dirty="0"/>
          </a:p>
          <a:p>
            <a:pPr>
              <a:buFontTx/>
              <a:buNone/>
            </a:pPr>
            <a:r>
              <a:rPr lang="en-US" b="1" dirty="0"/>
              <a:t>Cond1 = </a:t>
            </a:r>
            <a:r>
              <a:rPr lang="en-US" b="1" dirty="0" err="1"/>
              <a:t>Inf</a:t>
            </a:r>
            <a:endParaRPr lang="en-US" b="1" dirty="0"/>
          </a:p>
          <a:p>
            <a:pPr>
              <a:buFontTx/>
              <a:buNone/>
            </a:pPr>
            <a:r>
              <a:rPr lang="en-US" b="1" dirty="0"/>
              <a:t>2)  For (t-1900)^j</a:t>
            </a:r>
          </a:p>
          <a:p>
            <a:pPr>
              <a:buFontTx/>
              <a:buNone/>
            </a:pPr>
            <a:r>
              <a:rPr lang="en-US" b="1" dirty="0"/>
              <a:t>Cond2 =  5.9730e+015</a:t>
            </a:r>
          </a:p>
          <a:p>
            <a:pPr>
              <a:buFontTx/>
              <a:buNone/>
            </a:pPr>
            <a:r>
              <a:rPr lang="en-US" b="1" dirty="0"/>
              <a:t>3)  For (t-1940)^j</a:t>
            </a:r>
          </a:p>
          <a:p>
            <a:pPr>
              <a:buFontTx/>
              <a:buNone/>
            </a:pPr>
            <a:r>
              <a:rPr lang="en-US" b="1" dirty="0"/>
              <a:t>Cond3 =  9.3155e+012</a:t>
            </a:r>
          </a:p>
          <a:p>
            <a:pPr>
              <a:buFontTx/>
              <a:buNone/>
            </a:pPr>
            <a:r>
              <a:rPr lang="en-US" b="1" dirty="0"/>
              <a:t>4)  for ((t-1940)/40</a:t>
            </a:r>
          </a:p>
          <a:p>
            <a:pPr>
              <a:buFontTx/>
              <a:buNone/>
            </a:pPr>
            <a:r>
              <a:rPr lang="en-US" b="1" dirty="0"/>
              <a:t>Cond4 =  1.6054e+003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90600" y="0"/>
            <a:ext cx="6618288" cy="496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0771" name="Text Box 3"/>
          <p:cNvSpPr txBox="1">
            <a:spLocks noChangeArrowheads="1"/>
          </p:cNvSpPr>
          <p:nvPr/>
        </p:nvSpPr>
        <p:spPr bwMode="auto">
          <a:xfrm>
            <a:off x="457200" y="5029200"/>
            <a:ext cx="78486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2800" dirty="0"/>
              <a:t>What about interpolation between values?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2800" dirty="0"/>
              <a:t>What about extrapolation beyond end points?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1" grpId="0" build="p" autoUpdateAnimBg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90600"/>
          </a:xfrm>
        </p:spPr>
        <p:txBody>
          <a:bodyPr/>
          <a:lstStyle/>
          <a:p>
            <a:r>
              <a:rPr lang="en-US" sz="4000"/>
              <a:t>Other Polynomials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114800"/>
          </a:xfrm>
        </p:spPr>
        <p:txBody>
          <a:bodyPr/>
          <a:lstStyle/>
          <a:p>
            <a:r>
              <a:rPr lang="en-US"/>
              <a:t>Lagrange:  Each basis function is of </a:t>
            </a:r>
            <a:r>
              <a:rPr lang="en-US" i="1"/>
              <a:t>(j-1)</a:t>
            </a:r>
            <a:r>
              <a:rPr lang="en-US"/>
              <a:t> order.</a:t>
            </a:r>
          </a:p>
          <a:p>
            <a:r>
              <a:rPr lang="en-US"/>
              <a:t>Orthogonal Polynomials:  the basis functions are orthogonal to each other in some sense.    Legendre: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990600" y="4114800"/>
          <a:ext cx="7696200" cy="1203325"/>
        </p:xfrm>
        <a:graphic>
          <a:graphicData uri="http://schemas.openxmlformats.org/presentationml/2006/ole">
            <p:oleObj spid="_x0000_s139266" name="Equation" r:id="rId3" imgW="2679480" imgH="4190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bldLvl="2" autoUpdateAnimBg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Piecewise Interpolations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CSS455</a:t>
            </a:r>
          </a:p>
          <a:p>
            <a:r>
              <a:rPr lang="en-US" dirty="0" smtClean="0"/>
              <a:t>Winter 2011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1232</TotalTime>
  <Words>3809</Words>
  <Application>Microsoft Office PowerPoint</Application>
  <PresentationFormat>On-screen Show (4:3)</PresentationFormat>
  <Paragraphs>643</Paragraphs>
  <Slides>131</Slides>
  <Notes>0</Notes>
  <HiddenSlides>22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131</vt:i4>
      </vt:variant>
    </vt:vector>
  </HeadingPairs>
  <TitlesOfParts>
    <vt:vector size="134" baseType="lpstr">
      <vt:lpstr>Default Design</vt:lpstr>
      <vt:lpstr>Equation</vt:lpstr>
      <vt:lpstr>Document</vt:lpstr>
      <vt:lpstr>Chapter 3 function evaluations</vt:lpstr>
      <vt:lpstr>Two Important Series</vt:lpstr>
      <vt:lpstr>Slide 3</vt:lpstr>
      <vt:lpstr>For ex with x=4:</vt:lpstr>
      <vt:lpstr>From Activity 8 (N=8):</vt:lpstr>
      <vt:lpstr>From Activity 8 (N=8):</vt:lpstr>
      <vt:lpstr>Evaluate ln2</vt:lpstr>
      <vt:lpstr>Evaluate ln2</vt:lpstr>
      <vt:lpstr>Evaluate ln2</vt:lpstr>
      <vt:lpstr>Evaluate ln2</vt:lpstr>
      <vt:lpstr>Evaluate ln2</vt:lpstr>
      <vt:lpstr>With that bound for the series:</vt:lpstr>
      <vt:lpstr>Series for </vt:lpstr>
      <vt:lpstr>How do we know the # of terms?</vt:lpstr>
      <vt:lpstr>Series for </vt:lpstr>
      <vt:lpstr>Series Solutions</vt:lpstr>
      <vt:lpstr>Recall Square Root </vt:lpstr>
      <vt:lpstr>Square root Iteration</vt:lpstr>
      <vt:lpstr>Vector Rotation</vt:lpstr>
      <vt:lpstr>Vector Rotation</vt:lpstr>
      <vt:lpstr>Vector Rotation</vt:lpstr>
      <vt:lpstr>Rotation by angle θ</vt:lpstr>
      <vt:lpstr>Rotation by sequence of angles</vt:lpstr>
      <vt:lpstr>For example,</vt:lpstr>
      <vt:lpstr>The equations become</vt:lpstr>
      <vt:lpstr>Slide 26</vt:lpstr>
      <vt:lpstr>The equations become</vt:lpstr>
      <vt:lpstr>Compare to Cordic</vt:lpstr>
      <vt:lpstr>Do not study further in book</vt:lpstr>
      <vt:lpstr>Polynomial Interpolation</vt:lpstr>
      <vt:lpstr>Interpolation</vt:lpstr>
      <vt:lpstr>Interpolation</vt:lpstr>
      <vt:lpstr>Slide 33</vt:lpstr>
      <vt:lpstr>How to express p(x)</vt:lpstr>
      <vt:lpstr>Express p(x) more generally</vt:lpstr>
      <vt:lpstr>Slide 36</vt:lpstr>
      <vt:lpstr>First Equation</vt:lpstr>
      <vt:lpstr>First Equation</vt:lpstr>
      <vt:lpstr>Second Equation</vt:lpstr>
      <vt:lpstr>Second Equation</vt:lpstr>
      <vt:lpstr>What form for the basis functions?</vt:lpstr>
      <vt:lpstr>Polynomials for basis functions</vt:lpstr>
      <vt:lpstr>Paper by Amdahl</vt:lpstr>
      <vt:lpstr>Paper by Amdahl</vt:lpstr>
      <vt:lpstr>Paper by Amdahl</vt:lpstr>
      <vt:lpstr>Monomials - Vandermonde</vt:lpstr>
      <vt:lpstr>Monomials - Vandermonde</vt:lpstr>
      <vt:lpstr>Activity 9: Part I</vt:lpstr>
      <vt:lpstr>Activity 9: part I </vt:lpstr>
      <vt:lpstr>Activity 9: part I </vt:lpstr>
      <vt:lpstr>Monomials - Vandermonde</vt:lpstr>
      <vt:lpstr>Matlab Solution (polydemo.m)</vt:lpstr>
      <vt:lpstr>Evaluation of Interpolant</vt:lpstr>
      <vt:lpstr>Evaluation of Interpolant</vt:lpstr>
      <vt:lpstr>Slide 55</vt:lpstr>
      <vt:lpstr>Slide 56</vt:lpstr>
      <vt:lpstr>Slide 57</vt:lpstr>
      <vt:lpstr>Invert the loops</vt:lpstr>
      <vt:lpstr>Slide 59</vt:lpstr>
      <vt:lpstr>Slide 60</vt:lpstr>
      <vt:lpstr>Slide 61</vt:lpstr>
      <vt:lpstr>Monomial Basis Functions</vt:lpstr>
      <vt:lpstr>Other Polynomial Interpolants?</vt:lpstr>
      <vt:lpstr>What form the A matrix?</vt:lpstr>
      <vt:lpstr>Slide 65</vt:lpstr>
      <vt:lpstr>Example: Find the Lagrange Interpolating Polynomial for:</vt:lpstr>
      <vt:lpstr>Example: Find the Lagrange Interpolating Polynomial for:</vt:lpstr>
      <vt:lpstr>Lagrangian Functions</vt:lpstr>
      <vt:lpstr>Slide 69</vt:lpstr>
      <vt:lpstr>Heath Fig 7.3 </vt:lpstr>
      <vt:lpstr>Example</vt:lpstr>
      <vt:lpstr>Example</vt:lpstr>
      <vt:lpstr>The linear equation matrix is neither full nor diagonal in the Newton case</vt:lpstr>
      <vt:lpstr>The linear equation matrix is neither full nor diagonal</vt:lpstr>
      <vt:lpstr>The linear equation matrix is neither full nor diagonal</vt:lpstr>
      <vt:lpstr>Slide 76</vt:lpstr>
      <vt:lpstr>Slide 77</vt:lpstr>
      <vt:lpstr>Paper by Flynn</vt:lpstr>
      <vt:lpstr>Newton Method</vt:lpstr>
      <vt:lpstr>Slide 80</vt:lpstr>
      <vt:lpstr>Calculate zeroth divided differences</vt:lpstr>
      <vt:lpstr>Calculate 1st divided differences</vt:lpstr>
      <vt:lpstr>2nd divided differences</vt:lpstr>
      <vt:lpstr>Slide 84</vt:lpstr>
      <vt:lpstr>Divided Difference example</vt:lpstr>
      <vt:lpstr>Slide 86</vt:lpstr>
      <vt:lpstr>Slide 87</vt:lpstr>
      <vt:lpstr>Slide 88</vt:lpstr>
      <vt:lpstr>Slide 89</vt:lpstr>
      <vt:lpstr>Skip section 4.3.2</vt:lpstr>
      <vt:lpstr>Placement of data points.</vt:lpstr>
      <vt:lpstr>Plot Interpolant f(x) vs x.</vt:lpstr>
      <vt:lpstr>“Built in” Matlab Functions</vt:lpstr>
      <vt:lpstr>Slide 94</vt:lpstr>
      <vt:lpstr>Example </vt:lpstr>
      <vt:lpstr>Shifting and Scaling</vt:lpstr>
      <vt:lpstr>Slide 97</vt:lpstr>
      <vt:lpstr>Other Polynomials</vt:lpstr>
      <vt:lpstr>Piecewise Interpolations</vt:lpstr>
      <vt:lpstr>Piecewise Polynomials</vt:lpstr>
      <vt:lpstr>Example of Linear Interpolation</vt:lpstr>
      <vt:lpstr>Increase from n=10 to n=20 points</vt:lpstr>
      <vt:lpstr>N=20, but unevenly distributed</vt:lpstr>
      <vt:lpstr>Linear Interpolations</vt:lpstr>
      <vt:lpstr>Piecewise Polynomials</vt:lpstr>
      <vt:lpstr>Cubic Hermite “pchip”</vt:lpstr>
      <vt:lpstr>Cubic Hermite “pchip”</vt:lpstr>
      <vt:lpstr>Piecewise Polynomials</vt:lpstr>
      <vt:lpstr>cubic spline for xk  x  xk+1</vt:lpstr>
      <vt:lpstr>Slide 110</vt:lpstr>
      <vt:lpstr>Slide 111</vt:lpstr>
      <vt:lpstr>Cubic  Spline  Polynomials</vt:lpstr>
      <vt:lpstr>Matlab “spline” option</vt:lpstr>
      <vt:lpstr>Matlab “cubic or pchip” option (red)</vt:lpstr>
      <vt:lpstr>Spline with different end conditions</vt:lpstr>
      <vt:lpstr>Spline with different end conditions</vt:lpstr>
      <vt:lpstr>Spline with 20 unevenly spaced points</vt:lpstr>
      <vt:lpstr>How to use PP form</vt:lpstr>
      <vt:lpstr>How about polynomial fit?</vt:lpstr>
      <vt:lpstr>Example -</vt:lpstr>
      <vt:lpstr>Try cubic spline</vt:lpstr>
      <vt:lpstr>Slide 122</vt:lpstr>
      <vt:lpstr>Extrapolation is always dangerous</vt:lpstr>
      <vt:lpstr>Slide 124</vt:lpstr>
      <vt:lpstr>Polnomial: Test Data</vt:lpstr>
      <vt:lpstr>Polynomial, with reduced order</vt:lpstr>
      <vt:lpstr>spline fit</vt:lpstr>
      <vt:lpstr>cubic pchip fit</vt:lpstr>
      <vt:lpstr>Cubic Hermite vs Cubic Spline </vt:lpstr>
      <vt:lpstr>Slide 130</vt:lpstr>
      <vt:lpstr>Parameterized fit</vt:lpstr>
    </vt:vector>
  </TitlesOfParts>
  <Company>uwb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Jackels</dc:creator>
  <cp:lastModifiedBy>jackels</cp:lastModifiedBy>
  <cp:revision>109</cp:revision>
  <dcterms:created xsi:type="dcterms:W3CDTF">2005-04-03T21:48:51Z</dcterms:created>
  <dcterms:modified xsi:type="dcterms:W3CDTF">2012-02-08T18:20:42Z</dcterms:modified>
</cp:coreProperties>
</file>