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6"/>
  </p:notesMasterIdLst>
  <p:handoutMasterIdLst>
    <p:handoutMasterId r:id="rId87"/>
  </p:handoutMasterIdLst>
  <p:sldIdLst>
    <p:sldId id="256" r:id="rId2"/>
    <p:sldId id="257" r:id="rId3"/>
    <p:sldId id="258" r:id="rId4"/>
    <p:sldId id="332" r:id="rId5"/>
    <p:sldId id="333" r:id="rId6"/>
    <p:sldId id="331" r:id="rId7"/>
    <p:sldId id="334" r:id="rId8"/>
    <p:sldId id="330" r:id="rId9"/>
    <p:sldId id="325" r:id="rId10"/>
    <p:sldId id="260" r:id="rId11"/>
    <p:sldId id="335" r:id="rId12"/>
    <p:sldId id="358" r:id="rId13"/>
    <p:sldId id="336" r:id="rId14"/>
    <p:sldId id="337" r:id="rId15"/>
    <p:sldId id="359" r:id="rId16"/>
    <p:sldId id="348" r:id="rId17"/>
    <p:sldId id="349" r:id="rId18"/>
    <p:sldId id="350" r:id="rId19"/>
    <p:sldId id="351" r:id="rId20"/>
    <p:sldId id="356" r:id="rId21"/>
    <p:sldId id="352" r:id="rId22"/>
    <p:sldId id="353" r:id="rId23"/>
    <p:sldId id="354" r:id="rId24"/>
    <p:sldId id="355" r:id="rId25"/>
    <p:sldId id="357" r:id="rId26"/>
    <p:sldId id="375" r:id="rId27"/>
    <p:sldId id="261" r:id="rId28"/>
    <p:sldId id="365" r:id="rId29"/>
    <p:sldId id="266" r:id="rId30"/>
    <p:sldId id="267" r:id="rId31"/>
    <p:sldId id="304" r:id="rId32"/>
    <p:sldId id="305" r:id="rId33"/>
    <p:sldId id="338" r:id="rId34"/>
    <p:sldId id="306" r:id="rId35"/>
    <p:sldId id="307" r:id="rId36"/>
    <p:sldId id="342" r:id="rId37"/>
    <p:sldId id="339" r:id="rId38"/>
    <p:sldId id="343" r:id="rId39"/>
    <p:sldId id="340" r:id="rId40"/>
    <p:sldId id="341" r:id="rId41"/>
    <p:sldId id="366" r:id="rId42"/>
    <p:sldId id="368" r:id="rId43"/>
    <p:sldId id="367" r:id="rId44"/>
    <p:sldId id="314" r:id="rId45"/>
    <p:sldId id="316" r:id="rId46"/>
    <p:sldId id="317" r:id="rId47"/>
    <p:sldId id="318" r:id="rId48"/>
    <p:sldId id="347" r:id="rId49"/>
    <p:sldId id="272" r:id="rId50"/>
    <p:sldId id="323" r:id="rId51"/>
    <p:sldId id="372" r:id="rId52"/>
    <p:sldId id="369" r:id="rId53"/>
    <p:sldId id="277" r:id="rId54"/>
    <p:sldId id="278" r:id="rId55"/>
    <p:sldId id="279" r:id="rId56"/>
    <p:sldId id="294" r:id="rId57"/>
    <p:sldId id="296" r:id="rId58"/>
    <p:sldId id="297" r:id="rId59"/>
    <p:sldId id="298" r:id="rId60"/>
    <p:sldId id="324" r:id="rId61"/>
    <p:sldId id="373" r:id="rId62"/>
    <p:sldId id="370" r:id="rId63"/>
    <p:sldId id="371" r:id="rId64"/>
    <p:sldId id="374" r:id="rId65"/>
    <p:sldId id="386" r:id="rId66"/>
    <p:sldId id="387" r:id="rId67"/>
    <p:sldId id="388" r:id="rId68"/>
    <p:sldId id="389" r:id="rId69"/>
    <p:sldId id="390" r:id="rId70"/>
    <p:sldId id="391" r:id="rId71"/>
    <p:sldId id="392" r:id="rId72"/>
    <p:sldId id="393" r:id="rId73"/>
    <p:sldId id="394" r:id="rId74"/>
    <p:sldId id="395" r:id="rId75"/>
    <p:sldId id="396" r:id="rId76"/>
    <p:sldId id="397" r:id="rId77"/>
    <p:sldId id="398" r:id="rId78"/>
    <p:sldId id="399" r:id="rId79"/>
    <p:sldId id="400" r:id="rId80"/>
    <p:sldId id="401" r:id="rId81"/>
    <p:sldId id="402" r:id="rId82"/>
    <p:sldId id="403" r:id="rId83"/>
    <p:sldId id="404" r:id="rId84"/>
    <p:sldId id="405" r:id="rId8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707" autoAdjust="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910"/>
    </p:cViewPr>
  </p:sorterViewPr>
  <p:notesViewPr>
    <p:cSldViewPr>
      <p:cViewPr varScale="1">
        <p:scale>
          <a:sx n="40" d="100"/>
          <a:sy n="40" d="100"/>
        </p:scale>
        <p:origin x="-1410" y="-96"/>
      </p:cViewPr>
      <p:guideLst>
        <p:guide orient="horz" pos="3025"/>
        <p:guide pos="230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2.wmf"/><Relationship Id="rId4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.wmf"/><Relationship Id="rId1" Type="http://schemas.openxmlformats.org/officeDocument/2006/relationships/image" Target="../media/image1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197" cy="48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t" anchorCtr="0" compatLnSpc="1">
            <a:prstTxWarp prst="textNoShape">
              <a:avLst/>
            </a:prstTxWarp>
          </a:bodyPr>
          <a:lstStyle>
            <a:lvl1pPr defTabSz="965464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003" y="0"/>
            <a:ext cx="3170197" cy="48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t" anchorCtr="0" compatLnSpc="1">
            <a:prstTxWarp prst="textNoShape">
              <a:avLst/>
            </a:prstTxWarp>
          </a:bodyPr>
          <a:lstStyle>
            <a:lvl1pPr algn="r" defTabSz="965464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551"/>
            <a:ext cx="3170197" cy="47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b" anchorCtr="0" compatLnSpc="1">
            <a:prstTxWarp prst="textNoShape">
              <a:avLst/>
            </a:prstTxWarp>
          </a:bodyPr>
          <a:lstStyle>
            <a:lvl1pPr defTabSz="965464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003" y="9121551"/>
            <a:ext cx="3170197" cy="47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b" anchorCtr="0" compatLnSpc="1">
            <a:prstTxWarp prst="textNoShape">
              <a:avLst/>
            </a:prstTxWarp>
          </a:bodyPr>
          <a:lstStyle>
            <a:lvl1pPr algn="r" defTabSz="965464">
              <a:defRPr sz="1200"/>
            </a:lvl1pPr>
          </a:lstStyle>
          <a:p>
            <a:pPr>
              <a:defRPr/>
            </a:pPr>
            <a:fld id="{A5C26744-5BA8-4536-84C2-610995B95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197" cy="48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t" anchorCtr="0" compatLnSpc="1">
            <a:prstTxWarp prst="textNoShape">
              <a:avLst/>
            </a:prstTxWarp>
          </a:bodyPr>
          <a:lstStyle>
            <a:lvl1pPr defTabSz="965464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003" y="0"/>
            <a:ext cx="3170197" cy="48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t" anchorCtr="0" compatLnSpc="1">
            <a:prstTxWarp prst="textNoShape">
              <a:avLst/>
            </a:prstTxWarp>
          </a:bodyPr>
          <a:lstStyle>
            <a:lvl1pPr algn="r" defTabSz="965464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807" y="4561597"/>
            <a:ext cx="5365586" cy="431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551"/>
            <a:ext cx="3170197" cy="47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b" anchorCtr="0" compatLnSpc="1">
            <a:prstTxWarp prst="textNoShape">
              <a:avLst/>
            </a:prstTxWarp>
          </a:bodyPr>
          <a:lstStyle>
            <a:lvl1pPr defTabSz="965464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003" y="9121551"/>
            <a:ext cx="3170197" cy="47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b" anchorCtr="0" compatLnSpc="1">
            <a:prstTxWarp prst="textNoShape">
              <a:avLst/>
            </a:prstTxWarp>
          </a:bodyPr>
          <a:lstStyle>
            <a:lvl1pPr algn="r" defTabSz="965464">
              <a:defRPr sz="1200"/>
            </a:lvl1pPr>
          </a:lstStyle>
          <a:p>
            <a:pPr>
              <a:defRPr/>
            </a:pPr>
            <a:fld id="{570CE77E-A93D-47EE-B3EF-DFAD3B0D0F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730609-59AB-42A9-BA73-AEA3EEC5796C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DB5C6-3157-4408-BDDA-21E59D182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66036-D61B-445E-9419-74C5949C8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2B800-7BC7-45D2-956C-76178395D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4F470-BE95-4AD0-9EC7-3A5CEEEF7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32ABA-54EC-4CDF-B790-CBA7EBA5B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67C45-7C00-4C12-A243-5A06F39E3F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13D2D-CA2F-4179-BAA3-8C4068872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2E04F-0801-4B6B-A3A5-979E2F7CB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A78CD-2798-4E7D-9903-4AB7DB25C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39F8E-7C23-4E87-9EF1-204C18DDF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A4A1C-E034-466E-9BED-D2C06E7CE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27D8B-FBD3-4928-B5E7-918EF958C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98F91-5F6C-499B-AA0E-E1922E0E1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D972231-19A2-4F06-A0A6-CC75C5F28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8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3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2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oleObject43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46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oleObject" Target="../embeddings/oleObject50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oleObject" Target="../embeddings/oleObject5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4" Type="http://schemas.openxmlformats.org/officeDocument/2006/relationships/oleObject" Target="../embeddings/oleObject58.bin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9.vml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0.vml"/><Relationship Id="rId4" Type="http://schemas.openxmlformats.org/officeDocument/2006/relationships/oleObject" Target="../embeddings/oleObject62.bin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oleObject64.bin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2.vml"/><Relationship Id="rId4" Type="http://schemas.openxmlformats.org/officeDocument/2006/relationships/oleObject" Target="../embeddings/oleObject66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4" Type="http://schemas.openxmlformats.org/officeDocument/2006/relationships/oleObject" Target="../embeddings/oleObject70.bin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6.vml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7.vml"/><Relationship Id="rId4" Type="http://schemas.openxmlformats.org/officeDocument/2006/relationships/oleObject" Target="../embeddings/oleObject75.bin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Systems of Linear </a:t>
            </a:r>
            <a:r>
              <a:rPr lang="en-US" dirty="0" err="1" smtClean="0"/>
              <a:t>Eqns</a:t>
            </a:r>
            <a:endParaRPr lang="en-US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CSS455 </a:t>
            </a:r>
            <a:r>
              <a:rPr lang="en-US" smtClean="0"/>
              <a:t>– Winter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Ch7 of Turner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Multiply </a:t>
            </a:r>
            <a:r>
              <a:rPr lang="en-US" sz="4000" b="1" smtClean="0"/>
              <a:t>Ax</a:t>
            </a:r>
            <a:r>
              <a:rPr lang="en-US" sz="4000" smtClean="0"/>
              <a:t>=</a:t>
            </a:r>
            <a:r>
              <a:rPr lang="en-US" sz="4000" b="1" smtClean="0"/>
              <a:t>b</a:t>
            </a:r>
            <a:r>
              <a:rPr lang="en-US" sz="4000" smtClean="0"/>
              <a:t> by </a:t>
            </a:r>
            <a:r>
              <a:rPr lang="en-US" sz="4000" b="1" smtClean="0"/>
              <a:t>M</a:t>
            </a:r>
            <a:r>
              <a:rPr lang="en-US" sz="4000" smtClean="0"/>
              <a:t> on both sides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772400" cy="83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smtClean="0"/>
              <a:t>MAx = Mb </a:t>
            </a:r>
            <a:r>
              <a:rPr lang="en-US" sz="2800" smtClean="0"/>
              <a:t> or 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838200" y="2438400"/>
          <a:ext cx="5942013" cy="1265238"/>
        </p:xfrm>
        <a:graphic>
          <a:graphicData uri="http://schemas.openxmlformats.org/presentationml/2006/ole">
            <p:oleObj spid="_x0000_s9218" name="Equation" r:id="rId3" imgW="2260440" imgH="482400" progId="Equation.3">
              <p:embed/>
            </p:oleObj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914400" y="4267200"/>
          <a:ext cx="2971800" cy="1265238"/>
        </p:xfrm>
        <a:graphic>
          <a:graphicData uri="http://schemas.openxmlformats.org/presentationml/2006/ole">
            <p:oleObj spid="_x0000_s9219" name="Equation" r:id="rId4" imgW="1130040" imgH="482400" progId="Equation.3">
              <p:embed/>
            </p:oleObj>
          </a:graphicData>
        </a:graphic>
      </p:graphicFrame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09600" y="5257800"/>
            <a:ext cx="3657600" cy="1289050"/>
            <a:chOff x="384" y="3312"/>
            <a:chExt cx="2304" cy="812"/>
          </a:xfrm>
        </p:grpSpPr>
        <p:sp>
          <p:nvSpPr>
            <p:cNvPr id="9227" name="Text Box 9"/>
            <p:cNvSpPr txBox="1">
              <a:spLocks noChangeArrowheads="1"/>
            </p:cNvSpPr>
            <p:nvPr/>
          </p:nvSpPr>
          <p:spPr bwMode="auto">
            <a:xfrm>
              <a:off x="384" y="3600"/>
              <a:ext cx="2304" cy="524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chemeClr val="accent1"/>
                  </a:solidFill>
                </a:rPr>
                <a:t>MA</a:t>
              </a:r>
              <a:r>
                <a:rPr lang="en-US">
                  <a:solidFill>
                    <a:schemeClr val="accent1"/>
                  </a:solidFill>
                </a:rPr>
                <a:t> has been transformed to diagonal</a:t>
              </a:r>
              <a:endParaRPr lang="en-US" b="1">
                <a:solidFill>
                  <a:schemeClr val="accent1"/>
                </a:solidFill>
              </a:endParaRPr>
            </a:p>
          </p:txBody>
        </p:sp>
        <p:sp>
          <p:nvSpPr>
            <p:cNvPr id="9228" name="Line 10"/>
            <p:cNvSpPr>
              <a:spLocks noChangeShapeType="1"/>
            </p:cNvSpPr>
            <p:nvPr/>
          </p:nvSpPr>
          <p:spPr bwMode="auto">
            <a:xfrm flipH="1" flipV="1">
              <a:off x="960" y="3312"/>
              <a:ext cx="96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143000" y="5257800"/>
            <a:ext cx="3657600" cy="1289050"/>
            <a:chOff x="384" y="3312"/>
            <a:chExt cx="2304" cy="812"/>
          </a:xfrm>
        </p:grpSpPr>
        <p:sp>
          <p:nvSpPr>
            <p:cNvPr id="9225" name="Text Box 13"/>
            <p:cNvSpPr txBox="1">
              <a:spLocks noChangeArrowheads="1"/>
            </p:cNvSpPr>
            <p:nvPr/>
          </p:nvSpPr>
          <p:spPr bwMode="auto">
            <a:xfrm>
              <a:off x="384" y="3600"/>
              <a:ext cx="2304" cy="524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chemeClr val="accent1"/>
                  </a:solidFill>
                </a:rPr>
                <a:t>What are the two equations?</a:t>
              </a:r>
            </a:p>
          </p:txBody>
        </p:sp>
        <p:sp>
          <p:nvSpPr>
            <p:cNvPr id="9226" name="Line 14"/>
            <p:cNvSpPr>
              <a:spLocks noChangeShapeType="1"/>
            </p:cNvSpPr>
            <p:nvPr/>
          </p:nvSpPr>
          <p:spPr bwMode="auto">
            <a:xfrm flipH="1" flipV="1">
              <a:off x="960" y="3312"/>
              <a:ext cx="96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6159" name="Object 15"/>
          <p:cNvGraphicFramePr>
            <a:graphicFrameLocks noChangeAspect="1"/>
          </p:cNvGraphicFramePr>
          <p:nvPr/>
        </p:nvGraphicFramePr>
        <p:xfrm>
          <a:off x="5181600" y="4191000"/>
          <a:ext cx="3124200" cy="1423988"/>
        </p:xfrm>
        <a:graphic>
          <a:graphicData uri="http://schemas.openxmlformats.org/presentationml/2006/ole">
            <p:oleObj spid="_x0000_s9220" name="Equation" r:id="rId5" imgW="10029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Multiply </a:t>
            </a:r>
            <a:r>
              <a:rPr lang="en-US" sz="4000" b="1" smtClean="0"/>
              <a:t>Ax</a:t>
            </a:r>
            <a:r>
              <a:rPr lang="en-US" sz="4000" smtClean="0"/>
              <a:t>=</a:t>
            </a:r>
            <a:r>
              <a:rPr lang="en-US" sz="4000" b="1" smtClean="0"/>
              <a:t>b</a:t>
            </a:r>
            <a:r>
              <a:rPr lang="en-US" sz="4000" smtClean="0"/>
              <a:t> by </a:t>
            </a:r>
            <a:r>
              <a:rPr lang="en-US" sz="4000" b="1" smtClean="0"/>
              <a:t>M</a:t>
            </a:r>
            <a:r>
              <a:rPr lang="en-US" sz="4000" smtClean="0"/>
              <a:t> on both sides</a:t>
            </a:r>
            <a:endParaRPr lang="en-US" smtClean="0"/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772400" cy="83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smtClean="0"/>
              <a:t>MAx = Mb </a:t>
            </a:r>
            <a:r>
              <a:rPr lang="en-US" sz="2800" smtClean="0"/>
              <a:t> or 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838200" y="2438400"/>
          <a:ext cx="5942013" cy="1265238"/>
        </p:xfrm>
        <a:graphic>
          <a:graphicData uri="http://schemas.openxmlformats.org/presentationml/2006/ole">
            <p:oleObj spid="_x0000_s10242" name="Equation" r:id="rId3" imgW="2260440" imgH="482400" progId="Equation.3">
              <p:embed/>
            </p:oleObj>
          </a:graphicData>
        </a:graphic>
      </p:graphicFrame>
      <p:graphicFrame>
        <p:nvGraphicFramePr>
          <p:cNvPr id="10243" name="Object 5"/>
          <p:cNvGraphicFramePr>
            <a:graphicFrameLocks noChangeAspect="1"/>
          </p:cNvGraphicFramePr>
          <p:nvPr/>
        </p:nvGraphicFramePr>
        <p:xfrm>
          <a:off x="914400" y="4267200"/>
          <a:ext cx="2971800" cy="1265238"/>
        </p:xfrm>
        <a:graphic>
          <a:graphicData uri="http://schemas.openxmlformats.org/presentationml/2006/ole">
            <p:oleObj spid="_x0000_s10243" name="Equation" r:id="rId4" imgW="1130040" imgH="482400" progId="Equation.3">
              <p:embed/>
            </p:oleObj>
          </a:graphicData>
        </a:graphic>
      </p:graphicFrame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4419600" y="3733800"/>
            <a:ext cx="3733800" cy="26574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In general, premultiplication of </a:t>
            </a:r>
            <a:r>
              <a:rPr lang="en-US" b="1">
                <a:solidFill>
                  <a:srgbClr val="FF0000"/>
                </a:solidFill>
              </a:rPr>
              <a:t>A</a:t>
            </a:r>
            <a:r>
              <a:rPr lang="en-US">
                <a:solidFill>
                  <a:srgbClr val="FF0000"/>
                </a:solidFill>
              </a:rPr>
              <a:t> by a nonsingular </a:t>
            </a:r>
            <a:r>
              <a:rPr lang="en-US" b="1">
                <a:solidFill>
                  <a:srgbClr val="FF0000"/>
                </a:solidFill>
              </a:rPr>
              <a:t>M</a:t>
            </a:r>
            <a:r>
              <a:rPr lang="en-US">
                <a:solidFill>
                  <a:srgbClr val="FF0000"/>
                </a:solidFill>
              </a:rPr>
              <a:t> represents scaling, combination, and permutation of the equations. (all valid operations)</a:t>
            </a:r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457200" y="5257800"/>
            <a:ext cx="3810000" cy="1289050"/>
            <a:chOff x="384" y="3312"/>
            <a:chExt cx="2304" cy="812"/>
          </a:xfrm>
        </p:grpSpPr>
        <p:sp>
          <p:nvSpPr>
            <p:cNvPr id="10249" name="Text Box 8"/>
            <p:cNvSpPr txBox="1">
              <a:spLocks noChangeArrowheads="1"/>
            </p:cNvSpPr>
            <p:nvPr/>
          </p:nvSpPr>
          <p:spPr bwMode="auto">
            <a:xfrm>
              <a:off x="384" y="3600"/>
              <a:ext cx="2304" cy="524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chemeClr val="accent1"/>
                  </a:solidFill>
                </a:rPr>
                <a:t>MA</a:t>
              </a:r>
              <a:r>
                <a:rPr lang="en-US">
                  <a:solidFill>
                    <a:schemeClr val="accent1"/>
                  </a:solidFill>
                </a:rPr>
                <a:t> has been transformed to diagonal form (unit matrix)</a:t>
              </a:r>
              <a:endParaRPr lang="en-US" b="1">
                <a:solidFill>
                  <a:schemeClr val="accent1"/>
                </a:solidFill>
              </a:endParaRPr>
            </a:p>
          </p:txBody>
        </p:sp>
        <p:sp>
          <p:nvSpPr>
            <p:cNvPr id="10250" name="Line 9"/>
            <p:cNvSpPr>
              <a:spLocks noChangeShapeType="1"/>
            </p:cNvSpPr>
            <p:nvPr/>
          </p:nvSpPr>
          <p:spPr bwMode="auto">
            <a:xfrm flipH="1" flipV="1">
              <a:off x="960" y="3312"/>
              <a:ext cx="96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4876800" y="4419600"/>
            <a:ext cx="37338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Find a matrix </a:t>
            </a:r>
            <a:r>
              <a:rPr lang="en-US" b="1">
                <a:solidFill>
                  <a:srgbClr val="FF0000"/>
                </a:solidFill>
              </a:rPr>
              <a:t>M</a:t>
            </a:r>
            <a:r>
              <a:rPr lang="en-US">
                <a:solidFill>
                  <a:srgbClr val="FF0000"/>
                </a:solidFill>
              </a:rPr>
              <a:t>, such that the product </a:t>
            </a:r>
            <a:r>
              <a:rPr lang="en-US" b="1">
                <a:solidFill>
                  <a:srgbClr val="FF0000"/>
                </a:solidFill>
              </a:rPr>
              <a:t>MA</a:t>
            </a:r>
            <a:r>
              <a:rPr lang="en-US">
                <a:solidFill>
                  <a:srgbClr val="FF0000"/>
                </a:solidFill>
              </a:rPr>
              <a:t> is diagonal, and the problem is solved.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8" grpId="0" animBg="1" autoUpdateAnimBg="0"/>
      <p:bldP spid="9524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5: Part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895600"/>
            <a:ext cx="5638800" cy="16002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Replace Eqn 2 with a new one that has x</a:t>
            </a:r>
            <a:r>
              <a:rPr lang="en-US" baseline="-25000" smtClean="0"/>
              <a:t>1</a:t>
            </a:r>
            <a:r>
              <a:rPr lang="en-US" smtClean="0"/>
              <a:t> eliminated: </a:t>
            </a:r>
            <a:br>
              <a:rPr lang="en-US" smtClean="0"/>
            </a:br>
            <a:r>
              <a:rPr lang="en-US" smtClean="0"/>
              <a:t> (5)(#1) + (-2) (#2)   </a:t>
            </a:r>
          </a:p>
        </p:txBody>
      </p:sp>
      <p:graphicFrame>
        <p:nvGraphicFramePr>
          <p:cNvPr id="96260" name="Object 4"/>
          <p:cNvGraphicFramePr>
            <a:graphicFrameLocks noChangeAspect="1"/>
          </p:cNvGraphicFramePr>
          <p:nvPr/>
        </p:nvGraphicFramePr>
        <p:xfrm>
          <a:off x="1295400" y="1524000"/>
          <a:ext cx="4932363" cy="1168400"/>
        </p:xfrm>
        <a:graphic>
          <a:graphicData uri="http://schemas.openxmlformats.org/presentationml/2006/ole">
            <p:oleObj spid="_x0000_s11266" name="Equation" r:id="rId3" imgW="2031840" imgH="482400" progId="Equation.3">
              <p:embed/>
            </p:oleObj>
          </a:graphicData>
        </a:graphic>
      </p:graphicFrame>
      <p:graphicFrame>
        <p:nvGraphicFramePr>
          <p:cNvPr id="96261" name="Object 5"/>
          <p:cNvGraphicFramePr>
            <a:graphicFrameLocks noChangeAspect="1"/>
          </p:cNvGraphicFramePr>
          <p:nvPr/>
        </p:nvGraphicFramePr>
        <p:xfrm>
          <a:off x="360363" y="4325938"/>
          <a:ext cx="8169275" cy="1833562"/>
        </p:xfrm>
        <a:graphic>
          <a:graphicData uri="http://schemas.openxmlformats.org/presentationml/2006/ole">
            <p:oleObj spid="_x0000_s11267" name="Equation" r:id="rId4" imgW="2933640" imgH="660240" progId="Equation.3">
              <p:embed/>
            </p:oleObj>
          </a:graphicData>
        </a:graphic>
      </p:graphicFrame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609600" y="2667000"/>
            <a:ext cx="7467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In a combination of the two approaches, find a combination of equations that results in a triangular system, and then do routine substitution.</a:t>
            </a:r>
          </a:p>
        </p:txBody>
      </p:sp>
      <p:graphicFrame>
        <p:nvGraphicFramePr>
          <p:cNvPr id="96263" name="Object 7"/>
          <p:cNvGraphicFramePr>
            <a:graphicFrameLocks noChangeAspect="1"/>
          </p:cNvGraphicFramePr>
          <p:nvPr/>
        </p:nvGraphicFramePr>
        <p:xfrm>
          <a:off x="1108075" y="4876800"/>
          <a:ext cx="2474913" cy="1339850"/>
        </p:xfrm>
        <a:graphic>
          <a:graphicData uri="http://schemas.openxmlformats.org/presentationml/2006/ole">
            <p:oleObj spid="_x0000_s11268" name="Equation" r:id="rId5" imgW="888840" imgH="482400" progId="Equation.3">
              <p:embed/>
            </p:oleObj>
          </a:graphicData>
        </a:graphic>
      </p:graphicFrame>
      <p:graphicFrame>
        <p:nvGraphicFramePr>
          <p:cNvPr id="96265" name="Object 9"/>
          <p:cNvGraphicFramePr>
            <a:graphicFrameLocks noChangeAspect="1"/>
          </p:cNvGraphicFramePr>
          <p:nvPr/>
        </p:nvGraphicFramePr>
        <p:xfrm>
          <a:off x="4241800" y="5029200"/>
          <a:ext cx="3175000" cy="1284288"/>
        </p:xfrm>
        <a:graphic>
          <a:graphicData uri="http://schemas.openxmlformats.org/presentationml/2006/ole">
            <p:oleObj spid="_x0000_s11269" name="Equation" r:id="rId6" imgW="119376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 autoUpdateAnimBg="0"/>
      <p:bldP spid="9626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graphicFrame>
        <p:nvGraphicFramePr>
          <p:cNvPr id="97294" name="Object 14"/>
          <p:cNvGraphicFramePr>
            <a:graphicFrameLocks noChangeAspect="1"/>
          </p:cNvGraphicFramePr>
          <p:nvPr>
            <p:ph sz="half" idx="1"/>
          </p:nvPr>
        </p:nvGraphicFramePr>
        <p:xfrm>
          <a:off x="3276600" y="3124200"/>
          <a:ext cx="2362200" cy="955675"/>
        </p:xfrm>
        <a:graphic>
          <a:graphicData uri="http://schemas.openxmlformats.org/presentationml/2006/ole">
            <p:oleObj spid="_x0000_s12290" name="Equation" r:id="rId3" imgW="1193760" imgH="482400" progId="Equation.3">
              <p:embed/>
            </p:oleObj>
          </a:graphicData>
        </a:graphic>
      </p:graphicFrame>
      <p:graphicFrame>
        <p:nvGraphicFramePr>
          <p:cNvPr id="12291" name="Object 4"/>
          <p:cNvGraphicFramePr>
            <a:graphicFrameLocks noChangeAspect="1"/>
          </p:cNvGraphicFramePr>
          <p:nvPr/>
        </p:nvGraphicFramePr>
        <p:xfrm>
          <a:off x="1295400" y="1524000"/>
          <a:ext cx="4932363" cy="1168400"/>
        </p:xfrm>
        <a:graphic>
          <a:graphicData uri="http://schemas.openxmlformats.org/presentationml/2006/ole">
            <p:oleObj spid="_x0000_s12291" name="Equation" r:id="rId4" imgW="2031840" imgH="482400" progId="Equation.3">
              <p:embed/>
            </p:oleObj>
          </a:graphicData>
        </a:graphic>
      </p:graphicFrame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914400" y="4191000"/>
            <a:ext cx="5257800" cy="2522538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Transform to upper triangular system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Solve eqn 2 for x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>
                <a:solidFill>
                  <a:srgbClr val="FF0000"/>
                </a:solidFill>
              </a:rPr>
              <a:t> and substitute into Eqn 1.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Solve Eqn 1 for x</a:t>
            </a:r>
            <a:r>
              <a:rPr lang="en-US" baseline="-25000">
                <a:solidFill>
                  <a:srgbClr val="FF0000"/>
                </a:solidFill>
              </a:rPr>
              <a:t>1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Etc.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114800" y="4114800"/>
            <a:ext cx="3048000" cy="923925"/>
            <a:chOff x="2928" y="2688"/>
            <a:chExt cx="1920" cy="582"/>
          </a:xfrm>
        </p:grpSpPr>
        <p:sp>
          <p:nvSpPr>
            <p:cNvPr id="12296" name="Text Box 11"/>
            <p:cNvSpPr txBox="1">
              <a:spLocks noChangeArrowheads="1"/>
            </p:cNvSpPr>
            <p:nvPr/>
          </p:nvSpPr>
          <p:spPr bwMode="auto">
            <a:xfrm>
              <a:off x="3360" y="2976"/>
              <a:ext cx="148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Upper Triangular</a:t>
              </a:r>
            </a:p>
          </p:txBody>
        </p:sp>
        <p:sp>
          <p:nvSpPr>
            <p:cNvPr id="12297" name="Line 12"/>
            <p:cNvSpPr>
              <a:spLocks noChangeShapeType="1"/>
            </p:cNvSpPr>
            <p:nvPr/>
          </p:nvSpPr>
          <p:spPr bwMode="auto">
            <a:xfrm flipH="1" flipV="1">
              <a:off x="2928" y="2688"/>
              <a:ext cx="384" cy="33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97298" name="Object 18"/>
          <p:cNvGraphicFramePr>
            <a:graphicFrameLocks noChangeAspect="1"/>
          </p:cNvGraphicFramePr>
          <p:nvPr>
            <p:ph sz="half" idx="2"/>
          </p:nvPr>
        </p:nvGraphicFramePr>
        <p:xfrm>
          <a:off x="5867400" y="3124200"/>
          <a:ext cx="1828800" cy="992188"/>
        </p:xfrm>
        <a:graphic>
          <a:graphicData uri="http://schemas.openxmlformats.org/presentationml/2006/ole">
            <p:oleObj spid="_x0000_s12292" name="Equation" r:id="rId5" imgW="88884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728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728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7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7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7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7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7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72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72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8" grpId="0" build="p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mtClean="0"/>
              <a:t>Consider a 2x2 example: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1371600" y="1371600"/>
          <a:ext cx="4932363" cy="1168400"/>
        </p:xfrm>
        <a:graphic>
          <a:graphicData uri="http://schemas.openxmlformats.org/presentationml/2006/ole">
            <p:oleObj spid="_x0000_s13314" name="Equation" r:id="rId3" imgW="2031840" imgH="482400" progId="Equation.3">
              <p:embed/>
            </p:oleObj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14400" y="2667000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Rewrite the equations:</a:t>
            </a:r>
          </a:p>
        </p:txBody>
      </p:sp>
      <p:graphicFrame>
        <p:nvGraphicFramePr>
          <p:cNvPr id="104453" name="Object 5"/>
          <p:cNvGraphicFramePr>
            <a:graphicFrameLocks noChangeAspect="1"/>
          </p:cNvGraphicFramePr>
          <p:nvPr/>
        </p:nvGraphicFramePr>
        <p:xfrm>
          <a:off x="990600" y="3276600"/>
          <a:ext cx="5180013" cy="1295400"/>
        </p:xfrm>
        <a:graphic>
          <a:graphicData uri="http://schemas.openxmlformats.org/presentationml/2006/ole">
            <p:oleObj spid="_x0000_s13315" name="Equation" r:id="rId4" imgW="2133360" imgH="482400" progId="Equation.3">
              <p:embed/>
            </p:oleObj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38200" y="4648200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Consider an iteratived approach:</a:t>
            </a:r>
          </a:p>
        </p:txBody>
      </p:sp>
      <p:graphicFrame>
        <p:nvGraphicFramePr>
          <p:cNvPr id="104454" name="Object 6"/>
          <p:cNvGraphicFramePr>
            <a:graphicFrameLocks noChangeAspect="1"/>
          </p:cNvGraphicFramePr>
          <p:nvPr/>
        </p:nvGraphicFramePr>
        <p:xfrm>
          <a:off x="1066800" y="5181600"/>
          <a:ext cx="3792538" cy="1230313"/>
        </p:xfrm>
        <a:graphic>
          <a:graphicData uri="http://schemas.openxmlformats.org/presentationml/2006/ole">
            <p:oleObj spid="_x0000_s13316" name="Equation" r:id="rId5" imgW="1562040" imgH="507960" progId="Equation.3">
              <p:embed/>
            </p:oleObj>
          </a:graphicData>
        </a:graphic>
      </p:graphicFrame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105400" y="4800600"/>
            <a:ext cx="350520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Under what conditions would you expect this to be most likely  to succeed?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609600"/>
          <a:ext cx="4572002" cy="5608320"/>
        </p:xfrm>
        <a:graphic>
          <a:graphicData uri="http://schemas.openxmlformats.org/drawingml/2006/table">
            <a:tbl>
              <a:tblPr/>
              <a:tblGrid>
                <a:gridCol w="617206"/>
                <a:gridCol w="742986"/>
                <a:gridCol w="742986"/>
                <a:gridCol w="617206"/>
                <a:gridCol w="617206"/>
                <a:gridCol w="617206"/>
                <a:gridCol w="617206"/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13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14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15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16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57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81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83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84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85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86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87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0" y="838200"/>
            <a:ext cx="3581400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/>
              <a:t>Rats in a Maze</a:t>
            </a:r>
          </a:p>
          <a:p>
            <a:pPr>
              <a:defRPr/>
            </a:pPr>
            <a:endParaRPr lang="en-US" dirty="0"/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dirty="0"/>
              <a:t>Green cells have food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dirty="0"/>
              <a:t>Red cells do not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dirty="0"/>
              <a:t>Yellow cells cannot be reached.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dirty="0"/>
              <a:t>Rats cannot return from red or green cells.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dirty="0"/>
              <a:t>For any white cell, the probability of finding food is the average of the four neighbors (why?)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381000"/>
          <a:ext cx="3657603" cy="5608320"/>
        </p:xfrm>
        <a:graphic>
          <a:graphicData uri="http://schemas.openxmlformats.org/drawingml/2006/table">
            <a:tbl>
              <a:tblPr/>
              <a:tblGrid>
                <a:gridCol w="493765"/>
                <a:gridCol w="594389"/>
                <a:gridCol w="594389"/>
                <a:gridCol w="493765"/>
                <a:gridCol w="493765"/>
                <a:gridCol w="493765"/>
                <a:gridCol w="493765"/>
              </a:tblGrid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13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14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15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16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57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81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83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84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85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86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87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95800" y="2895600"/>
            <a:ext cx="3581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Rats in a Maze</a:t>
            </a:r>
          </a:p>
          <a:p>
            <a:endParaRPr lang="en-US" sz="3200" b="1"/>
          </a:p>
          <a:p>
            <a:r>
              <a:rPr lang="en-US" sz="3200" b="1"/>
              <a:t>For white cells:</a:t>
            </a:r>
          </a:p>
          <a:p>
            <a:endParaRPr lang="en-US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352800" y="5410200"/>
          <a:ext cx="5553075" cy="1066800"/>
        </p:xfrm>
        <a:graphic>
          <a:graphicData uri="http://schemas.openxmlformats.org/presentationml/2006/ole">
            <p:oleObj spid="_x0000_s14338" name="Equation" r:id="rId3" imgW="22478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381000"/>
          <a:ext cx="3657603" cy="5608320"/>
        </p:xfrm>
        <a:graphic>
          <a:graphicData uri="http://schemas.openxmlformats.org/drawingml/2006/table">
            <a:tbl>
              <a:tblPr/>
              <a:tblGrid>
                <a:gridCol w="493765"/>
                <a:gridCol w="594389"/>
                <a:gridCol w="594389"/>
                <a:gridCol w="493765"/>
                <a:gridCol w="490692"/>
                <a:gridCol w="496838"/>
                <a:gridCol w="493765"/>
              </a:tblGrid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13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14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15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16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47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57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67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b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81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83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84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85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86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87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95800" y="2895600"/>
            <a:ext cx="3581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Rats in a Maze</a:t>
            </a:r>
          </a:p>
          <a:p>
            <a:endParaRPr lang="en-US" sz="3200" b="1"/>
          </a:p>
          <a:p>
            <a:r>
              <a:rPr lang="en-US" sz="3200" b="1"/>
              <a:t>For cell (5,4)</a:t>
            </a:r>
          </a:p>
          <a:p>
            <a:endParaRPr lang="en-US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3681413" y="5410200"/>
          <a:ext cx="4894262" cy="1066800"/>
        </p:xfrm>
        <a:graphic>
          <a:graphicData uri="http://schemas.openxmlformats.org/presentationml/2006/ole">
            <p:oleObj spid="_x0000_s15362" name="Equation" r:id="rId3" imgW="198108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 Seidel Method for finding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i,j</a:t>
            </a:r>
            <a:endParaRPr lang="en-US" i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391400" cy="1981200"/>
          </a:xfrm>
        </p:spPr>
        <p:txBody>
          <a:bodyPr/>
          <a:lstStyle/>
          <a:p>
            <a:r>
              <a:rPr lang="en-US" smtClean="0"/>
              <a:t>Assign those P-values that are known.</a:t>
            </a:r>
          </a:p>
          <a:p>
            <a:r>
              <a:rPr lang="en-US" smtClean="0"/>
              <a:t>Guess at the initial values for the other P’s</a:t>
            </a:r>
          </a:p>
          <a:p>
            <a:r>
              <a:rPr lang="en-US" smtClean="0"/>
              <a:t>Do an iterative updating of the internal P’s until they converge (if they do):</a:t>
            </a:r>
          </a:p>
        </p:txBody>
      </p:sp>
      <p:graphicFrame>
        <p:nvGraphicFramePr>
          <p:cNvPr id="129026" name="Object 2"/>
          <p:cNvGraphicFramePr>
            <a:graphicFrameLocks noChangeAspect="1"/>
          </p:cNvGraphicFramePr>
          <p:nvPr/>
        </p:nvGraphicFramePr>
        <p:xfrm>
          <a:off x="838200" y="4038600"/>
          <a:ext cx="5743575" cy="2259013"/>
        </p:xfrm>
        <a:graphic>
          <a:graphicData uri="http://schemas.openxmlformats.org/presentationml/2006/ole">
            <p:oleObj spid="_x0000_s16386" name="Equation" r:id="rId3" imgW="2323800" imgH="914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Systems of Linear Eqns are Common in Scientific Applications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2209800"/>
          </a:xfrm>
        </p:spPr>
        <p:txBody>
          <a:bodyPr/>
          <a:lstStyle/>
          <a:p>
            <a:r>
              <a:rPr lang="en-US" smtClean="0"/>
              <a:t>System of 2</a:t>
            </a:r>
            <a:r>
              <a:rPr lang="en-US" i="1" smtClean="0"/>
              <a:t> </a:t>
            </a:r>
            <a:r>
              <a:rPr lang="en-US" smtClean="0"/>
              <a:t>eqns and 2 unknowns is given by:</a:t>
            </a:r>
          </a:p>
          <a:p>
            <a:pPr lvl="2">
              <a:buFontTx/>
              <a:buNone/>
            </a:pPr>
            <a:r>
              <a:rPr lang="en-US" sz="2800" smtClean="0"/>
              <a:t>a</a:t>
            </a:r>
            <a:r>
              <a:rPr lang="en-US" sz="2800" baseline="-25000" smtClean="0"/>
              <a:t>11</a:t>
            </a:r>
            <a:r>
              <a:rPr lang="en-US" sz="2800" smtClean="0"/>
              <a:t>x</a:t>
            </a:r>
            <a:r>
              <a:rPr lang="en-US" sz="2800" baseline="-25000" smtClean="0"/>
              <a:t>1</a:t>
            </a:r>
            <a:r>
              <a:rPr lang="en-US" sz="2800" smtClean="0"/>
              <a:t> + a</a:t>
            </a:r>
            <a:r>
              <a:rPr lang="en-US" sz="2800" baseline="-25000" smtClean="0"/>
              <a:t>12</a:t>
            </a:r>
            <a:r>
              <a:rPr lang="en-US" sz="2800" smtClean="0"/>
              <a:t>x</a:t>
            </a:r>
            <a:r>
              <a:rPr lang="en-US" sz="2800" baseline="-25000" smtClean="0"/>
              <a:t>2</a:t>
            </a:r>
            <a:r>
              <a:rPr lang="en-US" sz="2800" smtClean="0"/>
              <a:t> = b</a:t>
            </a:r>
            <a:r>
              <a:rPr lang="en-US" sz="2800" baseline="-25000" smtClean="0"/>
              <a:t>1</a:t>
            </a:r>
          </a:p>
          <a:p>
            <a:pPr lvl="2">
              <a:buFontTx/>
              <a:buNone/>
            </a:pPr>
            <a:r>
              <a:rPr lang="en-US" sz="2800" smtClean="0"/>
              <a:t>a</a:t>
            </a:r>
            <a:r>
              <a:rPr lang="en-US" sz="2800" baseline="-25000" smtClean="0"/>
              <a:t>21</a:t>
            </a:r>
            <a:r>
              <a:rPr lang="en-US" sz="2800" smtClean="0"/>
              <a:t>x</a:t>
            </a:r>
            <a:r>
              <a:rPr lang="en-US" sz="2800" baseline="-25000" smtClean="0"/>
              <a:t>1</a:t>
            </a:r>
            <a:r>
              <a:rPr lang="en-US" sz="2800" smtClean="0"/>
              <a:t> + a</a:t>
            </a:r>
            <a:r>
              <a:rPr lang="en-US" sz="2800" baseline="-25000" smtClean="0"/>
              <a:t>22</a:t>
            </a:r>
            <a:r>
              <a:rPr lang="en-US" sz="2800" smtClean="0"/>
              <a:t>x</a:t>
            </a:r>
            <a:r>
              <a:rPr lang="en-US" sz="2800" baseline="-25000" smtClean="0"/>
              <a:t>2</a:t>
            </a:r>
            <a:r>
              <a:rPr lang="en-US" sz="2800" smtClean="0"/>
              <a:t> = b</a:t>
            </a:r>
            <a:r>
              <a:rPr lang="en-US" sz="2800" baseline="-25000" smtClean="0"/>
              <a:t>2</a:t>
            </a:r>
            <a:endParaRPr lang="en-US" smtClean="0"/>
          </a:p>
          <a:p>
            <a:pPr>
              <a:buFontTx/>
              <a:buNone/>
            </a:pPr>
            <a:endParaRPr lang="en-US" sz="3600" baseline="-25000" smtClean="0"/>
          </a:p>
          <a:p>
            <a:endParaRPr lang="en-US" sz="3600" baseline="-25000" smtClean="0"/>
          </a:p>
          <a:p>
            <a:pPr>
              <a:buFontTx/>
              <a:buNone/>
            </a:pPr>
            <a:endParaRPr lang="en-US" sz="3600" baseline="-25000" smtClean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990600" y="5105400"/>
          <a:ext cx="6096000" cy="1171575"/>
        </p:xfrm>
        <a:graphic>
          <a:graphicData uri="http://schemas.openxmlformats.org/presentationml/2006/ole">
            <p:oleObj spid="_x0000_s1026" name="Equation" r:id="rId3" imgW="2501640" imgH="482400" progId="Equation.3">
              <p:embed/>
            </p:oleObj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419600" y="2590800"/>
            <a:ext cx="40386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The </a:t>
            </a:r>
            <a:r>
              <a:rPr lang="en-US" i="1">
                <a:solidFill>
                  <a:srgbClr val="FF0000"/>
                </a:solidFill>
              </a:rPr>
              <a:t>a’s</a:t>
            </a:r>
            <a:r>
              <a:rPr lang="en-US">
                <a:solidFill>
                  <a:srgbClr val="FF0000"/>
                </a:solidFill>
              </a:rPr>
              <a:t> and </a:t>
            </a:r>
            <a:r>
              <a:rPr lang="en-US" i="1">
                <a:solidFill>
                  <a:srgbClr val="FF0000"/>
                </a:solidFill>
              </a:rPr>
              <a:t>b’s</a:t>
            </a:r>
            <a:r>
              <a:rPr lang="en-US">
                <a:solidFill>
                  <a:srgbClr val="FF0000"/>
                </a:solidFill>
              </a:rPr>
              <a:t> are known, perhaps from a measurement or from theory.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066800" y="4114800"/>
            <a:ext cx="65532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Can be generalized to </a:t>
            </a:r>
            <a:r>
              <a:rPr lang="en-US" i="1"/>
              <a:t>m </a:t>
            </a:r>
            <a:r>
              <a:rPr lang="en-US"/>
              <a:t>equations, </a:t>
            </a:r>
            <a:r>
              <a:rPr lang="en-US" i="1"/>
              <a:t>n</a:t>
            </a:r>
            <a:r>
              <a:rPr lang="en-US"/>
              <a:t> unknowns.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Can be represented by matrix eqn: </a:t>
            </a:r>
            <a:r>
              <a:rPr lang="en-US" b="1"/>
              <a:t>Ax = b</a:t>
            </a:r>
            <a:r>
              <a:rPr lang="en-US"/>
              <a:t>, where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  <p:bldP spid="3077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Gauss Seidel Method for finding </a:t>
            </a:r>
            <a:r>
              <a:rPr lang="en-US" i="1" smtClean="0"/>
              <a:t>P</a:t>
            </a:r>
            <a:r>
              <a:rPr lang="en-US" i="1" baseline="-25000" smtClean="0"/>
              <a:t>i,j</a:t>
            </a:r>
            <a:endParaRPr lang="en-US" i="1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905000"/>
            <a:ext cx="7391400" cy="1981200"/>
          </a:xfrm>
        </p:spPr>
        <p:txBody>
          <a:bodyPr/>
          <a:lstStyle/>
          <a:p>
            <a:r>
              <a:rPr lang="en-US" smtClean="0"/>
              <a:t>For the (8 x 7) maze, there would be 56 such equations</a:t>
            </a:r>
          </a:p>
          <a:p>
            <a:r>
              <a:rPr lang="en-US" smtClean="0"/>
              <a:t>26 of them are constants (4 being corners)</a:t>
            </a:r>
          </a:p>
          <a:p>
            <a:r>
              <a:rPr lang="en-US" smtClean="0"/>
              <a:t>30 must be iterated as below (30 eqs, 30 unks) </a:t>
            </a:r>
          </a:p>
        </p:txBody>
      </p:sp>
      <p:graphicFrame>
        <p:nvGraphicFramePr>
          <p:cNvPr id="129026" name="Object 2"/>
          <p:cNvGraphicFramePr>
            <a:graphicFrameLocks noChangeAspect="1"/>
          </p:cNvGraphicFramePr>
          <p:nvPr/>
        </p:nvGraphicFramePr>
        <p:xfrm>
          <a:off x="838200" y="4038600"/>
          <a:ext cx="5743575" cy="2259013"/>
        </p:xfrm>
        <a:graphic>
          <a:graphicData uri="http://schemas.openxmlformats.org/presentationml/2006/ole">
            <p:oleObj spid="_x0000_s17410" name="Equation" r:id="rId3" imgW="2323800" imgH="914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Jacobi Method for finding </a:t>
            </a:r>
            <a:r>
              <a:rPr lang="en-US" i="1" smtClean="0"/>
              <a:t>P</a:t>
            </a:r>
            <a:r>
              <a:rPr lang="en-US" i="1" baseline="-25000" smtClean="0"/>
              <a:t>i,j</a:t>
            </a:r>
            <a:endParaRPr lang="en-US" i="1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391400" cy="1981200"/>
          </a:xfrm>
        </p:spPr>
        <p:txBody>
          <a:bodyPr/>
          <a:lstStyle/>
          <a:p>
            <a:r>
              <a:rPr lang="en-US" smtClean="0"/>
              <a:t>Assign those P-values that are known.</a:t>
            </a:r>
          </a:p>
          <a:p>
            <a:r>
              <a:rPr lang="en-US" smtClean="0"/>
              <a:t>Guess at the initial values for the other P’s</a:t>
            </a:r>
          </a:p>
          <a:p>
            <a:r>
              <a:rPr lang="en-US" smtClean="0"/>
              <a:t>Do an iterative updating of the internal P’s until they converge (if they do):</a:t>
            </a:r>
          </a:p>
        </p:txBody>
      </p:sp>
      <p:graphicFrame>
        <p:nvGraphicFramePr>
          <p:cNvPr id="129026" name="Object 2"/>
          <p:cNvGraphicFramePr>
            <a:graphicFrameLocks noChangeAspect="1"/>
          </p:cNvGraphicFramePr>
          <p:nvPr/>
        </p:nvGraphicFramePr>
        <p:xfrm>
          <a:off x="838200" y="4022725"/>
          <a:ext cx="5743575" cy="2290763"/>
        </p:xfrm>
        <a:graphic>
          <a:graphicData uri="http://schemas.openxmlformats.org/presentationml/2006/ole">
            <p:oleObj spid="_x0000_s18434" name="Equation" r:id="rId3" imgW="2323800" imgH="927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 this a system of linear equations?</a:t>
            </a: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457200" y="2286000"/>
          <a:ext cx="3733800" cy="3733800"/>
        </p:xfrm>
        <a:graphic>
          <a:graphicData uri="http://schemas.openxmlformats.org/presentationml/2006/ole">
            <p:oleObj spid="_x0000_s19458" name="Equation" r:id="rId3" imgW="1143000" imgH="1143000" progId="Equation.3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5153025" y="2362200"/>
          <a:ext cx="3484563" cy="3733800"/>
        </p:xfrm>
        <a:graphic>
          <a:graphicData uri="http://schemas.openxmlformats.org/presentationml/2006/ole">
            <p:oleObj spid="_x0000_s19459" name="Equation" r:id="rId4" imgW="1066680" imgH="1143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63500" y="1524000"/>
          <a:ext cx="8312150" cy="4800600"/>
        </p:xfrm>
        <a:graphic>
          <a:graphicData uri="http://schemas.openxmlformats.org/presentationml/2006/ole">
            <p:oleObj spid="_x0000_s20482" name="Equation" r:id="rId3" imgW="3606480" imgH="2082600" progId="Equation.3">
              <p:embed/>
            </p:oleObj>
          </a:graphicData>
        </a:graphic>
      </p:graphicFrame>
      <p:graphicFrame>
        <p:nvGraphicFramePr>
          <p:cNvPr id="20483" name="Object 4"/>
          <p:cNvGraphicFramePr>
            <a:graphicFrameLocks noChangeAspect="1"/>
          </p:cNvGraphicFramePr>
          <p:nvPr/>
        </p:nvGraphicFramePr>
        <p:xfrm>
          <a:off x="919163" y="381000"/>
          <a:ext cx="6469062" cy="1279525"/>
        </p:xfrm>
        <a:graphic>
          <a:graphicData uri="http://schemas.openxmlformats.org/presentationml/2006/ole">
            <p:oleObj spid="_x0000_s20483" name="Equation" r:id="rId4" imgW="21841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852488" y="1552575"/>
          <a:ext cx="6732587" cy="4741863"/>
        </p:xfrm>
        <a:graphic>
          <a:graphicData uri="http://schemas.openxmlformats.org/presentationml/2006/ole">
            <p:oleObj spid="_x0000_s21506" name="Equation" r:id="rId3" imgW="2920680" imgH="2057400" progId="Equation.3">
              <p:embed/>
            </p:oleObj>
          </a:graphicData>
        </a:graphic>
      </p:graphicFrame>
      <p:graphicFrame>
        <p:nvGraphicFramePr>
          <p:cNvPr id="21507" name="Object 4"/>
          <p:cNvGraphicFramePr>
            <a:graphicFrameLocks noChangeAspect="1"/>
          </p:cNvGraphicFramePr>
          <p:nvPr/>
        </p:nvGraphicFramePr>
        <p:xfrm>
          <a:off x="3495675" y="661988"/>
          <a:ext cx="1316038" cy="715962"/>
        </p:xfrm>
        <a:graphic>
          <a:graphicData uri="http://schemas.openxmlformats.org/presentationml/2006/ole">
            <p:oleObj spid="_x0000_s21507" name="Equation" r:id="rId4" imgW="44424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3400" y="4953000"/>
            <a:ext cx="838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There are 56 </a:t>
            </a:r>
            <a:r>
              <a:rPr lang="en-US" sz="2800" dirty="0" err="1"/>
              <a:t>eqs</a:t>
            </a:r>
            <a:r>
              <a:rPr lang="en-US" sz="2800" dirty="0"/>
              <a:t> for the </a:t>
            </a:r>
            <a:r>
              <a:rPr lang="en-US" sz="2800" dirty="0" err="1"/>
              <a:t>P</a:t>
            </a:r>
            <a:r>
              <a:rPr lang="en-US" sz="2800" baseline="-25000" dirty="0" err="1"/>
              <a:t>i,j</a:t>
            </a:r>
            <a:endParaRPr lang="en-US" sz="2800" baseline="-25000" dirty="0"/>
          </a:p>
          <a:p>
            <a:r>
              <a:rPr lang="en-US" sz="2800" dirty="0"/>
              <a:t>Rows of A have only 5 nonzero elements at most:  sparse</a:t>
            </a:r>
          </a:p>
          <a:p>
            <a:r>
              <a:rPr lang="en-US" sz="2800" dirty="0"/>
              <a:t>26 rows are diagonal and 30 are more general.</a:t>
            </a:r>
          </a:p>
          <a:p>
            <a:r>
              <a:rPr lang="en-US" sz="2800" dirty="0"/>
              <a:t>Can be reduced from start to 30 equations-30 unknowns</a:t>
            </a:r>
          </a:p>
        </p:txBody>
      </p:sp>
      <p:graphicFrame>
        <p:nvGraphicFramePr>
          <p:cNvPr id="22532" name="Object 2"/>
          <p:cNvGraphicFramePr>
            <a:graphicFrameLocks noChangeAspect="1"/>
          </p:cNvGraphicFramePr>
          <p:nvPr/>
        </p:nvGraphicFramePr>
        <p:xfrm>
          <a:off x="381000" y="381000"/>
          <a:ext cx="8312150" cy="4800600"/>
        </p:xfrm>
        <a:graphic>
          <a:graphicData uri="http://schemas.openxmlformats.org/presentationml/2006/ole">
            <p:oleObj spid="_x0000_s22532" name="Equation" r:id="rId3" imgW="3606480" imgH="2082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 MP2 </a:t>
            </a:r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543800" cy="4114800"/>
          </a:xfrm>
        </p:spPr>
        <p:txBody>
          <a:bodyPr/>
          <a:lstStyle/>
          <a:p>
            <a:r>
              <a:rPr lang="en-US" dirty="0" smtClean="0"/>
              <a:t>Convergence criterion changed to absolute rather than relative.  Why?</a:t>
            </a:r>
          </a:p>
          <a:p>
            <a:r>
              <a:rPr lang="en-US" dirty="0" smtClean="0"/>
              <a:t>Turner gives a nice algorithm for Gauss Seidel in matrix notation on page 236-37.  Whereas I have suggested an algorithm where each iteration explicitly loops over the rows, he suggests one in which this work is in a matrix/vector product.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Why might we favor one rather than other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One approach to solving the system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20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smtClean="0"/>
              <a:t>Ax=b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Find the inverse </a:t>
            </a:r>
            <a:r>
              <a:rPr lang="en-US" sz="2400" b="1" smtClean="0"/>
              <a:t>A</a:t>
            </a:r>
            <a:r>
              <a:rPr lang="en-US" sz="2400" baseline="30000" smtClean="0"/>
              <a:t>-1</a:t>
            </a:r>
            <a:r>
              <a:rPr lang="en-US" sz="2400" smtClean="0"/>
              <a:t> of the matrix </a:t>
            </a:r>
            <a:r>
              <a:rPr lang="en-US" sz="2400" b="1" smtClean="0"/>
              <a:t>A </a:t>
            </a:r>
            <a:r>
              <a:rPr lang="en-US" sz="2400" smtClean="0"/>
              <a:t>and multiply both sides by it.</a:t>
            </a:r>
            <a:br>
              <a:rPr lang="en-US" sz="2400" smtClean="0"/>
            </a:br>
            <a:r>
              <a:rPr lang="en-US" sz="2400" b="1" smtClean="0"/>
              <a:t>A</a:t>
            </a:r>
            <a:r>
              <a:rPr lang="en-US" sz="2400" b="1" baseline="30000" smtClean="0"/>
              <a:t>-1</a:t>
            </a:r>
            <a:r>
              <a:rPr lang="en-US" sz="2400" b="1" smtClean="0"/>
              <a:t>Ax=A</a:t>
            </a:r>
            <a:r>
              <a:rPr lang="en-US" sz="2400" b="1" baseline="30000" smtClean="0"/>
              <a:t>-1</a:t>
            </a:r>
            <a:r>
              <a:rPr lang="en-US" sz="2400" b="1" smtClean="0"/>
              <a:t>b  </a:t>
            </a:r>
            <a:r>
              <a:rPr lang="en-US" sz="2400" smtClean="0"/>
              <a:t>or    </a:t>
            </a:r>
            <a:r>
              <a:rPr lang="en-US" sz="2400" b="1" smtClean="0"/>
              <a:t>Ix = x =  A</a:t>
            </a:r>
            <a:r>
              <a:rPr lang="en-US" sz="2400" b="1" baseline="30000" smtClean="0"/>
              <a:t>-1</a:t>
            </a:r>
            <a:r>
              <a:rPr lang="en-US" sz="2400" b="1" smtClean="0"/>
              <a:t>b </a:t>
            </a:r>
            <a:endParaRPr lang="en-US" sz="2400" smtClean="0"/>
          </a:p>
          <a:p>
            <a:pPr>
              <a:lnSpc>
                <a:spcPct val="90000"/>
              </a:lnSpc>
            </a:pPr>
            <a:r>
              <a:rPr lang="en-US" sz="2400" smtClean="0"/>
              <a:t>In the example, </a:t>
            </a:r>
            <a:r>
              <a:rPr lang="en-US" sz="2400" b="1" smtClean="0"/>
              <a:t>A</a:t>
            </a:r>
            <a:r>
              <a:rPr lang="en-US" sz="2400" b="1" baseline="30000" smtClean="0"/>
              <a:t>-1</a:t>
            </a:r>
            <a:r>
              <a:rPr lang="en-US" sz="2400" b="1" smtClean="0"/>
              <a:t> </a:t>
            </a:r>
            <a:r>
              <a:rPr lang="en-US" sz="2400" smtClean="0"/>
              <a:t>is found by the </a:t>
            </a:r>
            <a:r>
              <a:rPr lang="en-US" sz="2400" i="1" smtClean="0"/>
              <a:t>inv</a:t>
            </a:r>
            <a:r>
              <a:rPr lang="en-US" sz="2400" smtClean="0"/>
              <a:t> function of Matlab to be: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371600" y="4267200"/>
          <a:ext cx="2590800" cy="971550"/>
        </p:xfrm>
        <a:graphic>
          <a:graphicData uri="http://schemas.openxmlformats.org/presentationml/2006/ole">
            <p:oleObj spid="_x0000_s23554" name="Equation" r:id="rId3" imgW="1218960" imgH="457200" progId="Equation.3">
              <p:embed/>
            </p:oleObj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648200" y="4343400"/>
            <a:ext cx="388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The same matrix we found by elementary row manipulations before</a:t>
            </a:r>
            <a:r>
              <a:rPr lang="en-US"/>
              <a:t>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219200" y="55626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x = A</a:t>
            </a:r>
            <a:r>
              <a:rPr lang="en-US" sz="3200" b="1" baseline="30000"/>
              <a:t>-1</a:t>
            </a:r>
            <a:r>
              <a:rPr lang="en-US" sz="3200" b="1"/>
              <a:t>b</a:t>
            </a:r>
            <a:endParaRPr lang="en-US" b="1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581400" y="563880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This approach transforms </a:t>
            </a:r>
            <a:r>
              <a:rPr lang="en-US" b="1">
                <a:solidFill>
                  <a:srgbClr val="FF0000"/>
                </a:solidFill>
              </a:rPr>
              <a:t>A</a:t>
            </a:r>
            <a:r>
              <a:rPr lang="en-US">
                <a:solidFill>
                  <a:srgbClr val="FF0000"/>
                </a:solidFill>
              </a:rPr>
              <a:t> into diagonal (unit matrix) form.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  <p:bldP spid="7173" grpId="0" autoUpdateAnimBg="0"/>
      <p:bldP spid="7174" grpId="0" autoUpdateAnimBg="0"/>
      <p:bldP spid="717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Issues with the inverse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1752600" y="1828800"/>
            <a:ext cx="5867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If  A</a:t>
            </a:r>
            <a:r>
              <a:rPr lang="en-US" baseline="30000"/>
              <a:t>-1</a:t>
            </a:r>
            <a:r>
              <a:rPr lang="en-US"/>
              <a:t> is inverse of A </a:t>
            </a:r>
            <a:r>
              <a:rPr lang="en-US" i="1"/>
              <a:t>(inv(A))</a:t>
            </a:r>
            <a:r>
              <a:rPr lang="en-US" b="1" i="1"/>
              <a:t>,</a:t>
            </a:r>
            <a:r>
              <a:rPr lang="en-US" b="1"/>
              <a:t/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r>
              <a:rPr lang="en-US"/>
              <a:t/>
            </a:r>
            <a:br>
              <a:rPr lang="en-US"/>
            </a:br>
            <a:r>
              <a:rPr lang="en-US"/>
              <a:t>The explicit formation of A</a:t>
            </a:r>
            <a:r>
              <a:rPr lang="en-US" baseline="30000"/>
              <a:t>-1 </a:t>
            </a:r>
            <a:r>
              <a:rPr lang="en-US"/>
              <a:t> is computationally expensive and numerically problematic.  In most cases, we don’t need this explicit inverse of the matrix.</a:t>
            </a:r>
            <a:r>
              <a:rPr lang="en-US" baseline="30000"/>
              <a:t> </a:t>
            </a:r>
          </a:p>
          <a:p>
            <a:endParaRPr lang="en-US"/>
          </a:p>
        </p:txBody>
      </p:sp>
      <p:graphicFrame>
        <p:nvGraphicFramePr>
          <p:cNvPr id="24578" name="Object 3"/>
          <p:cNvGraphicFramePr>
            <a:graphicFrameLocks noChangeAspect="1"/>
          </p:cNvGraphicFramePr>
          <p:nvPr/>
        </p:nvGraphicFramePr>
        <p:xfrm>
          <a:off x="2133600" y="2590800"/>
          <a:ext cx="3886200" cy="1422400"/>
        </p:xfrm>
        <a:graphic>
          <a:graphicData uri="http://schemas.openxmlformats.org/presentationml/2006/ole">
            <p:oleObj spid="_x0000_s24578" name="Equation" r:id="rId3" imgW="1942920" imgH="71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Triangular Linear Systems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Via the inverse of </a:t>
            </a:r>
            <a:r>
              <a:rPr lang="en-US" sz="2800" b="1" smtClean="0"/>
              <a:t>A</a:t>
            </a:r>
            <a:r>
              <a:rPr lang="en-US" sz="2800" smtClean="0"/>
              <a:t> ,  </a:t>
            </a:r>
            <a:r>
              <a:rPr lang="en-US" sz="2800" b="1" smtClean="0"/>
              <a:t>A</a:t>
            </a:r>
            <a:r>
              <a:rPr lang="en-US" sz="2800" smtClean="0"/>
              <a:t> was transformed to </a:t>
            </a:r>
            <a:r>
              <a:rPr lang="en-US" sz="2800" u="sng" smtClean="0"/>
              <a:t>diagonal</a:t>
            </a:r>
            <a:r>
              <a:rPr lang="en-US" sz="2800" smtClean="0"/>
              <a:t> form.  This is computationally difficult and not necessary.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Consider an </a:t>
            </a:r>
            <a:r>
              <a:rPr lang="en-US" sz="2800" b="1" smtClean="0"/>
              <a:t>A</a:t>
            </a:r>
            <a:r>
              <a:rPr lang="en-US" sz="2800" smtClean="0"/>
              <a:t> that is upper triangular.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1752600" y="4038600"/>
          <a:ext cx="4953000" cy="1778000"/>
        </p:xfrm>
        <a:graphic>
          <a:graphicData uri="http://schemas.openxmlformats.org/presentationml/2006/ole">
            <p:oleObj spid="_x0000_s25602" name="Equation" r:id="rId3" imgW="1981080" imgH="71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1295400" y="1524000"/>
          <a:ext cx="4932363" cy="1168400"/>
        </p:xfrm>
        <a:graphic>
          <a:graphicData uri="http://schemas.openxmlformats.org/presentationml/2006/ole">
            <p:oleObj spid="_x0000_s2050" name="Equation" r:id="rId3" imgW="2031840" imgH="482400" progId="Equation.3">
              <p:embed/>
            </p:oleObj>
          </a:graphicData>
        </a:graphic>
      </p:graphicFrame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09600" y="2743200"/>
            <a:ext cx="7696200" cy="830263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Activity 5, Part I: With your partner, solve this system and keep track of how you do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28194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mtClean="0"/>
              <a:t>No further transformation is necessary.</a:t>
            </a:r>
          </a:p>
          <a:p>
            <a:r>
              <a:rPr lang="en-US" b="1" i="1" smtClean="0"/>
              <a:t>Backward substitution</a:t>
            </a:r>
            <a:r>
              <a:rPr lang="en-US" smtClean="0"/>
              <a:t>.</a:t>
            </a:r>
          </a:p>
          <a:p>
            <a:pPr lvl="1"/>
            <a:r>
              <a:rPr lang="en-US" smtClean="0"/>
              <a:t>Start with Eq 3:  a</a:t>
            </a:r>
            <a:r>
              <a:rPr lang="en-US" baseline="-25000" smtClean="0"/>
              <a:t>33</a:t>
            </a:r>
            <a:r>
              <a:rPr lang="en-US" smtClean="0"/>
              <a:t>x</a:t>
            </a:r>
            <a:r>
              <a:rPr lang="en-US" baseline="-25000" smtClean="0"/>
              <a:t>3</a:t>
            </a:r>
            <a:r>
              <a:rPr lang="en-US" smtClean="0"/>
              <a:t> = b</a:t>
            </a:r>
            <a:r>
              <a:rPr lang="en-US" baseline="-25000" smtClean="0"/>
              <a:t>3</a:t>
            </a:r>
            <a:endParaRPr lang="en-US" smtClean="0"/>
          </a:p>
          <a:p>
            <a:pPr lvl="1"/>
            <a:r>
              <a:rPr lang="en-US" smtClean="0"/>
              <a:t>Solve 3d equation : </a:t>
            </a:r>
            <a:r>
              <a:rPr lang="en-US" smtClean="0">
                <a:solidFill>
                  <a:srgbClr val="FF0000"/>
                </a:solidFill>
              </a:rPr>
              <a:t>x</a:t>
            </a:r>
            <a:r>
              <a:rPr lang="en-US" baseline="-25000" smtClean="0">
                <a:solidFill>
                  <a:srgbClr val="FF0000"/>
                </a:solidFill>
              </a:rPr>
              <a:t>3</a:t>
            </a:r>
            <a:r>
              <a:rPr lang="en-US" smtClean="0">
                <a:solidFill>
                  <a:srgbClr val="FF0000"/>
                </a:solidFill>
              </a:rPr>
              <a:t> = b</a:t>
            </a:r>
            <a:r>
              <a:rPr lang="en-US" baseline="-25000" smtClean="0">
                <a:solidFill>
                  <a:srgbClr val="FF0000"/>
                </a:solidFill>
              </a:rPr>
              <a:t>3</a:t>
            </a:r>
            <a:r>
              <a:rPr lang="en-US" smtClean="0">
                <a:solidFill>
                  <a:srgbClr val="FF0000"/>
                </a:solidFill>
              </a:rPr>
              <a:t>/a</a:t>
            </a:r>
            <a:r>
              <a:rPr lang="en-US" baseline="-25000" smtClean="0">
                <a:solidFill>
                  <a:srgbClr val="FF0000"/>
                </a:solidFill>
              </a:rPr>
              <a:t>33</a:t>
            </a:r>
            <a:r>
              <a:rPr lang="en-US" smtClean="0"/>
              <a:t>.</a:t>
            </a:r>
          </a:p>
          <a:p>
            <a:pPr lvl="1"/>
            <a:r>
              <a:rPr lang="en-US" smtClean="0"/>
              <a:t>Substitute the value of x</a:t>
            </a:r>
            <a:r>
              <a:rPr lang="en-US" baseline="-25000" smtClean="0"/>
              <a:t>3 </a:t>
            </a:r>
            <a:r>
              <a:rPr lang="en-US" smtClean="0"/>
              <a:t>into the 2d eqn:</a:t>
            </a:r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1828800" y="3886200"/>
          <a:ext cx="3597275" cy="2376488"/>
        </p:xfrm>
        <a:graphic>
          <a:graphicData uri="http://schemas.openxmlformats.org/presentationml/2006/ole">
            <p:oleObj spid="_x0000_s26626" name="Equation" r:id="rId3" imgW="134604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 bldLvl="2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1295400"/>
          </a:xfrm>
        </p:spPr>
        <p:txBody>
          <a:bodyPr/>
          <a:lstStyle/>
          <a:p>
            <a:r>
              <a:rPr lang="en-US" dirty="0" smtClean="0"/>
              <a:t>Now we know x</a:t>
            </a:r>
            <a:r>
              <a:rPr lang="en-US" baseline="-25000" dirty="0" smtClean="0"/>
              <a:t>3</a:t>
            </a:r>
            <a:r>
              <a:rPr lang="en-US" dirty="0" smtClean="0"/>
              <a:t> and x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Solve </a:t>
            </a:r>
            <a:r>
              <a:rPr lang="en-US" dirty="0" err="1" smtClean="0"/>
              <a:t>Eq</a:t>
            </a:r>
            <a:r>
              <a:rPr lang="en-US" dirty="0" smtClean="0"/>
              <a:t> 1 for x</a:t>
            </a:r>
            <a:r>
              <a:rPr lang="en-US" baseline="-25000" dirty="0" smtClean="0"/>
              <a:t>1:</a:t>
            </a:r>
            <a:endParaRPr lang="en-US" dirty="0" smtClean="0"/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685800" y="3962400"/>
            <a:ext cx="5791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Starting from the last equation, we solve for each </a:t>
            </a:r>
            <a:r>
              <a:rPr lang="en-US" i="1"/>
              <a:t>x</a:t>
            </a:r>
            <a:r>
              <a:rPr lang="en-US" i="1" baseline="-25000"/>
              <a:t>i</a:t>
            </a:r>
            <a:r>
              <a:rPr lang="en-US" i="1"/>
              <a:t> in terms of the previously found values.</a:t>
            </a:r>
            <a:endParaRPr lang="en-US"/>
          </a:p>
        </p:txBody>
      </p:sp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1371600" y="2438400"/>
          <a:ext cx="3200400" cy="1751013"/>
        </p:xfrm>
        <a:graphic>
          <a:graphicData uri="http://schemas.openxmlformats.org/presentationml/2006/ole">
            <p:oleObj spid="_x0000_s27650" name="Equation" r:id="rId3" imgW="1625400" imgH="888840" progId="Equation.3">
              <p:embed/>
            </p:oleObj>
          </a:graphicData>
        </a:graphic>
      </p:graphicFrame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5638800" y="2438400"/>
            <a:ext cx="2895600" cy="1196975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Substitute the previously obtained values of 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/>
              <a:t> and </a:t>
            </a:r>
            <a:r>
              <a:rPr lang="en-US" i="1" dirty="0"/>
              <a:t>x</a:t>
            </a:r>
            <a:r>
              <a:rPr lang="en-US" baseline="-25000" dirty="0"/>
              <a:t>3</a:t>
            </a:r>
            <a:endParaRPr lang="en-US" dirty="0"/>
          </a:p>
        </p:txBody>
      </p:sp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1371600" y="5257800"/>
          <a:ext cx="3276600" cy="1087438"/>
        </p:xfrm>
        <a:graphic>
          <a:graphicData uri="http://schemas.openxmlformats.org/presentationml/2006/ole">
            <p:oleObj spid="_x0000_s27651" name="Equation" r:id="rId4" imgW="1447560" imgH="482400" progId="Equation.3">
              <p:embed/>
            </p:oleObj>
          </a:graphicData>
        </a:graphic>
      </p:graphicFrame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5105400" y="4953000"/>
            <a:ext cx="2895600" cy="1169988"/>
          </a:xfrm>
          <a:prstGeom prst="rect">
            <a:avLst/>
          </a:prstGeom>
          <a:noFill/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for </a:t>
            </a:r>
            <a:r>
              <a:rPr lang="en-US" sz="2800" i="1"/>
              <a:t>i</a:t>
            </a:r>
            <a:r>
              <a:rPr lang="en-US" sz="2800"/>
              <a:t> = </a:t>
            </a:r>
            <a:r>
              <a:rPr lang="en-US" sz="2800" i="1"/>
              <a:t>n-1,1</a:t>
            </a:r>
            <a:endParaRPr lang="en-US" sz="2800"/>
          </a:p>
          <a:p>
            <a:pPr>
              <a:spcBef>
                <a:spcPct val="50000"/>
              </a:spcBef>
            </a:pPr>
            <a:r>
              <a:rPr lang="en-US" sz="2800" i="1">
                <a:solidFill>
                  <a:srgbClr val="FF0000"/>
                </a:solidFill>
              </a:rPr>
              <a:t>x</a:t>
            </a:r>
            <a:r>
              <a:rPr lang="en-US" sz="2800" i="1" baseline="-25000">
                <a:solidFill>
                  <a:srgbClr val="FF0000"/>
                </a:solidFill>
              </a:rPr>
              <a:t>n</a:t>
            </a:r>
            <a:r>
              <a:rPr lang="en-US" sz="2800" i="1">
                <a:solidFill>
                  <a:srgbClr val="FF0000"/>
                </a:solidFill>
              </a:rPr>
              <a:t> = b</a:t>
            </a:r>
            <a:r>
              <a:rPr lang="en-US" sz="2800" i="1" baseline="-25000">
                <a:solidFill>
                  <a:srgbClr val="FF0000"/>
                </a:solidFill>
              </a:rPr>
              <a:t>n</a:t>
            </a:r>
            <a:r>
              <a:rPr lang="en-US" sz="2800" i="1">
                <a:solidFill>
                  <a:srgbClr val="FF0000"/>
                </a:solidFill>
              </a:rPr>
              <a:t> / a</a:t>
            </a:r>
            <a:r>
              <a:rPr lang="en-US" sz="2800" i="1" baseline="-25000">
                <a:solidFill>
                  <a:srgbClr val="FF0000"/>
                </a:solidFill>
              </a:rPr>
              <a:t>nn</a:t>
            </a:r>
            <a:endParaRPr lang="en-US" sz="2800"/>
          </a:p>
        </p:txBody>
      </p:sp>
      <p:cxnSp>
        <p:nvCxnSpPr>
          <p:cNvPr id="9" name="Straight Arrow Connector 8"/>
          <p:cNvCxnSpPr/>
          <p:nvPr/>
        </p:nvCxnSpPr>
        <p:spPr bwMode="auto">
          <a:xfrm rot="10800000" flipV="1">
            <a:off x="3352800" y="2667000"/>
            <a:ext cx="2209800" cy="381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rot="10800000" flipV="1">
            <a:off x="4191000" y="2667000"/>
            <a:ext cx="1295400" cy="381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build="p" bldLvl="2" autoUpdateAnimBg="0"/>
      <p:bldP spid="57347" grpId="0" autoUpdateAnimBg="0"/>
      <p:bldP spid="57350" grpId="0" animBg="1" autoUpdateAnimBg="0"/>
      <p:bldP spid="57352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Matlab code for backward substitution</a:t>
            </a:r>
            <a:endParaRPr lang="en-US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First find the last value:  </a:t>
            </a:r>
            <a:br>
              <a:rPr lang="en-US" sz="2800" dirty="0" smtClean="0"/>
            </a:b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x(n) = b(n)/a(</a:t>
            </a:r>
            <a:r>
              <a:rPr lang="en-US" sz="2800" dirty="0" err="1" smtClean="0">
                <a:solidFill>
                  <a:srgbClr val="FF0000"/>
                </a:solidFill>
                <a:latin typeface="Tahoma" pitchFamily="34" charset="0"/>
              </a:rPr>
              <a:t>n,n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b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</a:br>
            <a:endParaRPr lang="en-US" sz="2800" dirty="0" smtClean="0">
              <a:latin typeface="Tahoma" pitchFamily="34" charset="0"/>
            </a:endParaRPr>
          </a:p>
          <a:p>
            <a:r>
              <a:rPr lang="en-US" sz="2800" dirty="0" smtClean="0"/>
              <a:t>Loop over the remaining rows of the matrix:</a:t>
            </a:r>
            <a:r>
              <a:rPr lang="en-US" sz="2800" dirty="0" smtClean="0">
                <a:latin typeface="Tahoma" pitchFamily="34" charset="0"/>
              </a:rPr>
              <a:t/>
            </a:r>
            <a:br>
              <a:rPr lang="en-US" sz="2800" dirty="0" smtClean="0">
                <a:latin typeface="Tahoma" pitchFamily="34" charset="0"/>
              </a:rPr>
            </a:b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for </a:t>
            </a:r>
            <a:r>
              <a:rPr lang="en-US" sz="2800" dirty="0" err="1" smtClean="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 = n-1:-1:1</a:t>
            </a:r>
            <a:b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	x(</a:t>
            </a:r>
            <a:r>
              <a:rPr lang="en-US" sz="2800" dirty="0" err="1" smtClean="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) = (b(</a:t>
            </a:r>
            <a:r>
              <a:rPr lang="en-US" sz="2800" dirty="0" err="1" smtClean="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) - a(i,</a:t>
            </a:r>
            <a:r>
              <a:rPr lang="en-US" sz="2800" dirty="0" smtClean="0">
                <a:solidFill>
                  <a:schemeClr val="accent2"/>
                </a:solidFill>
                <a:latin typeface="Tahoma" pitchFamily="34" charset="0"/>
              </a:rPr>
              <a:t>i+1:n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)*x(</a:t>
            </a:r>
            <a:r>
              <a:rPr lang="en-US" sz="2800" dirty="0" smtClean="0">
                <a:solidFill>
                  <a:schemeClr val="accent2"/>
                </a:solidFill>
                <a:latin typeface="Tahoma" pitchFamily="34" charset="0"/>
              </a:rPr>
              <a:t>i+1:n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))/a(</a:t>
            </a:r>
            <a:r>
              <a:rPr lang="en-US" sz="2800" dirty="0" err="1" smtClean="0">
                <a:solidFill>
                  <a:srgbClr val="FF0000"/>
                </a:solidFill>
                <a:latin typeface="Tahoma" pitchFamily="34" charset="0"/>
              </a:rPr>
              <a:t>i,i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b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end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smtClean="0"/>
              <a:t>Organized as </a:t>
            </a:r>
            <a:r>
              <a:rPr lang="en-US" sz="2800" i="1" dirty="0" smtClean="0">
                <a:solidFill>
                  <a:schemeClr val="accent2"/>
                </a:solidFill>
              </a:rPr>
              <a:t>dot product</a:t>
            </a:r>
            <a:r>
              <a:rPr lang="en-US" sz="2800" dirty="0" smtClean="0"/>
              <a:t> between the partial row of </a:t>
            </a:r>
            <a:r>
              <a:rPr lang="en-US" sz="2800" b="1" dirty="0" smtClean="0"/>
              <a:t>A </a:t>
            </a:r>
            <a:r>
              <a:rPr lang="en-US" sz="2800" dirty="0" smtClean="0"/>
              <a:t>and partial vector </a:t>
            </a:r>
            <a:r>
              <a:rPr lang="en-US" sz="2800" b="1" dirty="0" smtClean="0"/>
              <a:t>x</a:t>
            </a:r>
            <a:r>
              <a:rPr lang="en-US" sz="2800" dirty="0" smtClean="0"/>
              <a:t>.</a:t>
            </a:r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4724400" y="1981200"/>
          <a:ext cx="3276600" cy="1087438"/>
        </p:xfrm>
        <a:graphic>
          <a:graphicData uri="http://schemas.openxmlformats.org/presentationml/2006/ole">
            <p:oleObj spid="_x0000_s28674" name="Equation" r:id="rId3" imgW="1447560" imgH="4824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181600" y="5657671"/>
            <a:ext cx="36576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is the  (big </a:t>
            </a:r>
            <a:r>
              <a:rPr lang="en-US" i="1" dirty="0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) complexity here?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bldLvl="2" autoUpdateAnimBg="0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column approach</a:t>
            </a:r>
          </a:p>
        </p:txBody>
      </p:sp>
      <p:graphicFrame>
        <p:nvGraphicFramePr>
          <p:cNvPr id="29698" name="Object 3"/>
          <p:cNvGraphicFramePr>
            <a:graphicFrameLocks noChangeAspect="1"/>
          </p:cNvGraphicFramePr>
          <p:nvPr/>
        </p:nvGraphicFramePr>
        <p:xfrm>
          <a:off x="381000" y="1828800"/>
          <a:ext cx="4038600" cy="1849438"/>
        </p:xfrm>
        <a:graphic>
          <a:graphicData uri="http://schemas.openxmlformats.org/presentationml/2006/ole">
            <p:oleObj spid="_x0000_s29698" name="Equation" r:id="rId3" imgW="1498320" imgH="685800" progId="Equation.3">
              <p:embed/>
            </p:oleObj>
          </a:graphicData>
        </a:graphic>
      </p:graphicFrame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4953000" y="1905000"/>
            <a:ext cx="3200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Solve eqn 3 for x</a:t>
            </a:r>
            <a:r>
              <a:rPr lang="en-US" baseline="-25000"/>
              <a:t>3</a:t>
            </a:r>
          </a:p>
          <a:p>
            <a:pPr>
              <a:spcBef>
                <a:spcPct val="50000"/>
              </a:spcBef>
            </a:pPr>
            <a:r>
              <a:rPr lang="en-US"/>
              <a:t>Substitute into Eqns 2 1 and 1, accumulating on the right hand side.</a:t>
            </a:r>
          </a:p>
        </p:txBody>
      </p:sp>
      <p:graphicFrame>
        <p:nvGraphicFramePr>
          <p:cNvPr id="98309" name="Object 5"/>
          <p:cNvGraphicFramePr>
            <a:graphicFrameLocks noChangeAspect="1"/>
          </p:cNvGraphicFramePr>
          <p:nvPr/>
        </p:nvGraphicFramePr>
        <p:xfrm>
          <a:off x="609600" y="3733800"/>
          <a:ext cx="6948488" cy="1849438"/>
        </p:xfrm>
        <a:graphic>
          <a:graphicData uri="http://schemas.openxmlformats.org/presentationml/2006/ole">
            <p:oleObj spid="_x0000_s29699" name="Equation" r:id="rId4" imgW="2577960" imgH="685800" progId="Equation.3">
              <p:embed/>
            </p:oleObj>
          </a:graphicData>
        </a:graphic>
      </p:graphicFrame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914400" y="5029200"/>
            <a:ext cx="2438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Solve Eqn 2 for x</a:t>
            </a:r>
            <a:r>
              <a:rPr lang="en-US" baseline="-25000"/>
              <a:t>2</a:t>
            </a:r>
            <a:r>
              <a:rPr lang="en-US"/>
              <a:t> and substitute into each equation above it.</a:t>
            </a:r>
          </a:p>
        </p:txBody>
      </p:sp>
      <p:sp>
        <p:nvSpPr>
          <p:cNvPr id="98311" name="Line 7"/>
          <p:cNvSpPr>
            <a:spLocks noChangeShapeType="1"/>
          </p:cNvSpPr>
          <p:nvPr/>
        </p:nvSpPr>
        <p:spPr bwMode="auto">
          <a:xfrm flipV="1">
            <a:off x="3352800" y="28194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8312" name="Line 8"/>
          <p:cNvSpPr>
            <a:spLocks noChangeShapeType="1"/>
          </p:cNvSpPr>
          <p:nvPr/>
        </p:nvSpPr>
        <p:spPr bwMode="auto">
          <a:xfrm flipV="1">
            <a:off x="3429000" y="2286000"/>
            <a:ext cx="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8313" name="Line 9"/>
          <p:cNvSpPr>
            <a:spLocks noChangeShapeType="1"/>
          </p:cNvSpPr>
          <p:nvPr/>
        </p:nvSpPr>
        <p:spPr bwMode="auto">
          <a:xfrm rot="17802288" flipV="1">
            <a:off x="2171700" y="4381500"/>
            <a:ext cx="4572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utoUpdateAnimBg="0"/>
      <p:bldP spid="98310" grpId="0" autoUpdateAnimBg="0"/>
      <p:bldP spid="98311" grpId="0" animBg="1"/>
      <p:bldP spid="98312" grpId="0" animBg="1"/>
      <p:bldP spid="983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Saxpy algorithm for backward substitution</a:t>
            </a:r>
            <a:endParaRPr 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Loop over all except first row of the matrix:</a:t>
            </a:r>
            <a:r>
              <a:rPr lang="en-US" sz="2800" smtClean="0">
                <a:latin typeface="Tahoma" pitchFamily="34" charset="0"/>
              </a:rPr>
              <a:t/>
            </a:r>
            <a:br>
              <a:rPr lang="en-US" sz="2800" smtClean="0">
                <a:latin typeface="Tahoma" pitchFamily="34" charset="0"/>
              </a:rPr>
            </a:br>
            <a:r>
              <a:rPr lang="en-US" sz="2800" smtClean="0">
                <a:solidFill>
                  <a:srgbClr val="FF0000"/>
                </a:solidFill>
                <a:latin typeface="Tahoma" pitchFamily="34" charset="0"/>
              </a:rPr>
              <a:t>for j = n:-1:2</a:t>
            </a:r>
            <a:br>
              <a:rPr lang="en-US" sz="2800" smtClean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2800" smtClean="0">
                <a:solidFill>
                  <a:srgbClr val="FF0000"/>
                </a:solidFill>
                <a:latin typeface="Tahoma" pitchFamily="34" charset="0"/>
              </a:rPr>
              <a:t>	x(j) = b(j)/a(j,j)</a:t>
            </a:r>
            <a:br>
              <a:rPr lang="en-US" sz="2800" smtClean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2800" smtClean="0">
                <a:solidFill>
                  <a:srgbClr val="FF0000"/>
                </a:solidFill>
                <a:latin typeface="Tahoma" pitchFamily="34" charset="0"/>
              </a:rPr>
              <a:t>	b(</a:t>
            </a:r>
            <a:r>
              <a:rPr lang="en-US" sz="2800" smtClean="0">
                <a:solidFill>
                  <a:schemeClr val="accent2"/>
                </a:solidFill>
                <a:latin typeface="Tahoma" pitchFamily="34" charset="0"/>
              </a:rPr>
              <a:t>1:j-1</a:t>
            </a:r>
            <a:r>
              <a:rPr lang="en-US" sz="2800" smtClean="0">
                <a:solidFill>
                  <a:srgbClr val="FF0000"/>
                </a:solidFill>
                <a:latin typeface="Tahoma" pitchFamily="34" charset="0"/>
              </a:rPr>
              <a:t>) = b(</a:t>
            </a:r>
            <a:r>
              <a:rPr lang="en-US" sz="2800" smtClean="0">
                <a:solidFill>
                  <a:schemeClr val="accent2"/>
                </a:solidFill>
                <a:latin typeface="Tahoma" pitchFamily="34" charset="0"/>
              </a:rPr>
              <a:t>1:j-1</a:t>
            </a:r>
            <a:r>
              <a:rPr lang="en-US" sz="2800" smtClean="0">
                <a:solidFill>
                  <a:srgbClr val="FF0000"/>
                </a:solidFill>
                <a:latin typeface="Tahoma" pitchFamily="34" charset="0"/>
              </a:rPr>
              <a:t>) - x(j) *a(</a:t>
            </a:r>
            <a:r>
              <a:rPr lang="en-US" sz="2800" smtClean="0">
                <a:solidFill>
                  <a:schemeClr val="accent2"/>
                </a:solidFill>
                <a:latin typeface="Tahoma" pitchFamily="34" charset="0"/>
              </a:rPr>
              <a:t>1:j-1</a:t>
            </a:r>
            <a:r>
              <a:rPr lang="en-US" sz="2800" smtClean="0">
                <a:solidFill>
                  <a:srgbClr val="FF0000"/>
                </a:solidFill>
                <a:latin typeface="Tahoma" pitchFamily="34" charset="0"/>
              </a:rPr>
              <a:t>,j) </a:t>
            </a:r>
            <a:br>
              <a:rPr lang="en-US" sz="2800" smtClean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2800" smtClean="0">
                <a:solidFill>
                  <a:srgbClr val="FF0000"/>
                </a:solidFill>
                <a:latin typeface="Tahoma" pitchFamily="34" charset="0"/>
              </a:rPr>
              <a:t>end</a:t>
            </a:r>
            <a:br>
              <a:rPr lang="en-US" sz="2800" smtClean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2800" smtClean="0">
                <a:solidFill>
                  <a:srgbClr val="FF0000"/>
                </a:solidFill>
                <a:latin typeface="Tahoma" pitchFamily="34" charset="0"/>
              </a:rPr>
              <a:t>x(1) = b(1)/a(1,1)</a:t>
            </a:r>
            <a:endParaRPr lang="en-US" sz="2800" smtClean="0">
              <a:solidFill>
                <a:srgbClr val="FF0000"/>
              </a:solidFill>
            </a:endParaRPr>
          </a:p>
          <a:p>
            <a:r>
              <a:rPr lang="en-US" sz="2800" smtClean="0">
                <a:solidFill>
                  <a:schemeClr val="accent1"/>
                </a:solidFill>
              </a:rPr>
              <a:t>As each </a:t>
            </a:r>
            <a:r>
              <a:rPr lang="en-US" sz="2800" i="1" smtClean="0">
                <a:solidFill>
                  <a:schemeClr val="accent1"/>
                </a:solidFill>
              </a:rPr>
              <a:t>x</a:t>
            </a:r>
            <a:r>
              <a:rPr lang="en-US" sz="2800" baseline="-25000" smtClean="0">
                <a:solidFill>
                  <a:schemeClr val="accent1"/>
                </a:solidFill>
              </a:rPr>
              <a:t>j</a:t>
            </a:r>
            <a:r>
              <a:rPr lang="en-US" sz="2800" smtClean="0">
                <a:solidFill>
                  <a:schemeClr val="accent1"/>
                </a:solidFill>
              </a:rPr>
              <a:t> is found, it is then subtracted from the rows above </a:t>
            </a:r>
            <a:r>
              <a:rPr lang="en-US" sz="2800" i="1" smtClean="0">
                <a:solidFill>
                  <a:schemeClr val="accent1"/>
                </a:solidFill>
              </a:rPr>
              <a:t>j</a:t>
            </a:r>
            <a:r>
              <a:rPr lang="en-US" sz="2800" smtClean="0">
                <a:solidFill>
                  <a:schemeClr val="accent1"/>
                </a:solidFill>
              </a:rPr>
              <a:t> in the matrix, </a:t>
            </a:r>
            <a:r>
              <a:rPr lang="en-US" sz="2800" u="sng" smtClean="0">
                <a:solidFill>
                  <a:schemeClr val="accent1"/>
                </a:solidFill>
              </a:rPr>
              <a:t>with the sum being accumulated in </a:t>
            </a:r>
            <a:r>
              <a:rPr lang="en-US" sz="2800" smtClean="0">
                <a:solidFill>
                  <a:schemeClr val="accent1"/>
                </a:solidFill>
              </a:rPr>
              <a:t> </a:t>
            </a:r>
            <a:r>
              <a:rPr lang="en-US" sz="2800" i="1" smtClean="0">
                <a:solidFill>
                  <a:schemeClr val="accent1"/>
                </a:solidFill>
              </a:rPr>
              <a:t>b</a:t>
            </a:r>
            <a:r>
              <a:rPr lang="en-US" sz="2800" i="1" baseline="-25000" smtClean="0">
                <a:solidFill>
                  <a:schemeClr val="accent1"/>
                </a:solidFill>
              </a:rPr>
              <a:t>i  </a:t>
            </a:r>
            <a:r>
              <a:rPr lang="en-US" sz="2800" smtClean="0">
                <a:solidFill>
                  <a:schemeClr val="accent2"/>
                </a:solidFill>
              </a:rPr>
              <a:t>(a vector operation)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Forward Substitution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If </a:t>
            </a:r>
            <a:r>
              <a:rPr lang="en-US" sz="2800" b="1" smtClean="0"/>
              <a:t>A</a:t>
            </a:r>
            <a:r>
              <a:rPr lang="en-US" sz="2800" smtClean="0"/>
              <a:t> is </a:t>
            </a:r>
            <a:r>
              <a:rPr lang="en-US" sz="2800" i="1" smtClean="0"/>
              <a:t>lower</a:t>
            </a:r>
            <a:r>
              <a:rPr lang="en-US" sz="2800" smtClean="0"/>
              <a:t> triangular, start with equation 1, solving for </a:t>
            </a:r>
            <a:r>
              <a:rPr lang="en-US" sz="2800" i="1" smtClean="0"/>
              <a:t>x</a:t>
            </a:r>
            <a:r>
              <a:rPr lang="en-US" sz="2800" baseline="-25000" smtClean="0"/>
              <a:t>1</a:t>
            </a:r>
            <a:r>
              <a:rPr lang="en-US" sz="2800" smtClean="0"/>
              <a:t> and substitute into the subsequent row in the matrix.  </a:t>
            </a:r>
            <a:r>
              <a:rPr lang="en-US" sz="2800" i="1" smtClean="0">
                <a:solidFill>
                  <a:srgbClr val="FF0000"/>
                </a:solidFill>
              </a:rPr>
              <a:t>Similar to back subst algorithms.</a:t>
            </a:r>
            <a:endParaRPr lang="en-US" sz="2800" smtClean="0"/>
          </a:p>
        </p:txBody>
      </p:sp>
      <p:graphicFrame>
        <p:nvGraphicFramePr>
          <p:cNvPr id="30722" name="Object 7"/>
          <p:cNvGraphicFramePr>
            <a:graphicFrameLocks noChangeAspect="1"/>
          </p:cNvGraphicFramePr>
          <p:nvPr/>
        </p:nvGraphicFramePr>
        <p:xfrm>
          <a:off x="1752600" y="3810000"/>
          <a:ext cx="4953000" cy="1778000"/>
        </p:xfrm>
        <a:graphic>
          <a:graphicData uri="http://schemas.openxmlformats.org/presentationml/2006/ole">
            <p:oleObj spid="_x0000_s30722" name="Equation" r:id="rId3" imgW="1981080" imgH="711000" progId="Equation.3">
              <p:embed/>
            </p:oleObj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105400" y="5867400"/>
            <a:ext cx="3429000" cy="584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Activity 6, Part I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to transform general system </a:t>
            </a:r>
            <a:r>
              <a:rPr lang="en-US" b="1" smtClean="0"/>
              <a:t>A</a:t>
            </a:r>
            <a:r>
              <a:rPr lang="en-US" smtClean="0"/>
              <a:t> to upper triangular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Begin with 1</a:t>
            </a:r>
            <a:r>
              <a:rPr lang="en-US" baseline="30000" smtClean="0"/>
              <a:t>st</a:t>
            </a:r>
            <a:r>
              <a:rPr lang="en-US" smtClean="0"/>
              <a:t> column, design an algorithm that zeros out all the elements below A</a:t>
            </a:r>
            <a:r>
              <a:rPr lang="en-US" baseline="-25000" smtClean="0"/>
              <a:t>11</a:t>
            </a:r>
          </a:p>
          <a:p>
            <a:r>
              <a:rPr lang="en-US" smtClean="0"/>
              <a:t>Proceed to 2</a:t>
            </a:r>
            <a:r>
              <a:rPr lang="en-US" baseline="30000" smtClean="0"/>
              <a:t>nd</a:t>
            </a:r>
            <a:r>
              <a:rPr lang="en-US" smtClean="0"/>
              <a:t> column and zero out all elements beneath A</a:t>
            </a:r>
            <a:r>
              <a:rPr lang="en-US" baseline="-25000" smtClean="0"/>
              <a:t>22, </a:t>
            </a:r>
            <a:r>
              <a:rPr lang="en-US" i="1" smtClean="0">
                <a:solidFill>
                  <a:srgbClr val="00B0F0"/>
                </a:solidFill>
              </a:rPr>
              <a:t>without further changing the 1</a:t>
            </a:r>
            <a:r>
              <a:rPr lang="en-US" i="1" baseline="30000" smtClean="0">
                <a:solidFill>
                  <a:srgbClr val="00B0F0"/>
                </a:solidFill>
              </a:rPr>
              <a:t>st</a:t>
            </a:r>
            <a:r>
              <a:rPr lang="en-US" i="1" smtClean="0">
                <a:solidFill>
                  <a:srgbClr val="00B0F0"/>
                </a:solidFill>
              </a:rPr>
              <a:t> column</a:t>
            </a:r>
            <a:r>
              <a:rPr lang="en-US" i="1" smtClean="0"/>
              <a:t>.</a:t>
            </a:r>
            <a:endParaRPr lang="en-US" smtClean="0"/>
          </a:p>
          <a:p>
            <a:r>
              <a:rPr lang="en-US" smtClean="0"/>
              <a:t>Continue across all columns of matrix </a:t>
            </a:r>
            <a:r>
              <a:rPr lang="en-US" b="1" smtClean="0"/>
              <a:t>A</a:t>
            </a:r>
          </a:p>
          <a:p>
            <a:r>
              <a:rPr lang="en-US" smtClean="0"/>
              <a:t>Consider the 2</a:t>
            </a:r>
            <a:r>
              <a:rPr lang="en-US" baseline="30000" smtClean="0"/>
              <a:t>nd</a:t>
            </a:r>
            <a:r>
              <a:rPr lang="en-US" smtClean="0"/>
              <a:t> step, where the first column has been transformed already.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How to transform to triangular form</a:t>
            </a:r>
            <a:endParaRPr lang="en-US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Consider the matrix</a:t>
            </a:r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990600" y="2895600"/>
          <a:ext cx="3429000" cy="2625725"/>
        </p:xfrm>
        <a:graphic>
          <a:graphicData uri="http://schemas.openxmlformats.org/presentationml/2006/ole">
            <p:oleObj spid="_x0000_s31746" name="Equation" r:id="rId3" imgW="1193760" imgH="914400" progId="Equation.3">
              <p:embed/>
            </p:oleObj>
          </a:graphicData>
        </a:graphic>
      </p:graphicFrame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4953000" y="1905000"/>
            <a:ext cx="381000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To zero out A</a:t>
            </a:r>
            <a:r>
              <a:rPr lang="en-US" sz="2800" baseline="-25000"/>
              <a:t>32</a:t>
            </a:r>
            <a:r>
              <a:rPr lang="en-US" sz="2800"/>
              <a:t>, multiply the 2</a:t>
            </a:r>
            <a:r>
              <a:rPr lang="en-US" sz="2800" baseline="30000"/>
              <a:t>nd</a:t>
            </a:r>
            <a:r>
              <a:rPr lang="en-US" sz="2800"/>
              <a:t> row by (-4/7) and add to the third.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To zero out A</a:t>
            </a:r>
            <a:r>
              <a:rPr lang="en-US" sz="2800" baseline="-25000"/>
              <a:t>42</a:t>
            </a:r>
            <a:r>
              <a:rPr lang="en-US" sz="2800"/>
              <a:t>, multiply the 2</a:t>
            </a:r>
            <a:r>
              <a:rPr lang="en-US" sz="2800" baseline="30000"/>
              <a:t>nd</a:t>
            </a:r>
            <a:r>
              <a:rPr lang="en-US" sz="2800"/>
              <a:t> row by (-2/7) and add to the fourth.</a:t>
            </a: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1447800" y="57150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These multipliers combine the 2d equation with the 3d and 4th to create zeros in the 2d column.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  <p:bldP spid="100357" grpId="0" build="p" autoUpdateAnimBg="0"/>
      <p:bldP spid="100359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How to transform to triangular form</a:t>
            </a:r>
            <a:endParaRPr lang="en-US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Consider the matrix</a:t>
            </a:r>
          </a:p>
        </p:txBody>
      </p:sp>
      <p:graphicFrame>
        <p:nvGraphicFramePr>
          <p:cNvPr id="104452" name="Object 4"/>
          <p:cNvGraphicFramePr>
            <a:graphicFrameLocks noChangeAspect="1"/>
          </p:cNvGraphicFramePr>
          <p:nvPr/>
        </p:nvGraphicFramePr>
        <p:xfrm>
          <a:off x="990600" y="2895600"/>
          <a:ext cx="3429000" cy="2625725"/>
        </p:xfrm>
        <a:graphic>
          <a:graphicData uri="http://schemas.openxmlformats.org/presentationml/2006/ole">
            <p:oleObj spid="_x0000_s32770" name="Equation" r:id="rId3" imgW="1193760" imgH="914400" progId="Equation.3">
              <p:embed/>
            </p:oleObj>
          </a:graphicData>
        </a:graphic>
      </p:graphicFrame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4953000" y="1981200"/>
            <a:ext cx="388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Premultiply by </a:t>
            </a:r>
            <a:r>
              <a:rPr lang="en-US" sz="3200" b="1"/>
              <a:t>M</a:t>
            </a:r>
            <a:endParaRPr lang="en-US" sz="3200"/>
          </a:p>
        </p:txBody>
      </p:sp>
      <p:graphicFrame>
        <p:nvGraphicFramePr>
          <p:cNvPr id="104454" name="Object 6"/>
          <p:cNvGraphicFramePr>
            <a:graphicFrameLocks noChangeAspect="1"/>
          </p:cNvGraphicFramePr>
          <p:nvPr/>
        </p:nvGraphicFramePr>
        <p:xfrm>
          <a:off x="4953000" y="2895600"/>
          <a:ext cx="3505200" cy="2593975"/>
        </p:xfrm>
        <a:graphic>
          <a:graphicData uri="http://schemas.openxmlformats.org/presentationml/2006/ole">
            <p:oleObj spid="_x0000_s32771" name="Equation" r:id="rId4" imgW="1269720" imgH="939600" progId="Equation.3">
              <p:embed/>
            </p:oleObj>
          </a:graphicData>
        </a:graphic>
      </p:graphicFrame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1447800" y="57150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These multipliers combine the 2d equation with the 3d and 4th to create zeros in the 2d column.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autoUpdateAnimBg="0"/>
      <p:bldP spid="104453" grpId="0" autoUpdateAnimBg="0"/>
      <p:bldP spid="104455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/>
              <a:t>Zeroes out the lower part of column 2.</a:t>
            </a:r>
            <a:endParaRPr lang="en-US" b="1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3000"/>
            <a:ext cx="3810000" cy="4953000"/>
          </a:xfrm>
        </p:spPr>
        <p:txBody>
          <a:bodyPr/>
          <a:lstStyle/>
          <a:p>
            <a:r>
              <a:rPr lang="en-US" smtClean="0"/>
              <a:t>The transformation matrix </a:t>
            </a:r>
            <a:r>
              <a:rPr lang="en-US" b="1" smtClean="0"/>
              <a:t>M</a:t>
            </a:r>
            <a:r>
              <a:rPr lang="en-US" smtClean="0"/>
              <a:t> was a unit matrix,except for elements </a:t>
            </a:r>
          </a:p>
          <a:p>
            <a:pPr lvl="1">
              <a:buFontTx/>
              <a:buNone/>
            </a:pPr>
            <a:r>
              <a:rPr lang="en-US" smtClean="0"/>
              <a:t>M</a:t>
            </a:r>
            <a:r>
              <a:rPr lang="en-US" baseline="-25000" smtClean="0"/>
              <a:t>32</a:t>
            </a:r>
            <a:r>
              <a:rPr lang="en-US" smtClean="0"/>
              <a:t>= -A</a:t>
            </a:r>
            <a:r>
              <a:rPr lang="en-US" baseline="-25000" smtClean="0"/>
              <a:t>32</a:t>
            </a:r>
            <a:r>
              <a:rPr lang="en-US" smtClean="0"/>
              <a:t>/A</a:t>
            </a:r>
            <a:r>
              <a:rPr lang="en-US" baseline="-25000" smtClean="0"/>
              <a:t>22</a:t>
            </a:r>
          </a:p>
          <a:p>
            <a:pPr lvl="1">
              <a:buFontTx/>
              <a:buNone/>
            </a:pPr>
            <a:r>
              <a:rPr lang="en-US" smtClean="0"/>
              <a:t>M</a:t>
            </a:r>
            <a:r>
              <a:rPr lang="en-US" baseline="-25000" smtClean="0"/>
              <a:t>42</a:t>
            </a:r>
            <a:r>
              <a:rPr lang="en-US" smtClean="0"/>
              <a:t> = -A</a:t>
            </a:r>
            <a:r>
              <a:rPr lang="en-US" baseline="-25000" smtClean="0"/>
              <a:t>42</a:t>
            </a:r>
            <a:r>
              <a:rPr lang="en-US" smtClean="0"/>
              <a:t>/A</a:t>
            </a:r>
            <a:r>
              <a:rPr lang="en-US" baseline="-25000" smtClean="0"/>
              <a:t>22</a:t>
            </a:r>
          </a:p>
          <a:p>
            <a:r>
              <a:rPr lang="en-US" smtClean="0"/>
              <a:t>Subtract Eqn 2 from Eqns 3 and 4 so as to produce desired zeroes.</a:t>
            </a:r>
          </a:p>
        </p:txBody>
      </p:sp>
      <p:graphicFrame>
        <p:nvGraphicFramePr>
          <p:cNvPr id="101380" name="Object 4"/>
          <p:cNvGraphicFramePr>
            <a:graphicFrameLocks noChangeAspect="1"/>
          </p:cNvGraphicFramePr>
          <p:nvPr/>
        </p:nvGraphicFramePr>
        <p:xfrm>
          <a:off x="477838" y="3124200"/>
          <a:ext cx="3997325" cy="2012950"/>
        </p:xfrm>
        <a:graphic>
          <a:graphicData uri="http://schemas.openxmlformats.org/presentationml/2006/ole">
            <p:oleObj spid="_x0000_s33794" name="Equation" r:id="rId3" imgW="1815840" imgH="914400" progId="Equation.3">
              <p:embed/>
            </p:oleObj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3400" y="1066800"/>
            <a:ext cx="3124200" cy="584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Activity 6: Part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build="p" autoUpdateAnimBg="0"/>
      <p:bldP spid="101379" grpId="0" build="p" autoUpdateAnimBg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graphicFrame>
        <p:nvGraphicFramePr>
          <p:cNvPr id="92163" name="Object 3"/>
          <p:cNvGraphicFramePr>
            <a:graphicFrameLocks noChangeAspect="1"/>
          </p:cNvGraphicFramePr>
          <p:nvPr/>
        </p:nvGraphicFramePr>
        <p:xfrm>
          <a:off x="1295400" y="1524000"/>
          <a:ext cx="4932363" cy="1168400"/>
        </p:xfrm>
        <a:graphic>
          <a:graphicData uri="http://schemas.openxmlformats.org/presentationml/2006/ole">
            <p:oleObj spid="_x0000_s3074" name="Equation" r:id="rId3" imgW="2031840" imgH="482400" progId="Equation.3">
              <p:embed/>
            </p:oleObj>
          </a:graphicData>
        </a:graphic>
      </p:graphicFrame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609600" y="2743200"/>
            <a:ext cx="7696200" cy="533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First Approach:  step-wise solution and substitution: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685800" y="35814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Solve Eqn 1 for x</a:t>
            </a:r>
            <a:r>
              <a:rPr lang="en-US" baseline="-25000"/>
              <a:t>2</a:t>
            </a:r>
            <a:r>
              <a:rPr lang="en-US"/>
              <a:t>:  x</a:t>
            </a:r>
            <a:r>
              <a:rPr lang="en-US" baseline="-25000"/>
              <a:t>2</a:t>
            </a:r>
            <a:r>
              <a:rPr lang="en-US"/>
              <a:t>= (8-2x</a:t>
            </a:r>
            <a:r>
              <a:rPr lang="en-US" baseline="-25000"/>
              <a:t>1</a:t>
            </a:r>
            <a:r>
              <a:rPr lang="en-US"/>
              <a:t>)/3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762000" y="41910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Substitute x</a:t>
            </a:r>
            <a:r>
              <a:rPr lang="en-US" baseline="-25000"/>
              <a:t>2</a:t>
            </a:r>
            <a:r>
              <a:rPr lang="en-US"/>
              <a:t> into Eqn 2:  5x</a:t>
            </a:r>
            <a:r>
              <a:rPr lang="en-US" baseline="-25000"/>
              <a:t>1</a:t>
            </a:r>
            <a:r>
              <a:rPr lang="en-US"/>
              <a:t> + 4{(8-2x</a:t>
            </a:r>
            <a:r>
              <a:rPr lang="en-US" baseline="-25000"/>
              <a:t>1</a:t>
            </a:r>
            <a:r>
              <a:rPr lang="en-US"/>
              <a:t>)/3} = 13</a:t>
            </a:r>
          </a:p>
        </p:txBody>
      </p:sp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838200" y="4800600"/>
            <a:ext cx="6400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Solve for x</a:t>
            </a:r>
            <a:r>
              <a:rPr lang="en-US" baseline="-25000"/>
              <a:t>1</a:t>
            </a:r>
            <a:r>
              <a:rPr lang="en-US"/>
              <a:t>:  </a:t>
            </a:r>
          </a:p>
          <a:p>
            <a:pPr lvl="1">
              <a:spcBef>
                <a:spcPct val="50000"/>
              </a:spcBef>
            </a:pPr>
            <a:r>
              <a:rPr lang="en-US"/>
              <a:t> 5x</a:t>
            </a:r>
            <a:r>
              <a:rPr lang="en-US" baseline="-25000"/>
              <a:t>1 </a:t>
            </a:r>
            <a:r>
              <a:rPr lang="en-US"/>
              <a:t>+ (32/3) – (8/3)x</a:t>
            </a:r>
            <a:r>
              <a:rPr lang="en-US" baseline="-25000"/>
              <a:t>1</a:t>
            </a:r>
            <a:r>
              <a:rPr lang="en-US"/>
              <a:t>= 13</a:t>
            </a:r>
            <a:br>
              <a:rPr lang="en-US"/>
            </a:br>
            <a:r>
              <a:rPr lang="en-US"/>
              <a:t>x</a:t>
            </a:r>
            <a:r>
              <a:rPr lang="en-US" baseline="-25000"/>
              <a:t>1</a:t>
            </a:r>
            <a:r>
              <a:rPr lang="en-US"/>
              <a:t>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animBg="1" autoUpdateAnimBg="0"/>
      <p:bldP spid="92165" grpId="0" autoUpdateAnimBg="0"/>
      <p:bldP spid="92166" grpId="0" autoUpdateAnimBg="0"/>
      <p:bldP spid="92167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343400"/>
          </a:xfrm>
        </p:spPr>
        <p:txBody>
          <a:bodyPr/>
          <a:lstStyle/>
          <a:p>
            <a:r>
              <a:rPr lang="en-US" sz="2800" smtClean="0"/>
              <a:t>Proceed across the matrix column by column, and the overall transformation matrix would be the product of those for each column:</a:t>
            </a:r>
          </a:p>
          <a:p>
            <a:r>
              <a:rPr lang="en-US" sz="2800" b="1" smtClean="0"/>
              <a:t>M = M</a:t>
            </a:r>
            <a:r>
              <a:rPr lang="en-US" sz="2800" b="1" baseline="-25000" smtClean="0"/>
              <a:t>3</a:t>
            </a:r>
            <a:r>
              <a:rPr lang="en-US" sz="2800" b="1" smtClean="0"/>
              <a:t>M</a:t>
            </a:r>
            <a:r>
              <a:rPr lang="en-US" sz="2800" b="1" baseline="-25000" smtClean="0"/>
              <a:t>2</a:t>
            </a:r>
            <a:r>
              <a:rPr lang="en-US" sz="2800" b="1" smtClean="0"/>
              <a:t>M</a:t>
            </a:r>
            <a:r>
              <a:rPr lang="en-US" sz="2800" b="1" baseline="-25000" smtClean="0"/>
              <a:t>1  </a:t>
            </a:r>
            <a:br>
              <a:rPr lang="en-US" sz="2800" b="1" baseline="-25000" smtClean="0"/>
            </a:br>
            <a:r>
              <a:rPr lang="en-US" sz="2400" b="1" smtClean="0">
                <a:solidFill>
                  <a:srgbClr val="0070C0"/>
                </a:solidFill>
              </a:rPr>
              <a:t>(M</a:t>
            </a:r>
            <a:r>
              <a:rPr lang="en-US" sz="2400" b="1" baseline="-25000" smtClean="0">
                <a:solidFill>
                  <a:srgbClr val="0070C0"/>
                </a:solidFill>
              </a:rPr>
              <a:t>1</a:t>
            </a:r>
            <a:r>
              <a:rPr lang="en-US" sz="2400" b="1" smtClean="0">
                <a:solidFill>
                  <a:srgbClr val="0070C0"/>
                </a:solidFill>
              </a:rPr>
              <a:t> zeroes col 1; M</a:t>
            </a:r>
            <a:r>
              <a:rPr lang="en-US" sz="2400" b="1" baseline="-25000" smtClean="0">
                <a:solidFill>
                  <a:srgbClr val="0070C0"/>
                </a:solidFill>
              </a:rPr>
              <a:t>2</a:t>
            </a:r>
            <a:r>
              <a:rPr lang="en-US" sz="2400" b="1" smtClean="0">
                <a:solidFill>
                  <a:srgbClr val="0070C0"/>
                </a:solidFill>
              </a:rPr>
              <a:t> zeroes col 2; M</a:t>
            </a:r>
            <a:r>
              <a:rPr lang="en-US" sz="2400" b="1" baseline="-25000" smtClean="0">
                <a:solidFill>
                  <a:srgbClr val="0070C0"/>
                </a:solidFill>
              </a:rPr>
              <a:t>3</a:t>
            </a:r>
            <a:r>
              <a:rPr lang="en-US" sz="2400" b="1" smtClean="0">
                <a:solidFill>
                  <a:srgbClr val="0070C0"/>
                </a:solidFill>
              </a:rPr>
              <a:t> zeroes col 3)  </a:t>
            </a:r>
            <a:endParaRPr lang="en-US" sz="2400" b="1" baseline="-25000" smtClean="0">
              <a:solidFill>
                <a:srgbClr val="0070C0"/>
              </a:solidFill>
            </a:endParaRPr>
          </a:p>
          <a:p>
            <a:r>
              <a:rPr lang="en-US" sz="2800" smtClean="0"/>
              <a:t>Multiply both sides of the equation</a:t>
            </a:r>
            <a:br>
              <a:rPr lang="en-US" sz="2800" smtClean="0"/>
            </a:br>
            <a:r>
              <a:rPr lang="en-US" sz="2800" smtClean="0"/>
              <a:t> </a:t>
            </a:r>
            <a:r>
              <a:rPr lang="en-US" sz="2800" b="1" smtClean="0"/>
              <a:t>M</a:t>
            </a:r>
            <a:r>
              <a:rPr lang="en-US" sz="2800" b="1" baseline="-25000" smtClean="0"/>
              <a:t>3</a:t>
            </a:r>
            <a:r>
              <a:rPr lang="en-US" sz="2800" b="1" smtClean="0"/>
              <a:t>M</a:t>
            </a:r>
            <a:r>
              <a:rPr lang="en-US" sz="2800" b="1" baseline="-25000" smtClean="0"/>
              <a:t>2</a:t>
            </a:r>
            <a:r>
              <a:rPr lang="en-US" sz="2800" b="1" smtClean="0"/>
              <a:t>M</a:t>
            </a:r>
            <a:r>
              <a:rPr lang="en-US" sz="2800" b="1" baseline="-25000" smtClean="0"/>
              <a:t>1</a:t>
            </a:r>
            <a:r>
              <a:rPr lang="en-US" sz="2800" b="1" smtClean="0"/>
              <a:t>Ax = M</a:t>
            </a:r>
            <a:r>
              <a:rPr lang="en-US" sz="2800" b="1" baseline="-25000" smtClean="0"/>
              <a:t>3</a:t>
            </a:r>
            <a:r>
              <a:rPr lang="en-US" sz="2800" b="1" smtClean="0"/>
              <a:t>M</a:t>
            </a:r>
            <a:r>
              <a:rPr lang="en-US" sz="2800" b="1" baseline="-25000" smtClean="0"/>
              <a:t>2</a:t>
            </a:r>
            <a:r>
              <a:rPr lang="en-US" sz="2800" b="1" smtClean="0"/>
              <a:t>M</a:t>
            </a:r>
            <a:r>
              <a:rPr lang="en-US" sz="2800" b="1" baseline="-25000" smtClean="0"/>
              <a:t>1 </a:t>
            </a:r>
            <a:r>
              <a:rPr lang="en-US" sz="2800" b="1" smtClean="0"/>
              <a:t>b</a:t>
            </a:r>
          </a:p>
          <a:p>
            <a:r>
              <a:rPr lang="en-US" sz="2800" b="1" smtClean="0"/>
              <a:t>M</a:t>
            </a:r>
            <a:r>
              <a:rPr lang="en-US" sz="2800" b="1" baseline="-25000" smtClean="0"/>
              <a:t>3</a:t>
            </a:r>
            <a:r>
              <a:rPr lang="en-US" sz="2800" b="1" smtClean="0"/>
              <a:t>M</a:t>
            </a:r>
            <a:r>
              <a:rPr lang="en-US" sz="2800" b="1" baseline="-25000" smtClean="0"/>
              <a:t>2</a:t>
            </a:r>
            <a:r>
              <a:rPr lang="en-US" sz="2800" b="1" smtClean="0"/>
              <a:t>M</a:t>
            </a:r>
            <a:r>
              <a:rPr lang="en-US" sz="2800" b="1" baseline="-25000" smtClean="0"/>
              <a:t>1</a:t>
            </a:r>
            <a:r>
              <a:rPr lang="en-US" sz="2800" b="1" smtClean="0"/>
              <a:t>A</a:t>
            </a:r>
            <a:r>
              <a:rPr lang="en-US" sz="2800" smtClean="0"/>
              <a:t> is upper triangular and the system can be solved by backward substitution.</a:t>
            </a:r>
            <a:endParaRPr lang="en-US" sz="2800" b="1" baseline="-25000" smtClean="0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990600" y="457200"/>
            <a:ext cx="632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/>
              <a:t>Gaussian Elimination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Choice of Pivot elements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In determining the elimination matrix, elements of the form A</a:t>
            </a:r>
            <a:r>
              <a:rPr lang="en-US" sz="2800" baseline="-25000" smtClean="0"/>
              <a:t>jk</a:t>
            </a:r>
            <a:r>
              <a:rPr lang="en-US" sz="2800" smtClean="0"/>
              <a:t>/A</a:t>
            </a:r>
            <a:r>
              <a:rPr lang="en-US" sz="2800" baseline="-25000" smtClean="0"/>
              <a:t>kk</a:t>
            </a:r>
            <a:r>
              <a:rPr lang="en-US" sz="2800" smtClean="0"/>
              <a:t> were used.  A</a:t>
            </a:r>
            <a:r>
              <a:rPr lang="en-US" sz="2800" baseline="-25000" smtClean="0"/>
              <a:t>kk</a:t>
            </a:r>
            <a:r>
              <a:rPr lang="en-US" sz="2800" smtClean="0"/>
              <a:t>is known as the </a:t>
            </a:r>
            <a:r>
              <a:rPr lang="en-US" sz="2800" i="1" smtClean="0">
                <a:solidFill>
                  <a:srgbClr val="FF0000"/>
                </a:solidFill>
              </a:rPr>
              <a:t>pivot</a:t>
            </a:r>
            <a:r>
              <a:rPr lang="en-US" sz="2800" i="1" smtClean="0"/>
              <a:t>.</a:t>
            </a:r>
            <a:r>
              <a:rPr lang="en-US" sz="2800" smtClean="0"/>
              <a:t>  </a:t>
            </a:r>
          </a:p>
          <a:p>
            <a:r>
              <a:rPr lang="en-US" sz="2800" smtClean="0"/>
              <a:t>If the diagonal element is zero, then the rows of the matrix </a:t>
            </a:r>
            <a:r>
              <a:rPr lang="en-US" sz="2800" u="sng" smtClean="0"/>
              <a:t>must</a:t>
            </a:r>
            <a:r>
              <a:rPr lang="en-US" sz="2800" smtClean="0"/>
              <a:t> be permuted to bring a nonzero pivot into place. </a:t>
            </a:r>
            <a:r>
              <a:rPr lang="en-US" sz="2800" smtClean="0">
                <a:solidFill>
                  <a:srgbClr val="FF0000"/>
                </a:solidFill>
              </a:rPr>
              <a:t>(order of the eqns is irrelevant)</a:t>
            </a:r>
            <a:endParaRPr lang="en-US" sz="2800" smtClean="0"/>
          </a:p>
          <a:p>
            <a:r>
              <a:rPr lang="en-US" sz="2800" smtClean="0"/>
              <a:t>If the pivot is small, the rows should still be permuted to obtain a larger pivot, which reduces rounding error and increases stability.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Rows 2-4 could have been permuted here before transformation</a:t>
            </a:r>
            <a:endParaRPr lang="en-US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Consider the matrix </a:t>
            </a:r>
            <a:r>
              <a:rPr lang="en-US" b="1" smtClean="0"/>
              <a:t>A</a:t>
            </a:r>
            <a:endParaRPr lang="en-US" smtClean="0"/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304800" y="2971800"/>
          <a:ext cx="8402638" cy="1693863"/>
        </p:xfrm>
        <a:graphic>
          <a:graphicData uri="http://schemas.openxmlformats.org/presentationml/2006/ole">
            <p:oleObj spid="_x0000_s34818" name="Equation" r:id="rId3" imgW="4533840" imgH="914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1600200"/>
          </a:xfrm>
        </p:spPr>
        <p:txBody>
          <a:bodyPr/>
          <a:lstStyle/>
          <a:p>
            <a:r>
              <a:rPr lang="en-US" sz="2800" smtClean="0"/>
              <a:t>In general, stable algorithms employ pivoting, where the column of the matrix is scanned for the largest remaining element to use as the pivot.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066800" y="2438400"/>
            <a:ext cx="3733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Note that the permutation matrix can also be represented by a vector giving the final sequence of rows. Call this vector </a:t>
            </a:r>
            <a:r>
              <a:rPr lang="en-US" i="1">
                <a:solidFill>
                  <a:srgbClr val="FF0000"/>
                </a:solidFill>
              </a:rPr>
              <a:t>piv</a:t>
            </a:r>
            <a:r>
              <a:rPr lang="en-US">
                <a:solidFill>
                  <a:srgbClr val="FF0000"/>
                </a:solidFill>
              </a:rPr>
              <a:t>.</a:t>
            </a:r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334000" y="2743200"/>
          <a:ext cx="2478088" cy="1249363"/>
        </p:xfrm>
        <a:graphic>
          <a:graphicData uri="http://schemas.openxmlformats.org/presentationml/2006/ole">
            <p:oleObj spid="_x0000_s35842" name="Equation" r:id="rId3" imgW="120636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  <p:bldP spid="23557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Formally this looks like inversion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dirty="0" smtClean="0"/>
              <a:t>Ax = b</a:t>
            </a:r>
          </a:p>
          <a:p>
            <a:pPr>
              <a:lnSpc>
                <a:spcPct val="80000"/>
              </a:lnSpc>
            </a:pPr>
            <a:r>
              <a:rPr lang="en-US" sz="2800" b="1" dirty="0" smtClean="0"/>
              <a:t>x = A</a:t>
            </a:r>
            <a:r>
              <a:rPr lang="en-US" sz="2800" b="1" baseline="30000" dirty="0" smtClean="0"/>
              <a:t>-1</a:t>
            </a:r>
            <a:r>
              <a:rPr lang="en-US" sz="2800" b="1" dirty="0" smtClean="0"/>
              <a:t>b  ,  (</a:t>
            </a:r>
            <a:r>
              <a:rPr lang="en-US" sz="2800" dirty="0" smtClean="0"/>
              <a:t>we have solved for </a:t>
            </a:r>
            <a:r>
              <a:rPr lang="en-US" sz="2800" b="1" dirty="0" smtClean="0"/>
              <a:t>x)</a:t>
            </a:r>
            <a:endParaRPr lang="en-US" sz="2800" i="1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(the inverse is not explicitly formed, however.  We form the </a:t>
            </a:r>
            <a:r>
              <a:rPr lang="en-US" sz="2800" u="sng" dirty="0" smtClean="0"/>
              <a:t>product</a:t>
            </a:r>
            <a:r>
              <a:rPr lang="en-US" sz="2800" dirty="0" smtClean="0"/>
              <a:t> </a:t>
            </a:r>
            <a:r>
              <a:rPr lang="en-US" sz="2800" b="1" dirty="0" smtClean="0"/>
              <a:t>A</a:t>
            </a:r>
            <a:r>
              <a:rPr lang="en-US" sz="2800" b="1" baseline="30000" dirty="0" smtClean="0"/>
              <a:t>-1</a:t>
            </a:r>
            <a:r>
              <a:rPr lang="en-US" sz="2800" b="1" dirty="0" smtClean="0"/>
              <a:t>b, </a:t>
            </a:r>
            <a:r>
              <a:rPr lang="en-US" sz="2800" i="1" dirty="0" smtClean="0">
                <a:solidFill>
                  <a:srgbClr val="FF0000"/>
                </a:solidFill>
              </a:rPr>
              <a:t>which is a vector</a:t>
            </a:r>
            <a:r>
              <a:rPr lang="en-US" sz="2800" b="1" dirty="0" smtClean="0"/>
              <a:t>.</a:t>
            </a:r>
            <a:r>
              <a:rPr lang="en-US" sz="28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The explicit inverse is seldom needed.  </a:t>
            </a:r>
          </a:p>
          <a:p>
            <a:pPr>
              <a:lnSpc>
                <a:spcPct val="80000"/>
              </a:lnSpc>
            </a:pPr>
            <a:r>
              <a:rPr lang="en-US" sz="2800" b="1" dirty="0" smtClean="0"/>
              <a:t>AX = B </a:t>
            </a:r>
            <a:r>
              <a:rPr lang="en-US" sz="2800" b="1" i="1" dirty="0" smtClean="0"/>
              <a:t>(</a:t>
            </a:r>
            <a:r>
              <a:rPr lang="en-US" sz="2800" i="1" dirty="0" smtClean="0"/>
              <a:t>generalized to several columns</a:t>
            </a:r>
            <a:r>
              <a:rPr lang="en-US" sz="28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2800" b="1" dirty="0" smtClean="0"/>
              <a:t>X = A</a:t>
            </a:r>
            <a:r>
              <a:rPr lang="en-US" sz="2800" b="1" baseline="30000" dirty="0" smtClean="0"/>
              <a:t>-1</a:t>
            </a:r>
            <a:r>
              <a:rPr lang="en-US" sz="2800" b="1" dirty="0" smtClean="0"/>
              <a:t>B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If the product </a:t>
            </a:r>
            <a:r>
              <a:rPr lang="en-US" sz="2800" b="1" dirty="0" smtClean="0"/>
              <a:t>A</a:t>
            </a:r>
            <a:r>
              <a:rPr lang="en-US" sz="2800" b="1" baseline="30000" dirty="0" smtClean="0"/>
              <a:t>-1</a:t>
            </a:r>
            <a:r>
              <a:rPr lang="en-US" sz="2800" b="1" dirty="0" smtClean="0"/>
              <a:t>B</a:t>
            </a:r>
            <a:r>
              <a:rPr lang="en-US" sz="2800" dirty="0" smtClean="0"/>
              <a:t>  appears in a formula, </a:t>
            </a:r>
            <a:r>
              <a:rPr lang="en-US" sz="2800" dirty="0" smtClean="0">
                <a:solidFill>
                  <a:srgbClr val="FF0000"/>
                </a:solidFill>
              </a:rPr>
              <a:t>do not form </a:t>
            </a:r>
            <a:r>
              <a:rPr lang="en-US" sz="2800" b="1" dirty="0" smtClean="0">
                <a:solidFill>
                  <a:srgbClr val="FF0000"/>
                </a:solidFill>
              </a:rPr>
              <a:t>A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-1 </a:t>
            </a:r>
            <a:r>
              <a:rPr lang="en-US" sz="2800" dirty="0" smtClean="0">
                <a:solidFill>
                  <a:srgbClr val="FF0000"/>
                </a:solidFill>
              </a:rPr>
              <a:t>explicitly</a:t>
            </a:r>
            <a:r>
              <a:rPr lang="en-US" sz="2800" dirty="0" smtClean="0"/>
              <a:t>.  Instead, solve the system</a:t>
            </a:r>
            <a:r>
              <a:rPr lang="en-US" sz="2800" b="1" dirty="0" smtClean="0"/>
              <a:t> </a:t>
            </a:r>
            <a:br>
              <a:rPr lang="en-US" sz="2800" b="1" dirty="0" smtClean="0"/>
            </a:br>
            <a:r>
              <a:rPr lang="en-US" sz="2800" b="1" dirty="0" smtClean="0"/>
              <a:t>AX = B </a:t>
            </a:r>
            <a:r>
              <a:rPr lang="en-US" sz="2800" dirty="0" smtClean="0"/>
              <a:t>for </a:t>
            </a:r>
            <a:r>
              <a:rPr lang="en-US" sz="2800" b="1" dirty="0" smtClean="0"/>
              <a:t>X (= A</a:t>
            </a:r>
            <a:r>
              <a:rPr lang="en-US" sz="2800" b="1" baseline="30000" dirty="0" smtClean="0"/>
              <a:t>-1</a:t>
            </a:r>
            <a:r>
              <a:rPr lang="en-US" sz="2800" b="1" dirty="0" smtClean="0"/>
              <a:t>B) </a:t>
            </a:r>
            <a:r>
              <a:rPr lang="en-US" sz="2800" dirty="0" smtClean="0">
                <a:solidFill>
                  <a:srgbClr val="FF0000"/>
                </a:solidFill>
              </a:rPr>
              <a:t>column by column</a:t>
            </a:r>
            <a:r>
              <a:rPr lang="en-US" sz="2800" b="1" dirty="0" smtClean="0"/>
              <a:t>.</a:t>
            </a:r>
            <a:r>
              <a:rPr lang="en-US" sz="2800" dirty="0" smtClean="0"/>
              <a:t> </a:t>
            </a:r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endParaRPr lang="en-US" sz="2800" b="1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8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LU</a:t>
            </a:r>
            <a:r>
              <a:rPr lang="en-US" smtClean="0"/>
              <a:t> Factorization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772400" cy="4495800"/>
          </a:xfrm>
        </p:spPr>
        <p:txBody>
          <a:bodyPr/>
          <a:lstStyle/>
          <a:p>
            <a:r>
              <a:rPr lang="en-US" smtClean="0"/>
              <a:t>Suppose </a:t>
            </a:r>
            <a:r>
              <a:rPr lang="en-US" b="1" smtClean="0"/>
              <a:t>A</a:t>
            </a:r>
            <a:r>
              <a:rPr lang="en-US" smtClean="0"/>
              <a:t> can be factored into the product of lower and upper triangular matrices.</a:t>
            </a:r>
          </a:p>
          <a:p>
            <a:r>
              <a:rPr lang="en-US" b="1" smtClean="0"/>
              <a:t>A = LU  </a:t>
            </a:r>
            <a:r>
              <a:rPr lang="en-US" smtClean="0"/>
              <a:t>(defer until later how to do this)</a:t>
            </a:r>
          </a:p>
          <a:p>
            <a:r>
              <a:rPr lang="en-US" smtClean="0"/>
              <a:t>We can write the system to be solved as</a:t>
            </a:r>
            <a:br>
              <a:rPr lang="en-US" smtClean="0"/>
            </a:br>
            <a:r>
              <a:rPr lang="en-US" b="1" smtClean="0"/>
              <a:t>LUx = b</a:t>
            </a:r>
          </a:p>
          <a:p>
            <a:r>
              <a:rPr lang="en-US" smtClean="0"/>
              <a:t>The product </a:t>
            </a:r>
            <a:r>
              <a:rPr lang="en-US" b="1" smtClean="0"/>
              <a:t>Ux</a:t>
            </a:r>
            <a:r>
              <a:rPr lang="en-US" smtClean="0"/>
              <a:t> is a vector and can be denoted </a:t>
            </a:r>
            <a:r>
              <a:rPr lang="en-US" b="1" smtClean="0"/>
              <a:t>y:   Ux = 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uiExpand="1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Solution using L and U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895600"/>
          </a:xfrm>
        </p:spPr>
        <p:txBody>
          <a:bodyPr/>
          <a:lstStyle/>
          <a:p>
            <a:r>
              <a:rPr lang="en-US" b="1" smtClean="0"/>
              <a:t>LUx= L(Ux) = Ly = b </a:t>
            </a:r>
            <a:r>
              <a:rPr lang="en-US" smtClean="0"/>
              <a:t>where </a:t>
            </a:r>
            <a:r>
              <a:rPr lang="en-US" b="1" smtClean="0"/>
              <a:t>Ux=y</a:t>
            </a:r>
            <a:endParaRPr lang="en-US" smtClean="0"/>
          </a:p>
          <a:p>
            <a:r>
              <a:rPr lang="en-US" smtClean="0"/>
              <a:t>Solve </a:t>
            </a:r>
            <a:r>
              <a:rPr lang="en-US" b="1" smtClean="0"/>
              <a:t>Ly = b</a:t>
            </a:r>
            <a:r>
              <a:rPr lang="en-US" smtClean="0"/>
              <a:t> by </a:t>
            </a:r>
            <a:r>
              <a:rPr lang="en-US" smtClean="0">
                <a:solidFill>
                  <a:srgbClr val="FF0000"/>
                </a:solidFill>
              </a:rPr>
              <a:t>forward</a:t>
            </a:r>
            <a:r>
              <a:rPr lang="en-US" smtClean="0"/>
              <a:t> substitution. </a:t>
            </a:r>
            <a:br>
              <a:rPr lang="en-US" smtClean="0"/>
            </a:br>
            <a:r>
              <a:rPr lang="en-US" b="1" smtClean="0"/>
              <a:t>y </a:t>
            </a:r>
            <a:r>
              <a:rPr lang="en-US" smtClean="0"/>
              <a:t>is in intermediate solution.</a:t>
            </a:r>
          </a:p>
          <a:p>
            <a:r>
              <a:rPr lang="en-US" smtClean="0"/>
              <a:t>Solve </a:t>
            </a:r>
            <a:r>
              <a:rPr lang="en-US" b="1" smtClean="0"/>
              <a:t>Ux=y </a:t>
            </a:r>
            <a:r>
              <a:rPr lang="en-US" smtClean="0"/>
              <a:t>by </a:t>
            </a:r>
            <a:r>
              <a:rPr lang="en-US" smtClean="0">
                <a:solidFill>
                  <a:srgbClr val="FF0000"/>
                </a:solidFill>
              </a:rPr>
              <a:t>backward</a:t>
            </a:r>
            <a:r>
              <a:rPr lang="en-US" smtClean="0"/>
              <a:t> substitution.</a:t>
            </a:r>
            <a:br>
              <a:rPr lang="en-US" smtClean="0"/>
            </a:br>
            <a:r>
              <a:rPr lang="en-US" b="1" smtClean="0"/>
              <a:t>x </a:t>
            </a:r>
            <a:r>
              <a:rPr lang="en-US" smtClean="0"/>
              <a:t>is the desired final solution</a:t>
            </a:r>
            <a:r>
              <a:rPr lang="en-US" b="1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uiExpand="1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One possible </a:t>
            </a:r>
            <a:r>
              <a:rPr lang="en-US" b="1" smtClean="0"/>
              <a:t>LU</a:t>
            </a:r>
            <a:r>
              <a:rPr lang="en-US" smtClean="0"/>
              <a:t> Factorization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800600"/>
          </a:xfrm>
        </p:spPr>
        <p:txBody>
          <a:bodyPr/>
          <a:lstStyle/>
          <a:p>
            <a:r>
              <a:rPr lang="en-US" smtClean="0"/>
              <a:t>Let </a:t>
            </a:r>
            <a:r>
              <a:rPr lang="en-US" b="1" smtClean="0"/>
              <a:t>MA </a:t>
            </a:r>
            <a:r>
              <a:rPr lang="en-US" smtClean="0"/>
              <a:t> be upper triangular  by design </a:t>
            </a:r>
            <a:br>
              <a:rPr lang="en-US" smtClean="0"/>
            </a:br>
            <a:r>
              <a:rPr lang="en-US" sz="2400" smtClean="0"/>
              <a:t>(we already know how to define </a:t>
            </a:r>
            <a:r>
              <a:rPr lang="en-US" sz="2400" b="1" smtClean="0"/>
              <a:t>M)</a:t>
            </a:r>
            <a:r>
              <a:rPr lang="en-US" sz="2400" smtClean="0"/>
              <a:t>.</a:t>
            </a:r>
          </a:p>
          <a:p>
            <a:r>
              <a:rPr lang="en-US" smtClean="0"/>
              <a:t>Define </a:t>
            </a:r>
            <a:r>
              <a:rPr lang="en-US" b="1" smtClean="0"/>
              <a:t>U = MA</a:t>
            </a:r>
          </a:p>
          <a:p>
            <a:r>
              <a:rPr lang="en-US" b="1" smtClean="0"/>
              <a:t>LU = LMA=A</a:t>
            </a:r>
            <a:r>
              <a:rPr lang="en-US" smtClean="0"/>
              <a:t>, and the process can be viewed as factoring </a:t>
            </a:r>
            <a:r>
              <a:rPr lang="en-US" b="1" smtClean="0"/>
              <a:t>A </a:t>
            </a:r>
            <a:r>
              <a:rPr lang="en-US" smtClean="0"/>
              <a:t>into lower and upper triangular parts.</a:t>
            </a:r>
          </a:p>
          <a:p>
            <a:r>
              <a:rPr lang="en-US" b="1" smtClean="0"/>
              <a:t>LMA = A </a:t>
            </a:r>
            <a:r>
              <a:rPr lang="en-US" sz="2800" b="1" smtClean="0"/>
              <a:t>(L is inverse of M by definition)</a:t>
            </a:r>
            <a:endParaRPr lang="en-US" b="1" smtClean="0"/>
          </a:p>
          <a:p>
            <a:r>
              <a:rPr lang="en-US" smtClean="0"/>
              <a:t>We can write the system to be solved as</a:t>
            </a:r>
            <a:br>
              <a:rPr lang="en-US" smtClean="0"/>
            </a:br>
            <a:r>
              <a:rPr lang="en-US" b="1" smtClean="0"/>
              <a:t>LUx = 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do we find the factors </a:t>
            </a:r>
            <a:r>
              <a:rPr lang="en-US" b="1" smtClean="0"/>
              <a:t>L</a:t>
            </a:r>
            <a:r>
              <a:rPr lang="en-US" smtClean="0"/>
              <a:t> and </a:t>
            </a:r>
            <a:r>
              <a:rPr lang="en-US" b="1" smtClean="0"/>
              <a:t>U</a:t>
            </a:r>
            <a:r>
              <a:rPr lang="en-US" smtClean="0"/>
              <a:t>?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581400"/>
          </a:xfrm>
        </p:spPr>
        <p:txBody>
          <a:bodyPr/>
          <a:lstStyle/>
          <a:p>
            <a:r>
              <a:rPr lang="en-US" smtClean="0"/>
              <a:t>We have already seen how to transform the matrix from full form to upper triangular.</a:t>
            </a:r>
          </a:p>
          <a:p>
            <a:r>
              <a:rPr lang="en-US" sz="2800" b="1" smtClean="0"/>
              <a:t>M = M</a:t>
            </a:r>
            <a:r>
              <a:rPr lang="en-US" sz="2800" b="1" baseline="-25000" smtClean="0"/>
              <a:t>3</a:t>
            </a:r>
            <a:r>
              <a:rPr lang="en-US" sz="2800" b="1" smtClean="0"/>
              <a:t>M</a:t>
            </a:r>
            <a:r>
              <a:rPr lang="en-US" sz="2800" b="1" baseline="-25000" smtClean="0"/>
              <a:t>2</a:t>
            </a:r>
            <a:r>
              <a:rPr lang="en-US" sz="2800" b="1" smtClean="0"/>
              <a:t>M</a:t>
            </a:r>
            <a:r>
              <a:rPr lang="en-US" sz="2800" b="1" baseline="-25000" smtClean="0"/>
              <a:t>1</a:t>
            </a:r>
          </a:p>
          <a:p>
            <a:r>
              <a:rPr lang="en-US" sz="2800" smtClean="0"/>
              <a:t>Multiply both sides of the equation</a:t>
            </a:r>
            <a:br>
              <a:rPr lang="en-US" sz="2800" smtClean="0"/>
            </a:br>
            <a:r>
              <a:rPr lang="en-US" sz="2800" smtClean="0"/>
              <a:t> </a:t>
            </a:r>
            <a:r>
              <a:rPr lang="en-US" sz="2800" b="1" smtClean="0"/>
              <a:t>M</a:t>
            </a:r>
            <a:r>
              <a:rPr lang="en-US" sz="2800" b="1" baseline="-25000" smtClean="0"/>
              <a:t>3</a:t>
            </a:r>
            <a:r>
              <a:rPr lang="en-US" sz="2800" b="1" smtClean="0"/>
              <a:t>M</a:t>
            </a:r>
            <a:r>
              <a:rPr lang="en-US" sz="2800" b="1" baseline="-25000" smtClean="0"/>
              <a:t>2</a:t>
            </a:r>
            <a:r>
              <a:rPr lang="en-US" sz="2800" b="1" smtClean="0"/>
              <a:t>M</a:t>
            </a:r>
            <a:r>
              <a:rPr lang="en-US" sz="2800" b="1" baseline="-25000" smtClean="0"/>
              <a:t>1</a:t>
            </a:r>
            <a:r>
              <a:rPr lang="en-US" sz="2800" b="1" smtClean="0"/>
              <a:t>Ax = M</a:t>
            </a:r>
            <a:r>
              <a:rPr lang="en-US" sz="2800" b="1" baseline="-25000" smtClean="0"/>
              <a:t>3</a:t>
            </a:r>
            <a:r>
              <a:rPr lang="en-US" sz="2800" b="1" smtClean="0"/>
              <a:t>M</a:t>
            </a:r>
            <a:r>
              <a:rPr lang="en-US" sz="2800" b="1" baseline="-25000" smtClean="0"/>
              <a:t>2</a:t>
            </a:r>
            <a:r>
              <a:rPr lang="en-US" sz="2800" b="1" smtClean="0"/>
              <a:t>M</a:t>
            </a:r>
            <a:r>
              <a:rPr lang="en-US" sz="2800" b="1" baseline="-25000" smtClean="0"/>
              <a:t>1 </a:t>
            </a:r>
            <a:r>
              <a:rPr lang="en-US" sz="2800" b="1" smtClean="0"/>
              <a:t>b</a:t>
            </a:r>
          </a:p>
          <a:p>
            <a:r>
              <a:rPr lang="en-US" smtClean="0"/>
              <a:t>Consider the inverse of that transformation.</a:t>
            </a:r>
            <a:endParaRPr lang="en-US" sz="2800" b="1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4000" smtClean="0"/>
              <a:t>Inverse Transformations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Each transformation </a:t>
            </a:r>
            <a:r>
              <a:rPr lang="en-US" sz="2800" b="1" smtClean="0"/>
              <a:t>M</a:t>
            </a:r>
            <a:r>
              <a:rPr lang="en-US" sz="2800" b="1" baseline="-25000" smtClean="0"/>
              <a:t>i</a:t>
            </a:r>
            <a:r>
              <a:rPr lang="en-US" sz="2800" b="1" smtClean="0"/>
              <a:t> </a:t>
            </a:r>
            <a:r>
              <a:rPr lang="en-US" sz="2800" smtClean="0"/>
              <a:t>has an inverse </a:t>
            </a:r>
            <a:r>
              <a:rPr lang="en-US" sz="2800" b="1" smtClean="0"/>
              <a:t>M</a:t>
            </a:r>
            <a:r>
              <a:rPr lang="en-US" sz="2800" b="1" baseline="-25000" smtClean="0"/>
              <a:t>i</a:t>
            </a:r>
            <a:r>
              <a:rPr lang="en-US" sz="2800" b="1" baseline="30000" smtClean="0"/>
              <a:t>-1</a:t>
            </a:r>
            <a:r>
              <a:rPr lang="en-US" sz="2800" b="1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The form of the transformation matrix is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990600" y="2743200"/>
          <a:ext cx="1905000" cy="1436688"/>
        </p:xfrm>
        <a:graphic>
          <a:graphicData uri="http://schemas.openxmlformats.org/presentationml/2006/ole">
            <p:oleObj spid="_x0000_s36866" name="Equation" r:id="rId3" imgW="1549080" imgH="1168200" progId="Equation.3">
              <p:embed/>
            </p:oleObj>
          </a:graphicData>
        </a:graphic>
      </p:graphicFrame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200400" y="2590800"/>
            <a:ext cx="5105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The multipliers </a:t>
            </a:r>
            <a:r>
              <a:rPr lang="en-US" i="1">
                <a:solidFill>
                  <a:srgbClr val="FF0000"/>
                </a:solidFill>
              </a:rPr>
              <a:t>n</a:t>
            </a:r>
            <a:r>
              <a:rPr lang="en-US" i="1" baseline="-25000">
                <a:solidFill>
                  <a:srgbClr val="FF0000"/>
                </a:solidFill>
              </a:rPr>
              <a:t>i</a:t>
            </a:r>
            <a:r>
              <a:rPr lang="en-US" i="1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rgbClr val="FF0000"/>
                </a:solidFill>
              </a:rPr>
              <a:t>have been chosen to create zeros in the 2d column of </a:t>
            </a:r>
            <a:r>
              <a:rPr lang="en-US" b="1">
                <a:solidFill>
                  <a:srgbClr val="FF0000"/>
                </a:solidFill>
              </a:rPr>
              <a:t>A </a:t>
            </a:r>
            <a:r>
              <a:rPr lang="en-US">
                <a:solidFill>
                  <a:srgbClr val="FF0000"/>
                </a:solidFill>
              </a:rPr>
              <a:t>by subtracting multiples of the 2d equation from the other ones.</a:t>
            </a:r>
          </a:p>
        </p:txBody>
      </p:sp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812800" y="4876800"/>
          <a:ext cx="2108200" cy="1436688"/>
        </p:xfrm>
        <a:graphic>
          <a:graphicData uri="http://schemas.openxmlformats.org/presentationml/2006/ole">
            <p:oleObj spid="_x0000_s36867" name="Equation" r:id="rId4" imgW="1714320" imgH="1168200" progId="Equation.3">
              <p:embed/>
            </p:oleObj>
          </a:graphicData>
        </a:graphic>
      </p:graphicFrame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352800" y="5105400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Each transformation has a </a:t>
            </a:r>
            <a:r>
              <a:rPr lang="en-US" b="1">
                <a:solidFill>
                  <a:srgbClr val="FF0000"/>
                </a:solidFill>
              </a:rPr>
              <a:t>lower triangular</a:t>
            </a:r>
            <a:r>
              <a:rPr lang="en-US">
                <a:solidFill>
                  <a:srgbClr val="FF0000"/>
                </a:solidFill>
              </a:rPr>
              <a:t> inverse. </a:t>
            </a:r>
            <a:r>
              <a:rPr lang="en-US" b="1"/>
              <a:t>M</a:t>
            </a:r>
            <a:r>
              <a:rPr lang="en-US" baseline="-25000"/>
              <a:t>i</a:t>
            </a:r>
            <a:r>
              <a:rPr lang="en-US" baseline="30000"/>
              <a:t>-1</a:t>
            </a:r>
            <a:r>
              <a:rPr lang="en-US"/>
              <a:t> = </a:t>
            </a:r>
            <a:r>
              <a:rPr lang="en-US" b="1"/>
              <a:t>L</a:t>
            </a:r>
            <a:r>
              <a:rPr lang="en-US" baseline="-25000"/>
              <a:t>i</a:t>
            </a:r>
            <a:endParaRPr lang="en-US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762000" y="4267200"/>
            <a:ext cx="723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800"/>
              <a:t>The inverse of this is of the form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  <p:bldP spid="19462" grpId="0" autoUpdateAnimBg="0"/>
      <p:bldP spid="19464" grpId="0" autoUpdateAnimBg="0"/>
      <p:bldP spid="1946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1295400" y="1524000"/>
          <a:ext cx="4932363" cy="1168400"/>
        </p:xfrm>
        <a:graphic>
          <a:graphicData uri="http://schemas.openxmlformats.org/presentationml/2006/ole">
            <p:oleObj spid="_x0000_s4098" name="Equation" r:id="rId3" imgW="2031840" imgH="482400" progId="Equation.3">
              <p:embed/>
            </p:oleObj>
          </a:graphicData>
        </a:graphic>
      </p:graphicFrame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09600" y="2743200"/>
            <a:ext cx="7696200" cy="533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First Approach:  step-wise solution and substitution: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685800" y="35814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Substitute x</a:t>
            </a:r>
            <a:r>
              <a:rPr lang="en-US" baseline="-25000"/>
              <a:t>1</a:t>
            </a:r>
            <a:r>
              <a:rPr lang="en-US"/>
              <a:t> into Eqn 1:  2(1) + 3x</a:t>
            </a:r>
            <a:r>
              <a:rPr lang="en-US" baseline="-25000"/>
              <a:t>2</a:t>
            </a:r>
            <a:r>
              <a:rPr lang="en-US"/>
              <a:t> = 8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762000" y="4191000"/>
            <a:ext cx="6400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Solve for x</a:t>
            </a:r>
            <a:r>
              <a:rPr lang="en-US" baseline="-25000"/>
              <a:t>2</a:t>
            </a:r>
            <a:r>
              <a:rPr lang="en-US"/>
              <a:t>:  </a:t>
            </a:r>
          </a:p>
          <a:p>
            <a:pPr lvl="1">
              <a:spcBef>
                <a:spcPct val="50000"/>
              </a:spcBef>
            </a:pPr>
            <a:r>
              <a:rPr lang="en-US"/>
              <a:t> 3x</a:t>
            </a:r>
            <a:r>
              <a:rPr lang="en-US" baseline="-25000"/>
              <a:t>2 </a:t>
            </a:r>
            <a:r>
              <a:rPr lang="en-US"/>
              <a:t>=6</a:t>
            </a:r>
            <a:endParaRPr lang="en-US" baseline="-25000"/>
          </a:p>
          <a:p>
            <a:pPr lvl="1">
              <a:spcBef>
                <a:spcPct val="50000"/>
              </a:spcBef>
            </a:pPr>
            <a:r>
              <a:rPr lang="en-US"/>
              <a:t>x</a:t>
            </a:r>
            <a:r>
              <a:rPr lang="en-US" baseline="-25000"/>
              <a:t>2 </a:t>
            </a:r>
            <a:r>
              <a:rPr lang="en-US"/>
              <a:t>= 2</a:t>
            </a: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2971800" y="3733800"/>
            <a:ext cx="5486400" cy="2840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algorithm is simple and deterministic:</a:t>
            </a:r>
          </a:p>
          <a:p>
            <a:pPr lvl="1">
              <a:spcBef>
                <a:spcPct val="50000"/>
              </a:spcBef>
            </a:pPr>
            <a:r>
              <a:rPr lang="en-US"/>
              <a:t>Solve Eqn 1 for x</a:t>
            </a:r>
            <a:r>
              <a:rPr lang="en-US" baseline="-25000"/>
              <a:t>2</a:t>
            </a:r>
            <a:br>
              <a:rPr lang="en-US" baseline="-25000"/>
            </a:br>
            <a:r>
              <a:rPr lang="en-US"/>
              <a:t>Substitute x</a:t>
            </a:r>
            <a:r>
              <a:rPr lang="en-US" baseline="-25000"/>
              <a:t>2</a:t>
            </a:r>
            <a:r>
              <a:rPr lang="en-US"/>
              <a:t> into Eqn 2</a:t>
            </a:r>
            <a:br>
              <a:rPr lang="en-US"/>
            </a:br>
            <a:r>
              <a:rPr lang="en-US"/>
              <a:t>Solve Eqn 2 for x</a:t>
            </a:r>
            <a:r>
              <a:rPr lang="en-US" baseline="-25000"/>
              <a:t>1</a:t>
            </a:r>
            <a:r>
              <a:rPr lang="en-US"/>
              <a:t/>
            </a:r>
            <a:br>
              <a:rPr lang="en-US"/>
            </a:br>
            <a:r>
              <a:rPr lang="en-US"/>
              <a:t>Substitute x</a:t>
            </a:r>
            <a:r>
              <a:rPr lang="en-US" baseline="-25000"/>
              <a:t>1</a:t>
            </a:r>
            <a:r>
              <a:rPr lang="en-US"/>
              <a:t> into Eqn 1</a:t>
            </a:r>
            <a:br>
              <a:rPr lang="en-US"/>
            </a:br>
            <a:r>
              <a:rPr lang="en-US"/>
              <a:t>Solve for x</a:t>
            </a:r>
            <a:r>
              <a:rPr lang="en-US" baseline="-25000"/>
              <a:t>2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3124200" y="3886200"/>
            <a:ext cx="5486400" cy="1562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It becomes much more complex as the number of unknowns increases.  It is still deterministic.  The algebra becomes somewhat complex.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0" grpId="0" autoUpdateAnimBg="0"/>
      <p:bldP spid="93191" grpId="0" build="p" bldLvl="2" autoUpdateAnimBg="0"/>
      <p:bldP spid="93192" grpId="0" animBg="1" autoUpdateAnimBg="0"/>
      <p:bldP spid="93193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Inverse Transformations</a:t>
            </a:r>
            <a:endParaRPr lang="en-US" smtClean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205740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Activity 6: Part 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Inverse Transformations</a:t>
            </a:r>
            <a:endParaRPr lang="en-US" dirty="0" smtClean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2057400"/>
          </a:xfrm>
        </p:spPr>
        <p:txBody>
          <a:bodyPr/>
          <a:lstStyle/>
          <a:p>
            <a:r>
              <a:rPr lang="en-US" sz="2800" dirty="0" smtClean="0"/>
              <a:t>The overall transformation </a:t>
            </a:r>
            <a:r>
              <a:rPr lang="en-US" sz="2800" b="1" dirty="0" smtClean="0"/>
              <a:t>M </a:t>
            </a:r>
            <a:r>
              <a:rPr lang="en-US" sz="2800" dirty="0" smtClean="0"/>
              <a:t>is the product of the column transformation matrices</a:t>
            </a:r>
          </a:p>
          <a:p>
            <a:r>
              <a:rPr lang="en-US" sz="2800" dirty="0" smtClean="0"/>
              <a:t>The overall inverse </a:t>
            </a:r>
            <a:r>
              <a:rPr lang="en-US" sz="2800" b="1" dirty="0" smtClean="0"/>
              <a:t>L</a:t>
            </a:r>
            <a:r>
              <a:rPr lang="en-US" sz="2800" dirty="0" smtClean="0"/>
              <a:t> (lower triangular) is the product  of individual inverses.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838200" y="3124200"/>
          <a:ext cx="6783388" cy="2035175"/>
        </p:xfrm>
        <a:graphic>
          <a:graphicData uri="http://schemas.openxmlformats.org/presentationml/2006/ole">
            <p:oleObj spid="_x0000_s37890" name="Equation" r:id="rId3" imgW="3047760" imgH="914400" progId="Equation.3">
              <p:embed/>
            </p:oleObj>
          </a:graphicData>
        </a:graphic>
      </p:graphicFrame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914400" y="5181600"/>
            <a:ext cx="701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Since </a:t>
            </a:r>
            <a:r>
              <a:rPr lang="en-US" b="1" dirty="0"/>
              <a:t>MA</a:t>
            </a:r>
            <a:r>
              <a:rPr lang="en-US" dirty="0"/>
              <a:t> is upper triangular (call it </a:t>
            </a:r>
            <a:r>
              <a:rPr lang="en-US" b="1" dirty="0"/>
              <a:t>U</a:t>
            </a:r>
            <a:r>
              <a:rPr lang="en-US" dirty="0"/>
              <a:t>), and </a:t>
            </a:r>
            <a:r>
              <a:rPr lang="en-US" b="1" dirty="0"/>
              <a:t>L</a:t>
            </a:r>
            <a:r>
              <a:rPr lang="en-US" dirty="0"/>
              <a:t> is lower triangular and the inverse of </a:t>
            </a:r>
            <a:r>
              <a:rPr lang="en-US" b="1" dirty="0"/>
              <a:t>M</a:t>
            </a:r>
            <a:r>
              <a:rPr lang="en-US" dirty="0"/>
              <a:t>:  </a:t>
            </a:r>
            <a:r>
              <a:rPr lang="en-US" b="1" dirty="0"/>
              <a:t>LMA</a:t>
            </a:r>
            <a:r>
              <a:rPr lang="en-US" dirty="0"/>
              <a:t> = </a:t>
            </a:r>
            <a:r>
              <a:rPr lang="en-US" b="1" dirty="0"/>
              <a:t>LU</a:t>
            </a:r>
            <a:r>
              <a:rPr lang="en-US" dirty="0"/>
              <a:t> is the LU factorization of </a:t>
            </a:r>
            <a:r>
              <a:rPr lang="en-US" b="1" dirty="0"/>
              <a:t>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uiExpand="1" build="p" autoUpdateAnimBg="0"/>
      <p:bldP spid="78853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2743200"/>
          </a:xfrm>
        </p:spPr>
        <p:txBody>
          <a:bodyPr/>
          <a:lstStyle/>
          <a:p>
            <a:r>
              <a:rPr lang="en-US" sz="2800" smtClean="0"/>
              <a:t>In general, stable algorithms employ pivoting, where the column of the matrix is scanned for the largest remaining element to use as the pivot.</a:t>
            </a:r>
          </a:p>
          <a:p>
            <a:r>
              <a:rPr lang="en-US" sz="2800" smtClean="0"/>
              <a:t>The effect of the permutations must be accounted for.  The permutation matrix </a:t>
            </a:r>
            <a:r>
              <a:rPr lang="en-US" sz="2800" b="1" smtClean="0"/>
              <a:t>P</a:t>
            </a:r>
            <a:r>
              <a:rPr lang="en-US" sz="2800" smtClean="0"/>
              <a:t> is also returned, along with </a:t>
            </a:r>
            <a:r>
              <a:rPr lang="en-US" sz="2800" b="1" smtClean="0"/>
              <a:t>L</a:t>
            </a:r>
            <a:r>
              <a:rPr lang="en-US" sz="2800" smtClean="0"/>
              <a:t> and </a:t>
            </a:r>
            <a:r>
              <a:rPr lang="en-US" sz="2800" b="1" smtClean="0"/>
              <a:t>U.</a:t>
            </a:r>
            <a:endParaRPr lang="en-US" sz="2800" smtClean="0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1219200" y="3505200"/>
          <a:ext cx="1611313" cy="3048000"/>
        </p:xfrm>
        <a:graphic>
          <a:graphicData uri="http://schemas.openxmlformats.org/presentationml/2006/ole">
            <p:oleObj spid="_x0000_s38914" name="Equation" r:id="rId3" imgW="672840" imgH="1269720" progId="Equation.3">
              <p:embed/>
            </p:oleObj>
          </a:graphicData>
        </a:graphic>
      </p:graphicFrame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429000" y="3657600"/>
            <a:ext cx="3733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Note that the permutation matrix can also be represented by a vector giving the final sequence of rows. Call this vector </a:t>
            </a:r>
            <a:r>
              <a:rPr lang="en-US" i="1">
                <a:solidFill>
                  <a:srgbClr val="FF0000"/>
                </a:solidFill>
              </a:rPr>
              <a:t>piv</a:t>
            </a:r>
            <a:r>
              <a:rPr lang="en-US">
                <a:solidFill>
                  <a:srgbClr val="FF0000"/>
                </a:solidFill>
              </a:rPr>
              <a:t>.</a:t>
            </a:r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257800" y="5562600"/>
          <a:ext cx="1905000" cy="884238"/>
        </p:xfrm>
        <a:graphic>
          <a:graphicData uri="http://schemas.openxmlformats.org/presentationml/2006/ole">
            <p:oleObj spid="_x0000_s38915" name="Equation" r:id="rId4" imgW="9270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uiExpand="1" build="p" autoUpdateAnimBg="0"/>
      <p:bldP spid="23557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Complexity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For a single step (i.e. column) in the elimination process, there are approx </a:t>
            </a:r>
            <a:r>
              <a:rPr lang="en-US" sz="2800" i="1" dirty="0" smtClean="0"/>
              <a:t>n</a:t>
            </a:r>
            <a:r>
              <a:rPr lang="en-US" sz="2800" dirty="0" smtClean="0"/>
              <a:t> elements to be zeroed.  But the remainder of each row is also multiplied.  Number of multiplications for one column goes like </a:t>
            </a:r>
            <a:r>
              <a:rPr lang="en-US" sz="2800" i="1" dirty="0" smtClean="0"/>
              <a:t>n</a:t>
            </a:r>
            <a:r>
              <a:rPr lang="en-US" sz="2800" i="1" baseline="30000" dirty="0" smtClean="0"/>
              <a:t>2</a:t>
            </a:r>
            <a:endParaRPr lang="en-US" sz="2800" i="1" dirty="0" smtClean="0"/>
          </a:p>
          <a:p>
            <a:r>
              <a:rPr lang="en-US" sz="2800" dirty="0" smtClean="0"/>
              <a:t>There are </a:t>
            </a:r>
            <a:r>
              <a:rPr lang="en-US" sz="2800" i="1" dirty="0" smtClean="0"/>
              <a:t>n</a:t>
            </a:r>
            <a:r>
              <a:rPr lang="en-US" sz="2800" dirty="0" smtClean="0"/>
              <a:t> columns, so overall work goes something like </a:t>
            </a:r>
            <a:r>
              <a:rPr lang="en-US" sz="2800" i="1" dirty="0" smtClean="0"/>
              <a:t>n</a:t>
            </a:r>
            <a:r>
              <a:rPr lang="en-US" sz="2800" i="1" baseline="30000" dirty="0" smtClean="0"/>
              <a:t>3</a:t>
            </a:r>
            <a:endParaRPr lang="en-US" sz="2800" i="1" dirty="0" smtClean="0"/>
          </a:p>
          <a:p>
            <a:r>
              <a:rPr lang="en-US" sz="2800" dirty="0" smtClean="0"/>
              <a:t>Since we only work on the lower triangular part of the matrix, the actual work goes like (1/3)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uiExpand="1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Number of operations </a:t>
            </a:r>
            <a:r>
              <a:rPr lang="en-US" smtClean="0">
                <a:sym typeface="Symbol" pitchFamily="18" charset="2"/>
              </a:rPr>
              <a:t> (1/3)</a:t>
            </a:r>
            <a:r>
              <a:rPr lang="en-US" i="1" smtClean="0">
                <a:sym typeface="Symbol" pitchFamily="18" charset="2"/>
              </a:rPr>
              <a:t>n</a:t>
            </a:r>
            <a:r>
              <a:rPr lang="en-US" i="1" baseline="30000" smtClean="0">
                <a:sym typeface="Symbol" pitchFamily="18" charset="2"/>
              </a:rPr>
              <a:t>3</a:t>
            </a:r>
            <a:endParaRPr lang="en-US" smtClean="0"/>
          </a:p>
        </p:txBody>
      </p:sp>
      <p:graphicFrame>
        <p:nvGraphicFramePr>
          <p:cNvPr id="39938" name="Object 5"/>
          <p:cNvGraphicFramePr>
            <a:graphicFrameLocks noChangeAspect="1"/>
          </p:cNvGraphicFramePr>
          <p:nvPr>
            <p:ph type="body" sz="half" idx="1"/>
          </p:nvPr>
        </p:nvGraphicFramePr>
        <p:xfrm>
          <a:off x="685800" y="2628900"/>
          <a:ext cx="3810000" cy="2819400"/>
        </p:xfrm>
        <a:graphic>
          <a:graphicData uri="http://schemas.openxmlformats.org/presentationml/2006/ole">
            <p:oleObj spid="_x0000_s39938" name="Equation" r:id="rId4" imgW="1269720" imgH="939600" progId="Equation.3">
              <p:embed/>
            </p:oleObj>
          </a:graphicData>
        </a:graphic>
      </p:graphicFrame>
      <p:graphicFrame>
        <p:nvGraphicFramePr>
          <p:cNvPr id="39939" name="Object 6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4648200" y="3079750"/>
          <a:ext cx="3810000" cy="1917700"/>
        </p:xfrm>
        <a:graphic>
          <a:graphicData uri="http://schemas.openxmlformats.org/presentationml/2006/ole">
            <p:oleObj spid="_x0000_s39939" name="Equation" r:id="rId5" imgW="1815840" imgH="914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334000"/>
          </a:xfrm>
        </p:spPr>
        <p:txBody>
          <a:bodyPr/>
          <a:lstStyle/>
          <a:p>
            <a:r>
              <a:rPr lang="en-US" smtClean="0"/>
              <a:t>Backward and forward substitutions each require about </a:t>
            </a:r>
            <a:r>
              <a:rPr lang="en-US" i="1" smtClean="0"/>
              <a:t>n</a:t>
            </a:r>
            <a:r>
              <a:rPr lang="en-US" i="1" baseline="30000" smtClean="0"/>
              <a:t>2</a:t>
            </a:r>
            <a:r>
              <a:rPr lang="en-US" i="1" smtClean="0"/>
              <a:t> </a:t>
            </a:r>
            <a:r>
              <a:rPr lang="en-US" smtClean="0"/>
              <a:t>operations.</a:t>
            </a:r>
          </a:p>
          <a:p>
            <a:r>
              <a:rPr lang="en-US" smtClean="0"/>
              <a:t>Total is about (1/3)</a:t>
            </a:r>
            <a:r>
              <a:rPr lang="en-US" i="1" smtClean="0"/>
              <a:t>n</a:t>
            </a:r>
            <a:r>
              <a:rPr lang="en-US" i="1" baseline="30000" smtClean="0"/>
              <a:t>3</a:t>
            </a:r>
            <a:r>
              <a:rPr lang="en-US" i="1" smtClean="0"/>
              <a:t> + n</a:t>
            </a:r>
            <a:r>
              <a:rPr lang="en-US" i="1" baseline="30000" smtClean="0"/>
              <a:t>2</a:t>
            </a:r>
            <a:r>
              <a:rPr lang="en-US" i="1" smtClean="0"/>
              <a:t>.  </a:t>
            </a:r>
            <a:r>
              <a:rPr lang="en-US" smtClean="0"/>
              <a:t>If there are multiple right hand sides</a:t>
            </a:r>
            <a:r>
              <a:rPr lang="en-US" i="1" smtClean="0"/>
              <a:t> (</a:t>
            </a:r>
            <a:r>
              <a:rPr lang="en-US" b="1" smtClean="0"/>
              <a:t>b </a:t>
            </a:r>
            <a:r>
              <a:rPr lang="en-US" smtClean="0"/>
              <a:t>vectors), </a:t>
            </a:r>
            <a:r>
              <a:rPr lang="en-US" smtClean="0">
                <a:solidFill>
                  <a:srgbClr val="FF0000"/>
                </a:solidFill>
              </a:rPr>
              <a:t>only the </a:t>
            </a:r>
            <a:r>
              <a:rPr lang="en-US" i="1" smtClean="0">
                <a:solidFill>
                  <a:srgbClr val="FF0000"/>
                </a:solidFill>
              </a:rPr>
              <a:t>n</a:t>
            </a:r>
            <a:r>
              <a:rPr lang="en-US" baseline="30000" smtClean="0">
                <a:solidFill>
                  <a:srgbClr val="FF0000"/>
                </a:solidFill>
              </a:rPr>
              <a:t>2</a:t>
            </a:r>
            <a:r>
              <a:rPr lang="en-US" smtClean="0">
                <a:solidFill>
                  <a:srgbClr val="FF0000"/>
                </a:solidFill>
              </a:rPr>
              <a:t> step</a:t>
            </a:r>
            <a:r>
              <a:rPr lang="en-US" smtClean="0"/>
              <a:t> is repeated for each one.</a:t>
            </a:r>
          </a:p>
          <a:p>
            <a:r>
              <a:rPr lang="en-US" smtClean="0"/>
              <a:t>Explicit calculation of the inverse requires the same as performing </a:t>
            </a:r>
            <a:r>
              <a:rPr lang="en-US" i="1" smtClean="0"/>
              <a:t>n</a:t>
            </a:r>
            <a:r>
              <a:rPr lang="en-US" smtClean="0"/>
              <a:t> of these repetitions.  Therefore, calculation of </a:t>
            </a:r>
            <a:r>
              <a:rPr lang="en-US" b="1" smtClean="0"/>
              <a:t>A</a:t>
            </a:r>
            <a:r>
              <a:rPr lang="en-US" baseline="30000" smtClean="0"/>
              <a:t>-1</a:t>
            </a:r>
            <a:r>
              <a:rPr lang="en-US" smtClean="0"/>
              <a:t> explicitly requires at </a:t>
            </a:r>
            <a:r>
              <a:rPr lang="en-US" smtClean="0">
                <a:solidFill>
                  <a:srgbClr val="FF0000"/>
                </a:solidFill>
              </a:rPr>
              <a:t>least </a:t>
            </a:r>
            <a:r>
              <a:rPr lang="en-US" i="1" smtClean="0">
                <a:solidFill>
                  <a:srgbClr val="FF0000"/>
                </a:solidFill>
              </a:rPr>
              <a:t>n</a:t>
            </a:r>
            <a:r>
              <a:rPr lang="en-US" baseline="30000" smtClean="0">
                <a:solidFill>
                  <a:srgbClr val="FF0000"/>
                </a:solidFill>
              </a:rPr>
              <a:t>3</a:t>
            </a:r>
            <a:r>
              <a:rPr lang="en-US" smtClean="0"/>
              <a:t> operations, a factor of three slower.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b="1" smtClean="0"/>
              <a:t>Banded systems.</a:t>
            </a:r>
            <a:br>
              <a:rPr lang="en-US" b="1" smtClean="0"/>
            </a:br>
            <a:r>
              <a:rPr lang="en-US" b="1" smtClean="0"/>
              <a:t/>
            </a:r>
            <a:br>
              <a:rPr lang="en-US" b="1" smtClean="0"/>
            </a:br>
            <a:r>
              <a:rPr lang="en-US" smtClean="0"/>
              <a:t>Greatly simplified if the band is not wide (lower dimensionality for complexity of calculation).</a:t>
            </a:r>
          </a:p>
          <a:p>
            <a:r>
              <a:rPr lang="en-US" smtClean="0"/>
              <a:t>Tridiagonal matrices are particularly useful.</a:t>
            </a:r>
            <a:br>
              <a:rPr lang="en-US" smtClean="0"/>
            </a:br>
            <a:endParaRPr lang="en-US" b="1" smtClean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b="1" smtClean="0"/>
              <a:t>Sparse systems.</a:t>
            </a:r>
            <a:r>
              <a:rPr lang="en-US" smtClean="0"/>
              <a:t>  There are special methods applicable to very, very large matrices.</a:t>
            </a:r>
          </a:p>
          <a:p>
            <a:r>
              <a:rPr lang="en-US" b="1" smtClean="0"/>
              <a:t>Iterative methods</a:t>
            </a:r>
            <a:r>
              <a:rPr lang="en-US" smtClean="0"/>
              <a:t> for systems in which a reasonable guess can be made initially.</a:t>
            </a:r>
            <a:endParaRPr lang="en-US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pPr algn="l"/>
            <a:r>
              <a:rPr lang="en-US" sz="3600" smtClean="0"/>
              <a:t>Example using Matlab - define </a:t>
            </a:r>
            <a:r>
              <a:rPr lang="en-US" sz="3600" b="1" smtClean="0"/>
              <a:t>A</a:t>
            </a:r>
            <a:r>
              <a:rPr lang="en-US" sz="3600" smtClean="0"/>
              <a:t> and </a:t>
            </a:r>
            <a:r>
              <a:rPr lang="en-US" sz="3600" b="1" smtClean="0"/>
              <a:t>b.</a:t>
            </a:r>
            <a:endParaRPr lang="en-US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3962400" cy="4114800"/>
          </a:xfrm>
        </p:spPr>
        <p:txBody>
          <a:bodyPr/>
          <a:lstStyle/>
          <a:p>
            <a:r>
              <a:rPr lang="en-US" smtClean="0"/>
              <a:t>» A = [1,2,3,4;2,1,4,1;3,4,1,5;2,3,5,2]</a:t>
            </a:r>
          </a:p>
          <a:p>
            <a:r>
              <a:rPr lang="en-US" smtClean="0"/>
              <a:t>A =</a:t>
            </a:r>
          </a:p>
          <a:p>
            <a:pPr lvl="2">
              <a:buFontTx/>
              <a:buNone/>
            </a:pPr>
            <a:r>
              <a:rPr lang="en-US" smtClean="0"/>
              <a:t>     1     2     3     4</a:t>
            </a:r>
          </a:p>
          <a:p>
            <a:pPr lvl="2">
              <a:buFontTx/>
              <a:buNone/>
            </a:pPr>
            <a:r>
              <a:rPr lang="en-US" smtClean="0"/>
              <a:t>     2     1     4     1</a:t>
            </a:r>
          </a:p>
          <a:p>
            <a:pPr lvl="2">
              <a:buFontTx/>
              <a:buNone/>
            </a:pPr>
            <a:r>
              <a:rPr lang="en-US" smtClean="0"/>
              <a:t>     3     4     1     5</a:t>
            </a:r>
          </a:p>
          <a:p>
            <a:pPr lvl="2">
              <a:buFontTx/>
              <a:buNone/>
            </a:pPr>
            <a:r>
              <a:rPr lang="en-US" smtClean="0"/>
              <a:t>     2     3     5     2</a:t>
            </a:r>
          </a:p>
          <a:p>
            <a:endParaRPr lang="en-US" smtClean="0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4572000" y="2057400"/>
            <a:ext cx="40386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» b = [5;2;6;3]</a:t>
            </a:r>
            <a:endParaRPr lang="en-US"/>
          </a:p>
          <a:p>
            <a:endParaRPr lang="en-US"/>
          </a:p>
          <a:p>
            <a:r>
              <a:rPr lang="en-US" sz="2800"/>
              <a:t>b =</a:t>
            </a:r>
            <a:endParaRPr lang="en-US"/>
          </a:p>
          <a:p>
            <a:pPr lvl="1"/>
            <a:r>
              <a:rPr lang="en-US"/>
              <a:t>     5</a:t>
            </a:r>
          </a:p>
          <a:p>
            <a:pPr lvl="1"/>
            <a:r>
              <a:rPr lang="en-US"/>
              <a:t>     2</a:t>
            </a:r>
          </a:p>
          <a:p>
            <a:pPr lvl="1"/>
            <a:r>
              <a:rPr lang="en-US"/>
              <a:t>     6</a:t>
            </a:r>
          </a:p>
          <a:p>
            <a:pPr lvl="1"/>
            <a:r>
              <a:rPr lang="en-US"/>
              <a:t>    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Solve </a:t>
            </a:r>
            <a:r>
              <a:rPr lang="en-US" sz="4000" b="1" smtClean="0"/>
              <a:t>Ax=b</a:t>
            </a:r>
            <a:r>
              <a:rPr lang="en-US" sz="4000" smtClean="0"/>
              <a:t> using the </a:t>
            </a:r>
            <a:r>
              <a:rPr lang="en-US" sz="4000" b="1" smtClean="0"/>
              <a:t>\</a:t>
            </a:r>
            <a:r>
              <a:rPr lang="en-US" sz="4000" smtClean="0"/>
              <a:t> operator (invokes Gaussian elimination with full square A)</a:t>
            </a:r>
            <a:endParaRPr lang="en-US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124200"/>
            <a:ext cx="3810000" cy="2895600"/>
          </a:xfrm>
        </p:spPr>
        <p:txBody>
          <a:bodyPr/>
          <a:lstStyle/>
          <a:p>
            <a:r>
              <a:rPr lang="en-US" smtClean="0"/>
              <a:t>» x = A\b</a:t>
            </a:r>
          </a:p>
          <a:p>
            <a:r>
              <a:rPr lang="en-US" smtClean="0"/>
              <a:t>x =</a:t>
            </a:r>
          </a:p>
          <a:p>
            <a:pPr lvl="2">
              <a:buFontTx/>
              <a:buNone/>
            </a:pPr>
            <a:r>
              <a:rPr lang="en-US" smtClean="0"/>
              <a:t>    0.2113</a:t>
            </a:r>
          </a:p>
          <a:p>
            <a:pPr lvl="2">
              <a:buFontTx/>
              <a:buNone/>
            </a:pPr>
            <a:r>
              <a:rPr lang="en-US" smtClean="0"/>
              <a:t>   -0.1549</a:t>
            </a:r>
          </a:p>
          <a:p>
            <a:pPr lvl="2">
              <a:buFontTx/>
              <a:buNone/>
            </a:pPr>
            <a:r>
              <a:rPr lang="en-US" smtClean="0"/>
              <a:t>    0.1408</a:t>
            </a:r>
          </a:p>
          <a:p>
            <a:pPr lvl="2">
              <a:buFontTx/>
              <a:buNone/>
            </a:pPr>
            <a:r>
              <a:rPr lang="en-US" smtClean="0"/>
              <a:t>    1.1690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124200"/>
            <a:ext cx="3810000" cy="2667000"/>
          </a:xfrm>
        </p:spPr>
        <p:txBody>
          <a:bodyPr/>
          <a:lstStyle/>
          <a:p>
            <a:r>
              <a:rPr lang="en-US" smtClean="0"/>
              <a:t>check the condition number:</a:t>
            </a:r>
            <a:br>
              <a:rPr lang="en-US" smtClean="0"/>
            </a:br>
            <a:r>
              <a:rPr lang="en-US" smtClean="0"/>
              <a:t>» cond(A,1)</a:t>
            </a:r>
          </a:p>
          <a:p>
            <a:pPr>
              <a:buFontTx/>
              <a:buNone/>
            </a:pPr>
            <a:r>
              <a:rPr lang="en-US" smtClean="0"/>
              <a:t>    ans =</a:t>
            </a:r>
          </a:p>
          <a:p>
            <a:pPr>
              <a:buFontTx/>
              <a:buNone/>
            </a:pPr>
            <a:r>
              <a:rPr lang="en-US" smtClean="0"/>
              <a:t>   17.3944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sz="4000" smtClean="0"/>
              <a:t>Solve by Explicit LU Factorization </a:t>
            </a:r>
            <a:r>
              <a:rPr lang="en-US" sz="2800" smtClean="0"/>
              <a:t>(note that L is actually permuted)</a:t>
            </a:r>
            <a:endParaRPr lang="en-US" smtClean="0"/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04800" y="1676400"/>
            <a:ext cx="5257800" cy="4545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» [L,U] = lu(A)</a:t>
            </a:r>
            <a:endParaRPr lang="en-US"/>
          </a:p>
          <a:p>
            <a:endParaRPr lang="en-US"/>
          </a:p>
          <a:p>
            <a:r>
              <a:rPr lang="en-US"/>
              <a:t>L =</a:t>
            </a:r>
          </a:p>
          <a:p>
            <a:pPr lvl="1"/>
            <a:r>
              <a:rPr lang="en-US"/>
              <a:t>    0.3333   -0.4000    0.8000    1.0000</a:t>
            </a:r>
          </a:p>
          <a:p>
            <a:pPr lvl="1"/>
            <a:r>
              <a:rPr lang="en-US"/>
              <a:t>    0.6667    1.0000         0            0</a:t>
            </a:r>
          </a:p>
          <a:p>
            <a:pPr lvl="1"/>
            <a:r>
              <a:rPr lang="en-US"/>
              <a:t>    1.0000         0             0            0</a:t>
            </a:r>
          </a:p>
          <a:p>
            <a:pPr lvl="1"/>
            <a:r>
              <a:rPr lang="en-US"/>
              <a:t>    0.6667   -0.2000    1.0000        0</a:t>
            </a:r>
          </a:p>
          <a:p>
            <a:r>
              <a:rPr lang="en-US"/>
              <a:t>U =</a:t>
            </a:r>
          </a:p>
          <a:p>
            <a:pPr lvl="1"/>
            <a:r>
              <a:rPr lang="en-US"/>
              <a:t>    3.0000    4.0000    1.0000    5.0000</a:t>
            </a:r>
          </a:p>
          <a:p>
            <a:pPr lvl="1"/>
            <a:r>
              <a:rPr lang="en-US"/>
              <a:t>         0   -1.6667       3.3333   -2.3333</a:t>
            </a:r>
          </a:p>
          <a:p>
            <a:pPr lvl="1"/>
            <a:r>
              <a:rPr lang="en-US"/>
              <a:t>         0         0           5.0000   -1.8000</a:t>
            </a:r>
          </a:p>
          <a:p>
            <a:pPr lvl="1"/>
            <a:r>
              <a:rPr lang="en-US"/>
              <a:t>         0         0            0            2.8400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5715000" y="1524000"/>
            <a:ext cx="3124200" cy="23542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» y=L\b</a:t>
            </a:r>
            <a:endParaRPr lang="en-US"/>
          </a:p>
          <a:p>
            <a:r>
              <a:rPr lang="en-US"/>
              <a:t>y =</a:t>
            </a:r>
          </a:p>
          <a:p>
            <a:r>
              <a:rPr lang="en-US"/>
              <a:t>                6.0000</a:t>
            </a:r>
          </a:p>
          <a:p>
            <a:pPr lvl="2"/>
            <a:r>
              <a:rPr lang="en-US"/>
              <a:t>   -2.0000</a:t>
            </a:r>
          </a:p>
          <a:p>
            <a:pPr lvl="2"/>
            <a:r>
              <a:rPr lang="en-US"/>
              <a:t>   -1.4000</a:t>
            </a:r>
          </a:p>
          <a:p>
            <a:pPr lvl="2"/>
            <a:r>
              <a:rPr lang="en-US"/>
              <a:t>    3.3200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5791200" y="3962400"/>
            <a:ext cx="3048000" cy="23542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» x = U\y</a:t>
            </a:r>
            <a:endParaRPr lang="en-US"/>
          </a:p>
          <a:p>
            <a:r>
              <a:rPr lang="en-US"/>
              <a:t>x =</a:t>
            </a:r>
          </a:p>
          <a:p>
            <a:pPr lvl="2"/>
            <a:r>
              <a:rPr lang="en-US"/>
              <a:t>    0.2113</a:t>
            </a:r>
          </a:p>
          <a:p>
            <a:pPr lvl="2"/>
            <a:r>
              <a:rPr lang="en-US"/>
              <a:t>   -0.1549</a:t>
            </a:r>
          </a:p>
          <a:p>
            <a:pPr lvl="2"/>
            <a:r>
              <a:rPr lang="en-US"/>
              <a:t>    0.1408</a:t>
            </a:r>
          </a:p>
          <a:p>
            <a:pPr lvl="2"/>
            <a:r>
              <a:rPr lang="en-US"/>
              <a:t>    1.1690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62800" y="990600"/>
            <a:ext cx="1752600" cy="120015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\ does substitution here.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 autoUpdateAnimBg="0"/>
      <p:bldP spid="49157" grpId="0" animBg="1" autoUpdateAnimBg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971800"/>
            <a:ext cx="7010400" cy="3124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smtClean="0"/>
              <a:t>To eliminate x</a:t>
            </a:r>
            <a:r>
              <a:rPr lang="en-US" sz="2800" baseline="-25000" smtClean="0"/>
              <a:t>2</a:t>
            </a:r>
            <a:r>
              <a:rPr lang="en-US" sz="2800" smtClean="0"/>
              <a:t> , subtract 4 times Eqn1 from 3 times Eqn 2: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smtClean="0"/>
              <a:t>(3)Eqn 2 – (4) Eqn 1: 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smtClean="0"/>
              <a:t>15x</a:t>
            </a:r>
            <a:r>
              <a:rPr lang="en-US" sz="2400" baseline="-25000" smtClean="0"/>
              <a:t>1</a:t>
            </a:r>
            <a:r>
              <a:rPr lang="en-US" sz="2400" smtClean="0"/>
              <a:t>-8x</a:t>
            </a:r>
            <a:r>
              <a:rPr lang="en-US" sz="2400" baseline="-25000" smtClean="0"/>
              <a:t>1 </a:t>
            </a:r>
            <a:r>
              <a:rPr lang="en-US" sz="2400" smtClean="0"/>
              <a:t>+12x</a:t>
            </a:r>
            <a:r>
              <a:rPr lang="en-US" sz="2400" baseline="-25000" smtClean="0"/>
              <a:t>2</a:t>
            </a:r>
            <a:r>
              <a:rPr lang="en-US" sz="2400" smtClean="0"/>
              <a:t> –12x</a:t>
            </a:r>
            <a:r>
              <a:rPr lang="en-US" sz="2400" baseline="-25000" smtClean="0"/>
              <a:t>2 </a:t>
            </a:r>
            <a:r>
              <a:rPr lang="en-US" sz="2400" smtClean="0"/>
              <a:t>= 3(13) – (4)(8)=7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smtClean="0"/>
              <a:t>(7)x</a:t>
            </a:r>
            <a:r>
              <a:rPr lang="en-US" sz="2400" baseline="-25000" smtClean="0"/>
              <a:t>1</a:t>
            </a:r>
            <a:r>
              <a:rPr lang="en-US" sz="2400" smtClean="0"/>
              <a:t> = 7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smtClean="0"/>
              <a:t>Multiply by (1/7):  x</a:t>
            </a:r>
            <a:r>
              <a:rPr lang="en-US" sz="2400" baseline="-25000" smtClean="0"/>
              <a:t>1</a:t>
            </a:r>
            <a:r>
              <a:rPr lang="en-US" sz="2400" smtClean="0"/>
              <a:t>=1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smtClean="0"/>
              <a:t>Overall transformation: (3/7)Eqn2 – (4/7)Eqn1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295400" y="1524000"/>
          <a:ext cx="4932363" cy="1168400"/>
        </p:xfrm>
        <a:graphic>
          <a:graphicData uri="http://schemas.openxmlformats.org/presentationml/2006/ole">
            <p:oleObj spid="_x0000_s5122" name="Equation" r:id="rId3" imgW="2031840" imgH="482400" progId="Equation.3">
              <p:embed/>
            </p:oleObj>
          </a:graphicData>
        </a:graphic>
      </p:graphicFrame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533400" y="2667000"/>
            <a:ext cx="7696200" cy="126365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Second approach:  manipulate entire equations: adding, subtracting, scaling in order to eliminate variables from the equations.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 bldLvl="5" autoUpdateAnimBg="0"/>
      <p:bldP spid="91142" grpId="0" animBg="1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sz="4000" smtClean="0"/>
              <a:t>Solve by Explicit LU Factorization </a:t>
            </a:r>
            <a:r>
              <a:rPr lang="en-US" sz="2800" smtClean="0"/>
              <a:t>(note that L is actually permuted)</a:t>
            </a:r>
            <a:endParaRPr lang="en-US" smtClean="0"/>
          </a:p>
        </p:txBody>
      </p:sp>
      <p:sp>
        <p:nvSpPr>
          <p:cNvPr id="62467" name="Text Box 6"/>
          <p:cNvSpPr txBox="1">
            <a:spLocks noChangeArrowheads="1"/>
          </p:cNvSpPr>
          <p:nvPr/>
        </p:nvSpPr>
        <p:spPr bwMode="auto">
          <a:xfrm>
            <a:off x="762000" y="1981200"/>
            <a:ext cx="75438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pivot information is stored in </a:t>
            </a:r>
            <a:r>
              <a:rPr lang="en-US" b="1"/>
              <a:t>L, </a:t>
            </a:r>
            <a:r>
              <a:rPr lang="en-US"/>
              <a:t>which is not actually lower triangular in this case.</a:t>
            </a:r>
          </a:p>
          <a:p>
            <a:pPr>
              <a:spcBef>
                <a:spcPct val="50000"/>
              </a:spcBef>
            </a:pPr>
            <a:r>
              <a:rPr lang="en-US"/>
              <a:t>Using the call [</a:t>
            </a:r>
            <a:r>
              <a:rPr lang="en-US" b="1"/>
              <a:t>L,U,P] = </a:t>
            </a:r>
            <a:r>
              <a:rPr lang="en-US"/>
              <a:t>lu</a:t>
            </a:r>
            <a:r>
              <a:rPr lang="en-US" b="1"/>
              <a:t>(A), </a:t>
            </a:r>
            <a:r>
              <a:rPr lang="en-US"/>
              <a:t> the function returns a truly lower triangular </a:t>
            </a:r>
            <a:r>
              <a:rPr lang="en-US" b="1"/>
              <a:t>L</a:t>
            </a:r>
            <a:r>
              <a:rPr lang="en-US"/>
              <a:t> and the matrix </a:t>
            </a:r>
            <a:r>
              <a:rPr lang="en-US" b="1"/>
              <a:t>P</a:t>
            </a:r>
            <a:r>
              <a:rPr lang="en-US"/>
              <a:t> necessary to get good pivoting.  Now </a:t>
            </a:r>
            <a:r>
              <a:rPr lang="en-US" b="1"/>
              <a:t>LU</a:t>
            </a:r>
            <a:r>
              <a:rPr lang="en-US"/>
              <a:t> = </a:t>
            </a:r>
            <a:r>
              <a:rPr lang="en-US" b="1"/>
              <a:t>PA</a:t>
            </a:r>
            <a:r>
              <a:rPr lang="en-US"/>
              <a:t> and we must use </a:t>
            </a:r>
            <a:r>
              <a:rPr lang="en-US" b="1"/>
              <a:t>P</a:t>
            </a:r>
            <a:r>
              <a:rPr lang="en-US"/>
              <a:t> in the solution:</a:t>
            </a:r>
          </a:p>
          <a:p>
            <a:pPr>
              <a:spcBef>
                <a:spcPct val="50000"/>
              </a:spcBef>
            </a:pPr>
            <a:r>
              <a:rPr lang="en-US" b="1"/>
              <a:t>y = L\(P*b)</a:t>
            </a:r>
          </a:p>
          <a:p>
            <a:pPr>
              <a:spcBef>
                <a:spcPct val="50000"/>
              </a:spcBef>
            </a:pPr>
            <a:r>
              <a:rPr lang="en-US" b="1"/>
              <a:t>x = U\y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sz="4000" smtClean="0"/>
              <a:t>Comparison of methods for efficiency</a:t>
            </a:r>
            <a:endParaRPr lang="en-US" smtClean="0"/>
          </a:p>
        </p:txBody>
      </p:sp>
      <p:sp>
        <p:nvSpPr>
          <p:cNvPr id="63491" name="Text Box 6"/>
          <p:cNvSpPr txBox="1">
            <a:spLocks noChangeArrowheads="1"/>
          </p:cNvSpPr>
          <p:nvPr/>
        </p:nvSpPr>
        <p:spPr bwMode="auto">
          <a:xfrm>
            <a:off x="762000" y="1981200"/>
            <a:ext cx="754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Run the demo </a:t>
            </a:r>
            <a:r>
              <a:rPr lang="en-US" i="1"/>
              <a:t>MethodComparison.m</a:t>
            </a:r>
            <a:r>
              <a:rPr lang="en-US"/>
              <a:t> for different size systems.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Iterative Refinement</a:t>
            </a: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1219200" y="1574800"/>
          <a:ext cx="6096000" cy="2363788"/>
        </p:xfrm>
        <a:graphic>
          <a:graphicData uri="http://schemas.openxmlformats.org/presentationml/2006/ole">
            <p:oleObj spid="_x0000_s40962" name="Equation" r:id="rId3" imgW="2882880" imgH="1117440" progId="Equation.3">
              <p:embed/>
            </p:oleObj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95400" y="3962400"/>
            <a:ext cx="6477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If you can solve </a:t>
            </a:r>
            <a:r>
              <a:rPr lang="en-US" b="1" dirty="0"/>
              <a:t>Ay=r</a:t>
            </a:r>
            <a:r>
              <a:rPr lang="en-US" dirty="0"/>
              <a:t> approximately to get an approximate </a:t>
            </a:r>
            <a:r>
              <a:rPr lang="en-US" dirty="0" smtClean="0"/>
              <a:t>solution   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/>
              <a:t>Then there is an iterative procedure that may converge to the exact solution </a:t>
            </a:r>
            <a:r>
              <a:rPr lang="en-US" b="1" dirty="0"/>
              <a:t>x</a:t>
            </a:r>
            <a:r>
              <a:rPr lang="en-US" dirty="0"/>
              <a:t>.</a:t>
            </a:r>
          </a:p>
          <a:p>
            <a:pPr>
              <a:buFont typeface="Arial" charset="0"/>
              <a:buChar char="•"/>
            </a:pPr>
            <a:r>
              <a:rPr lang="en-US" dirty="0"/>
              <a:t>This might be useful if for numeric reasons the usual algorithms yield inaccurate solutions.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029075" y="4343400"/>
          <a:ext cx="238125" cy="381000"/>
        </p:xfrm>
        <a:graphic>
          <a:graphicData uri="http://schemas.openxmlformats.org/presentationml/2006/ole">
            <p:oleObj spid="_x0000_s40963" name="Equation" r:id="rId4" imgW="1267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Iterative Refinement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66800" y="1676400"/>
            <a:ext cx="6477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The </a:t>
            </a:r>
            <a:r>
              <a:rPr lang="en-US" b="1" dirty="0" smtClean="0"/>
              <a:t>LU </a:t>
            </a:r>
            <a:r>
              <a:rPr lang="en-US" dirty="0"/>
              <a:t>procedure is useful here because the factoring into </a:t>
            </a:r>
            <a:r>
              <a:rPr lang="en-US" b="1" dirty="0"/>
              <a:t>L</a:t>
            </a:r>
            <a:r>
              <a:rPr lang="en-US" dirty="0"/>
              <a:t> and </a:t>
            </a:r>
            <a:r>
              <a:rPr lang="en-US" b="1" dirty="0"/>
              <a:t>U </a:t>
            </a:r>
            <a:r>
              <a:rPr lang="en-US" dirty="0"/>
              <a:t>is only done once (</a:t>
            </a:r>
            <a:r>
              <a:rPr lang="en-US" i="1" dirty="0"/>
              <a:t>n</a:t>
            </a:r>
            <a:r>
              <a:rPr lang="en-US" baseline="30000" dirty="0"/>
              <a:t>3</a:t>
            </a:r>
            <a:r>
              <a:rPr lang="en-US" dirty="0"/>
              <a:t>), where as the successive substitutions are </a:t>
            </a:r>
            <a:r>
              <a:rPr lang="en-US" i="1" dirty="0"/>
              <a:t>n</a:t>
            </a:r>
            <a:r>
              <a:rPr lang="en-US" baseline="30000" dirty="0"/>
              <a:t>2</a:t>
            </a:r>
            <a:r>
              <a:rPr lang="en-US" dirty="0"/>
              <a:t>.  It is the same </a:t>
            </a:r>
            <a:r>
              <a:rPr lang="en-US" b="1" dirty="0"/>
              <a:t>A </a:t>
            </a:r>
            <a:r>
              <a:rPr lang="en-US" dirty="0"/>
              <a:t>and same </a:t>
            </a:r>
            <a:r>
              <a:rPr lang="en-US" b="1" dirty="0"/>
              <a:t>L</a:t>
            </a:r>
            <a:r>
              <a:rPr lang="en-US" dirty="0"/>
              <a:t> and </a:t>
            </a:r>
            <a:r>
              <a:rPr lang="en-US" b="1" dirty="0"/>
              <a:t>U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Run demo </a:t>
            </a:r>
            <a:r>
              <a:rPr lang="en-US" i="1" dirty="0" err="1"/>
              <a:t>IterRefinement.m</a:t>
            </a:r>
            <a:r>
              <a:rPr lang="en-US" dirty="0"/>
              <a:t> to see how this works.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Iterative Refinement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66800" y="1676400"/>
            <a:ext cx="6477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The </a:t>
            </a:r>
            <a:r>
              <a:rPr lang="en-US" b="1" dirty="0" smtClean="0"/>
              <a:t>LU </a:t>
            </a:r>
            <a:r>
              <a:rPr lang="en-US" dirty="0"/>
              <a:t>procedure is useful here because the factoring into </a:t>
            </a:r>
            <a:r>
              <a:rPr lang="en-US" b="1" dirty="0"/>
              <a:t>L</a:t>
            </a:r>
            <a:r>
              <a:rPr lang="en-US" dirty="0"/>
              <a:t> and </a:t>
            </a:r>
            <a:r>
              <a:rPr lang="en-US" b="1" dirty="0"/>
              <a:t>U </a:t>
            </a:r>
            <a:r>
              <a:rPr lang="en-US" dirty="0"/>
              <a:t>is only done once (</a:t>
            </a:r>
            <a:r>
              <a:rPr lang="en-US" i="1" dirty="0"/>
              <a:t>n</a:t>
            </a:r>
            <a:r>
              <a:rPr lang="en-US" baseline="30000" dirty="0"/>
              <a:t>3</a:t>
            </a:r>
            <a:r>
              <a:rPr lang="en-US" dirty="0"/>
              <a:t>), where as the successive substitutions are </a:t>
            </a:r>
            <a:r>
              <a:rPr lang="en-US" i="1" dirty="0"/>
              <a:t>n</a:t>
            </a:r>
            <a:r>
              <a:rPr lang="en-US" baseline="30000" dirty="0"/>
              <a:t>2</a:t>
            </a:r>
            <a:r>
              <a:rPr lang="en-US" dirty="0"/>
              <a:t>.  It is the same </a:t>
            </a:r>
            <a:r>
              <a:rPr lang="en-US" b="1" dirty="0"/>
              <a:t>A </a:t>
            </a:r>
            <a:r>
              <a:rPr lang="en-US" dirty="0"/>
              <a:t>and same </a:t>
            </a:r>
            <a:r>
              <a:rPr lang="en-US" b="1" dirty="0"/>
              <a:t>L</a:t>
            </a:r>
            <a:r>
              <a:rPr lang="en-US" dirty="0"/>
              <a:t> and </a:t>
            </a:r>
            <a:r>
              <a:rPr lang="en-US" b="1" dirty="0"/>
              <a:t>U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problem 3-4: … by the iterative refinement method and by the forward/backward substitution methods.</a:t>
            </a:r>
          </a:p>
          <a:p>
            <a:r>
              <a:rPr lang="en-US" i="1" dirty="0">
                <a:solidFill>
                  <a:srgbClr val="FF0000"/>
                </a:solidFill>
              </a:rPr>
              <a:t>Should read:</a:t>
            </a:r>
          </a:p>
          <a:p>
            <a:r>
              <a:rPr lang="en-US" dirty="0"/>
              <a:t>…  by the forward/backward substitution methods and then by iterative refinement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Least Squares Fitting Problem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CSS 455</a:t>
            </a:r>
          </a:p>
          <a:p>
            <a:r>
              <a:rPr lang="en-US" dirty="0" smtClean="0"/>
              <a:t>Chapter 7 of Turner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Experimental Situation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A measurement of some property </a:t>
            </a:r>
            <a:r>
              <a:rPr lang="en-US" i="1" smtClean="0"/>
              <a:t>y</a:t>
            </a:r>
            <a:r>
              <a:rPr lang="en-US" smtClean="0"/>
              <a:t> is made at a value of some variable </a:t>
            </a:r>
            <a:r>
              <a:rPr lang="en-US" i="1" smtClean="0"/>
              <a:t>t.</a:t>
            </a:r>
            <a:endParaRPr lang="en-US" smtClean="0"/>
          </a:p>
          <a:p>
            <a:r>
              <a:rPr lang="en-US" i="1" smtClean="0"/>
              <a:t>t</a:t>
            </a:r>
            <a:r>
              <a:rPr lang="en-US" smtClean="0"/>
              <a:t> is the </a:t>
            </a:r>
            <a:r>
              <a:rPr lang="en-US" i="1" smtClean="0"/>
              <a:t>independent</a:t>
            </a:r>
            <a:r>
              <a:rPr lang="en-US" smtClean="0"/>
              <a:t> variable</a:t>
            </a:r>
          </a:p>
          <a:p>
            <a:r>
              <a:rPr lang="en-US" i="1" smtClean="0"/>
              <a:t>y</a:t>
            </a:r>
            <a:r>
              <a:rPr lang="en-US" smtClean="0"/>
              <a:t> is the </a:t>
            </a:r>
            <a:r>
              <a:rPr lang="en-US" i="1" smtClean="0"/>
              <a:t>dependent</a:t>
            </a:r>
            <a:r>
              <a:rPr lang="en-US" smtClean="0"/>
              <a:t> variable </a:t>
            </a:r>
          </a:p>
          <a:p>
            <a:r>
              <a:rPr lang="en-US" i="1" smtClean="0"/>
              <a:t>t and y</a:t>
            </a:r>
            <a:r>
              <a:rPr lang="en-US" smtClean="0"/>
              <a:t> both have experimental uncertainties</a:t>
            </a:r>
          </a:p>
          <a:p>
            <a:r>
              <a:rPr lang="en-US" smtClean="0"/>
              <a:t>Measurements at the set {</a:t>
            </a:r>
            <a:r>
              <a:rPr lang="en-US" i="1" smtClean="0"/>
              <a:t>t</a:t>
            </a:r>
            <a:r>
              <a:rPr lang="en-US" i="1" baseline="-25000" smtClean="0"/>
              <a:t>1</a:t>
            </a:r>
            <a:r>
              <a:rPr lang="en-US" i="1" smtClean="0"/>
              <a:t>,t</a:t>
            </a:r>
            <a:r>
              <a:rPr lang="en-US" i="1" baseline="-25000" smtClean="0"/>
              <a:t>2</a:t>
            </a:r>
            <a:r>
              <a:rPr lang="en-US" i="1" smtClean="0"/>
              <a:t>,...,t</a:t>
            </a:r>
            <a:r>
              <a:rPr lang="en-US" i="1" baseline="-25000" smtClean="0"/>
              <a:t>m</a:t>
            </a:r>
            <a:r>
              <a:rPr lang="en-US" smtClean="0"/>
              <a:t>} yields the set {</a:t>
            </a:r>
            <a:r>
              <a:rPr lang="en-US" i="1" smtClean="0"/>
              <a:t>y</a:t>
            </a:r>
            <a:r>
              <a:rPr lang="en-US" i="1" baseline="-25000" smtClean="0"/>
              <a:t>1</a:t>
            </a:r>
            <a:r>
              <a:rPr lang="en-US" i="1" smtClean="0"/>
              <a:t>,y</a:t>
            </a:r>
            <a:r>
              <a:rPr lang="en-US" i="1" baseline="-25000" smtClean="0"/>
              <a:t>2</a:t>
            </a:r>
            <a:r>
              <a:rPr lang="en-US" i="1" smtClean="0"/>
              <a:t>,...,y</a:t>
            </a:r>
            <a:r>
              <a:rPr lang="en-US" i="1" baseline="-25000" smtClean="0"/>
              <a:t>m</a:t>
            </a:r>
            <a:r>
              <a:rPr lang="en-US" smtClean="0"/>
              <a:t>} observations.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r>
              <a:rPr lang="en-US" sz="4000" smtClean="0"/>
              <a:t>Model Fitting of Data (Regression)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smtClean="0"/>
              <a:t>Often desirable to describe the relationship between {</a:t>
            </a:r>
            <a:r>
              <a:rPr lang="en-US" i="1" smtClean="0"/>
              <a:t>t</a:t>
            </a:r>
            <a:r>
              <a:rPr lang="en-US" smtClean="0"/>
              <a:t>} and {</a:t>
            </a:r>
            <a:r>
              <a:rPr lang="en-US" i="1" smtClean="0"/>
              <a:t>y</a:t>
            </a:r>
            <a:r>
              <a:rPr lang="en-US" smtClean="0"/>
              <a:t>} in functional form.</a:t>
            </a:r>
          </a:p>
          <a:p>
            <a:pPr lvl="1"/>
            <a:r>
              <a:rPr lang="en-US" smtClean="0"/>
              <a:t>Useful for tabulation, interpolation, extrapolation, etc.,</a:t>
            </a:r>
          </a:p>
          <a:p>
            <a:pPr lvl="1"/>
            <a:r>
              <a:rPr lang="en-US" smtClean="0"/>
              <a:t>Useful for comparison to fundamental theory that often is expressed in terms of analytical functions.</a:t>
            </a:r>
          </a:p>
          <a:p>
            <a:r>
              <a:rPr lang="en-US" b="1" smtClean="0"/>
              <a:t>Common Problem:</a:t>
            </a:r>
            <a:r>
              <a:rPr lang="en-US" smtClean="0"/>
              <a:t>  find a function </a:t>
            </a:r>
            <a:r>
              <a:rPr lang="en-US" i="1" smtClean="0"/>
              <a:t>f(t) </a:t>
            </a:r>
            <a:r>
              <a:rPr lang="en-US" smtClean="0"/>
              <a:t>that will reproduce the experimental values </a:t>
            </a:r>
            <a:r>
              <a:rPr lang="en-US" i="1" smtClean="0"/>
              <a:t>y(t)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Functional Form of </a:t>
            </a:r>
            <a:r>
              <a:rPr lang="en-US" i="1" smtClean="0"/>
              <a:t>f(t)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Select terms in </a:t>
            </a:r>
            <a:r>
              <a:rPr lang="en-US" i="1" smtClean="0"/>
              <a:t>t</a:t>
            </a:r>
            <a:r>
              <a:rPr lang="en-US" smtClean="0"/>
              <a:t> either systematically or intuitively.  Examples:</a:t>
            </a:r>
          </a:p>
          <a:p>
            <a:pPr lvl="1"/>
            <a:r>
              <a:rPr lang="en-US" smtClean="0"/>
              <a:t>polynomial in </a:t>
            </a:r>
            <a:r>
              <a:rPr lang="en-US" i="1" smtClean="0"/>
              <a:t>t:  1, t, t</a:t>
            </a:r>
            <a:r>
              <a:rPr lang="en-US" i="1" baseline="30000" smtClean="0"/>
              <a:t>2</a:t>
            </a:r>
            <a:r>
              <a:rPr lang="en-US" i="1" smtClean="0"/>
              <a:t>, t</a:t>
            </a:r>
            <a:r>
              <a:rPr lang="en-US" i="1" baseline="30000" smtClean="0"/>
              <a:t>3</a:t>
            </a:r>
            <a:r>
              <a:rPr lang="en-US" i="1" smtClean="0"/>
              <a:t>,...,t</a:t>
            </a:r>
            <a:r>
              <a:rPr lang="en-US" i="1" baseline="30000" smtClean="0"/>
              <a:t>n</a:t>
            </a:r>
            <a:endParaRPr lang="en-US" smtClean="0"/>
          </a:p>
          <a:p>
            <a:pPr lvl="1"/>
            <a:r>
              <a:rPr lang="en-US" smtClean="0"/>
              <a:t>trigonometric in </a:t>
            </a:r>
            <a:r>
              <a:rPr lang="en-US" i="1" smtClean="0"/>
              <a:t>t</a:t>
            </a:r>
            <a:r>
              <a:rPr lang="en-US" smtClean="0"/>
              <a:t>: </a:t>
            </a:r>
            <a:r>
              <a:rPr lang="en-US" i="1" smtClean="0"/>
              <a:t>1, sin(t), sin(2t),...sin(nt)</a:t>
            </a:r>
            <a:br>
              <a:rPr lang="en-US" i="1" smtClean="0"/>
            </a:br>
            <a:r>
              <a:rPr lang="en-US" i="1" smtClean="0"/>
              <a:t>                           1, cos(t), cos(2t),...cos(nt)</a:t>
            </a:r>
          </a:p>
          <a:p>
            <a:endParaRPr lang="en-US" i="1" smtClean="0"/>
          </a:p>
          <a:p>
            <a:pPr lvl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3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7772400" cy="5410200"/>
          </a:xfrm>
        </p:spPr>
        <p:txBody>
          <a:bodyPr/>
          <a:lstStyle/>
          <a:p>
            <a:r>
              <a:rPr lang="en-US" smtClean="0"/>
              <a:t>Combine the selected terms in order to get the “best” fit to the experimental data.</a:t>
            </a:r>
          </a:p>
          <a:p>
            <a:r>
              <a:rPr lang="en-US" smtClean="0"/>
              <a:t>If the function is written as a </a:t>
            </a:r>
            <a:r>
              <a:rPr lang="en-US" i="1" smtClean="0"/>
              <a:t>linear combination</a:t>
            </a:r>
            <a:r>
              <a:rPr lang="en-US" smtClean="0"/>
              <a:t> of the terms, this problem becomes a </a:t>
            </a:r>
            <a:r>
              <a:rPr lang="en-US" i="1" smtClean="0"/>
              <a:t>linear optimization </a:t>
            </a:r>
            <a:r>
              <a:rPr lang="en-US" smtClean="0"/>
              <a:t>problem to determine the values of the </a:t>
            </a:r>
            <a:r>
              <a:rPr lang="en-US" i="1" smtClean="0"/>
              <a:t>coefficients x:</a:t>
            </a:r>
            <a:br>
              <a:rPr lang="en-US" i="1" smtClean="0"/>
            </a:br>
            <a:r>
              <a:rPr lang="en-US" i="1" smtClean="0"/>
              <a:t/>
            </a:r>
            <a:br>
              <a:rPr lang="en-US" i="1" smtClean="0"/>
            </a:br>
            <a:r>
              <a:rPr lang="en-US" i="1" smtClean="0"/>
              <a:t>f(t) = </a:t>
            </a:r>
            <a:r>
              <a:rPr lang="en-US" smtClean="0"/>
              <a:t>x</a:t>
            </a:r>
            <a:r>
              <a:rPr lang="en-US" baseline="-25000" smtClean="0"/>
              <a:t>1</a:t>
            </a:r>
            <a:r>
              <a:rPr lang="en-US" smtClean="0"/>
              <a:t>(</a:t>
            </a:r>
            <a:r>
              <a:rPr lang="en-US" i="1" smtClean="0"/>
              <a:t>1) + </a:t>
            </a:r>
            <a:r>
              <a:rPr lang="en-US" smtClean="0"/>
              <a:t>x</a:t>
            </a:r>
            <a:r>
              <a:rPr lang="en-US" baseline="-25000" smtClean="0"/>
              <a:t>2</a:t>
            </a:r>
            <a:r>
              <a:rPr lang="en-US" i="1" smtClean="0"/>
              <a:t>t + </a:t>
            </a:r>
            <a:r>
              <a:rPr lang="en-US" smtClean="0"/>
              <a:t>x</a:t>
            </a:r>
            <a:r>
              <a:rPr lang="en-US" baseline="-25000" smtClean="0"/>
              <a:t>3</a:t>
            </a:r>
            <a:r>
              <a:rPr lang="en-US" i="1" smtClean="0"/>
              <a:t>t</a:t>
            </a:r>
            <a:r>
              <a:rPr lang="en-US" baseline="30000" smtClean="0"/>
              <a:t>2</a:t>
            </a:r>
            <a:r>
              <a:rPr lang="en-US" smtClean="0"/>
              <a:t> +...+ x</a:t>
            </a:r>
            <a:r>
              <a:rPr lang="en-US" baseline="-25000" smtClean="0"/>
              <a:t>n</a:t>
            </a:r>
            <a:r>
              <a:rPr lang="en-US" i="1" smtClean="0"/>
              <a:t>t </a:t>
            </a:r>
            <a:r>
              <a:rPr lang="en-US" baseline="30000" smtClean="0"/>
              <a:t>n-1</a:t>
            </a:r>
          </a:p>
          <a:p>
            <a:r>
              <a:rPr lang="en-US" u="sng" smtClean="0"/>
              <a:t>The function is linear in coefficients, </a:t>
            </a:r>
            <a:r>
              <a:rPr lang="en-US" u="sng" smtClean="0">
                <a:solidFill>
                  <a:srgbClr val="FF3300"/>
                </a:solidFill>
              </a:rPr>
              <a:t>but not in the independent variable.</a:t>
            </a:r>
            <a:endParaRPr lang="en-US" smtClean="0">
              <a:solidFill>
                <a:srgbClr val="FF3300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324600" y="5638800"/>
            <a:ext cx="2438400" cy="898525"/>
          </a:xfrm>
          <a:prstGeom prst="rect">
            <a:avLst/>
          </a:prstGeom>
          <a:solidFill>
            <a:srgbClr val="FFFF99"/>
          </a:solidFill>
          <a:ln w="76200" cmpd="tri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The x’s are now the coefficients.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 autoUpdateAnimBg="0"/>
      <p:bldP spid="614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971800"/>
            <a:ext cx="7010400" cy="3124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smtClean="0"/>
              <a:t>To eliminate x</a:t>
            </a:r>
            <a:r>
              <a:rPr lang="en-US" sz="2800" baseline="-25000" smtClean="0"/>
              <a:t>1</a:t>
            </a:r>
            <a:r>
              <a:rPr lang="en-US" sz="2800" smtClean="0"/>
              <a:t>, subtract 2 times Eqn2 from 5 times Eqn 1: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smtClean="0"/>
              <a:t>(5)Eqn 1 – (2) Eqn 2: 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smtClean="0"/>
              <a:t>10x</a:t>
            </a:r>
            <a:r>
              <a:rPr lang="en-US" sz="2400" baseline="-25000" smtClean="0"/>
              <a:t>1</a:t>
            </a:r>
            <a:r>
              <a:rPr lang="en-US" sz="2400" smtClean="0"/>
              <a:t>-10x</a:t>
            </a:r>
            <a:r>
              <a:rPr lang="en-US" sz="2400" baseline="-25000" smtClean="0"/>
              <a:t>1 </a:t>
            </a:r>
            <a:r>
              <a:rPr lang="en-US" sz="2400" smtClean="0"/>
              <a:t>+15x</a:t>
            </a:r>
            <a:r>
              <a:rPr lang="en-US" sz="2400" baseline="-25000" smtClean="0"/>
              <a:t>2</a:t>
            </a:r>
            <a:r>
              <a:rPr lang="en-US" sz="2400" smtClean="0"/>
              <a:t> –8x</a:t>
            </a:r>
            <a:r>
              <a:rPr lang="en-US" sz="2400" baseline="-25000" smtClean="0"/>
              <a:t>2 </a:t>
            </a:r>
            <a:r>
              <a:rPr lang="en-US" sz="2400" smtClean="0"/>
              <a:t>= 5(8) – (2)(13)=14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smtClean="0"/>
              <a:t>(7)x</a:t>
            </a:r>
            <a:r>
              <a:rPr lang="en-US" sz="2400" baseline="-25000" smtClean="0"/>
              <a:t>2</a:t>
            </a:r>
            <a:r>
              <a:rPr lang="en-US" sz="2400" smtClean="0"/>
              <a:t> = 14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smtClean="0"/>
              <a:t>Multiply by (1/7):  x</a:t>
            </a:r>
            <a:r>
              <a:rPr lang="en-US" sz="2400" baseline="-25000" smtClean="0"/>
              <a:t>2</a:t>
            </a:r>
            <a:r>
              <a:rPr lang="en-US" sz="2400" smtClean="0"/>
              <a:t> =2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smtClean="0"/>
              <a:t>Overall transformation: (5/7)Eqn1 – (2/7)Eqn2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295400" y="1524000"/>
          <a:ext cx="4932363" cy="1168400"/>
        </p:xfrm>
        <a:graphic>
          <a:graphicData uri="http://schemas.openxmlformats.org/presentationml/2006/ole">
            <p:oleObj spid="_x0000_s6146" name="Equation" r:id="rId3" imgW="203184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 bldLvl="5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What is the “best” value for the </a:t>
            </a:r>
            <a:r>
              <a:rPr lang="en-US" sz="4000" i="1" smtClean="0"/>
              <a:t>x</a:t>
            </a:r>
            <a:r>
              <a:rPr lang="en-US" sz="4000" smtClean="0"/>
              <a:t>’s?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r>
              <a:rPr lang="en-US" sz="2800" smtClean="0"/>
              <a:t>Common Choice:  Minimize the error between values of </a:t>
            </a:r>
            <a:r>
              <a:rPr lang="en-US" sz="2800" i="1" smtClean="0"/>
              <a:t>y</a:t>
            </a:r>
            <a:r>
              <a:rPr lang="en-US" sz="2800" i="1" baseline="-25000" smtClean="0"/>
              <a:t>i</a:t>
            </a:r>
            <a:r>
              <a:rPr lang="en-US" sz="2800" i="1" smtClean="0"/>
              <a:t> </a:t>
            </a:r>
            <a:r>
              <a:rPr lang="en-US" sz="2800" smtClean="0"/>
              <a:t>and the corresponding values of </a:t>
            </a:r>
            <a:r>
              <a:rPr lang="en-US" sz="2800" i="1" smtClean="0"/>
              <a:t>f(t</a:t>
            </a:r>
            <a:r>
              <a:rPr lang="en-US" sz="2800" i="1" baseline="-25000" smtClean="0"/>
              <a:t>i</a:t>
            </a:r>
            <a:r>
              <a:rPr lang="en-US" sz="2800" i="1" smtClean="0"/>
              <a:t>), where the set {x} is now treated as a variable to be optimized.  </a:t>
            </a:r>
            <a:r>
              <a:rPr lang="en-US" sz="2800" i="1" smtClean="0">
                <a:solidFill>
                  <a:schemeClr val="accent2"/>
                </a:solidFill>
              </a:rPr>
              <a:t>(i.e. find the ‘best’ set of {x} coefficients.)</a:t>
            </a:r>
            <a:endParaRPr lang="en-US" sz="2800" i="1" smtClean="0"/>
          </a:p>
          <a:p>
            <a:r>
              <a:rPr lang="en-US" sz="2800" smtClean="0"/>
              <a:t>Linear Least Squares minimizes the sum of the errors in the Euclidean (2-norm) sense:</a:t>
            </a:r>
            <a:br>
              <a:rPr lang="en-US" sz="2800" smtClean="0"/>
            </a:br>
            <a:endParaRPr lang="en-US" smtClean="0"/>
          </a:p>
        </p:txBody>
      </p:sp>
      <p:graphicFrame>
        <p:nvGraphicFramePr>
          <p:cNvPr id="7172" name="Rectangle 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80898" name="Equation" r:id="rId3" imgW="0" imgH="0" progId="Equation.3">
              <p:embed/>
            </p:oleObj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2209800" y="4778375"/>
          <a:ext cx="3886200" cy="1241425"/>
        </p:xfrm>
        <a:graphic>
          <a:graphicData uri="http://schemas.openxmlformats.org/presentationml/2006/ole">
            <p:oleObj spid="_x0000_s80899" name="Equation" r:id="rId4" imgW="1346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Corresponding to each observation is an equation: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smtClean="0"/>
              <a:t>f(t</a:t>
            </a:r>
            <a:r>
              <a:rPr lang="en-US" i="1" baseline="-25000" smtClean="0"/>
              <a:t>i </a:t>
            </a:r>
            <a:r>
              <a:rPr lang="en-US" i="1" smtClean="0"/>
              <a:t>,</a:t>
            </a:r>
            <a:r>
              <a:rPr lang="en-US" b="1" smtClean="0"/>
              <a:t>x</a:t>
            </a:r>
            <a:r>
              <a:rPr lang="en-US" i="1" smtClean="0"/>
              <a:t>) </a:t>
            </a:r>
            <a:r>
              <a:rPr lang="en-US" i="1" smtClean="0">
                <a:sym typeface="Symbol" pitchFamily="18" charset="2"/>
              </a:rPr>
              <a:t></a:t>
            </a:r>
            <a:r>
              <a:rPr lang="en-US" i="1" smtClean="0"/>
              <a:t> y</a:t>
            </a:r>
            <a:r>
              <a:rPr lang="en-US" i="1" baseline="-25000" smtClean="0"/>
              <a:t>i</a:t>
            </a:r>
            <a:r>
              <a:rPr lang="en-US" i="1" smtClean="0"/>
              <a:t>,   , i = 1...m( # of observations)</a:t>
            </a:r>
          </a:p>
          <a:p>
            <a:r>
              <a:rPr lang="en-US" smtClean="0"/>
              <a:t>With the terms written explicitly:</a:t>
            </a:r>
            <a:br>
              <a:rPr lang="en-US" smtClean="0"/>
            </a:br>
            <a:r>
              <a:rPr lang="en-US" smtClean="0"/>
              <a:t>x</a:t>
            </a:r>
            <a:r>
              <a:rPr lang="en-US" baseline="-25000" smtClean="0"/>
              <a:t>1</a:t>
            </a:r>
            <a:r>
              <a:rPr lang="en-US" smtClean="0"/>
              <a:t> + x</a:t>
            </a:r>
            <a:r>
              <a:rPr lang="en-US" baseline="-25000" smtClean="0"/>
              <a:t>2</a:t>
            </a:r>
            <a:r>
              <a:rPr lang="en-US" i="1" smtClean="0"/>
              <a:t>t</a:t>
            </a:r>
            <a:r>
              <a:rPr lang="en-US" baseline="-25000" smtClean="0"/>
              <a:t>i</a:t>
            </a:r>
            <a:r>
              <a:rPr lang="en-US" smtClean="0"/>
              <a:t> </a:t>
            </a:r>
            <a:r>
              <a:rPr lang="en-US" i="1" smtClean="0"/>
              <a:t>+ </a:t>
            </a:r>
            <a:r>
              <a:rPr lang="en-US" smtClean="0"/>
              <a:t>x</a:t>
            </a:r>
            <a:r>
              <a:rPr lang="en-US" baseline="-25000" smtClean="0"/>
              <a:t>3</a:t>
            </a:r>
            <a:r>
              <a:rPr lang="en-US" i="1" smtClean="0"/>
              <a:t>t</a:t>
            </a:r>
            <a:r>
              <a:rPr lang="en-US" baseline="-25000" smtClean="0"/>
              <a:t>i</a:t>
            </a:r>
            <a:r>
              <a:rPr lang="en-US" baseline="30000" smtClean="0"/>
              <a:t>2</a:t>
            </a:r>
            <a:r>
              <a:rPr lang="en-US" smtClean="0"/>
              <a:t> + ...+ x</a:t>
            </a:r>
            <a:r>
              <a:rPr lang="en-US" baseline="-25000" smtClean="0"/>
              <a:t>n</a:t>
            </a:r>
            <a:r>
              <a:rPr lang="en-US" i="1" smtClean="0"/>
              <a:t>t</a:t>
            </a:r>
            <a:r>
              <a:rPr lang="en-US" baseline="-25000" smtClean="0"/>
              <a:t>i</a:t>
            </a:r>
            <a:r>
              <a:rPr lang="en-US" baseline="30000" smtClean="0"/>
              <a:t>n-1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</a:t>
            </a:r>
            <a:r>
              <a:rPr lang="en-US" smtClean="0"/>
              <a:t> </a:t>
            </a:r>
            <a:r>
              <a:rPr lang="en-US" i="1" smtClean="0"/>
              <a:t>y</a:t>
            </a:r>
            <a:r>
              <a:rPr lang="en-US" baseline="-25000" smtClean="0"/>
              <a:t>i</a:t>
            </a:r>
            <a:r>
              <a:rPr lang="en-US" smtClean="0"/>
              <a:t>,  </a:t>
            </a:r>
            <a:r>
              <a:rPr lang="en-US" i="1" smtClean="0"/>
              <a:t>i = 1...m</a:t>
            </a:r>
            <a:br>
              <a:rPr lang="en-US" i="1" smtClean="0"/>
            </a:br>
            <a:r>
              <a:rPr lang="en-US" i="1" smtClean="0"/>
              <a:t/>
            </a:r>
            <a:br>
              <a:rPr lang="en-US" i="1" smtClean="0"/>
            </a:br>
            <a:r>
              <a:rPr lang="en-US" sz="2800" i="1" smtClean="0"/>
              <a:t>There are m equations with n terms in each equation.  The values of t</a:t>
            </a:r>
            <a:r>
              <a:rPr lang="en-US" sz="2800" i="1" baseline="-25000" smtClean="0"/>
              <a:t>i</a:t>
            </a:r>
            <a:r>
              <a:rPr lang="en-US" sz="2800" i="1" smtClean="0"/>
              <a:t> and y</a:t>
            </a:r>
            <a:r>
              <a:rPr lang="en-US" sz="2800" i="1" baseline="-25000" smtClean="0"/>
              <a:t>i</a:t>
            </a:r>
            <a:r>
              <a:rPr lang="en-US" sz="2800" i="1" smtClean="0"/>
              <a:t> are experimental data, and the values of </a:t>
            </a:r>
            <a:r>
              <a:rPr lang="en-US" sz="2800" smtClean="0"/>
              <a:t>x</a:t>
            </a:r>
            <a:r>
              <a:rPr lang="en-US" sz="2800" i="1" baseline="-25000" smtClean="0"/>
              <a:t>i</a:t>
            </a:r>
            <a:r>
              <a:rPr lang="en-US" sz="2800" i="1" smtClean="0"/>
              <a:t> are to be chosen by the least squares procedure</a:t>
            </a:r>
            <a:r>
              <a:rPr lang="en-US" i="1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7772400" cy="5334000"/>
          </a:xfrm>
        </p:spPr>
        <p:txBody>
          <a:bodyPr/>
          <a:lstStyle/>
          <a:p>
            <a:r>
              <a:rPr lang="en-US" smtClean="0"/>
              <a:t>An exact fit is obtained when </a:t>
            </a:r>
            <a:r>
              <a:rPr lang="en-US" i="1" smtClean="0"/>
              <a:t>y</a:t>
            </a:r>
            <a:r>
              <a:rPr lang="en-US" i="1" baseline="-25000" smtClean="0"/>
              <a:t>i</a:t>
            </a:r>
            <a:r>
              <a:rPr lang="en-US" i="1" smtClean="0"/>
              <a:t> = f(t</a:t>
            </a:r>
            <a:r>
              <a:rPr lang="en-US" i="1" baseline="-25000" smtClean="0"/>
              <a:t>i </a:t>
            </a:r>
            <a:r>
              <a:rPr lang="en-US" i="1" smtClean="0"/>
              <a:t>,</a:t>
            </a:r>
            <a:r>
              <a:rPr lang="en-US" b="1" i="1" smtClean="0"/>
              <a:t>x</a:t>
            </a:r>
            <a:r>
              <a:rPr lang="en-US" i="1" smtClean="0"/>
              <a:t>) </a:t>
            </a:r>
            <a:r>
              <a:rPr lang="en-US" smtClean="0"/>
              <a:t>for all </a:t>
            </a:r>
            <a:r>
              <a:rPr lang="en-US" i="1" smtClean="0"/>
              <a:t>i.  (i.e. the experimental values of the independent variable are reproduced </a:t>
            </a:r>
            <a:r>
              <a:rPr lang="en-US" i="1" u="sng" smtClean="0"/>
              <a:t>exactly</a:t>
            </a:r>
            <a:r>
              <a:rPr lang="en-US" i="1" smtClean="0"/>
              <a:t> by the model function.)</a:t>
            </a:r>
          </a:p>
          <a:p>
            <a:r>
              <a:rPr lang="en-US" smtClean="0"/>
              <a:t>In general exact fits are obtained when the number of terms in </a:t>
            </a:r>
            <a:r>
              <a:rPr lang="en-US" i="1" smtClean="0"/>
              <a:t>f</a:t>
            </a:r>
            <a:r>
              <a:rPr lang="en-US" smtClean="0"/>
              <a:t> is at least as great as the number of observations (</a:t>
            </a:r>
            <a:r>
              <a:rPr lang="en-US" i="1" smtClean="0"/>
              <a:t>n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 </a:t>
            </a:r>
            <a:r>
              <a:rPr lang="en-US" i="1" smtClean="0">
                <a:sym typeface="Symbol" pitchFamily="18" charset="2"/>
              </a:rPr>
              <a:t>m</a:t>
            </a:r>
            <a:r>
              <a:rPr lang="en-US" smtClean="0">
                <a:sym typeface="Symbol" pitchFamily="18" charset="2"/>
              </a:rPr>
              <a:t>).</a:t>
            </a:r>
          </a:p>
          <a:p>
            <a:r>
              <a:rPr lang="en-US" b="1" smtClean="0">
                <a:sym typeface="Symbol" pitchFamily="18" charset="2"/>
              </a:rPr>
              <a:t>Most often, however, </a:t>
            </a:r>
            <a:r>
              <a:rPr lang="en-US" b="1" i="1" smtClean="0">
                <a:sym typeface="Symbol" pitchFamily="18" charset="2"/>
              </a:rPr>
              <a:t>m&gt; n, </a:t>
            </a:r>
            <a:r>
              <a:rPr lang="en-US" i="1" smtClean="0">
                <a:sym typeface="Symbol" pitchFamily="18" charset="2"/>
              </a:rPr>
              <a:t>and only an approximate fit to the data is to be obtained.</a:t>
            </a:r>
            <a:endParaRPr lang="en-US" smtClean="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6172200" y="2286000"/>
            <a:ext cx="23622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solidFill>
                  <a:srgbClr val="FF3300"/>
                </a:solidFill>
              </a:rPr>
              <a:t>Interpolant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– Ch4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Matlab code for least squares polynomial fit to data.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4800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819400" y="3810000"/>
            <a:ext cx="5486400" cy="1974850"/>
            <a:chOff x="1776" y="2400"/>
            <a:chExt cx="3456" cy="1244"/>
          </a:xfrm>
        </p:grpSpPr>
        <p:sp>
          <p:nvSpPr>
            <p:cNvPr id="16389" name="Text Box 4"/>
            <p:cNvSpPr txBox="1">
              <a:spLocks noChangeArrowheads="1"/>
            </p:cNvSpPr>
            <p:nvPr/>
          </p:nvSpPr>
          <p:spPr bwMode="auto">
            <a:xfrm>
              <a:off x="2928" y="2400"/>
              <a:ext cx="2304" cy="1244"/>
            </a:xfrm>
            <a:prstGeom prst="rect">
              <a:avLst/>
            </a:prstGeom>
            <a:noFill/>
            <a:ln w="57150" cmpd="thinThick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When the degree of the polynomial is insufficient for an exact fit, </a:t>
              </a:r>
              <a:r>
                <a:rPr lang="en-US" i="1"/>
                <a:t>polyfit</a:t>
              </a:r>
              <a:r>
                <a:rPr lang="en-US"/>
                <a:t> uses the least squares criterion for an optimum fit to data.</a:t>
              </a:r>
            </a:p>
          </p:txBody>
        </p:sp>
        <p:sp>
          <p:nvSpPr>
            <p:cNvPr id="16390" name="Line 5"/>
            <p:cNvSpPr>
              <a:spLocks noChangeShapeType="1"/>
            </p:cNvSpPr>
            <p:nvPr/>
          </p:nvSpPr>
          <p:spPr bwMode="auto">
            <a:xfrm flipH="1">
              <a:off x="1776" y="3360"/>
              <a:ext cx="1104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5 data sets - exact fit to: </a:t>
            </a:r>
            <a:br>
              <a:rPr lang="en-US" sz="4000" smtClean="0"/>
            </a:br>
            <a:r>
              <a:rPr lang="en-US" sz="4000" i="1" smtClean="0"/>
              <a:t>y</a:t>
            </a:r>
            <a:r>
              <a:rPr lang="en-US" sz="4000" smtClean="0"/>
              <a:t> = 1 + 2</a:t>
            </a:r>
            <a:r>
              <a:rPr lang="en-US" sz="4000" i="1" smtClean="0"/>
              <a:t>t</a:t>
            </a:r>
            <a:r>
              <a:rPr lang="en-US" sz="4000" smtClean="0"/>
              <a:t> + 3</a:t>
            </a:r>
            <a:r>
              <a:rPr lang="en-US" sz="4000" i="1" smtClean="0"/>
              <a:t>t</a:t>
            </a:r>
            <a:r>
              <a:rPr lang="en-US" sz="4000" baseline="30000" smtClean="0"/>
              <a:t>2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smtClean="0"/>
              <a:t>Data:</a:t>
            </a:r>
            <a:br>
              <a:rPr lang="en-US" sz="2800" smtClean="0"/>
            </a:br>
            <a:r>
              <a:rPr lang="en-US" sz="2400" b="1" smtClean="0"/>
              <a:t>tval := [0,1,1.5,     2,   3];</a:t>
            </a:r>
            <a:br>
              <a:rPr lang="en-US" sz="2400" b="1" smtClean="0"/>
            </a:br>
            <a:r>
              <a:rPr lang="en-US" sz="2400" b="1" smtClean="0"/>
              <a:t>yval := [1,6,10.75,17,34];</a:t>
            </a:r>
            <a:endParaRPr lang="en-US" sz="2800" smtClean="0"/>
          </a:p>
          <a:p>
            <a:r>
              <a:rPr lang="en-US" sz="2800" smtClean="0"/>
              <a:t>Two Least Sqr Fits:</a:t>
            </a:r>
            <a:br>
              <a:rPr lang="en-US" sz="2800" smtClean="0"/>
            </a:br>
            <a:r>
              <a:rPr lang="en-US" sz="2800" smtClean="0"/>
              <a:t>Green Line (5 terms)</a:t>
            </a:r>
            <a:br>
              <a:rPr lang="en-US" sz="2800" smtClean="0"/>
            </a:br>
            <a:r>
              <a:rPr lang="en-US" sz="2800" smtClean="0"/>
              <a:t>Red Line (3 terms)</a:t>
            </a:r>
          </a:p>
          <a:p>
            <a:r>
              <a:rPr lang="en-US" sz="2800" smtClean="0"/>
              <a:t>Both are exact fits and fall on top of each other and the data.</a:t>
            </a:r>
          </a:p>
        </p:txBody>
      </p:sp>
      <p:pic>
        <p:nvPicPr>
          <p:cNvPr id="17412" name="Picture 4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5 data sets - approx fit to : </a:t>
            </a:r>
            <a:br>
              <a:rPr lang="en-US" sz="4000" smtClean="0"/>
            </a:br>
            <a:r>
              <a:rPr lang="en-US" sz="4000" i="1" smtClean="0"/>
              <a:t>y</a:t>
            </a:r>
            <a:r>
              <a:rPr lang="en-US" sz="4000" smtClean="0"/>
              <a:t> </a:t>
            </a:r>
            <a:r>
              <a:rPr lang="en-US" sz="4000" smtClean="0">
                <a:sym typeface="Symbol" pitchFamily="18" charset="2"/>
              </a:rPr>
              <a:t></a:t>
            </a:r>
            <a:r>
              <a:rPr lang="en-US" sz="4000" smtClean="0"/>
              <a:t> 1 + 2</a:t>
            </a:r>
            <a:r>
              <a:rPr lang="en-US" sz="4000" i="1" smtClean="0"/>
              <a:t>t</a:t>
            </a:r>
            <a:r>
              <a:rPr lang="en-US" sz="4000" smtClean="0"/>
              <a:t> + 3</a:t>
            </a:r>
            <a:r>
              <a:rPr lang="en-US" sz="4000" i="1" smtClean="0"/>
              <a:t>t</a:t>
            </a:r>
            <a:r>
              <a:rPr lang="en-US" sz="4000" baseline="30000" smtClean="0"/>
              <a:t>2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4267200"/>
          </a:xfrm>
        </p:spPr>
        <p:txBody>
          <a:bodyPr/>
          <a:lstStyle/>
          <a:p>
            <a:r>
              <a:rPr lang="en-US" sz="2400" b="1" smtClean="0"/>
              <a:t>Data: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b="1" smtClean="0"/>
              <a:t>tval := [0,1,1.5,   2,   3];</a:t>
            </a:r>
            <a:br>
              <a:rPr lang="en-US" sz="2400" b="1" smtClean="0"/>
            </a:br>
            <a:r>
              <a:rPr lang="en-US" sz="2400" b="1" smtClean="0"/>
              <a:t>yval := [1,6,</a:t>
            </a:r>
            <a:r>
              <a:rPr lang="en-US" sz="2400" b="1" smtClean="0">
                <a:solidFill>
                  <a:srgbClr val="FF3300"/>
                </a:solidFill>
              </a:rPr>
              <a:t>10.</a:t>
            </a:r>
            <a:r>
              <a:rPr lang="en-US" sz="2400" b="1" smtClean="0"/>
              <a:t> ,17,34];</a:t>
            </a:r>
            <a:endParaRPr lang="en-US" sz="2400" smtClean="0"/>
          </a:p>
          <a:p>
            <a:r>
              <a:rPr lang="en-US" sz="2400" b="1" smtClean="0"/>
              <a:t>Two Least Sqr Fits:</a:t>
            </a:r>
            <a:br>
              <a:rPr lang="en-US" sz="2400" b="1" smtClean="0"/>
            </a:br>
            <a:r>
              <a:rPr lang="en-US" sz="2400" b="1" smtClean="0"/>
              <a:t>Green Line (5 terms)</a:t>
            </a:r>
            <a:br>
              <a:rPr lang="en-US" sz="2400" b="1" smtClean="0"/>
            </a:br>
            <a:r>
              <a:rPr lang="en-US" sz="2400" b="1" smtClean="0"/>
              <a:t>Red Line (3 terms)</a:t>
            </a:r>
          </a:p>
          <a:p>
            <a:r>
              <a:rPr lang="en-US" sz="2400" b="1" smtClean="0"/>
              <a:t>Green is  exact fit and red is best 3-term fit.</a:t>
            </a:r>
          </a:p>
          <a:p>
            <a:r>
              <a:rPr lang="en-US" sz="2400" b="1" smtClean="0"/>
              <a:t>“Exact” fit does not lie close to desired curve between data points.</a:t>
            </a:r>
            <a:r>
              <a:rPr lang="en-US" sz="2400" smtClean="0"/>
              <a:t> </a:t>
            </a:r>
          </a:p>
        </p:txBody>
      </p:sp>
      <p:pic>
        <p:nvPicPr>
          <p:cNvPr id="18436" name="Picture 5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5 data sets - approx fit to : </a:t>
            </a:r>
            <a:br>
              <a:rPr lang="en-US" sz="4000" smtClean="0"/>
            </a:br>
            <a:r>
              <a:rPr lang="en-US" sz="4000" i="1" smtClean="0"/>
              <a:t>y</a:t>
            </a:r>
            <a:r>
              <a:rPr lang="en-US" sz="4000" smtClean="0"/>
              <a:t> </a:t>
            </a:r>
            <a:r>
              <a:rPr lang="en-US" sz="4000" smtClean="0">
                <a:sym typeface="Symbol" pitchFamily="18" charset="2"/>
              </a:rPr>
              <a:t></a:t>
            </a:r>
            <a:r>
              <a:rPr lang="en-US" sz="4000" smtClean="0"/>
              <a:t> 1 + 2</a:t>
            </a:r>
            <a:r>
              <a:rPr lang="en-US" sz="4000" i="1" smtClean="0"/>
              <a:t>t</a:t>
            </a:r>
            <a:r>
              <a:rPr lang="en-US" sz="4000" smtClean="0"/>
              <a:t> + 3</a:t>
            </a:r>
            <a:r>
              <a:rPr lang="en-US" sz="4000" i="1" smtClean="0"/>
              <a:t>t</a:t>
            </a:r>
            <a:r>
              <a:rPr lang="en-US" sz="4000" baseline="30000" smtClean="0"/>
              <a:t>2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86200" cy="4267200"/>
          </a:xfrm>
        </p:spPr>
        <p:txBody>
          <a:bodyPr/>
          <a:lstStyle/>
          <a:p>
            <a:r>
              <a:rPr lang="en-US" sz="2400" b="1" smtClean="0"/>
              <a:t>Data: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 </a:t>
            </a:r>
            <a:r>
              <a:rPr lang="en-US" sz="2100" b="1" smtClean="0"/>
              <a:t>xval := [0,     1,    1.5,   2,   3];</a:t>
            </a:r>
            <a:br>
              <a:rPr lang="en-US" sz="2100" b="1" smtClean="0"/>
            </a:br>
            <a:r>
              <a:rPr lang="en-US" sz="2100" b="1" smtClean="0"/>
              <a:t>yval := [</a:t>
            </a:r>
            <a:r>
              <a:rPr lang="en-US" sz="2100" b="1" smtClean="0">
                <a:solidFill>
                  <a:srgbClr val="FF3300"/>
                </a:solidFill>
              </a:rPr>
              <a:t>1.1,    7,    10,18.7,31</a:t>
            </a:r>
            <a:r>
              <a:rPr lang="en-US" sz="2100" b="1" smtClean="0"/>
              <a:t>]</a:t>
            </a:r>
          </a:p>
          <a:p>
            <a:r>
              <a:rPr lang="en-US" sz="2400" b="1" smtClean="0"/>
              <a:t>Two Least Sqr Fits:</a:t>
            </a:r>
            <a:br>
              <a:rPr lang="en-US" sz="2400" b="1" smtClean="0"/>
            </a:br>
            <a:r>
              <a:rPr lang="en-US" sz="2400" b="1" smtClean="0"/>
              <a:t>Green Line - exact  with 5 terms</a:t>
            </a:r>
            <a:br>
              <a:rPr lang="en-US" sz="2400" b="1" smtClean="0"/>
            </a:br>
            <a:r>
              <a:rPr lang="en-US" sz="2400" b="1" smtClean="0"/>
              <a:t>Red Line - best  with 3 terms</a:t>
            </a:r>
          </a:p>
          <a:p>
            <a:r>
              <a:rPr lang="en-US" sz="2400" b="1" smtClean="0"/>
              <a:t>“Exact” fit is not even qualitatively correct.</a:t>
            </a:r>
            <a:r>
              <a:rPr lang="en-US" sz="2400" smtClean="0"/>
              <a:t> </a:t>
            </a:r>
          </a:p>
        </p:txBody>
      </p:sp>
      <p:pic>
        <p:nvPicPr>
          <p:cNvPr id="19460" name="Picture 5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Formulate in Matrix Notation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Let </a:t>
            </a:r>
            <a:r>
              <a:rPr lang="en-US" b="1" smtClean="0"/>
              <a:t>A</a:t>
            </a:r>
            <a:r>
              <a:rPr lang="en-US" smtClean="0"/>
              <a:t> be a matrix of the </a:t>
            </a:r>
            <a:r>
              <a:rPr lang="en-US" i="1" smtClean="0"/>
              <a:t>t </a:t>
            </a:r>
            <a:r>
              <a:rPr lang="en-US" smtClean="0"/>
              <a:t>values.  Each row of </a:t>
            </a:r>
            <a:r>
              <a:rPr lang="en-US" b="1" smtClean="0"/>
              <a:t>A</a:t>
            </a:r>
            <a:r>
              <a:rPr lang="en-US" smtClean="0"/>
              <a:t> corresponds to one equation or </a:t>
            </a:r>
            <a:r>
              <a:rPr lang="en-US" smtClean="0">
                <a:solidFill>
                  <a:srgbClr val="FF3300"/>
                </a:solidFill>
              </a:rPr>
              <a:t>one measurement.</a:t>
            </a:r>
          </a:p>
          <a:p>
            <a:r>
              <a:rPr lang="en-US" smtClean="0"/>
              <a:t>Let </a:t>
            </a:r>
            <a:r>
              <a:rPr lang="en-US" b="1" smtClean="0"/>
              <a:t>b</a:t>
            </a:r>
            <a:r>
              <a:rPr lang="en-US" smtClean="0"/>
              <a:t> be a vector of the observations </a:t>
            </a:r>
            <a:r>
              <a:rPr lang="en-US" i="1" smtClean="0"/>
              <a:t>y</a:t>
            </a:r>
            <a:r>
              <a:rPr lang="en-US" smtClean="0"/>
              <a:t> in each equation.</a:t>
            </a:r>
          </a:p>
          <a:p>
            <a:r>
              <a:rPr lang="en-US" smtClean="0"/>
              <a:t>Let </a:t>
            </a:r>
            <a:r>
              <a:rPr lang="en-US" b="1" smtClean="0"/>
              <a:t>x</a:t>
            </a:r>
            <a:r>
              <a:rPr lang="en-US" smtClean="0"/>
              <a:t> be the vector of the </a:t>
            </a:r>
            <a:r>
              <a:rPr lang="en-US" b="1" smtClean="0"/>
              <a:t>x</a:t>
            </a:r>
            <a:r>
              <a:rPr lang="en-US" smtClean="0"/>
              <a:t> coefficients to be determined.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3352800" y="609600"/>
          <a:ext cx="2057400" cy="771525"/>
        </p:xfrm>
        <a:graphic>
          <a:graphicData uri="http://schemas.openxmlformats.org/presentationml/2006/ole">
            <p:oleObj spid="_x0000_s81922" name="Equation" r:id="rId3" imgW="469800" imgH="177480" progId="Equation.3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1295400" y="1676400"/>
          <a:ext cx="5943600" cy="3089275"/>
        </p:xfrm>
        <a:graphic>
          <a:graphicData uri="http://schemas.openxmlformats.org/presentationml/2006/ole">
            <p:oleObj spid="_x0000_s81923" name="Equation" r:id="rId4" imgW="2247840" imgH="1168200" progId="Equation.3">
              <p:embed/>
            </p:oleObj>
          </a:graphicData>
        </a:graphic>
      </p:graphicFrame>
      <p:sp>
        <p:nvSpPr>
          <p:cNvPr id="2052" name="AutoShape 5"/>
          <p:cNvSpPr>
            <a:spLocks/>
          </p:cNvSpPr>
          <p:nvPr/>
        </p:nvSpPr>
        <p:spPr bwMode="auto">
          <a:xfrm rot="-5252811">
            <a:off x="2876550" y="3371850"/>
            <a:ext cx="609600" cy="3771900"/>
          </a:xfrm>
          <a:prstGeom prst="leftBrace">
            <a:avLst>
              <a:gd name="adj1" fmla="val 11389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2743200" y="5638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m</a:t>
            </a:r>
            <a:r>
              <a:rPr lang="en-US"/>
              <a:t> x </a:t>
            </a:r>
            <a:r>
              <a:rPr lang="en-US" i="1"/>
              <a:t>n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257800" y="4800600"/>
            <a:ext cx="838200" cy="990600"/>
            <a:chOff x="3312" y="3024"/>
            <a:chExt cx="528" cy="624"/>
          </a:xfrm>
        </p:grpSpPr>
        <p:sp>
          <p:nvSpPr>
            <p:cNvPr id="2058" name="AutoShape 7"/>
            <p:cNvSpPr>
              <a:spLocks noChangeArrowheads="1"/>
            </p:cNvSpPr>
            <p:nvPr/>
          </p:nvSpPr>
          <p:spPr bwMode="auto">
            <a:xfrm>
              <a:off x="3312" y="3024"/>
              <a:ext cx="480" cy="624"/>
            </a:xfrm>
            <a:prstGeom prst="upArrowCallout">
              <a:avLst>
                <a:gd name="adj1" fmla="val 25000"/>
                <a:gd name="adj2" fmla="val 25000"/>
                <a:gd name="adj3" fmla="val 21667"/>
                <a:gd name="adj4" fmla="val 666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" name="Text Box 8"/>
            <p:cNvSpPr txBox="1">
              <a:spLocks noChangeArrowheads="1"/>
            </p:cNvSpPr>
            <p:nvPr/>
          </p:nvSpPr>
          <p:spPr bwMode="auto">
            <a:xfrm>
              <a:off x="3312" y="3312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/>
                <a:t>n</a:t>
              </a:r>
              <a:r>
                <a:rPr lang="en-US"/>
                <a:t> x 1</a:t>
              </a:r>
              <a:endParaRPr lang="en-US" i="1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6400800" y="4800600"/>
            <a:ext cx="990600" cy="990600"/>
            <a:chOff x="4032" y="3024"/>
            <a:chExt cx="624" cy="624"/>
          </a:xfrm>
        </p:grpSpPr>
        <p:sp>
          <p:nvSpPr>
            <p:cNvPr id="2056" name="AutoShape 11"/>
            <p:cNvSpPr>
              <a:spLocks noChangeArrowheads="1"/>
            </p:cNvSpPr>
            <p:nvPr/>
          </p:nvSpPr>
          <p:spPr bwMode="auto">
            <a:xfrm>
              <a:off x="4032" y="3024"/>
              <a:ext cx="480" cy="624"/>
            </a:xfrm>
            <a:prstGeom prst="upArrowCallout">
              <a:avLst>
                <a:gd name="adj1" fmla="val 25000"/>
                <a:gd name="adj2" fmla="val 25000"/>
                <a:gd name="adj3" fmla="val 21667"/>
                <a:gd name="adj4" fmla="val 666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" name="Text Box 12"/>
            <p:cNvSpPr txBox="1">
              <a:spLocks noChangeArrowheads="1"/>
            </p:cNvSpPr>
            <p:nvPr/>
          </p:nvSpPr>
          <p:spPr bwMode="auto">
            <a:xfrm>
              <a:off x="4032" y="3312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/>
                <a:t>m </a:t>
              </a:r>
              <a:r>
                <a:rPr lang="en-US"/>
                <a:t>x 1</a:t>
              </a:r>
              <a:endParaRPr lang="en-US" i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3429000" y="533400"/>
          <a:ext cx="4564063" cy="5791200"/>
        </p:xfrm>
        <a:graphic>
          <a:graphicData uri="http://schemas.openxmlformats.org/presentationml/2006/ole">
            <p:oleObj spid="_x0000_s82946" name="Equation" r:id="rId3" imgW="1460160" imgH="1854000" progId="Equation.3">
              <p:embed/>
            </p:oleObj>
          </a:graphicData>
        </a:graphic>
      </p:graphicFrame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609600" y="838200"/>
            <a:ext cx="2286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Consider the case with 8 data points to be fit with a 3-term polynomial. 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533400" y="3581400"/>
            <a:ext cx="2667000" cy="244316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m = 8 and n = 3.</a:t>
            </a:r>
          </a:p>
          <a:p>
            <a:pPr>
              <a:spcBef>
                <a:spcPct val="50000"/>
              </a:spcBef>
            </a:pPr>
            <a:r>
              <a:rPr lang="en-US" sz="2800" b="1"/>
              <a:t>A</a:t>
            </a:r>
            <a:r>
              <a:rPr lang="en-US" sz="2800"/>
              <a:t> is 8 x 3.</a:t>
            </a:r>
          </a:p>
          <a:p>
            <a:pPr>
              <a:spcBef>
                <a:spcPct val="50000"/>
              </a:spcBef>
            </a:pPr>
            <a:r>
              <a:rPr lang="en-US" sz="2800" b="1"/>
              <a:t>x </a:t>
            </a:r>
            <a:r>
              <a:rPr lang="en-US" sz="2800"/>
              <a:t> is 3 x 1</a:t>
            </a:r>
          </a:p>
          <a:p>
            <a:pPr>
              <a:spcBef>
                <a:spcPct val="50000"/>
              </a:spcBef>
            </a:pPr>
            <a:r>
              <a:rPr lang="en-US" sz="2800" b="1"/>
              <a:t>b </a:t>
            </a:r>
            <a:r>
              <a:rPr lang="en-US" sz="2800"/>
              <a:t>is 8 x 1</a:t>
            </a:r>
            <a:endParaRPr lang="en-US" sz="28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895600"/>
            <a:ext cx="5638800" cy="16002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Form two new equations: </a:t>
            </a:r>
            <a:br>
              <a:rPr lang="en-US" smtClean="0"/>
            </a:br>
            <a:r>
              <a:rPr lang="en-US" smtClean="0"/>
              <a:t> (-4/7)(#1) + (3/7) (#2)   and</a:t>
            </a:r>
            <a:br>
              <a:rPr lang="en-US" smtClean="0"/>
            </a:br>
            <a:r>
              <a:rPr lang="en-US" smtClean="0"/>
              <a:t> (5/7)(#1) -(2/7)(#2) </a:t>
            </a:r>
          </a:p>
        </p:txBody>
      </p:sp>
      <p:graphicFrame>
        <p:nvGraphicFramePr>
          <p:cNvPr id="90116" name="Object 4"/>
          <p:cNvGraphicFramePr>
            <a:graphicFrameLocks noChangeAspect="1"/>
          </p:cNvGraphicFramePr>
          <p:nvPr/>
        </p:nvGraphicFramePr>
        <p:xfrm>
          <a:off x="1295400" y="1524000"/>
          <a:ext cx="4932363" cy="1168400"/>
        </p:xfrm>
        <a:graphic>
          <a:graphicData uri="http://schemas.openxmlformats.org/presentationml/2006/ole">
            <p:oleObj spid="_x0000_s7170" name="Equation" r:id="rId3" imgW="2031840" imgH="482400" progId="Equation.3">
              <p:embed/>
            </p:oleObj>
          </a:graphicData>
        </a:graphic>
      </p:graphicFrame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1676400" y="4724400"/>
          <a:ext cx="5103813" cy="1558925"/>
        </p:xfrm>
        <a:graphic>
          <a:graphicData uri="http://schemas.openxmlformats.org/presentationml/2006/ole">
            <p:oleObj spid="_x0000_s7171" name="Equation" r:id="rId4" imgW="157464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Strategy to find the best fit...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1828800"/>
          </a:xfrm>
        </p:spPr>
        <p:txBody>
          <a:bodyPr/>
          <a:lstStyle/>
          <a:p>
            <a:r>
              <a:rPr lang="en-US" smtClean="0"/>
              <a:t>The </a:t>
            </a:r>
            <a:r>
              <a:rPr lang="en-US" smtClean="0">
                <a:solidFill>
                  <a:srgbClr val="FF3300"/>
                </a:solidFill>
              </a:rPr>
              <a:t>residual will not be zero</a:t>
            </a:r>
            <a:r>
              <a:rPr lang="en-US" smtClean="0"/>
              <a:t> because the fit to the data is approximate. </a:t>
            </a:r>
            <a:r>
              <a:rPr lang="en-US" smtClean="0">
                <a:solidFill>
                  <a:srgbClr val="FF3300"/>
                </a:solidFill>
              </a:rPr>
              <a:t>Minimize the magnitude</a:t>
            </a:r>
            <a:r>
              <a:rPr lang="en-US" smtClean="0"/>
              <a:t> of the residual: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en-US" smtClean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1371600" y="3429000"/>
          <a:ext cx="5562600" cy="1371600"/>
        </p:xfrm>
        <a:graphic>
          <a:graphicData uri="http://schemas.openxmlformats.org/presentationml/2006/ole">
            <p:oleObj spid="_x0000_s83970" name="Equation" r:id="rId3" imgW="1854000" imgH="457200" progId="Equation.3">
              <p:embed/>
            </p:oleObj>
          </a:graphicData>
        </a:graphic>
      </p:graphicFrame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990600" y="5029200"/>
            <a:ext cx="6705600" cy="9461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To minimize, differentiate with respect to the vector x (or x</a:t>
            </a:r>
            <a:r>
              <a:rPr lang="en-US" sz="2800" b="1" baseline="30000"/>
              <a:t>T</a:t>
            </a:r>
            <a:r>
              <a:rPr lang="en-US" sz="2800" b="1"/>
              <a:t>) and set equal to zero: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 autoUpdateAnimBg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Strategy to find the best fit...</a:t>
            </a:r>
            <a:endParaRPr lang="en-US" smtClean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1828800"/>
          </a:xfrm>
        </p:spPr>
        <p:txBody>
          <a:bodyPr/>
          <a:lstStyle/>
          <a:p>
            <a:r>
              <a:rPr lang="en-US" smtClean="0"/>
              <a:t>The </a:t>
            </a:r>
            <a:r>
              <a:rPr lang="en-US" smtClean="0">
                <a:solidFill>
                  <a:srgbClr val="FF3300"/>
                </a:solidFill>
              </a:rPr>
              <a:t>residual will not be zero</a:t>
            </a:r>
            <a:r>
              <a:rPr lang="en-US" smtClean="0"/>
              <a:t> because the fit to the data is approximate. </a:t>
            </a:r>
            <a:r>
              <a:rPr lang="en-US" smtClean="0">
                <a:solidFill>
                  <a:srgbClr val="FF3300"/>
                </a:solidFill>
              </a:rPr>
              <a:t>Minimize the magnitude</a:t>
            </a:r>
            <a:r>
              <a:rPr lang="en-US" smtClean="0"/>
              <a:t> of the residual: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en-US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371600" y="3429000"/>
          <a:ext cx="5562600" cy="1371600"/>
        </p:xfrm>
        <a:graphic>
          <a:graphicData uri="http://schemas.openxmlformats.org/presentationml/2006/ole">
            <p:oleObj spid="_x0000_s84994" name="Equation" r:id="rId3" imgW="1854000" imgH="457200" progId="Equation.3">
              <p:embed/>
            </p:oleObj>
          </a:graphicData>
        </a:graphic>
      </p:graphicFrame>
      <p:graphicFrame>
        <p:nvGraphicFramePr>
          <p:cNvPr id="69638" name="Object 6"/>
          <p:cNvGraphicFramePr>
            <a:graphicFrameLocks noChangeAspect="1"/>
          </p:cNvGraphicFramePr>
          <p:nvPr/>
        </p:nvGraphicFramePr>
        <p:xfrm>
          <a:off x="457200" y="4953000"/>
          <a:ext cx="7758113" cy="1131888"/>
        </p:xfrm>
        <a:graphic>
          <a:graphicData uri="http://schemas.openxmlformats.org/presentationml/2006/ole">
            <p:oleObj spid="_x0000_s84995" name="Equation" r:id="rId4" imgW="26794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381000" y="914400"/>
          <a:ext cx="8343900" cy="1392238"/>
        </p:xfrm>
        <a:graphic>
          <a:graphicData uri="http://schemas.openxmlformats.org/presentationml/2006/ole">
            <p:oleObj spid="_x0000_s86018" name="Equation" r:id="rId3" imgW="2882880" imgH="482400" progId="Equation.3">
              <p:embed/>
            </p:oleObj>
          </a:graphicData>
        </a:graphic>
      </p:graphicFrame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685800" y="2590800"/>
          <a:ext cx="7426325" cy="660400"/>
        </p:xfrm>
        <a:graphic>
          <a:graphicData uri="http://schemas.openxmlformats.org/presentationml/2006/ole">
            <p:oleObj spid="_x0000_s86019" name="Equation" r:id="rId4" imgW="2565360" imgH="228600" progId="Equation.3">
              <p:embed/>
            </p:oleObj>
          </a:graphicData>
        </a:graphic>
      </p:graphicFrame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38200" y="3657600"/>
            <a:ext cx="6705600" cy="9461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To minimize, differentiate with respect to the vector x (or x</a:t>
            </a:r>
            <a:r>
              <a:rPr lang="en-US" sz="2800" b="1" baseline="30000"/>
              <a:t>T</a:t>
            </a:r>
            <a:r>
              <a:rPr lang="en-US" sz="2800" b="1"/>
              <a:t>) and set equal to zero:</a:t>
            </a:r>
          </a:p>
        </p:txBody>
      </p:sp>
      <p:graphicFrame>
        <p:nvGraphicFramePr>
          <p:cNvPr id="6148" name="Object 7"/>
          <p:cNvGraphicFramePr>
            <a:graphicFrameLocks noChangeAspect="1"/>
          </p:cNvGraphicFramePr>
          <p:nvPr/>
        </p:nvGraphicFramePr>
        <p:xfrm>
          <a:off x="457200" y="4876800"/>
          <a:ext cx="7758113" cy="1131888"/>
        </p:xfrm>
        <a:graphic>
          <a:graphicData uri="http://schemas.openxmlformats.org/presentationml/2006/ole">
            <p:oleObj spid="_x0000_s86020" name="Equation" r:id="rId5" imgW="267948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1600200" y="1219200"/>
          <a:ext cx="5478463" cy="1131888"/>
        </p:xfrm>
        <a:graphic>
          <a:graphicData uri="http://schemas.openxmlformats.org/presentationml/2006/ole">
            <p:oleObj spid="_x0000_s87042" name="Equation" r:id="rId3" imgW="1892160" imgH="393480" progId="Equation.3">
              <p:embed/>
            </p:oleObj>
          </a:graphicData>
        </a:graphic>
      </p:graphicFrame>
      <p:graphicFrame>
        <p:nvGraphicFramePr>
          <p:cNvPr id="7171" name="Object 4"/>
          <p:cNvGraphicFramePr>
            <a:graphicFrameLocks noChangeAspect="1"/>
          </p:cNvGraphicFramePr>
          <p:nvPr/>
        </p:nvGraphicFramePr>
        <p:xfrm>
          <a:off x="2133600" y="2590800"/>
          <a:ext cx="3051175" cy="1979613"/>
        </p:xfrm>
        <a:graphic>
          <a:graphicData uri="http://schemas.openxmlformats.org/presentationml/2006/ole">
            <p:oleObj spid="_x0000_s87043" name="Equation" r:id="rId4" imgW="1054080" imgH="685800" progId="Equation.3">
              <p:embed/>
            </p:oleObj>
          </a:graphicData>
        </a:graphic>
      </p:graphicFrame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838200" y="4724400"/>
            <a:ext cx="4343400" cy="155257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</a:t>
            </a:r>
            <a:r>
              <a:rPr lang="en-US" b="1" baseline="30000"/>
              <a:t>T</a:t>
            </a:r>
            <a:r>
              <a:rPr lang="en-US" b="1"/>
              <a:t>A is (</a:t>
            </a:r>
            <a:r>
              <a:rPr lang="en-US" b="1" i="1"/>
              <a:t>n</a:t>
            </a:r>
            <a:r>
              <a:rPr lang="en-US" b="1"/>
              <a:t> x </a:t>
            </a:r>
            <a:r>
              <a:rPr lang="en-US" b="1" i="1"/>
              <a:t>m)(m</a:t>
            </a:r>
            <a:r>
              <a:rPr lang="en-US" b="1"/>
              <a:t> x</a:t>
            </a:r>
            <a:r>
              <a:rPr lang="en-US" b="1" i="1"/>
              <a:t> n) or (n</a:t>
            </a:r>
            <a:r>
              <a:rPr lang="en-US" b="1"/>
              <a:t> x</a:t>
            </a:r>
            <a:r>
              <a:rPr lang="en-US" b="1" i="1"/>
              <a:t> n)</a:t>
            </a:r>
          </a:p>
          <a:p>
            <a:pPr>
              <a:spcBef>
                <a:spcPct val="50000"/>
              </a:spcBef>
            </a:pPr>
            <a:r>
              <a:rPr lang="en-US" b="1"/>
              <a:t>x</a:t>
            </a:r>
            <a:r>
              <a:rPr lang="en-US" b="1" i="1"/>
              <a:t> is (n </a:t>
            </a:r>
            <a:r>
              <a:rPr lang="en-US" b="1"/>
              <a:t>x</a:t>
            </a:r>
            <a:r>
              <a:rPr lang="en-US" b="1" i="1"/>
              <a:t> 1)</a:t>
            </a:r>
          </a:p>
          <a:p>
            <a:pPr>
              <a:spcBef>
                <a:spcPct val="50000"/>
              </a:spcBef>
            </a:pPr>
            <a:r>
              <a:rPr lang="en-US" b="1"/>
              <a:t>A</a:t>
            </a:r>
            <a:r>
              <a:rPr lang="en-US" b="1" baseline="30000"/>
              <a:t>T</a:t>
            </a:r>
            <a:r>
              <a:rPr lang="en-US" b="1"/>
              <a:t>b is (</a:t>
            </a:r>
            <a:r>
              <a:rPr lang="en-US" b="1" i="1"/>
              <a:t>n</a:t>
            </a:r>
            <a:r>
              <a:rPr lang="en-US" b="1"/>
              <a:t> x </a:t>
            </a:r>
            <a:r>
              <a:rPr lang="en-US" b="1" i="1"/>
              <a:t>m)(m</a:t>
            </a:r>
            <a:r>
              <a:rPr lang="en-US" b="1"/>
              <a:t> x</a:t>
            </a:r>
            <a:r>
              <a:rPr lang="en-US" b="1" i="1"/>
              <a:t> 1) or (n</a:t>
            </a:r>
            <a:r>
              <a:rPr lang="en-US" b="1"/>
              <a:t> x</a:t>
            </a:r>
            <a:r>
              <a:rPr lang="en-US" b="1" i="1"/>
              <a:t> 1) </a:t>
            </a: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5715000" y="3810000"/>
            <a:ext cx="3048000" cy="18002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This is now a “standard” linear equation problem of dimension </a:t>
            </a:r>
            <a:r>
              <a:rPr lang="en-US" sz="2800" b="1" i="1"/>
              <a:t>n</a:t>
            </a:r>
            <a:r>
              <a:rPr lang="en-US" sz="2800" b="1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4114800"/>
          </a:xfrm>
        </p:spPr>
        <p:txBody>
          <a:bodyPr/>
          <a:lstStyle/>
          <a:p>
            <a:r>
              <a:rPr lang="en-US" smtClean="0"/>
              <a:t>Finding the best approximate solution for the linear least squares equations is equivalent to finding the exact solution to this square system (</a:t>
            </a:r>
            <a:r>
              <a:rPr lang="en-US" i="1" smtClean="0"/>
              <a:t>normal equations).</a:t>
            </a:r>
          </a:p>
          <a:p>
            <a:r>
              <a:rPr lang="en-US" i="1" smtClean="0"/>
              <a:t>The solution to this exact problem is the value of the </a:t>
            </a:r>
            <a:r>
              <a:rPr lang="en-US" b="1" smtClean="0"/>
              <a:t>x</a:t>
            </a:r>
            <a:r>
              <a:rPr lang="en-US" b="1" i="1" smtClean="0"/>
              <a:t> </a:t>
            </a:r>
            <a:r>
              <a:rPr lang="en-US" i="1" smtClean="0"/>
              <a:t>vector that </a:t>
            </a:r>
            <a:r>
              <a:rPr lang="en-US" i="1" u="sng" smtClean="0"/>
              <a:t>minimizes</a:t>
            </a:r>
            <a:r>
              <a:rPr lang="en-US" i="1" smtClean="0"/>
              <a:t> the magnitude of the residual of the least squares problem.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Consider a 2x2 example: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685800"/>
          </a:xfrm>
        </p:spPr>
        <p:txBody>
          <a:bodyPr/>
          <a:lstStyle/>
          <a:p>
            <a:r>
              <a:rPr lang="en-US" b="1" smtClean="0"/>
              <a:t>Ax=b</a:t>
            </a:r>
            <a:endParaRPr lang="en-US" smtClean="0"/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/>
        </p:nvGraphicFramePr>
        <p:xfrm>
          <a:off x="838200" y="2514600"/>
          <a:ext cx="6813550" cy="1168400"/>
        </p:xfrm>
        <a:graphic>
          <a:graphicData uri="http://schemas.openxmlformats.org/presentationml/2006/ole">
            <p:oleObj spid="_x0000_s8194" name="Equation" r:id="rId3" imgW="2806560" imgH="482400" progId="Equation.3">
              <p:embed/>
            </p:oleObj>
          </a:graphicData>
        </a:graphic>
      </p:graphicFrame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914400" y="3810000"/>
            <a:ext cx="64008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/>
              <a:t>Form two new equations: </a:t>
            </a:r>
            <a:br>
              <a:rPr lang="en-US"/>
            </a:br>
            <a:r>
              <a:rPr lang="en-US"/>
              <a:t> (-4/7)(#1) + (3/7) (#2)   and</a:t>
            </a:r>
            <a:br>
              <a:rPr lang="en-US"/>
            </a:br>
            <a:r>
              <a:rPr lang="en-US"/>
              <a:t> (5/7)(#1) -(2/7)(#2)</a:t>
            </a:r>
            <a:r>
              <a:rPr lang="en-US" sz="3200"/>
              <a:t> </a:t>
            </a:r>
          </a:p>
        </p:txBody>
      </p:sp>
      <p:graphicFrame>
        <p:nvGraphicFramePr>
          <p:cNvPr id="81926" name="Object 6"/>
          <p:cNvGraphicFramePr>
            <a:graphicFrameLocks noChangeAspect="1"/>
          </p:cNvGraphicFramePr>
          <p:nvPr/>
        </p:nvGraphicFramePr>
        <p:xfrm>
          <a:off x="3810000" y="4953000"/>
          <a:ext cx="3303588" cy="1101725"/>
        </p:xfrm>
        <a:graphic>
          <a:graphicData uri="http://schemas.openxmlformats.org/presentationml/2006/ole">
            <p:oleObj spid="_x0000_s8195" name="Equation" r:id="rId4" imgW="13716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autoUpdateAnimBg="0"/>
      <p:bldP spid="81925" grpId="0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3063</TotalTime>
  <Words>3659</Words>
  <Application>Microsoft Office PowerPoint</Application>
  <PresentationFormat>On-screen Show (4:3)</PresentationFormat>
  <Paragraphs>545</Paragraphs>
  <Slides>84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86" baseType="lpstr">
      <vt:lpstr>Blank Presentation</vt:lpstr>
      <vt:lpstr>Equation</vt:lpstr>
      <vt:lpstr>Systems of Linear Eqns</vt:lpstr>
      <vt:lpstr>Systems of Linear Eqns are Common in Scientific Applications</vt:lpstr>
      <vt:lpstr>Consider a 2x2 example:</vt:lpstr>
      <vt:lpstr>Consider a 2x2 example:</vt:lpstr>
      <vt:lpstr>Consider a 2x2 example:</vt:lpstr>
      <vt:lpstr>Consider a 2x2 example:</vt:lpstr>
      <vt:lpstr>Consider a 2x2 example:</vt:lpstr>
      <vt:lpstr>Consider a 2x2 example:</vt:lpstr>
      <vt:lpstr>Consider a 2x2 example:</vt:lpstr>
      <vt:lpstr>Multiply Ax=b by M on both sides</vt:lpstr>
      <vt:lpstr>Multiply Ax=b by M on both sides</vt:lpstr>
      <vt:lpstr>Activity 5: Part II</vt:lpstr>
      <vt:lpstr>Consider a 2x2 example:</vt:lpstr>
      <vt:lpstr>Consider a 2x2 example:</vt:lpstr>
      <vt:lpstr>Consider a 2x2 example:</vt:lpstr>
      <vt:lpstr>Slide 16</vt:lpstr>
      <vt:lpstr>Slide 17</vt:lpstr>
      <vt:lpstr>Slide 18</vt:lpstr>
      <vt:lpstr>Gauss Seidel Method for finding Pi,j</vt:lpstr>
      <vt:lpstr>Gauss Seidel Method for finding Pi,j</vt:lpstr>
      <vt:lpstr>Jacobi Method for finding Pi,j</vt:lpstr>
      <vt:lpstr>Is this a system of linear equations?</vt:lpstr>
      <vt:lpstr>Slide 23</vt:lpstr>
      <vt:lpstr>Slide 24</vt:lpstr>
      <vt:lpstr>Slide 25</vt:lpstr>
      <vt:lpstr>Two MP2 Issues</vt:lpstr>
      <vt:lpstr>One approach to solving the system</vt:lpstr>
      <vt:lpstr>Issues with the inverse</vt:lpstr>
      <vt:lpstr>Triangular Linear Systems</vt:lpstr>
      <vt:lpstr>Slide 30</vt:lpstr>
      <vt:lpstr>Slide 31</vt:lpstr>
      <vt:lpstr>Matlab code for backward substitution</vt:lpstr>
      <vt:lpstr>Consider column approach</vt:lpstr>
      <vt:lpstr>Saxpy algorithm for backward substitution</vt:lpstr>
      <vt:lpstr>Forward Substitution</vt:lpstr>
      <vt:lpstr>How to transform general system A to upper triangular</vt:lpstr>
      <vt:lpstr>How to transform to triangular form</vt:lpstr>
      <vt:lpstr>How to transform to triangular form</vt:lpstr>
      <vt:lpstr>Slide 39</vt:lpstr>
      <vt:lpstr>Slide 40</vt:lpstr>
      <vt:lpstr>Choice of Pivot elements</vt:lpstr>
      <vt:lpstr>Rows 2-4 could have been permuted here before transformation</vt:lpstr>
      <vt:lpstr>Slide 43</vt:lpstr>
      <vt:lpstr>Formally this looks like inversion</vt:lpstr>
      <vt:lpstr>LU Factorization</vt:lpstr>
      <vt:lpstr>Solution using L and U</vt:lpstr>
      <vt:lpstr>One possible LU Factorization</vt:lpstr>
      <vt:lpstr>How do we find the factors L and U?</vt:lpstr>
      <vt:lpstr>Inverse Transformations</vt:lpstr>
      <vt:lpstr>Inverse Transformations</vt:lpstr>
      <vt:lpstr>Inverse Transformations</vt:lpstr>
      <vt:lpstr>Slide 52</vt:lpstr>
      <vt:lpstr>Complexity</vt:lpstr>
      <vt:lpstr>Number of operations  (1/3)n3</vt:lpstr>
      <vt:lpstr>Slide 55</vt:lpstr>
      <vt:lpstr>Slide 56</vt:lpstr>
      <vt:lpstr>Example using Matlab - define A and b.</vt:lpstr>
      <vt:lpstr>Solve Ax=b using the \ operator (invokes Gaussian elimination with full square A)</vt:lpstr>
      <vt:lpstr>Solve by Explicit LU Factorization (note that L is actually permuted)</vt:lpstr>
      <vt:lpstr>Solve by Explicit LU Factorization (note that L is actually permuted)</vt:lpstr>
      <vt:lpstr>Comparison of methods for efficiency</vt:lpstr>
      <vt:lpstr>Iterative Refinement</vt:lpstr>
      <vt:lpstr>Iterative Refinement</vt:lpstr>
      <vt:lpstr>Iterative Refinement</vt:lpstr>
      <vt:lpstr>Least Squares Fitting Problem</vt:lpstr>
      <vt:lpstr>Experimental Situation</vt:lpstr>
      <vt:lpstr>Model Fitting of Data (Regression)</vt:lpstr>
      <vt:lpstr>Functional Form of f(t) </vt:lpstr>
      <vt:lpstr>Slide 69</vt:lpstr>
      <vt:lpstr>What is the “best” value for the x’s?</vt:lpstr>
      <vt:lpstr>Corresponding to each observation is an equation:</vt:lpstr>
      <vt:lpstr>Slide 72</vt:lpstr>
      <vt:lpstr>Matlab code for least squares polynomial fit to data.</vt:lpstr>
      <vt:lpstr>5 data sets - exact fit to:  y = 1 + 2t + 3t2</vt:lpstr>
      <vt:lpstr>5 data sets - approx fit to :  y  1 + 2t + 3t2</vt:lpstr>
      <vt:lpstr>5 data sets - approx fit to :  y  1 + 2t + 3t2</vt:lpstr>
      <vt:lpstr>Formulate in Matrix Notation</vt:lpstr>
      <vt:lpstr>Slide 78</vt:lpstr>
      <vt:lpstr>Slide 79</vt:lpstr>
      <vt:lpstr>Strategy to find the best fit...</vt:lpstr>
      <vt:lpstr>Strategy to find the best fit...</vt:lpstr>
      <vt:lpstr>Slide 82</vt:lpstr>
      <vt:lpstr>Slide 83</vt:lpstr>
      <vt:lpstr>Slide 84</vt:lpstr>
    </vt:vector>
  </TitlesOfParts>
  <Company>UW Bothell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of Linear Eqns</dc:title>
  <dc:creator>CJackels</dc:creator>
  <cp:lastModifiedBy>jackels</cp:lastModifiedBy>
  <cp:revision>103</cp:revision>
  <cp:lastPrinted>1999-05-05T16:52:32Z</cp:lastPrinted>
  <dcterms:created xsi:type="dcterms:W3CDTF">1998-04-01T17:13:49Z</dcterms:created>
  <dcterms:modified xsi:type="dcterms:W3CDTF">2012-01-25T20:40:01Z</dcterms:modified>
</cp:coreProperties>
</file>