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76.xml" ContentType="application/vnd.openxmlformats-officedocument.presentationml.slide+xml"/>
  <Override PartName="/ppt/slides/slide94.xml" ContentType="application/vnd.openxmlformats-officedocument.presentationml.slide+xml"/>
  <Override PartName="/ppt/slides/slide113.xml" ContentType="application/vnd.openxmlformats-officedocument.presentationml.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s/slide83.xml" ContentType="application/vnd.openxmlformats-officedocument.presentationml.slide+xml"/>
  <Override PartName="/ppt/slides/slide102.xml" ContentType="application/vnd.openxmlformats-officedocument.presentationml.slide+xml"/>
  <Override PartName="/ppt/slides/slide120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slides/slide72.xml" ContentType="application/vnd.openxmlformats-officedocument.presentationml.slide+xml"/>
  <Override PartName="/ppt/slides/slide90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s/slide99.xml" ContentType="application/vnd.openxmlformats-officedocument.presentationml.slide+xml"/>
  <Override PartName="/ppt/slides/slide118.xml" ContentType="application/vnd.openxmlformats-officedocument.presentationml.slide+xml"/>
  <Default Extension="doc" ContentType="application/msword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77.xml" ContentType="application/vnd.openxmlformats-officedocument.presentationml.slide+xml"/>
  <Override PartName="/ppt/slides/slide88.xml" ContentType="application/vnd.openxmlformats-officedocument.presentationml.slide+xml"/>
  <Override PartName="/ppt/slides/slide107.xml" ContentType="application/vnd.openxmlformats-officedocument.presentationml.slide+xml"/>
  <Override PartName="/ppt/viewProps.xml" ContentType="application/vnd.openxmlformats-officedocument.presentationml.viewProp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48.xml" ContentType="application/vnd.openxmlformats-officedocument.presentationml.slide+xml"/>
  <Override PartName="/ppt/slides/slide66.xml" ContentType="application/vnd.openxmlformats-officedocument.presentationml.slide+xml"/>
  <Override PartName="/ppt/slides/slide95.xml" ContentType="application/vnd.openxmlformats-officedocument.presentationml.slide+xml"/>
  <Override PartName="/ppt/slides/slide103.xml" ContentType="application/vnd.openxmlformats-officedocument.presentationml.slide+xml"/>
  <Override PartName="/ppt/slides/slide114.xml" ContentType="application/vnd.openxmlformats-officedocument.presentationml.slide+xml"/>
  <Override PartName="/ppt/slideLayouts/slideLayout7.xml" ContentType="application/vnd.openxmlformats-officedocument.presentationml.slideLayout+xml"/>
  <Default Extension="bin" ContentType="application/vnd.openxmlformats-officedocument.oleObject"/>
  <Default Extension="png" ContentType="image/png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55.xml" ContentType="application/vnd.openxmlformats-officedocument.presentationml.slide+xml"/>
  <Override PartName="/ppt/slides/slide73.xml" ContentType="application/vnd.openxmlformats-officedocument.presentationml.slide+xml"/>
  <Override PartName="/ppt/slides/slide8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Override PartName="/ppt/slides/slide80.xml" ContentType="application/vnd.openxmlformats-officedocument.presentationml.slide+xml"/>
  <Override PartName="/ppt/slides/slide82.xml" ContentType="application/vnd.openxmlformats-officedocument.presentationml.slide+xml"/>
  <Override PartName="/ppt/slides/slide91.xml" ContentType="application/vnd.openxmlformats-officedocument.presentationml.slide+xml"/>
  <Override PartName="/ppt/slides/slide110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emf" ContentType="image/x-emf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s/slide119.xml" ContentType="application/vnd.openxmlformats-officedocument.presentationml.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89.xml" ContentType="application/vnd.openxmlformats-officedocument.presentationml.slide+xml"/>
  <Override PartName="/ppt/slides/slide98.xml" ContentType="application/vnd.openxmlformats-officedocument.presentationml.slide+xml"/>
  <Override PartName="/ppt/slides/slide108.xml" ContentType="application/vnd.openxmlformats-officedocument.presentationml.slide+xml"/>
  <Override PartName="/ppt/slides/slide117.xml" ContentType="application/vnd.openxmlformats-officedocument.presentationml.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slides/slide78.xml" ContentType="application/vnd.openxmlformats-officedocument.presentationml.slide+xml"/>
  <Override PartName="/ppt/slides/slide87.xml" ContentType="application/vnd.openxmlformats-officedocument.presentationml.slide+xml"/>
  <Override PartName="/ppt/slides/slide96.xml" ContentType="application/vnd.openxmlformats-officedocument.presentationml.slide+xml"/>
  <Override PartName="/ppt/slides/slide106.xml" ContentType="application/vnd.openxmlformats-officedocument.presentationml.slide+xml"/>
  <Override PartName="/ppt/slides/slide115.xml" ContentType="application/vnd.openxmlformats-officedocument.presentationml.slide+xml"/>
  <Override PartName="/ppt/handoutMasters/handoutMaster1.xml" ContentType="application/vnd.openxmlformats-officedocument.presentationml.handoutMaster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s/slide85.xml" ContentType="application/vnd.openxmlformats-officedocument.presentationml.slide+xml"/>
  <Override PartName="/ppt/slides/slide104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s/slide92.xml" ContentType="application/vnd.openxmlformats-officedocument.presentationml.slide+xml"/>
  <Override PartName="/ppt/slides/slide111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81.xml" ContentType="application/vnd.openxmlformats-officedocument.presentationml.slide+xml"/>
  <Override PartName="/ppt/slides/slide100.xml" ContentType="application/vnd.openxmlformats-officedocument.presentationml.slide+xml"/>
  <Override PartName="/ppt/slideLayouts/slideLayout15.xml" ContentType="application/vnd.openxmlformats-officedocument.presentationml.slideLayout+xml"/>
  <Default Extension="wmf" ContentType="image/x-wmf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s/slide70.xml" ContentType="application/vnd.openxmlformats-officedocument.presentationml.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79.xml" ContentType="application/vnd.openxmlformats-officedocument.presentationml.slide+xml"/>
  <Override PartName="/ppt/slides/slide109.xml" ContentType="application/vnd.openxmlformats-officedocument.presentationml.slide+xml"/>
  <Override PartName="/ppt/slides/slide7.xml" ContentType="application/vnd.openxmlformats-officedocument.presentationml.slide+xml"/>
  <Override PartName="/ppt/slides/slide68.xml" ContentType="application/vnd.openxmlformats-officedocument.presentationml.slide+xml"/>
  <Override PartName="/ppt/slides/slide97.xml" ContentType="application/vnd.openxmlformats-officedocument.presentationml.slide+xml"/>
  <Override PartName="/ppt/slides/slide116.xml" ContentType="application/vnd.openxmlformats-officedocument.presentationml.slide+xml"/>
  <Override PartName="/ppt/slideLayouts/slideLayout9.xml" ContentType="application/vnd.openxmlformats-officedocument.presentationml.slideLayout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57.xml" ContentType="application/vnd.openxmlformats-officedocument.presentationml.slide+xml"/>
  <Override PartName="/ppt/slides/slide75.xml" ContentType="application/vnd.openxmlformats-officedocument.presentationml.slide+xml"/>
  <Override PartName="/ppt/slides/slide86.xml" ContentType="application/vnd.openxmlformats-officedocument.presentationml.slide+xml"/>
  <Override PartName="/ppt/slides/slide105.xml" ContentType="application/vnd.openxmlformats-officedocument.presentationml.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46.xml" ContentType="application/vnd.openxmlformats-officedocument.presentationml.slide+xml"/>
  <Override PartName="/ppt/slides/slide64.xml" ContentType="application/vnd.openxmlformats-officedocument.presentationml.slide+xml"/>
  <Override PartName="/ppt/slides/slide93.xml" ContentType="application/vnd.openxmlformats-officedocument.presentationml.slide+xml"/>
  <Override PartName="/ppt/slides/slide101.xml" ContentType="application/vnd.openxmlformats-officedocument.presentationml.slide+xml"/>
  <Override PartName="/ppt/slides/slide112.xml" ContentType="application/vnd.openxmlformats-officedocument.presentationml.slide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handoutMasterIdLst>
    <p:handoutMasterId r:id="rId122"/>
  </p:handoutMasterIdLst>
  <p:sldIdLst>
    <p:sldId id="413" r:id="rId2"/>
    <p:sldId id="414" r:id="rId3"/>
    <p:sldId id="418" r:id="rId4"/>
    <p:sldId id="419" r:id="rId5"/>
    <p:sldId id="420" r:id="rId6"/>
    <p:sldId id="421" r:id="rId7"/>
    <p:sldId id="422" r:id="rId8"/>
    <p:sldId id="423" r:id="rId9"/>
    <p:sldId id="424" r:id="rId10"/>
    <p:sldId id="425" r:id="rId11"/>
    <p:sldId id="426" r:id="rId12"/>
    <p:sldId id="427" r:id="rId13"/>
    <p:sldId id="428" r:id="rId14"/>
    <p:sldId id="429" r:id="rId15"/>
    <p:sldId id="430" r:id="rId16"/>
    <p:sldId id="431" r:id="rId17"/>
    <p:sldId id="432" r:id="rId18"/>
    <p:sldId id="433" r:id="rId19"/>
    <p:sldId id="434" r:id="rId20"/>
    <p:sldId id="435" r:id="rId21"/>
    <p:sldId id="436" r:id="rId22"/>
    <p:sldId id="437" r:id="rId23"/>
    <p:sldId id="438" r:id="rId24"/>
    <p:sldId id="439" r:id="rId25"/>
    <p:sldId id="440" r:id="rId26"/>
    <p:sldId id="441" r:id="rId27"/>
    <p:sldId id="442" r:id="rId28"/>
    <p:sldId id="443" r:id="rId29"/>
    <p:sldId id="444" r:id="rId30"/>
    <p:sldId id="445" r:id="rId31"/>
    <p:sldId id="446" r:id="rId32"/>
    <p:sldId id="447" r:id="rId33"/>
    <p:sldId id="448" r:id="rId34"/>
    <p:sldId id="449" r:id="rId35"/>
    <p:sldId id="450" r:id="rId36"/>
    <p:sldId id="451" r:id="rId37"/>
    <p:sldId id="452" r:id="rId38"/>
    <p:sldId id="453" r:id="rId39"/>
    <p:sldId id="256" r:id="rId40"/>
    <p:sldId id="315" r:id="rId41"/>
    <p:sldId id="258" r:id="rId42"/>
    <p:sldId id="329" r:id="rId43"/>
    <p:sldId id="259" r:id="rId44"/>
    <p:sldId id="262" r:id="rId45"/>
    <p:sldId id="263" r:id="rId46"/>
    <p:sldId id="260" r:id="rId47"/>
    <p:sldId id="261" r:id="rId48"/>
    <p:sldId id="331" r:id="rId49"/>
    <p:sldId id="312" r:id="rId50"/>
    <p:sldId id="381" r:id="rId51"/>
    <p:sldId id="407" r:id="rId52"/>
    <p:sldId id="313" r:id="rId53"/>
    <p:sldId id="268" r:id="rId54"/>
    <p:sldId id="269" r:id="rId55"/>
    <p:sldId id="270" r:id="rId56"/>
    <p:sldId id="333" r:id="rId57"/>
    <p:sldId id="382" r:id="rId58"/>
    <p:sldId id="383" r:id="rId59"/>
    <p:sldId id="384" r:id="rId60"/>
    <p:sldId id="385" r:id="rId61"/>
    <p:sldId id="386" r:id="rId62"/>
    <p:sldId id="387" r:id="rId63"/>
    <p:sldId id="388" r:id="rId64"/>
    <p:sldId id="389" r:id="rId65"/>
    <p:sldId id="390" r:id="rId66"/>
    <p:sldId id="391" r:id="rId67"/>
    <p:sldId id="408" r:id="rId68"/>
    <p:sldId id="392" r:id="rId69"/>
    <p:sldId id="393" r:id="rId70"/>
    <p:sldId id="394" r:id="rId71"/>
    <p:sldId id="395" r:id="rId72"/>
    <p:sldId id="401" r:id="rId73"/>
    <p:sldId id="397" r:id="rId74"/>
    <p:sldId id="399" r:id="rId75"/>
    <p:sldId id="314" r:id="rId76"/>
    <p:sldId id="272" r:id="rId77"/>
    <p:sldId id="273" r:id="rId78"/>
    <p:sldId id="274" r:id="rId79"/>
    <p:sldId id="330" r:id="rId80"/>
    <p:sldId id="286" r:id="rId81"/>
    <p:sldId id="287" r:id="rId82"/>
    <p:sldId id="336" r:id="rId83"/>
    <p:sldId id="337" r:id="rId84"/>
    <p:sldId id="338" r:id="rId85"/>
    <p:sldId id="339" r:id="rId86"/>
    <p:sldId id="340" r:id="rId87"/>
    <p:sldId id="341" r:id="rId88"/>
    <p:sldId id="342" r:id="rId89"/>
    <p:sldId id="343" r:id="rId90"/>
    <p:sldId id="402" r:id="rId91"/>
    <p:sldId id="344" r:id="rId92"/>
    <p:sldId id="345" r:id="rId93"/>
    <p:sldId id="347" r:id="rId94"/>
    <p:sldId id="403" r:id="rId95"/>
    <p:sldId id="346" r:id="rId96"/>
    <p:sldId id="404" r:id="rId97"/>
    <p:sldId id="348" r:id="rId98"/>
    <p:sldId id="349" r:id="rId99"/>
    <p:sldId id="350" r:id="rId100"/>
    <p:sldId id="351" r:id="rId101"/>
    <p:sldId id="405" r:id="rId102"/>
    <p:sldId id="352" r:id="rId103"/>
    <p:sldId id="353" r:id="rId104"/>
    <p:sldId id="354" r:id="rId105"/>
    <p:sldId id="355" r:id="rId106"/>
    <p:sldId id="356" r:id="rId107"/>
    <p:sldId id="358" r:id="rId108"/>
    <p:sldId id="406" r:id="rId109"/>
    <p:sldId id="357" r:id="rId110"/>
    <p:sldId id="359" r:id="rId111"/>
    <p:sldId id="360" r:id="rId112"/>
    <p:sldId id="361" r:id="rId113"/>
    <p:sldId id="362" r:id="rId114"/>
    <p:sldId id="363" r:id="rId115"/>
    <p:sldId id="364" r:id="rId116"/>
    <p:sldId id="365" r:id="rId117"/>
    <p:sldId id="366" r:id="rId118"/>
    <p:sldId id="367" r:id="rId119"/>
    <p:sldId id="410" r:id="rId120"/>
    <p:sldId id="409" r:id="rId121"/>
  </p:sldIdLst>
  <p:sldSz cx="9144000" cy="6858000" type="screen4x3"/>
  <p:notesSz cx="7315200" cy="96012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8F8F8"/>
    <a:srgbClr val="EAEAEA"/>
    <a:srgbClr val="FF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236" autoAdjust="0"/>
    <p:restoredTop sz="94683" autoAdjust="0"/>
  </p:normalViewPr>
  <p:slideViewPr>
    <p:cSldViewPr>
      <p:cViewPr varScale="1">
        <p:scale>
          <a:sx n="98" d="100"/>
          <a:sy n="98" d="100"/>
        </p:scale>
        <p:origin x="-102" y="-29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117" Type="http://schemas.openxmlformats.org/officeDocument/2006/relationships/slide" Target="slides/slide116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12" Type="http://schemas.openxmlformats.org/officeDocument/2006/relationships/slide" Target="slides/slide111.xml"/><Relationship Id="rId16" Type="http://schemas.openxmlformats.org/officeDocument/2006/relationships/slide" Target="slides/slide15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123" Type="http://schemas.openxmlformats.org/officeDocument/2006/relationships/presProps" Target="pres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113" Type="http://schemas.openxmlformats.org/officeDocument/2006/relationships/slide" Target="slides/slide112.xml"/><Relationship Id="rId118" Type="http://schemas.openxmlformats.org/officeDocument/2006/relationships/slide" Target="slides/slide117.xml"/><Relationship Id="rId126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121" Type="http://schemas.openxmlformats.org/officeDocument/2006/relationships/slide" Target="slides/slide12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slide" Target="slides/slide102.xml"/><Relationship Id="rId108" Type="http://schemas.openxmlformats.org/officeDocument/2006/relationships/slide" Target="slides/slide107.xml"/><Relationship Id="rId116" Type="http://schemas.openxmlformats.org/officeDocument/2006/relationships/slide" Target="slides/slide115.xml"/><Relationship Id="rId124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11" Type="http://schemas.openxmlformats.org/officeDocument/2006/relationships/slide" Target="slides/slide1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14" Type="http://schemas.openxmlformats.org/officeDocument/2006/relationships/slide" Target="slides/slide113.xml"/><Relationship Id="rId119" Type="http://schemas.openxmlformats.org/officeDocument/2006/relationships/slide" Target="slides/slide118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122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slide" Target="slides/slide10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120" Type="http://schemas.openxmlformats.org/officeDocument/2006/relationships/slide" Target="slides/slide119.xml"/><Relationship Id="rId125" Type="http://schemas.openxmlformats.org/officeDocument/2006/relationships/theme" Target="theme/theme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slide" Target="slides/slide109.xml"/><Relationship Id="rId115" Type="http://schemas.openxmlformats.org/officeDocument/2006/relationships/slide" Target="slides/slide114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drawings/_rels/vmlDrawing1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5.wmf"/><Relationship Id="rId1" Type="http://schemas.openxmlformats.org/officeDocument/2006/relationships/image" Target="../media/image14.w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wmf"/></Relationships>
</file>

<file path=ppt/drawings/_rels/vmlDrawing14.v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image" Target="../media/image18.w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w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wmf"/></Relationships>
</file>

<file path=ppt/drawings/_rels/vmlDrawing17.vml.rels><?xml version="1.0" encoding="UTF-8" standalone="yes"?>
<Relationships xmlns="http://schemas.openxmlformats.org/package/2006/relationships"><Relationship Id="rId2" Type="http://schemas.openxmlformats.org/officeDocument/2006/relationships/image" Target="../media/image23.wmf"/><Relationship Id="rId1" Type="http://schemas.openxmlformats.org/officeDocument/2006/relationships/image" Target="../media/image22.w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wmf"/></Relationships>
</file>

<file path=ppt/drawings/_rels/vmlDrawing19.vml.rels><?xml version="1.0" encoding="UTF-8" standalone="yes"?>
<Relationships xmlns="http://schemas.openxmlformats.org/package/2006/relationships"><Relationship Id="rId2" Type="http://schemas.openxmlformats.org/officeDocument/2006/relationships/image" Target="../media/image26.wmf"/><Relationship Id="rId1" Type="http://schemas.openxmlformats.org/officeDocument/2006/relationships/image" Target="../media/image25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2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wmf"/></Relationships>
</file>

<file path=ppt/drawings/_rels/vmlDrawing2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wmf"/></Relationships>
</file>

<file path=ppt/drawings/_rels/vmlDrawing22.vml.rels><?xml version="1.0" encoding="UTF-8" standalone="yes"?>
<Relationships xmlns="http://schemas.openxmlformats.org/package/2006/relationships"><Relationship Id="rId2" Type="http://schemas.openxmlformats.org/officeDocument/2006/relationships/image" Target="../media/image31.wmf"/><Relationship Id="rId1" Type="http://schemas.openxmlformats.org/officeDocument/2006/relationships/image" Target="../media/image30.wmf"/></Relationships>
</file>

<file path=ppt/drawings/_rels/vmlDrawing23.vml.rels><?xml version="1.0" encoding="UTF-8" standalone="yes"?>
<Relationships xmlns="http://schemas.openxmlformats.org/package/2006/relationships"><Relationship Id="rId3" Type="http://schemas.openxmlformats.org/officeDocument/2006/relationships/image" Target="../media/image34.wmf"/><Relationship Id="rId2" Type="http://schemas.openxmlformats.org/officeDocument/2006/relationships/image" Target="../media/image33.wmf"/><Relationship Id="rId1" Type="http://schemas.openxmlformats.org/officeDocument/2006/relationships/image" Target="../media/image32.wmf"/></Relationships>
</file>

<file path=ppt/drawings/_rels/vmlDrawing2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5.wmf"/></Relationships>
</file>

<file path=ppt/drawings/_rels/vmlDrawing25.vml.rels><?xml version="1.0" encoding="UTF-8" standalone="yes"?>
<Relationships xmlns="http://schemas.openxmlformats.org/package/2006/relationships"><Relationship Id="rId1" Type="http://schemas.openxmlformats.org/officeDocument/2006/relationships/image" Target="../media/image40.wmf"/></Relationships>
</file>

<file path=ppt/drawings/_rels/vmlDrawing26.vml.rels><?xml version="1.0" encoding="UTF-8" standalone="yes"?>
<Relationships xmlns="http://schemas.openxmlformats.org/package/2006/relationships"><Relationship Id="rId1" Type="http://schemas.openxmlformats.org/officeDocument/2006/relationships/image" Target="../media/image41.wmf"/></Relationships>
</file>

<file path=ppt/drawings/_rels/vmlDrawing27.vml.rels><?xml version="1.0" encoding="UTF-8" standalone="yes"?>
<Relationships xmlns="http://schemas.openxmlformats.org/package/2006/relationships"><Relationship Id="rId1" Type="http://schemas.openxmlformats.org/officeDocument/2006/relationships/image" Target="../media/image42.wmf"/></Relationships>
</file>

<file path=ppt/drawings/_rels/vmlDrawing28.vml.rels><?xml version="1.0" encoding="UTF-8" standalone="yes"?>
<Relationships xmlns="http://schemas.openxmlformats.org/package/2006/relationships"><Relationship Id="rId1" Type="http://schemas.openxmlformats.org/officeDocument/2006/relationships/image" Target="../media/image43.wmf"/></Relationships>
</file>

<file path=ppt/drawings/_rels/vmlDrawing29.vml.rels><?xml version="1.0" encoding="UTF-8" standalone="yes"?>
<Relationships xmlns="http://schemas.openxmlformats.org/package/2006/relationships"><Relationship Id="rId1" Type="http://schemas.openxmlformats.org/officeDocument/2006/relationships/image" Target="../media/image44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image" Target="../media/image3.wmf"/></Relationships>
</file>

<file path=ppt/drawings/_rels/vmlDrawing30.vml.rels><?xml version="1.0" encoding="UTF-8" standalone="yes"?>
<Relationships xmlns="http://schemas.openxmlformats.org/package/2006/relationships"><Relationship Id="rId1" Type="http://schemas.openxmlformats.org/officeDocument/2006/relationships/image" Target="../media/image45.wmf"/></Relationships>
</file>

<file path=ppt/drawings/_rels/vmlDrawing3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6.wmf"/></Relationships>
</file>

<file path=ppt/drawings/_rels/vmlDrawing3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7.wmf"/></Relationships>
</file>

<file path=ppt/drawings/_rels/vmlDrawing33.vml.rels><?xml version="1.0" encoding="UTF-8" standalone="yes"?>
<Relationships xmlns="http://schemas.openxmlformats.org/package/2006/relationships"><Relationship Id="rId2" Type="http://schemas.openxmlformats.org/officeDocument/2006/relationships/image" Target="../media/image49.wmf"/><Relationship Id="rId1" Type="http://schemas.openxmlformats.org/officeDocument/2006/relationships/image" Target="../media/image48.wmf"/></Relationships>
</file>

<file path=ppt/drawings/_rels/vmlDrawing34.vml.rels><?xml version="1.0" encoding="UTF-8" standalone="yes"?>
<Relationships xmlns="http://schemas.openxmlformats.org/package/2006/relationships"><Relationship Id="rId2" Type="http://schemas.openxmlformats.org/officeDocument/2006/relationships/image" Target="../media/image51.wmf"/><Relationship Id="rId1" Type="http://schemas.openxmlformats.org/officeDocument/2006/relationships/image" Target="../media/image50.wmf"/></Relationships>
</file>

<file path=ppt/drawings/_rels/vmlDrawing35.vml.rels><?xml version="1.0" encoding="UTF-8" standalone="yes"?>
<Relationships xmlns="http://schemas.openxmlformats.org/package/2006/relationships"><Relationship Id="rId2" Type="http://schemas.openxmlformats.org/officeDocument/2006/relationships/image" Target="../media/image49.wmf"/><Relationship Id="rId1" Type="http://schemas.openxmlformats.org/officeDocument/2006/relationships/image" Target="../media/image48.wmf"/></Relationships>
</file>

<file path=ppt/drawings/_rels/vmlDrawing36.vml.rels><?xml version="1.0" encoding="UTF-8" standalone="yes"?>
<Relationships xmlns="http://schemas.openxmlformats.org/package/2006/relationships"><Relationship Id="rId1" Type="http://schemas.openxmlformats.org/officeDocument/2006/relationships/image" Target="../media/image52.wmf"/></Relationships>
</file>

<file path=ppt/drawings/_rels/vmlDrawing37.vml.rels><?xml version="1.0" encoding="UTF-8" standalone="yes"?>
<Relationships xmlns="http://schemas.openxmlformats.org/package/2006/relationships"><Relationship Id="rId1" Type="http://schemas.openxmlformats.org/officeDocument/2006/relationships/image" Target="../media/image61.png"/></Relationships>
</file>

<file path=ppt/drawings/_rels/vmlDrawing38.vml.rels><?xml version="1.0" encoding="UTF-8" standalone="yes"?>
<Relationships xmlns="http://schemas.openxmlformats.org/package/2006/relationships"><Relationship Id="rId1" Type="http://schemas.openxmlformats.org/officeDocument/2006/relationships/image" Target="../media/image62.wmf"/></Relationships>
</file>

<file path=ppt/drawings/_rels/vmlDrawing39.vml.rels><?xml version="1.0" encoding="UTF-8" standalone="yes"?>
<Relationships xmlns="http://schemas.openxmlformats.org/package/2006/relationships"><Relationship Id="rId1" Type="http://schemas.openxmlformats.org/officeDocument/2006/relationships/image" Target="../media/image62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image" Target="../media/image5.wmf"/></Relationships>
</file>

<file path=ppt/drawings/_rels/vmlDrawing40.vml.rels><?xml version="1.0" encoding="UTF-8" standalone="yes"?>
<Relationships xmlns="http://schemas.openxmlformats.org/package/2006/relationships"><Relationship Id="rId2" Type="http://schemas.openxmlformats.org/officeDocument/2006/relationships/image" Target="../media/image64.wmf"/><Relationship Id="rId1" Type="http://schemas.openxmlformats.org/officeDocument/2006/relationships/image" Target="../media/image63.wmf"/></Relationships>
</file>

<file path=ppt/drawings/_rels/vmlDrawing41.vml.rels><?xml version="1.0" encoding="UTF-8" standalone="yes"?>
<Relationships xmlns="http://schemas.openxmlformats.org/package/2006/relationships"><Relationship Id="rId2" Type="http://schemas.openxmlformats.org/officeDocument/2006/relationships/image" Target="../media/image65.wmf"/><Relationship Id="rId1" Type="http://schemas.openxmlformats.org/officeDocument/2006/relationships/image" Target="../media/image63.wmf"/></Relationships>
</file>

<file path=ppt/drawings/_rels/vmlDrawing42.vml.rels><?xml version="1.0" encoding="UTF-8" standalone="yes"?>
<Relationships xmlns="http://schemas.openxmlformats.org/package/2006/relationships"><Relationship Id="rId2" Type="http://schemas.openxmlformats.org/officeDocument/2006/relationships/image" Target="../media/image67.wmf"/><Relationship Id="rId1" Type="http://schemas.openxmlformats.org/officeDocument/2006/relationships/image" Target="../media/image66.wmf"/></Relationships>
</file>

<file path=ppt/drawings/_rels/vmlDrawing43.vml.rels><?xml version="1.0" encoding="UTF-8" standalone="yes"?>
<Relationships xmlns="http://schemas.openxmlformats.org/package/2006/relationships"><Relationship Id="rId2" Type="http://schemas.openxmlformats.org/officeDocument/2006/relationships/image" Target="../media/image67.wmf"/><Relationship Id="rId1" Type="http://schemas.openxmlformats.org/officeDocument/2006/relationships/image" Target="../media/image68.wmf"/></Relationships>
</file>

<file path=ppt/drawings/_rels/vmlDrawing44.vml.rels><?xml version="1.0" encoding="UTF-8" standalone="yes"?>
<Relationships xmlns="http://schemas.openxmlformats.org/package/2006/relationships"><Relationship Id="rId2" Type="http://schemas.openxmlformats.org/officeDocument/2006/relationships/image" Target="../media/image67.wmf"/><Relationship Id="rId1" Type="http://schemas.openxmlformats.org/officeDocument/2006/relationships/image" Target="../media/image66.wmf"/></Relationships>
</file>

<file path=ppt/drawings/_rels/vmlDrawing45.vml.rels><?xml version="1.0" encoding="UTF-8" standalone="yes"?>
<Relationships xmlns="http://schemas.openxmlformats.org/package/2006/relationships"><Relationship Id="rId1" Type="http://schemas.openxmlformats.org/officeDocument/2006/relationships/image" Target="../media/image69.wmf"/></Relationships>
</file>

<file path=ppt/drawings/_rels/vmlDrawing46.vml.rels><?xml version="1.0" encoding="UTF-8" standalone="yes"?>
<Relationships xmlns="http://schemas.openxmlformats.org/package/2006/relationships"><Relationship Id="rId2" Type="http://schemas.openxmlformats.org/officeDocument/2006/relationships/image" Target="../media/image72.wmf"/><Relationship Id="rId1" Type="http://schemas.openxmlformats.org/officeDocument/2006/relationships/image" Target="../media/image71.wmf"/></Relationships>
</file>

<file path=ppt/drawings/_rels/vmlDrawing47.vml.rels><?xml version="1.0" encoding="UTF-8" standalone="yes"?>
<Relationships xmlns="http://schemas.openxmlformats.org/package/2006/relationships"><Relationship Id="rId3" Type="http://schemas.openxmlformats.org/officeDocument/2006/relationships/image" Target="../media/image75.wmf"/><Relationship Id="rId2" Type="http://schemas.openxmlformats.org/officeDocument/2006/relationships/image" Target="../media/image74.wmf"/><Relationship Id="rId1" Type="http://schemas.openxmlformats.org/officeDocument/2006/relationships/image" Target="../media/image73.wmf"/><Relationship Id="rId4" Type="http://schemas.openxmlformats.org/officeDocument/2006/relationships/image" Target="../media/image76.wmf"/></Relationships>
</file>

<file path=ppt/drawings/_rels/vmlDrawing48.vml.rels><?xml version="1.0" encoding="UTF-8" standalone="yes"?>
<Relationships xmlns="http://schemas.openxmlformats.org/package/2006/relationships"><Relationship Id="rId3" Type="http://schemas.openxmlformats.org/officeDocument/2006/relationships/image" Target="../media/image79.wmf"/><Relationship Id="rId2" Type="http://schemas.openxmlformats.org/officeDocument/2006/relationships/image" Target="../media/image74.wmf"/><Relationship Id="rId1" Type="http://schemas.openxmlformats.org/officeDocument/2006/relationships/image" Target="../media/image73.wmf"/><Relationship Id="rId6" Type="http://schemas.openxmlformats.org/officeDocument/2006/relationships/image" Target="../media/image82.wmf"/><Relationship Id="rId5" Type="http://schemas.openxmlformats.org/officeDocument/2006/relationships/image" Target="../media/image81.wmf"/><Relationship Id="rId4" Type="http://schemas.openxmlformats.org/officeDocument/2006/relationships/image" Target="../media/image80.wmf"/></Relationships>
</file>

<file path=ppt/drawings/_rels/vmlDrawing49.vml.rels><?xml version="1.0" encoding="UTF-8" standalone="yes"?>
<Relationships xmlns="http://schemas.openxmlformats.org/package/2006/relationships"><Relationship Id="rId1" Type="http://schemas.openxmlformats.org/officeDocument/2006/relationships/image" Target="../media/image85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wmf"/><Relationship Id="rId1" Type="http://schemas.openxmlformats.org/officeDocument/2006/relationships/image" Target="../media/image7.wmf"/></Relationships>
</file>

<file path=ppt/drawings/_rels/vmlDrawing50.vml.rels><?xml version="1.0" encoding="UTF-8" standalone="yes"?>
<Relationships xmlns="http://schemas.openxmlformats.org/package/2006/relationships"><Relationship Id="rId2" Type="http://schemas.openxmlformats.org/officeDocument/2006/relationships/image" Target="../media/image86.wmf"/><Relationship Id="rId1" Type="http://schemas.openxmlformats.org/officeDocument/2006/relationships/image" Target="../media/image63.wmf"/></Relationships>
</file>

<file path=ppt/drawings/_rels/vmlDrawing5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7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69920" cy="480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034" tIns="47517" rIns="95034" bIns="47517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5280" y="0"/>
            <a:ext cx="3169920" cy="480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034" tIns="47517" rIns="95034" bIns="47517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604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0813"/>
            <a:ext cx="3169920" cy="480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034" tIns="47517" rIns="95034" bIns="47517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604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5280" y="9120813"/>
            <a:ext cx="3169920" cy="480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034" tIns="47517" rIns="95034" bIns="47517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71CA33D-6C29-4FCB-AA55-284E55BDBAEC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66CB8F-15EE-452B-BA0C-3CB1C21E480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2F4A17-F9A4-4332-8E88-8C08CD29A7B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AA7E39-0253-4746-B311-A3A5D1E59ED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 preserve="1">
  <p:cSld name="Title, Text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hart Placeholder 3"/>
          <p:cNvSpPr>
            <a:spLocks noGrp="1"/>
          </p:cNvSpPr>
          <p:nvPr>
            <p:ph type="chart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EE7C2DBF-60C0-4E53-BEEA-2AC4F51F50C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E0A16F25-AC1E-46D9-9080-005B7E26B25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EC5A14-51D4-462F-9C97-BA4AB2A95DE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77724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4114800"/>
            <a:ext cx="77724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5BEDC3-E5F4-45DC-BDCC-760BAAFD101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E80412-C9A2-48A4-A3E2-C51A0D37D71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2FCA0C-8C05-40D8-A193-EE3BE997544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59CB25-C5C3-4DAF-AA65-9431AF59461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ADB195-14C0-4F8E-890B-4DD963D3411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95EA1D-646B-4FCB-813E-4D0F1B9C38B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1182D5-E7B1-4070-B30A-FC6B2E3CD38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0B64A6-2F81-4387-BD2A-8921B94EAD8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E2B85B-CC7A-477D-B915-CEE6DA23EFB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488582-5974-42DB-82ED-884942C0778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995123F-403D-4CDE-95DE-C8CC756AF42F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4.vml"/><Relationship Id="rId4" Type="http://schemas.openxmlformats.org/officeDocument/2006/relationships/oleObject" Target="../embeddings/oleObject6.bin"/></Relationships>
</file>

<file path=ppt/slides/_rels/slide10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6.vml"/><Relationship Id="rId4" Type="http://schemas.openxmlformats.org/officeDocument/2006/relationships/oleObject" Target="../embeddings/oleObject66.bin"/></Relationships>
</file>

<file path=ppt/slides/_rels/slide1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7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47.vml"/><Relationship Id="rId6" Type="http://schemas.openxmlformats.org/officeDocument/2006/relationships/oleObject" Target="../embeddings/oleObject70.bin"/><Relationship Id="rId5" Type="http://schemas.openxmlformats.org/officeDocument/2006/relationships/oleObject" Target="../embeddings/oleObject69.bin"/><Relationship Id="rId4" Type="http://schemas.openxmlformats.org/officeDocument/2006/relationships/oleObject" Target="../embeddings/oleObject68.bin"/></Relationships>
</file>

<file path=ppt/slides/_rels/slide10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6.xml"/></Relationships>
</file>

<file path=ppt/slides/_rels/slide10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6.bin"/><Relationship Id="rId3" Type="http://schemas.openxmlformats.org/officeDocument/2006/relationships/oleObject" Target="../embeddings/oleObject71.bin"/><Relationship Id="rId7" Type="http://schemas.openxmlformats.org/officeDocument/2006/relationships/oleObject" Target="../embeddings/oleObject75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48.vml"/><Relationship Id="rId6" Type="http://schemas.openxmlformats.org/officeDocument/2006/relationships/oleObject" Target="../embeddings/oleObject74.bin"/><Relationship Id="rId5" Type="http://schemas.openxmlformats.org/officeDocument/2006/relationships/oleObject" Target="../embeddings/oleObject73.bin"/><Relationship Id="rId4" Type="http://schemas.openxmlformats.org/officeDocument/2006/relationships/oleObject" Target="../embeddings/oleObject72.bin"/></Relationships>
</file>

<file path=ppt/slides/_rels/slide10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6.xml"/></Relationships>
</file>

<file path=ppt/slides/_rels/slide10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9.vml"/></Relationships>
</file>

<file path=ppt/slides/_rels/slide10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8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50.vml"/><Relationship Id="rId4" Type="http://schemas.openxmlformats.org/officeDocument/2006/relationships/oleObject" Target="../embeddings/oleObject79.bin"/></Relationships>
</file>

<file path=ppt/slides/_rels/slide10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1.v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5.vml"/><Relationship Id="rId5" Type="http://schemas.openxmlformats.org/officeDocument/2006/relationships/oleObject" Target="../embeddings/oleObject9.bin"/><Relationship Id="rId4" Type="http://schemas.openxmlformats.org/officeDocument/2006/relationships/oleObject" Target="../embeddings/oleObject8.bin"/></Relationships>
</file>

<file path=ppt/slides/_rels/slide1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6.xml"/></Relationships>
</file>

<file path=ppt/slides/_rels/slide1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6.xml"/></Relationships>
</file>

<file path=ppt/slides/_rels/slide1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6.xml"/></Relationships>
</file>

<file path=ppt/slides/_rels/slide1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6.xml"/></Relationships>
</file>

<file path=ppt/slides/_rels/slide1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6.xml"/></Relationships>
</file>

<file path=ppt/slides/_rels/slide1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6.xml"/></Relationships>
</file>

<file path=ppt/slides/_rels/slide1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1.doc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6.vml"/></Relationships>
</file>

<file path=ppt/slides/_rels/slide1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5" Type="http://schemas.openxmlformats.org/officeDocument/2006/relationships/oleObject" Target="../embeddings/oleObject17.bin"/><Relationship Id="rId4" Type="http://schemas.openxmlformats.org/officeDocument/2006/relationships/oleObject" Target="../embeddings/oleObject16.bin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8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3.v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4.vml"/><Relationship Id="rId4" Type="http://schemas.openxmlformats.org/officeDocument/2006/relationships/oleObject" Target="../embeddings/oleObject20.bin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5.v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6.v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3.bin"/><Relationship Id="rId2" Type="http://schemas.openxmlformats.org/officeDocument/2006/relationships/slideLayout" Target="../slideLayouts/slideLayout15.xml"/><Relationship Id="rId1" Type="http://schemas.openxmlformats.org/officeDocument/2006/relationships/vmlDrawing" Target="../drawings/vmlDrawing17.vml"/><Relationship Id="rId4" Type="http://schemas.openxmlformats.org/officeDocument/2006/relationships/oleObject" Target="../embeddings/oleObject24.bin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8.v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9.vml"/><Relationship Id="rId4" Type="http://schemas.openxmlformats.org/officeDocument/2006/relationships/oleObject" Target="../embeddings/oleObject27.bin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6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0.v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1.v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0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2.vml"/><Relationship Id="rId4" Type="http://schemas.openxmlformats.org/officeDocument/2006/relationships/oleObject" Target="../embeddings/oleObject31.bin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2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3.vml"/><Relationship Id="rId5" Type="http://schemas.openxmlformats.org/officeDocument/2006/relationships/oleObject" Target="../embeddings/oleObject34.bin"/><Relationship Id="rId4" Type="http://schemas.openxmlformats.org/officeDocument/2006/relationships/oleObject" Target="../embeddings/oleObject33.bin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4.v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wmf"/><Relationship Id="rId1" Type="http://schemas.openxmlformats.org/officeDocument/2006/relationships/slideLayout" Target="../slideLayouts/slideLayout1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wmf"/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6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6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5.v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6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6.v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7.v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8.v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9.v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0.v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1.v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3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32.v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3.vml"/><Relationship Id="rId4" Type="http://schemas.openxmlformats.org/officeDocument/2006/relationships/oleObject" Target="../embeddings/oleObject45.bin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6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4.vml"/><Relationship Id="rId4" Type="http://schemas.openxmlformats.org/officeDocument/2006/relationships/oleObject" Target="../embeddings/oleObject47.bin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5.vml"/><Relationship Id="rId4" Type="http://schemas.openxmlformats.org/officeDocument/2006/relationships/oleObject" Target="../embeddings/oleObject49.bin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6.vml"/><Relationship Id="rId4" Type="http://schemas.openxmlformats.org/officeDocument/2006/relationships/oleObject" Target="../embeddings/oleObject50.bin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6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6.xml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6.xml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6.xml"/></Relationships>
</file>

<file path=ppt/slides/_rels/slide8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7.vml"/><Relationship Id="rId4" Type="http://schemas.openxmlformats.org/officeDocument/2006/relationships/oleObject" Target="../embeddings/oleObject51.bin"/></Relationships>
</file>

<file path=ppt/slides/_rels/slide8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8.vml"/></Relationships>
</file>

<file path=ppt/slides/_rels/slide8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9.v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oleObject4.bin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4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40.vml"/><Relationship Id="rId4" Type="http://schemas.openxmlformats.org/officeDocument/2006/relationships/oleObject" Target="../embeddings/oleObject55.bin"/></Relationships>
</file>

<file path=ppt/slides/_rels/slide9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6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41.vml"/><Relationship Id="rId4" Type="http://schemas.openxmlformats.org/officeDocument/2006/relationships/oleObject" Target="../embeddings/oleObject57.bin"/></Relationships>
</file>

<file path=ppt/slides/_rels/slide9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8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42.vml"/><Relationship Id="rId4" Type="http://schemas.openxmlformats.org/officeDocument/2006/relationships/oleObject" Target="../embeddings/oleObject59.bin"/></Relationships>
</file>

<file path=ppt/slides/_rels/slide9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0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43.vml"/><Relationship Id="rId4" Type="http://schemas.openxmlformats.org/officeDocument/2006/relationships/oleObject" Target="../embeddings/oleObject61.bin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2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44.vml"/><Relationship Id="rId4" Type="http://schemas.openxmlformats.org/officeDocument/2006/relationships/oleObject" Target="../embeddings/oleObject63.bin"/></Relationships>
</file>

<file path=ppt/slides/_rels/slide9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4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45.vml"/></Relationships>
</file>

<file path=ppt/slides/_rels/slide9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smtClean="0"/>
              <a:t>Accuracy/Precision/General Error Concepts</a:t>
            </a:r>
          </a:p>
        </p:txBody>
      </p:sp>
      <p:sp>
        <p:nvSpPr>
          <p:cNvPr id="7168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114800"/>
            <a:ext cx="6400800" cy="1752600"/>
          </a:xfrm>
        </p:spPr>
        <p:txBody>
          <a:bodyPr/>
          <a:lstStyle/>
          <a:p>
            <a:r>
              <a:rPr lang="en-US" dirty="0" smtClean="0"/>
              <a:t>CSS 455, Winter 2012</a:t>
            </a:r>
          </a:p>
          <a:p>
            <a:r>
              <a:rPr lang="en-US" dirty="0" smtClean="0"/>
              <a:t>Scientific Computing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Normalized Binary Representation</a:t>
            </a:r>
          </a:p>
        </p:txBody>
      </p:sp>
      <p:graphicFrame>
        <p:nvGraphicFramePr>
          <p:cNvPr id="74755" name="Object 3"/>
          <p:cNvGraphicFramePr>
            <a:graphicFrameLocks noChangeAspect="1"/>
          </p:cNvGraphicFramePr>
          <p:nvPr/>
        </p:nvGraphicFramePr>
        <p:xfrm>
          <a:off x="762000" y="2286000"/>
          <a:ext cx="7315200" cy="1628775"/>
        </p:xfrm>
        <a:graphic>
          <a:graphicData uri="http://schemas.openxmlformats.org/presentationml/2006/ole">
            <p:oleObj spid="_x0000_s210946" name="Equation" r:id="rId3" imgW="3136680" imgH="698400" progId="Equation.3">
              <p:embed/>
            </p:oleObj>
          </a:graphicData>
        </a:graphic>
      </p:graphicFrame>
      <p:graphicFrame>
        <p:nvGraphicFramePr>
          <p:cNvPr id="74756" name="Object 4"/>
          <p:cNvGraphicFramePr>
            <a:graphicFrameLocks noChangeAspect="1"/>
          </p:cNvGraphicFramePr>
          <p:nvPr/>
        </p:nvGraphicFramePr>
        <p:xfrm>
          <a:off x="2057400" y="3276600"/>
          <a:ext cx="4343400" cy="715963"/>
        </p:xfrm>
        <a:graphic>
          <a:graphicData uri="http://schemas.openxmlformats.org/presentationml/2006/ole">
            <p:oleObj spid="_x0000_s210947" name="Equation" r:id="rId4" imgW="1231560" imgH="203040" progId="Equation.3">
              <p:embed/>
            </p:oleObj>
          </a:graphicData>
        </a:graphic>
      </p:graphicFrame>
      <p:sp>
        <p:nvSpPr>
          <p:cNvPr id="18437" name="Line 5"/>
          <p:cNvSpPr>
            <a:spLocks noChangeShapeType="1"/>
          </p:cNvSpPr>
          <p:nvPr/>
        </p:nvSpPr>
        <p:spPr bwMode="auto">
          <a:xfrm flipH="1" flipV="1">
            <a:off x="4114800" y="3962400"/>
            <a:ext cx="76200" cy="685800"/>
          </a:xfrm>
          <a:prstGeom prst="line">
            <a:avLst/>
          </a:prstGeom>
          <a:noFill/>
          <a:ln w="9525">
            <a:noFill/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en-US"/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4191000" y="3962400"/>
            <a:ext cx="3505200" cy="1204913"/>
            <a:chOff x="2640" y="2496"/>
            <a:chExt cx="2208" cy="759"/>
          </a:xfrm>
        </p:grpSpPr>
        <p:sp>
          <p:nvSpPr>
            <p:cNvPr id="18439" name="Text Box 7"/>
            <p:cNvSpPr txBox="1">
              <a:spLocks noChangeArrowheads="1"/>
            </p:cNvSpPr>
            <p:nvPr/>
          </p:nvSpPr>
          <p:spPr bwMode="auto">
            <a:xfrm>
              <a:off x="2832" y="2928"/>
              <a:ext cx="2016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800">
                  <a:solidFill>
                    <a:srgbClr val="FF3300"/>
                  </a:solidFill>
                </a:rPr>
                <a:t>Implicit bit</a:t>
              </a:r>
            </a:p>
          </p:txBody>
        </p:sp>
        <p:sp>
          <p:nvSpPr>
            <p:cNvPr id="18440" name="Line 8"/>
            <p:cNvSpPr>
              <a:spLocks noChangeShapeType="1"/>
            </p:cNvSpPr>
            <p:nvPr/>
          </p:nvSpPr>
          <p:spPr bwMode="auto">
            <a:xfrm flipH="1" flipV="1">
              <a:off x="2640" y="2496"/>
              <a:ext cx="336" cy="528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 type="triangle" w="med" len="med"/>
            </a:ln>
          </p:spPr>
          <p:txBody>
            <a:bodyPr>
              <a:spAutoFit/>
            </a:bodyPr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47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47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47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47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Order of Data Storage</a:t>
            </a:r>
          </a:p>
        </p:txBody>
      </p:sp>
      <p:sp>
        <p:nvSpPr>
          <p:cNvPr id="1054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772400" cy="762000"/>
          </a:xfrm>
        </p:spPr>
        <p:txBody>
          <a:bodyPr/>
          <a:lstStyle/>
          <a:p>
            <a:r>
              <a:rPr lang="en-US"/>
              <a:t>If matrix A is stored row-wise:</a:t>
            </a:r>
          </a:p>
        </p:txBody>
      </p:sp>
      <p:graphicFrame>
        <p:nvGraphicFramePr>
          <p:cNvPr id="105476" name="Object 4"/>
          <p:cNvGraphicFramePr>
            <a:graphicFrameLocks noChangeAspect="1"/>
          </p:cNvGraphicFramePr>
          <p:nvPr/>
        </p:nvGraphicFramePr>
        <p:xfrm>
          <a:off x="685800" y="2743200"/>
          <a:ext cx="7772400" cy="623888"/>
        </p:xfrm>
        <a:graphic>
          <a:graphicData uri="http://schemas.openxmlformats.org/presentationml/2006/ole">
            <p:oleObj spid="_x0000_s105476" name="Equation" r:id="rId3" imgW="2844720" imgH="228600" progId="Equation.3">
              <p:embed/>
            </p:oleObj>
          </a:graphicData>
        </a:graphic>
      </p:graphicFrame>
      <p:sp>
        <p:nvSpPr>
          <p:cNvPr id="105477" name="Text Box 5"/>
          <p:cNvSpPr txBox="1">
            <a:spLocks noChangeArrowheads="1"/>
          </p:cNvSpPr>
          <p:nvPr/>
        </p:nvSpPr>
        <p:spPr bwMode="auto">
          <a:xfrm>
            <a:off x="609600" y="3733800"/>
            <a:ext cx="7696200" cy="1370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US" b="1"/>
              <a:t>The dot product approach might be efficient.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b="1"/>
              <a:t>If the data is stored column-wise, the </a:t>
            </a:r>
            <a:r>
              <a:rPr lang="en-US" b="1" i="1"/>
              <a:t>saxpy</a:t>
            </a:r>
            <a:r>
              <a:rPr lang="en-US" b="1"/>
              <a:t> approach might be more efficient:</a:t>
            </a:r>
          </a:p>
        </p:txBody>
      </p:sp>
      <p:graphicFrame>
        <p:nvGraphicFramePr>
          <p:cNvPr id="105478" name="Object 6"/>
          <p:cNvGraphicFramePr>
            <a:graphicFrameLocks noChangeAspect="1"/>
          </p:cNvGraphicFramePr>
          <p:nvPr/>
        </p:nvGraphicFramePr>
        <p:xfrm>
          <a:off x="574675" y="5334000"/>
          <a:ext cx="7842250" cy="623888"/>
        </p:xfrm>
        <a:graphic>
          <a:graphicData uri="http://schemas.openxmlformats.org/presentationml/2006/ole">
            <p:oleObj spid="_x0000_s105478" name="Equation" r:id="rId4" imgW="2869920" imgH="2286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54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54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54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54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54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54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54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54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54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5475" grpId="0" build="p" autoUpdateAnimBg="0"/>
      <p:bldP spid="105477" grpId="0" build="p" autoUpdateAnimBg="0"/>
    </p:bld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With Partner</a:t>
            </a:r>
          </a:p>
        </p:txBody>
      </p:sp>
      <p:sp>
        <p:nvSpPr>
          <p:cNvPr id="160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Part  II of Acivity 4</a:t>
            </a:r>
          </a:p>
          <a:p>
            <a:r>
              <a:rPr lang="en-US"/>
              <a:t>Go to board with it 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457200"/>
            <a:ext cx="7772400" cy="1143000"/>
          </a:xfrm>
        </p:spPr>
        <p:txBody>
          <a:bodyPr/>
          <a:lstStyle/>
          <a:p>
            <a:r>
              <a:rPr lang="en-US" sz="2800"/>
              <a:t>Matrix vector product with upper triagular matrix</a:t>
            </a:r>
            <a:endParaRPr lang="en-US"/>
          </a:p>
        </p:txBody>
      </p:sp>
      <p:graphicFrame>
        <p:nvGraphicFramePr>
          <p:cNvPr id="106499" name="Object 3"/>
          <p:cNvGraphicFramePr>
            <a:graphicFrameLocks noChangeAspect="1"/>
          </p:cNvGraphicFramePr>
          <p:nvPr/>
        </p:nvGraphicFramePr>
        <p:xfrm>
          <a:off x="4514850" y="3321050"/>
          <a:ext cx="112713" cy="214313"/>
        </p:xfrm>
        <a:graphic>
          <a:graphicData uri="http://schemas.openxmlformats.org/presentationml/2006/ole">
            <p:oleObj spid="_x0000_s106499" name="Equation" r:id="rId3" imgW="114120" imgH="215640" progId="Equation.3">
              <p:embed/>
            </p:oleObj>
          </a:graphicData>
        </a:graphic>
      </p:graphicFrame>
      <p:graphicFrame>
        <p:nvGraphicFramePr>
          <p:cNvPr id="106500" name="Object 4"/>
          <p:cNvGraphicFramePr>
            <a:graphicFrameLocks noChangeAspect="1"/>
          </p:cNvGraphicFramePr>
          <p:nvPr/>
        </p:nvGraphicFramePr>
        <p:xfrm>
          <a:off x="3276600" y="1447800"/>
          <a:ext cx="5181600" cy="2663825"/>
        </p:xfrm>
        <a:graphic>
          <a:graphicData uri="http://schemas.openxmlformats.org/presentationml/2006/ole">
            <p:oleObj spid="_x0000_s106500" name="Equation" r:id="rId4" imgW="2717640" imgH="1396800" progId="Equation.3">
              <p:embed/>
            </p:oleObj>
          </a:graphicData>
        </a:graphic>
      </p:graphicFrame>
      <p:sp>
        <p:nvSpPr>
          <p:cNvPr id="106502" name="Text Box 6"/>
          <p:cNvSpPr txBox="1">
            <a:spLocks noChangeArrowheads="1"/>
          </p:cNvSpPr>
          <p:nvPr/>
        </p:nvSpPr>
        <p:spPr bwMode="auto">
          <a:xfrm>
            <a:off x="5715000" y="4191000"/>
            <a:ext cx="2286000" cy="1552575"/>
          </a:xfrm>
          <a:prstGeom prst="rect">
            <a:avLst/>
          </a:prstGeom>
          <a:noFill/>
          <a:ln w="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i="1">
                <a:solidFill>
                  <a:srgbClr val="FF0000"/>
                </a:solidFill>
              </a:rPr>
              <a:t>a</a:t>
            </a:r>
            <a:r>
              <a:rPr lang="en-US">
                <a:solidFill>
                  <a:srgbClr val="FF0000"/>
                </a:solidFill>
              </a:rPr>
              <a:t>(j,j:n)*</a:t>
            </a:r>
            <a:r>
              <a:rPr lang="en-US" b="1" i="1">
                <a:solidFill>
                  <a:srgbClr val="FF0000"/>
                </a:solidFill>
              </a:rPr>
              <a:t>x</a:t>
            </a:r>
            <a:r>
              <a:rPr lang="en-US">
                <a:solidFill>
                  <a:srgbClr val="FF0000"/>
                </a:solidFill>
              </a:rPr>
              <a:t>(j:n) for each j (where * is dot product in Matlab)</a:t>
            </a:r>
            <a:endParaRPr lang="en-US" b="1" i="1">
              <a:solidFill>
                <a:srgbClr val="FF0000"/>
              </a:solidFill>
            </a:endParaRPr>
          </a:p>
        </p:txBody>
      </p:sp>
      <p:sp>
        <p:nvSpPr>
          <p:cNvPr id="106503" name="Text Box 7"/>
          <p:cNvSpPr txBox="1">
            <a:spLocks noChangeArrowheads="1"/>
          </p:cNvSpPr>
          <p:nvPr/>
        </p:nvSpPr>
        <p:spPr bwMode="auto">
          <a:xfrm>
            <a:off x="457200" y="1676400"/>
            <a:ext cx="2590800" cy="879475"/>
          </a:xfrm>
          <a:prstGeom prst="rect">
            <a:avLst/>
          </a:prstGeom>
          <a:solidFill>
            <a:srgbClr val="CCFFFF"/>
          </a:solidFill>
          <a:ln w="57150" cmpd="thinThick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Row oriented (dot product)</a:t>
            </a:r>
          </a:p>
        </p:txBody>
      </p:sp>
      <p:graphicFrame>
        <p:nvGraphicFramePr>
          <p:cNvPr id="106504" name="Object 8"/>
          <p:cNvGraphicFramePr>
            <a:graphicFrameLocks noChangeAspect="1"/>
          </p:cNvGraphicFramePr>
          <p:nvPr/>
        </p:nvGraphicFramePr>
        <p:xfrm>
          <a:off x="3276600" y="1447800"/>
          <a:ext cx="5181600" cy="2663825"/>
        </p:xfrm>
        <a:graphic>
          <a:graphicData uri="http://schemas.openxmlformats.org/presentationml/2006/ole">
            <p:oleObj spid="_x0000_s106504" name="Equation" r:id="rId5" imgW="2717640" imgH="1396800" progId="Equation.3">
              <p:embed/>
            </p:oleObj>
          </a:graphicData>
        </a:graphic>
      </p:graphicFrame>
      <p:graphicFrame>
        <p:nvGraphicFramePr>
          <p:cNvPr id="106501" name="Object 5"/>
          <p:cNvGraphicFramePr>
            <a:graphicFrameLocks noChangeAspect="1"/>
          </p:cNvGraphicFramePr>
          <p:nvPr/>
        </p:nvGraphicFramePr>
        <p:xfrm>
          <a:off x="685800" y="3276600"/>
          <a:ext cx="4953000" cy="3011488"/>
        </p:xfrm>
        <a:graphic>
          <a:graphicData uri="http://schemas.openxmlformats.org/presentationml/2006/ole">
            <p:oleObj spid="_x0000_s106501" name="Equation" r:id="rId6" imgW="2590560" imgH="15746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65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65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65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65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65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65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6502" grpId="0" animBg="1" autoUpdateAnimBg="0"/>
      <p:bldP spid="106503" grpId="0" animBg="1" autoUpdateAnimBg="0"/>
    </p:bld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Upper triangular - check code</a:t>
            </a:r>
            <a:endParaRPr lang="en-US"/>
          </a:p>
        </p:txBody>
      </p:sp>
      <p:pic>
        <p:nvPicPr>
          <p:cNvPr id="10752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2286000"/>
            <a:ext cx="4953000" cy="3148013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</p:spPr>
      </p:pic>
      <p:sp>
        <p:nvSpPr>
          <p:cNvPr id="107524" name="Text Box 4"/>
          <p:cNvSpPr txBox="1">
            <a:spLocks noChangeArrowheads="1"/>
          </p:cNvSpPr>
          <p:nvPr/>
        </p:nvSpPr>
        <p:spPr bwMode="auto">
          <a:xfrm>
            <a:off x="1295400" y="5638800"/>
            <a:ext cx="3962400" cy="898525"/>
          </a:xfrm>
          <a:prstGeom prst="rect">
            <a:avLst/>
          </a:prstGeom>
          <a:noFill/>
          <a:ln w="76200" cmpd="tri">
            <a:solidFill>
              <a:srgbClr val="FF66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This seems to give the correct answer.  </a:t>
            </a:r>
          </a:p>
        </p:txBody>
      </p:sp>
      <p:pic>
        <p:nvPicPr>
          <p:cNvPr id="107525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10200" y="2209800"/>
            <a:ext cx="3246438" cy="3581400"/>
          </a:xfrm>
          <a:prstGeom prst="rect">
            <a:avLst/>
          </a:prstGeom>
          <a:noFill/>
          <a:ln w="57150" cmpd="thickThin">
            <a:solidFill>
              <a:srgbClr val="FF000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75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75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75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75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75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75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7524" grpId="0" animBg="1" autoUpdateAnimBg="0"/>
    </p:bldLst>
  </p:timing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457200"/>
            <a:ext cx="7772400" cy="1143000"/>
          </a:xfrm>
        </p:spPr>
        <p:txBody>
          <a:bodyPr/>
          <a:lstStyle/>
          <a:p>
            <a:r>
              <a:rPr lang="en-US" sz="2800"/>
              <a:t>Matrix vector product with upper triangular matrix</a:t>
            </a:r>
            <a:endParaRPr lang="en-US"/>
          </a:p>
        </p:txBody>
      </p:sp>
      <p:graphicFrame>
        <p:nvGraphicFramePr>
          <p:cNvPr id="108547" name="Object 3"/>
          <p:cNvGraphicFramePr>
            <a:graphicFrameLocks noChangeAspect="1"/>
          </p:cNvGraphicFramePr>
          <p:nvPr/>
        </p:nvGraphicFramePr>
        <p:xfrm>
          <a:off x="4514850" y="3321050"/>
          <a:ext cx="112713" cy="214313"/>
        </p:xfrm>
        <a:graphic>
          <a:graphicData uri="http://schemas.openxmlformats.org/presentationml/2006/ole">
            <p:oleObj spid="_x0000_s108547" name="Equation" r:id="rId3" imgW="114120" imgH="215640" progId="Equation.3">
              <p:embed/>
            </p:oleObj>
          </a:graphicData>
        </a:graphic>
      </p:graphicFrame>
      <p:graphicFrame>
        <p:nvGraphicFramePr>
          <p:cNvPr id="108548" name="Object 4"/>
          <p:cNvGraphicFramePr>
            <a:graphicFrameLocks noChangeAspect="1"/>
          </p:cNvGraphicFramePr>
          <p:nvPr/>
        </p:nvGraphicFramePr>
        <p:xfrm>
          <a:off x="914400" y="1371600"/>
          <a:ext cx="5181600" cy="2663825"/>
        </p:xfrm>
        <a:graphic>
          <a:graphicData uri="http://schemas.openxmlformats.org/presentationml/2006/ole">
            <p:oleObj spid="_x0000_s108548" name="Equation" r:id="rId4" imgW="2717640" imgH="1396800" progId="Equation.3">
              <p:embed/>
            </p:oleObj>
          </a:graphicData>
        </a:graphic>
      </p:graphicFrame>
      <p:graphicFrame>
        <p:nvGraphicFramePr>
          <p:cNvPr id="108549" name="Object 5"/>
          <p:cNvGraphicFramePr>
            <a:graphicFrameLocks noChangeAspect="1"/>
          </p:cNvGraphicFramePr>
          <p:nvPr/>
        </p:nvGraphicFramePr>
        <p:xfrm>
          <a:off x="762000" y="4187825"/>
          <a:ext cx="1141413" cy="874713"/>
        </p:xfrm>
        <a:graphic>
          <a:graphicData uri="http://schemas.openxmlformats.org/presentationml/2006/ole">
            <p:oleObj spid="_x0000_s108549" name="Equation" r:id="rId5" imgW="596880" imgH="457200" progId="Equation.3">
              <p:embed/>
            </p:oleObj>
          </a:graphicData>
        </a:graphic>
      </p:graphicFrame>
      <p:graphicFrame>
        <p:nvGraphicFramePr>
          <p:cNvPr id="108550" name="Object 6"/>
          <p:cNvGraphicFramePr>
            <a:graphicFrameLocks noChangeAspect="1"/>
          </p:cNvGraphicFramePr>
          <p:nvPr/>
        </p:nvGraphicFramePr>
        <p:xfrm>
          <a:off x="2120900" y="4214813"/>
          <a:ext cx="1798638" cy="1284287"/>
        </p:xfrm>
        <a:graphic>
          <a:graphicData uri="http://schemas.openxmlformats.org/presentationml/2006/ole">
            <p:oleObj spid="_x0000_s108550" name="Equation" r:id="rId6" imgW="939600" imgH="672840" progId="Equation.3">
              <p:embed/>
            </p:oleObj>
          </a:graphicData>
        </a:graphic>
      </p:graphicFrame>
      <p:graphicFrame>
        <p:nvGraphicFramePr>
          <p:cNvPr id="108551" name="Object 7"/>
          <p:cNvGraphicFramePr>
            <a:graphicFrameLocks noChangeAspect="1"/>
          </p:cNvGraphicFramePr>
          <p:nvPr/>
        </p:nvGraphicFramePr>
        <p:xfrm>
          <a:off x="4267200" y="4200525"/>
          <a:ext cx="1773238" cy="1751013"/>
        </p:xfrm>
        <a:graphic>
          <a:graphicData uri="http://schemas.openxmlformats.org/presentationml/2006/ole">
            <p:oleObj spid="_x0000_s108551" name="Equation" r:id="rId7" imgW="927000" imgH="914400" progId="Equation.3">
              <p:embed/>
            </p:oleObj>
          </a:graphicData>
        </a:graphic>
      </p:graphicFrame>
      <p:graphicFrame>
        <p:nvGraphicFramePr>
          <p:cNvPr id="108552" name="Object 8"/>
          <p:cNvGraphicFramePr>
            <a:graphicFrameLocks noChangeAspect="1"/>
          </p:cNvGraphicFramePr>
          <p:nvPr/>
        </p:nvGraphicFramePr>
        <p:xfrm>
          <a:off x="6629400" y="2895600"/>
          <a:ext cx="1797050" cy="3087688"/>
        </p:xfrm>
        <a:graphic>
          <a:graphicData uri="http://schemas.openxmlformats.org/presentationml/2006/ole">
            <p:oleObj spid="_x0000_s108552" name="Equation" r:id="rId8" imgW="939600" imgH="1612800" progId="Equation.3">
              <p:embed/>
            </p:oleObj>
          </a:graphicData>
        </a:graphic>
      </p:graphicFrame>
      <p:sp>
        <p:nvSpPr>
          <p:cNvPr id="108553" name="Text Box 9"/>
          <p:cNvSpPr txBox="1">
            <a:spLocks noChangeArrowheads="1"/>
          </p:cNvSpPr>
          <p:nvPr/>
        </p:nvSpPr>
        <p:spPr bwMode="auto">
          <a:xfrm>
            <a:off x="609600" y="5562600"/>
            <a:ext cx="3657600" cy="83185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rgbClr val="FF0000"/>
                </a:solidFill>
              </a:rPr>
              <a:t>y</a:t>
            </a:r>
            <a:r>
              <a:rPr lang="en-US">
                <a:solidFill>
                  <a:srgbClr val="FF0000"/>
                </a:solidFill>
              </a:rPr>
              <a:t>(1:j)=</a:t>
            </a:r>
            <a:r>
              <a:rPr lang="en-US" b="1">
                <a:solidFill>
                  <a:srgbClr val="FF0000"/>
                </a:solidFill>
              </a:rPr>
              <a:t>y</a:t>
            </a:r>
            <a:r>
              <a:rPr lang="en-US">
                <a:solidFill>
                  <a:srgbClr val="FF0000"/>
                </a:solidFill>
              </a:rPr>
              <a:t>(1:j) + </a:t>
            </a:r>
            <a:r>
              <a:rPr lang="en-US" b="1" i="1">
                <a:solidFill>
                  <a:srgbClr val="FF0000"/>
                </a:solidFill>
              </a:rPr>
              <a:t>a</a:t>
            </a:r>
            <a:r>
              <a:rPr lang="en-US">
                <a:solidFill>
                  <a:srgbClr val="FF0000"/>
                </a:solidFill>
              </a:rPr>
              <a:t>(1:j,j)*</a:t>
            </a:r>
            <a:r>
              <a:rPr lang="en-US" b="1">
                <a:solidFill>
                  <a:srgbClr val="FF0000"/>
                </a:solidFill>
              </a:rPr>
              <a:t>x</a:t>
            </a:r>
            <a:r>
              <a:rPr lang="en-US">
                <a:solidFill>
                  <a:srgbClr val="FF0000"/>
                </a:solidFill>
              </a:rPr>
              <a:t>(j)</a:t>
            </a:r>
            <a:br>
              <a:rPr lang="en-US">
                <a:solidFill>
                  <a:srgbClr val="FF0000"/>
                </a:solidFill>
              </a:rPr>
            </a:br>
            <a:r>
              <a:rPr lang="en-US">
                <a:solidFill>
                  <a:srgbClr val="FF0000"/>
                </a:solidFill>
              </a:rPr>
              <a:t>for each j</a:t>
            </a:r>
          </a:p>
        </p:txBody>
      </p:sp>
      <p:sp>
        <p:nvSpPr>
          <p:cNvPr id="108554" name="Text Box 10"/>
          <p:cNvSpPr txBox="1">
            <a:spLocks noChangeArrowheads="1"/>
          </p:cNvSpPr>
          <p:nvPr/>
        </p:nvSpPr>
        <p:spPr bwMode="auto">
          <a:xfrm>
            <a:off x="6477000" y="1447800"/>
            <a:ext cx="1447800" cy="879475"/>
          </a:xfrm>
          <a:prstGeom prst="rect">
            <a:avLst/>
          </a:prstGeom>
          <a:solidFill>
            <a:srgbClr val="CCFFFF"/>
          </a:solidFill>
          <a:ln w="57150" cmpd="thinThick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Column oriented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85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85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85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85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85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85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85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85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85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85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85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85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8553" grpId="0" animBg="1" autoUpdateAnimBg="0"/>
      <p:bldP spid="108554" grpId="0" animBg="1" autoUpdateAnimBg="0"/>
    </p:bldLst>
  </p:timing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95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981200"/>
            <a:ext cx="6019800" cy="2211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9571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Upper triangular - check code</a:t>
            </a:r>
            <a:endParaRPr lang="en-US"/>
          </a:p>
        </p:txBody>
      </p:sp>
      <p:sp>
        <p:nvSpPr>
          <p:cNvPr id="109572" name="Text Box 4"/>
          <p:cNvSpPr txBox="1">
            <a:spLocks noChangeArrowheads="1"/>
          </p:cNvSpPr>
          <p:nvPr/>
        </p:nvSpPr>
        <p:spPr bwMode="auto">
          <a:xfrm>
            <a:off x="304800" y="4495800"/>
            <a:ext cx="3276600" cy="898525"/>
          </a:xfrm>
          <a:prstGeom prst="rect">
            <a:avLst/>
          </a:prstGeom>
          <a:noFill/>
          <a:ln w="76200" cmpd="tri">
            <a:solidFill>
              <a:srgbClr val="FF66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This seems to give the correct answer.  </a:t>
            </a:r>
          </a:p>
        </p:txBody>
      </p:sp>
      <p:pic>
        <p:nvPicPr>
          <p:cNvPr id="109573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62400" y="3505200"/>
            <a:ext cx="3962400" cy="3048000"/>
          </a:xfrm>
          <a:prstGeom prst="rect">
            <a:avLst/>
          </a:prstGeom>
          <a:noFill/>
          <a:ln w="57150" cmpd="thinThick">
            <a:solidFill>
              <a:schemeClr val="accent2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95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95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95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95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9572" grpId="0" animBg="1" autoUpdateAnimBg="0"/>
    </p:bldLst>
  </p:timing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Matrix-Matrix products </a:t>
            </a:r>
            <a:r>
              <a:rPr lang="en-US" b="1"/>
              <a:t>C= AB</a:t>
            </a:r>
            <a:endParaRPr lang="en-US"/>
          </a:p>
        </p:txBody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2895600"/>
            <a:ext cx="7772400" cy="3352800"/>
          </a:xfrm>
        </p:spPr>
        <p:txBody>
          <a:bodyPr/>
          <a:lstStyle/>
          <a:p>
            <a:r>
              <a:rPr lang="en-US" sz="2800"/>
              <a:t>Each element of product is an inner (dot) product between a row of A and one column vector.</a:t>
            </a:r>
          </a:p>
          <a:p>
            <a:r>
              <a:rPr lang="en-US" sz="2800"/>
              <a:t>Each column of the product is a matrix vector product between </a:t>
            </a:r>
            <a:r>
              <a:rPr lang="en-US" sz="2800" b="1"/>
              <a:t>A</a:t>
            </a:r>
            <a:r>
              <a:rPr lang="en-US" sz="2800"/>
              <a:t> and one column of </a:t>
            </a:r>
            <a:r>
              <a:rPr lang="en-US" sz="2800" b="1"/>
              <a:t>B</a:t>
            </a:r>
            <a:r>
              <a:rPr lang="en-US" sz="2800"/>
              <a:t>.</a:t>
            </a:r>
          </a:p>
          <a:p>
            <a:r>
              <a:rPr lang="en-US" sz="2800"/>
              <a:t>The entire </a:t>
            </a:r>
            <a:r>
              <a:rPr lang="en-US" sz="2800" b="1"/>
              <a:t>C</a:t>
            </a:r>
            <a:r>
              <a:rPr lang="en-US" sz="2800"/>
              <a:t> matrix is just a collection of matrix-vector products, and will have the same range of algorithms.</a:t>
            </a:r>
          </a:p>
        </p:txBody>
      </p:sp>
      <p:graphicFrame>
        <p:nvGraphicFramePr>
          <p:cNvPr id="110596" name="Object 4"/>
          <p:cNvGraphicFramePr>
            <a:graphicFrameLocks noChangeAspect="1"/>
          </p:cNvGraphicFramePr>
          <p:nvPr/>
        </p:nvGraphicFramePr>
        <p:xfrm>
          <a:off x="3352800" y="1524000"/>
          <a:ext cx="2590800" cy="1241425"/>
        </p:xfrm>
        <a:graphic>
          <a:graphicData uri="http://schemas.openxmlformats.org/presentationml/2006/ole">
            <p:oleObj spid="_x0000_s110596" name="Equation" r:id="rId3" imgW="901440" imgH="4316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05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05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05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05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05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05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05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05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05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05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05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0595" grpId="0" build="p" autoUpdateAnimBg="0"/>
    </p:bldLst>
  </p:timing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8229600" cy="1143000"/>
          </a:xfrm>
        </p:spPr>
        <p:txBody>
          <a:bodyPr/>
          <a:lstStyle/>
          <a:p>
            <a:r>
              <a:rPr lang="en-US" sz="3600"/>
              <a:t>The element C</a:t>
            </a:r>
            <a:r>
              <a:rPr lang="en-US" sz="3600" baseline="-25000"/>
              <a:t>21</a:t>
            </a:r>
            <a:r>
              <a:rPr lang="en-US" sz="3600"/>
              <a:t> is formed by the scalar product of row-2 of </a:t>
            </a:r>
            <a:r>
              <a:rPr lang="en-US" sz="3600" b="1"/>
              <a:t>A</a:t>
            </a:r>
            <a:r>
              <a:rPr lang="en-US" sz="3600"/>
              <a:t> with column-1 of </a:t>
            </a:r>
            <a:r>
              <a:rPr lang="en-US" sz="3600" b="1"/>
              <a:t>B</a:t>
            </a:r>
            <a:r>
              <a:rPr lang="en-US" sz="3600"/>
              <a:t>.</a:t>
            </a:r>
            <a:endParaRPr lang="en-US"/>
          </a:p>
        </p:txBody>
      </p:sp>
      <p:graphicFrame>
        <p:nvGraphicFramePr>
          <p:cNvPr id="112643" name="Object 3"/>
          <p:cNvGraphicFramePr>
            <a:graphicFrameLocks noChangeAspect="1"/>
          </p:cNvGraphicFramePr>
          <p:nvPr/>
        </p:nvGraphicFramePr>
        <p:xfrm>
          <a:off x="4514850" y="3321050"/>
          <a:ext cx="112713" cy="214313"/>
        </p:xfrm>
        <a:graphic>
          <a:graphicData uri="http://schemas.openxmlformats.org/presentationml/2006/ole">
            <p:oleObj spid="_x0000_s112643" name="Equation" r:id="rId3" imgW="114120" imgH="215640" progId="Equation.3">
              <p:embed/>
            </p:oleObj>
          </a:graphicData>
        </a:graphic>
      </p:graphicFrame>
      <p:graphicFrame>
        <p:nvGraphicFramePr>
          <p:cNvPr id="112644" name="Object 4"/>
          <p:cNvGraphicFramePr>
            <a:graphicFrameLocks noChangeAspect="1"/>
          </p:cNvGraphicFramePr>
          <p:nvPr/>
        </p:nvGraphicFramePr>
        <p:xfrm>
          <a:off x="914400" y="5334000"/>
          <a:ext cx="7226300" cy="1182688"/>
        </p:xfrm>
        <a:graphic>
          <a:graphicData uri="http://schemas.openxmlformats.org/presentationml/2006/ole">
            <p:oleObj spid="_x0000_s112644" name="Equation" r:id="rId4" imgW="2628720" imgH="431640" progId="Equation.3">
              <p:embed/>
            </p:oleObj>
          </a:graphicData>
        </a:graphic>
      </p:graphicFrame>
      <p:sp>
        <p:nvSpPr>
          <p:cNvPr id="112645" name="Rectangle 5"/>
          <p:cNvSpPr>
            <a:spLocks noChangeArrowheads="1"/>
          </p:cNvSpPr>
          <p:nvPr/>
        </p:nvSpPr>
        <p:spPr bwMode="auto">
          <a:xfrm>
            <a:off x="685800" y="2971800"/>
            <a:ext cx="25146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12646" name="Group 6"/>
          <p:cNvGrpSpPr>
            <a:grpSpLocks/>
          </p:cNvGrpSpPr>
          <p:nvPr/>
        </p:nvGrpSpPr>
        <p:grpSpPr bwMode="auto">
          <a:xfrm>
            <a:off x="685800" y="1981200"/>
            <a:ext cx="7558088" cy="3322638"/>
            <a:chOff x="432" y="1248"/>
            <a:chExt cx="4761" cy="2093"/>
          </a:xfrm>
        </p:grpSpPr>
        <p:grpSp>
          <p:nvGrpSpPr>
            <p:cNvPr id="112647" name="Group 7"/>
            <p:cNvGrpSpPr>
              <a:grpSpLocks/>
            </p:cNvGrpSpPr>
            <p:nvPr/>
          </p:nvGrpSpPr>
          <p:grpSpPr bwMode="auto">
            <a:xfrm>
              <a:off x="432" y="1248"/>
              <a:ext cx="4761" cy="2093"/>
              <a:chOff x="432" y="1488"/>
              <a:chExt cx="4761" cy="2093"/>
            </a:xfrm>
          </p:grpSpPr>
          <p:grpSp>
            <p:nvGrpSpPr>
              <p:cNvPr id="112648" name="Group 8"/>
              <p:cNvGrpSpPr>
                <a:grpSpLocks/>
              </p:cNvGrpSpPr>
              <p:nvPr/>
            </p:nvGrpSpPr>
            <p:grpSpPr bwMode="auto">
              <a:xfrm>
                <a:off x="432" y="1488"/>
                <a:ext cx="4761" cy="2093"/>
                <a:chOff x="432" y="1488"/>
                <a:chExt cx="4761" cy="2093"/>
              </a:xfrm>
            </p:grpSpPr>
            <p:grpSp>
              <p:nvGrpSpPr>
                <p:cNvPr id="112649" name="Group 9"/>
                <p:cNvGrpSpPr>
                  <a:grpSpLocks/>
                </p:cNvGrpSpPr>
                <p:nvPr/>
              </p:nvGrpSpPr>
              <p:grpSpPr bwMode="auto">
                <a:xfrm>
                  <a:off x="432" y="1488"/>
                  <a:ext cx="4761" cy="2093"/>
                  <a:chOff x="432" y="1488"/>
                  <a:chExt cx="4761" cy="2093"/>
                </a:xfrm>
              </p:grpSpPr>
              <p:sp>
                <p:nvSpPr>
                  <p:cNvPr id="112650" name="Rectangle 10"/>
                  <p:cNvSpPr>
                    <a:spLocks noChangeArrowheads="1"/>
                  </p:cNvSpPr>
                  <p:nvPr/>
                </p:nvSpPr>
                <p:spPr bwMode="auto">
                  <a:xfrm flipH="1" flipV="1">
                    <a:off x="432" y="1872"/>
                    <a:ext cx="1584" cy="528"/>
                  </a:xfrm>
                  <a:prstGeom prst="rect">
                    <a:avLst/>
                  </a:prstGeom>
                  <a:solidFill>
                    <a:schemeClr val="accent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12651" name="Rectangle 11"/>
                  <p:cNvSpPr>
                    <a:spLocks noChangeArrowheads="1"/>
                  </p:cNvSpPr>
                  <p:nvPr/>
                </p:nvSpPr>
                <p:spPr bwMode="auto">
                  <a:xfrm rot="-5400000" flipH="1" flipV="1">
                    <a:off x="1920" y="1728"/>
                    <a:ext cx="1584" cy="1104"/>
                  </a:xfrm>
                  <a:prstGeom prst="rect">
                    <a:avLst/>
                  </a:prstGeom>
                  <a:solidFill>
                    <a:schemeClr val="accent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12652" name="Rectangle 12"/>
                  <p:cNvSpPr>
                    <a:spLocks noChangeArrowheads="1"/>
                  </p:cNvSpPr>
                  <p:nvPr/>
                </p:nvSpPr>
                <p:spPr bwMode="auto">
                  <a:xfrm flipH="1" flipV="1">
                    <a:off x="4080" y="1968"/>
                    <a:ext cx="1113" cy="528"/>
                  </a:xfrm>
                  <a:prstGeom prst="rect">
                    <a:avLst/>
                  </a:prstGeom>
                  <a:solidFill>
                    <a:schemeClr val="accent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12653" name="Text Box 13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008" y="2016"/>
                    <a:ext cx="28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>
                    <a:spAutoFit/>
                  </a:bodyPr>
                  <a:lstStyle/>
                  <a:p>
                    <a:pPr>
                      <a:spcBef>
                        <a:spcPct val="50000"/>
                      </a:spcBef>
                    </a:pPr>
                    <a:r>
                      <a:rPr lang="en-US" b="1"/>
                      <a:t>A</a:t>
                    </a:r>
                  </a:p>
                </p:txBody>
              </p:sp>
              <p:sp>
                <p:nvSpPr>
                  <p:cNvPr id="112654" name="Text Box 14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592" y="2016"/>
                    <a:ext cx="288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>
                    <a:spAutoFit/>
                  </a:bodyPr>
                  <a:lstStyle/>
                  <a:p>
                    <a:pPr>
                      <a:spcBef>
                        <a:spcPct val="50000"/>
                      </a:spcBef>
                    </a:pPr>
                    <a:r>
                      <a:rPr lang="en-US" b="1"/>
                      <a:t>B</a:t>
                    </a:r>
                  </a:p>
                </p:txBody>
              </p:sp>
              <p:sp>
                <p:nvSpPr>
                  <p:cNvPr id="112655" name="Text Box 15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368" y="2064"/>
                    <a:ext cx="720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>
                    <a:spAutoFit/>
                  </a:bodyPr>
                  <a:lstStyle/>
                  <a:p>
                    <a:pPr>
                      <a:spcBef>
                        <a:spcPct val="50000"/>
                      </a:spcBef>
                    </a:pPr>
                    <a:r>
                      <a:rPr lang="en-US" b="1"/>
                      <a:t>C=AB</a:t>
                    </a:r>
                  </a:p>
                </p:txBody>
              </p:sp>
              <p:sp>
                <p:nvSpPr>
                  <p:cNvPr id="112656" name="Text Box 16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20" y="2640"/>
                    <a:ext cx="672" cy="365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>
                    <a:spAutoFit/>
                  </a:bodyPr>
                  <a:lstStyle/>
                  <a:p>
                    <a:pPr>
                      <a:spcBef>
                        <a:spcPct val="50000"/>
                      </a:spcBef>
                    </a:pPr>
                    <a:r>
                      <a:rPr lang="en-US" sz="3200" i="1">
                        <a:solidFill>
                          <a:srgbClr val="FF3300"/>
                        </a:solidFill>
                      </a:rPr>
                      <a:t>m </a:t>
                    </a:r>
                    <a:r>
                      <a:rPr lang="en-US" sz="3200">
                        <a:solidFill>
                          <a:srgbClr val="FF3300"/>
                        </a:solidFill>
                      </a:rPr>
                      <a:t>x</a:t>
                    </a:r>
                    <a:r>
                      <a:rPr lang="en-US" sz="3200" i="1">
                        <a:solidFill>
                          <a:srgbClr val="FF3300"/>
                        </a:solidFill>
                      </a:rPr>
                      <a:t> r</a:t>
                    </a:r>
                  </a:p>
                </p:txBody>
              </p:sp>
              <p:sp>
                <p:nvSpPr>
                  <p:cNvPr id="112657" name="Rectangle 17"/>
                  <p:cNvSpPr>
                    <a:spLocks noChangeArrowheads="1"/>
                  </p:cNvSpPr>
                  <p:nvPr/>
                </p:nvSpPr>
                <p:spPr bwMode="auto">
                  <a:xfrm>
                    <a:off x="2496" y="3216"/>
                    <a:ext cx="600" cy="365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US" sz="3200" i="1">
                        <a:solidFill>
                          <a:srgbClr val="FF3300"/>
                        </a:solidFill>
                      </a:rPr>
                      <a:t>r </a:t>
                    </a:r>
                    <a:r>
                      <a:rPr lang="en-US" sz="3200">
                        <a:solidFill>
                          <a:srgbClr val="FF3300"/>
                        </a:solidFill>
                      </a:rPr>
                      <a:t>x</a:t>
                    </a:r>
                    <a:r>
                      <a:rPr lang="en-US" sz="3200" i="1">
                        <a:solidFill>
                          <a:srgbClr val="FF3300"/>
                        </a:solidFill>
                      </a:rPr>
                      <a:t> n</a:t>
                    </a:r>
                  </a:p>
                </p:txBody>
              </p:sp>
              <p:sp>
                <p:nvSpPr>
                  <p:cNvPr id="112658" name="Rectangle 18"/>
                  <p:cNvSpPr>
                    <a:spLocks noChangeArrowheads="1"/>
                  </p:cNvSpPr>
                  <p:nvPr/>
                </p:nvSpPr>
                <p:spPr bwMode="auto">
                  <a:xfrm>
                    <a:off x="4368" y="2784"/>
                    <a:ext cx="685" cy="365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US" sz="3200" i="1">
                        <a:solidFill>
                          <a:srgbClr val="FF3300"/>
                        </a:solidFill>
                      </a:rPr>
                      <a:t>m </a:t>
                    </a:r>
                    <a:r>
                      <a:rPr lang="en-US" sz="3200">
                        <a:solidFill>
                          <a:srgbClr val="FF3300"/>
                        </a:solidFill>
                      </a:rPr>
                      <a:t>x</a:t>
                    </a:r>
                    <a:r>
                      <a:rPr lang="en-US" sz="3200" i="1">
                        <a:solidFill>
                          <a:srgbClr val="FF3300"/>
                        </a:solidFill>
                      </a:rPr>
                      <a:t> n</a:t>
                    </a:r>
                  </a:p>
                </p:txBody>
              </p:sp>
            </p:grpSp>
            <p:sp>
              <p:nvSpPr>
                <p:cNvPr id="112659" name="Rectangle 19"/>
                <p:cNvSpPr>
                  <a:spLocks noChangeArrowheads="1"/>
                </p:cNvSpPr>
                <p:nvPr/>
              </p:nvSpPr>
              <p:spPr bwMode="auto">
                <a:xfrm rot="-5400000">
                  <a:off x="1420" y="2254"/>
                  <a:ext cx="1584" cy="96"/>
                </a:xfrm>
                <a:prstGeom prst="rect">
                  <a:avLst/>
                </a:prstGeom>
                <a:solidFill>
                  <a:srgbClr val="FF33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2660" name="Rectangle 20"/>
                <p:cNvSpPr>
                  <a:spLocks noChangeArrowheads="1"/>
                </p:cNvSpPr>
                <p:nvPr/>
              </p:nvSpPr>
              <p:spPr bwMode="auto">
                <a:xfrm>
                  <a:off x="4080" y="1968"/>
                  <a:ext cx="144" cy="96"/>
                </a:xfrm>
                <a:prstGeom prst="rect">
                  <a:avLst/>
                </a:prstGeom>
                <a:solidFill>
                  <a:schemeClr val="accent2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112661" name="Rectangle 21"/>
              <p:cNvSpPr>
                <a:spLocks noChangeArrowheads="1"/>
              </p:cNvSpPr>
              <p:nvPr/>
            </p:nvSpPr>
            <p:spPr bwMode="auto">
              <a:xfrm>
                <a:off x="4224" y="1973"/>
                <a:ext cx="144" cy="96"/>
              </a:xfrm>
              <a:prstGeom prst="rect">
                <a:avLst/>
              </a:prstGeom>
              <a:solidFill>
                <a:schemeClr val="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112662" name="Rectangle 22"/>
            <p:cNvSpPr>
              <a:spLocks noChangeArrowheads="1"/>
            </p:cNvSpPr>
            <p:nvPr/>
          </p:nvSpPr>
          <p:spPr bwMode="auto">
            <a:xfrm>
              <a:off x="437" y="1728"/>
              <a:ext cx="1584" cy="96"/>
            </a:xfrm>
            <a:prstGeom prst="rect">
              <a:avLst/>
            </a:prstGeom>
            <a:solidFill>
              <a:srgbClr val="FF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>
                <a:solidFill>
                  <a:srgbClr val="FF3300"/>
                </a:solidFill>
              </a:endParaRPr>
            </a:p>
          </p:txBody>
        </p:sp>
        <p:sp>
          <p:nvSpPr>
            <p:cNvPr id="112663" name="Rectangle 23"/>
            <p:cNvSpPr>
              <a:spLocks noChangeArrowheads="1"/>
            </p:cNvSpPr>
            <p:nvPr/>
          </p:nvSpPr>
          <p:spPr bwMode="auto">
            <a:xfrm>
              <a:off x="4085" y="1824"/>
              <a:ext cx="144" cy="96"/>
            </a:xfrm>
            <a:prstGeom prst="rect">
              <a:avLst/>
            </a:prstGeom>
            <a:solidFill>
              <a:srgbClr val="FF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With Partner</a:t>
            </a:r>
          </a:p>
        </p:txBody>
      </p:sp>
      <p:sp>
        <p:nvSpPr>
          <p:cNvPr id="161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Activity 4, Part III</a:t>
            </a:r>
          </a:p>
          <a:p>
            <a:r>
              <a:rPr lang="en-US"/>
              <a:t>Results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1795" grpId="0" build="p"/>
    </p:bldLst>
  </p:timing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3962400" cy="1143000"/>
          </a:xfrm>
        </p:spPr>
        <p:txBody>
          <a:bodyPr/>
          <a:lstStyle/>
          <a:p>
            <a:pPr algn="l"/>
            <a:r>
              <a:rPr lang="en-US" sz="3600"/>
              <a:t>Work Group Project</a:t>
            </a:r>
          </a:p>
        </p:txBody>
      </p:sp>
      <p:sp>
        <p:nvSpPr>
          <p:cNvPr id="1116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800"/>
              <a:t>Given the matrix-matrix product</a:t>
            </a:r>
            <a:br>
              <a:rPr lang="en-US" sz="2800"/>
            </a:br>
            <a:r>
              <a:rPr lang="en-US" sz="2800"/>
              <a:t>		</a:t>
            </a:r>
            <a:r>
              <a:rPr lang="en-US" sz="2800" b="1"/>
              <a:t>C=AB</a:t>
            </a:r>
            <a:br>
              <a:rPr lang="en-US" sz="2800" b="1"/>
            </a:br>
            <a:r>
              <a:rPr lang="en-US" sz="2800"/>
              <a:t>where </a:t>
            </a:r>
            <a:r>
              <a:rPr lang="en-US" sz="2800" b="1"/>
              <a:t>A </a:t>
            </a:r>
            <a:r>
              <a:rPr lang="en-US" sz="2800"/>
              <a:t>is an (</a:t>
            </a:r>
            <a:r>
              <a:rPr lang="en-US" sz="2800" i="1"/>
              <a:t>m</a:t>
            </a:r>
            <a:r>
              <a:rPr lang="en-US" sz="2800"/>
              <a:t> </a:t>
            </a:r>
            <a:r>
              <a:rPr lang="en-US" sz="2800">
                <a:sym typeface="Symbol" pitchFamily="18" charset="2"/>
              </a:rPr>
              <a:t></a:t>
            </a:r>
            <a:r>
              <a:rPr lang="en-US" sz="2800"/>
              <a:t> </a:t>
            </a:r>
            <a:r>
              <a:rPr lang="en-US" sz="2800" i="1"/>
              <a:t>r</a:t>
            </a:r>
            <a:r>
              <a:rPr lang="en-US" sz="2800"/>
              <a:t>) matrix, </a:t>
            </a:r>
            <a:r>
              <a:rPr lang="en-US" sz="2800" b="1"/>
              <a:t>B </a:t>
            </a:r>
            <a:r>
              <a:rPr lang="en-US" sz="2800"/>
              <a:t>is an (r </a:t>
            </a:r>
            <a:r>
              <a:rPr lang="en-US" sz="2800">
                <a:sym typeface="Symbol" pitchFamily="18" charset="2"/>
              </a:rPr>
              <a:t></a:t>
            </a:r>
            <a:r>
              <a:rPr lang="en-US" sz="2800"/>
              <a:t> n) matrix and </a:t>
            </a:r>
            <a:r>
              <a:rPr lang="en-US" sz="2800" b="1"/>
              <a:t>C </a:t>
            </a:r>
            <a:r>
              <a:rPr lang="en-US" sz="2800"/>
              <a:t> is an (</a:t>
            </a:r>
            <a:r>
              <a:rPr lang="en-US" sz="2800" i="1"/>
              <a:t>m</a:t>
            </a:r>
            <a:r>
              <a:rPr lang="en-US" sz="2800"/>
              <a:t> </a:t>
            </a:r>
            <a:r>
              <a:rPr lang="en-US" sz="2800">
                <a:sym typeface="Symbol" pitchFamily="18" charset="2"/>
              </a:rPr>
              <a:t></a:t>
            </a:r>
            <a:r>
              <a:rPr lang="en-US" sz="2800"/>
              <a:t> </a:t>
            </a:r>
            <a:r>
              <a:rPr lang="en-US" sz="2800" i="1"/>
              <a:t>n</a:t>
            </a:r>
            <a:r>
              <a:rPr lang="en-US" sz="2800"/>
              <a:t>) matrix  write pseudo code for a suitable algorithm.</a:t>
            </a:r>
          </a:p>
          <a:p>
            <a:r>
              <a:rPr lang="en-US" sz="2800"/>
              <a:t>Estimate in terms of </a:t>
            </a:r>
            <a:r>
              <a:rPr lang="en-US" sz="2800" i="1"/>
              <a:t>m</a:t>
            </a:r>
            <a:r>
              <a:rPr lang="en-US" sz="2800"/>
              <a:t>, </a:t>
            </a:r>
            <a:r>
              <a:rPr lang="en-US" sz="2800" i="1"/>
              <a:t>n, </a:t>
            </a:r>
            <a:r>
              <a:rPr lang="en-US" sz="2800"/>
              <a:t>and</a:t>
            </a:r>
            <a:r>
              <a:rPr lang="en-US" sz="2800" i="1"/>
              <a:t> r </a:t>
            </a:r>
            <a:r>
              <a:rPr lang="en-US" sz="2800"/>
              <a:t> the number of floating point operations (multiplies, additions and subtractions) in this algorithm.</a:t>
            </a:r>
          </a:p>
          <a:p>
            <a:endParaRPr lang="en-US" sz="2800"/>
          </a:p>
        </p:txBody>
      </p:sp>
      <p:graphicFrame>
        <p:nvGraphicFramePr>
          <p:cNvPr id="111620" name="Object 4"/>
          <p:cNvGraphicFramePr>
            <a:graphicFrameLocks noChangeAspect="1"/>
          </p:cNvGraphicFramePr>
          <p:nvPr/>
        </p:nvGraphicFramePr>
        <p:xfrm>
          <a:off x="5410200" y="685800"/>
          <a:ext cx="2590800" cy="1241425"/>
        </p:xfrm>
        <a:graphic>
          <a:graphicData uri="http://schemas.openxmlformats.org/presentationml/2006/ole">
            <p:oleObj spid="_x0000_s111620" name="Equation" r:id="rId3" imgW="901440" imgH="431640" progId="Equation.3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16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16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Normalized Binary Representation</a:t>
            </a:r>
          </a:p>
        </p:txBody>
      </p:sp>
      <p:graphicFrame>
        <p:nvGraphicFramePr>
          <p:cNvPr id="75779" name="Object 3"/>
          <p:cNvGraphicFramePr>
            <a:graphicFrameLocks noChangeAspect="1"/>
          </p:cNvGraphicFramePr>
          <p:nvPr/>
        </p:nvGraphicFramePr>
        <p:xfrm>
          <a:off x="149225" y="2133600"/>
          <a:ext cx="8816975" cy="979488"/>
        </p:xfrm>
        <a:graphic>
          <a:graphicData uri="http://schemas.openxmlformats.org/presentationml/2006/ole">
            <p:oleObj spid="_x0000_s211970" name="Equation" r:id="rId3" imgW="4000320" imgH="444240" progId="Equation.3">
              <p:embed/>
            </p:oleObj>
          </a:graphicData>
        </a:graphic>
      </p:graphicFrame>
      <p:graphicFrame>
        <p:nvGraphicFramePr>
          <p:cNvPr id="75780" name="Object 4"/>
          <p:cNvGraphicFramePr>
            <a:graphicFrameLocks noChangeAspect="1"/>
          </p:cNvGraphicFramePr>
          <p:nvPr/>
        </p:nvGraphicFramePr>
        <p:xfrm>
          <a:off x="838200" y="3352800"/>
          <a:ext cx="7556500" cy="979488"/>
        </p:xfrm>
        <a:graphic>
          <a:graphicData uri="http://schemas.openxmlformats.org/presentationml/2006/ole">
            <p:oleObj spid="_x0000_s211971" name="Equation" r:id="rId4" imgW="3429000" imgH="444240" progId="Equation.3">
              <p:embed/>
            </p:oleObj>
          </a:graphicData>
        </a:graphic>
      </p:graphicFrame>
      <p:graphicFrame>
        <p:nvGraphicFramePr>
          <p:cNvPr id="75781" name="Object 5"/>
          <p:cNvGraphicFramePr>
            <a:graphicFrameLocks noChangeAspect="1"/>
          </p:cNvGraphicFramePr>
          <p:nvPr/>
        </p:nvGraphicFramePr>
        <p:xfrm>
          <a:off x="2133600" y="4419600"/>
          <a:ext cx="4225925" cy="979488"/>
        </p:xfrm>
        <a:graphic>
          <a:graphicData uri="http://schemas.openxmlformats.org/presentationml/2006/ole">
            <p:oleObj spid="_x0000_s211972" name="Equation" r:id="rId5" imgW="1917360" imgH="444240" progId="Equation.3">
              <p:embed/>
            </p:oleObj>
          </a:graphicData>
        </a:graphic>
      </p:graphicFrame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3328988" y="5005388"/>
            <a:ext cx="3505200" cy="1204912"/>
            <a:chOff x="2640" y="2496"/>
            <a:chExt cx="2208" cy="759"/>
          </a:xfrm>
        </p:grpSpPr>
        <p:sp>
          <p:nvSpPr>
            <p:cNvPr id="19463" name="Text Box 7"/>
            <p:cNvSpPr txBox="1">
              <a:spLocks noChangeArrowheads="1"/>
            </p:cNvSpPr>
            <p:nvPr/>
          </p:nvSpPr>
          <p:spPr bwMode="auto">
            <a:xfrm>
              <a:off x="2832" y="2928"/>
              <a:ext cx="2016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800">
                  <a:solidFill>
                    <a:srgbClr val="FF3300"/>
                  </a:solidFill>
                </a:rPr>
                <a:t>Implicit bit</a:t>
              </a:r>
            </a:p>
          </p:txBody>
        </p:sp>
        <p:sp>
          <p:nvSpPr>
            <p:cNvPr id="19464" name="Line 8"/>
            <p:cNvSpPr>
              <a:spLocks noChangeShapeType="1"/>
            </p:cNvSpPr>
            <p:nvPr/>
          </p:nvSpPr>
          <p:spPr bwMode="auto">
            <a:xfrm flipH="1" flipV="1">
              <a:off x="2640" y="2496"/>
              <a:ext cx="336" cy="528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 type="triangle" w="med" len="med"/>
            </a:ln>
          </p:spPr>
          <p:txBody>
            <a:bodyPr>
              <a:spAutoFit/>
            </a:bodyPr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57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57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57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57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57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57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C = AB in full triple loop notation</a:t>
            </a:r>
            <a:endParaRPr lang="en-US"/>
          </a:p>
        </p:txBody>
      </p:sp>
      <p:pic>
        <p:nvPicPr>
          <p:cNvPr id="11366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1828800"/>
            <a:ext cx="7239000" cy="2497138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</p:spPr>
      </p:pic>
      <p:sp>
        <p:nvSpPr>
          <p:cNvPr id="113668" name="Text Box 4"/>
          <p:cNvSpPr txBox="1">
            <a:spLocks noChangeArrowheads="1"/>
          </p:cNvSpPr>
          <p:nvPr/>
        </p:nvSpPr>
        <p:spPr bwMode="auto">
          <a:xfrm>
            <a:off x="1066800" y="4648200"/>
            <a:ext cx="6781800" cy="1014413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This is formally an </a:t>
            </a:r>
            <a:r>
              <a:rPr lang="en-US" b="1" i="1"/>
              <a:t>n</a:t>
            </a:r>
            <a:r>
              <a:rPr lang="en-US" b="1" i="1" baseline="30000"/>
              <a:t>3</a:t>
            </a:r>
            <a:r>
              <a:rPr lang="en-US" b="1"/>
              <a:t> operation.</a:t>
            </a:r>
          </a:p>
          <a:p>
            <a:pPr>
              <a:spcBef>
                <a:spcPct val="50000"/>
              </a:spcBef>
            </a:pPr>
            <a:r>
              <a:rPr lang="en-US" b="1"/>
              <a:t>The inner loop is a vector inner product.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Run the inner loop like an inner vector product.</a:t>
            </a:r>
          </a:p>
        </p:txBody>
      </p:sp>
      <p:pic>
        <p:nvPicPr>
          <p:cNvPr id="11469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2590800"/>
            <a:ext cx="8153400" cy="25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Reorder the loop structure and run like a </a:t>
            </a:r>
            <a:r>
              <a:rPr lang="en-US" i="1"/>
              <a:t>saxpy</a:t>
            </a:r>
            <a:r>
              <a:rPr lang="en-US"/>
              <a:t> operation.</a:t>
            </a:r>
          </a:p>
        </p:txBody>
      </p:sp>
      <p:pic>
        <p:nvPicPr>
          <p:cNvPr id="11571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2057400"/>
            <a:ext cx="6324600" cy="4630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Reorder the loop structure to make it look like a set of matrix-vector products. (</a:t>
            </a:r>
            <a:r>
              <a:rPr lang="en-US" sz="4000" i="1"/>
              <a:t>matlab operator)</a:t>
            </a:r>
            <a:endParaRPr lang="en-US"/>
          </a:p>
        </p:txBody>
      </p:sp>
      <p:pic>
        <p:nvPicPr>
          <p:cNvPr id="11673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2286000"/>
            <a:ext cx="6096000" cy="391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Outer Product</a:t>
            </a:r>
          </a:p>
        </p:txBody>
      </p:sp>
      <p:sp>
        <p:nvSpPr>
          <p:cNvPr id="1177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Column vector times a row vector is an outer product:  (m x 1)(1 x n) = (m x n).</a:t>
            </a:r>
          </a:p>
          <a:p>
            <a:r>
              <a:rPr lang="en-US"/>
              <a:t>The outer product produces a matrix.</a:t>
            </a:r>
          </a:p>
          <a:p>
            <a:r>
              <a:rPr lang="en-US"/>
              <a:t>Reorder the loops to present the matrix product as a sum of outer products.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77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77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77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7763" grpId="0" build="p" autoUpdateAnimBg="0"/>
    </p:bldLst>
  </p:timing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Reorder loops </a:t>
            </a:r>
          </a:p>
        </p:txBody>
      </p:sp>
      <p:pic>
        <p:nvPicPr>
          <p:cNvPr id="11878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1676400"/>
            <a:ext cx="6324600" cy="2451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8788" name="Text Box 4"/>
          <p:cNvSpPr txBox="1">
            <a:spLocks noChangeArrowheads="1"/>
          </p:cNvSpPr>
          <p:nvPr/>
        </p:nvSpPr>
        <p:spPr bwMode="auto">
          <a:xfrm>
            <a:off x="1524000" y="4267200"/>
            <a:ext cx="6934200" cy="2359025"/>
          </a:xfrm>
          <a:prstGeom prst="rect">
            <a:avLst/>
          </a:prstGeom>
          <a:noFill/>
          <a:ln w="76200" cmpd="tri">
            <a:solidFill>
              <a:srgbClr val="800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US" i="1"/>
              <a:t>k</a:t>
            </a:r>
            <a:r>
              <a:rPr lang="en-US"/>
              <a:t>-loop looks like column vector times scalar (saxpy)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i="1"/>
              <a:t>jk</a:t>
            </a:r>
            <a:r>
              <a:rPr lang="en-US"/>
              <a:t> loops look like column vector times a row vector (outer product)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i="1"/>
              <a:t>ijk</a:t>
            </a:r>
            <a:r>
              <a:rPr lang="en-US"/>
              <a:t> loops look like sum of outer products, each of which is (</a:t>
            </a:r>
            <a:r>
              <a:rPr lang="en-US" i="1"/>
              <a:t>m</a:t>
            </a:r>
            <a:r>
              <a:rPr lang="en-US"/>
              <a:t> x </a:t>
            </a:r>
            <a:r>
              <a:rPr lang="en-US" i="1"/>
              <a:t>n</a:t>
            </a:r>
            <a:r>
              <a:rPr lang="en-US"/>
              <a:t>).</a:t>
            </a:r>
            <a:endParaRPr lang="en-US" i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8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878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878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8788">
                                            <p:bg/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87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87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87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87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87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87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8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878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878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878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8788" grpId="0" build="p" animBg="1" autoUpdateAnimBg="0"/>
    </p:bldLst>
  </p:timing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Outer Product Formulation</a:t>
            </a:r>
          </a:p>
        </p:txBody>
      </p:sp>
      <p:pic>
        <p:nvPicPr>
          <p:cNvPr id="11981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1981200"/>
            <a:ext cx="6629400" cy="435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381000"/>
            <a:ext cx="7772400" cy="1143000"/>
          </a:xfrm>
        </p:spPr>
        <p:txBody>
          <a:bodyPr/>
          <a:lstStyle/>
          <a:p>
            <a:r>
              <a:rPr lang="en-US"/>
              <a:t>Windows Matlab timings</a:t>
            </a:r>
            <a:br>
              <a:rPr lang="en-US"/>
            </a:br>
            <a:r>
              <a:rPr lang="en-US" sz="2800"/>
              <a:t>(running MatBench from text)</a:t>
            </a:r>
            <a:endParaRPr lang="en-US"/>
          </a:p>
        </p:txBody>
      </p:sp>
      <p:sp>
        <p:nvSpPr>
          <p:cNvPr id="120835" name="Text Box 3"/>
          <p:cNvSpPr txBox="1">
            <a:spLocks noChangeArrowheads="1"/>
          </p:cNvSpPr>
          <p:nvPr/>
        </p:nvSpPr>
        <p:spPr bwMode="auto">
          <a:xfrm>
            <a:off x="1143000" y="3810000"/>
            <a:ext cx="6934200" cy="210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MatVec and Direct clearly fastest for all lengths.  Both of them use matlab operator for most time consuming steps.</a:t>
            </a:r>
          </a:p>
          <a:p>
            <a:pPr>
              <a:spcBef>
                <a:spcPct val="50000"/>
              </a:spcBef>
            </a:pPr>
            <a:r>
              <a:rPr lang="en-US" b="1"/>
              <a:t>These are elapsed times are from tic/toc in wall-clock seconds.</a:t>
            </a:r>
          </a:p>
        </p:txBody>
      </p:sp>
      <p:sp>
        <p:nvSpPr>
          <p:cNvPr id="120836" name="Rectangle 4"/>
          <p:cNvSpPr>
            <a:spLocks noChangeArrowheads="1"/>
          </p:cNvSpPr>
          <p:nvPr/>
        </p:nvSpPr>
        <p:spPr bwMode="auto">
          <a:xfrm>
            <a:off x="1981200" y="1066800"/>
            <a:ext cx="5334000" cy="25638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800" b="1" dirty="0"/>
              <a:t> </a:t>
            </a:r>
            <a:r>
              <a:rPr lang="en-US" sz="1800" dirty="0"/>
              <a:t> </a:t>
            </a:r>
            <a:r>
              <a:rPr lang="en-US" sz="1800" b="1" dirty="0"/>
              <a:t>n     Dot     </a:t>
            </a:r>
            <a:r>
              <a:rPr lang="en-US" sz="1800" b="1" dirty="0" err="1"/>
              <a:t>Saxpy</a:t>
            </a:r>
            <a:r>
              <a:rPr lang="en-US" sz="1800" b="1" dirty="0"/>
              <a:t>    </a:t>
            </a:r>
            <a:r>
              <a:rPr lang="en-US" sz="1800" b="1" dirty="0" err="1"/>
              <a:t>MatVec</a:t>
            </a:r>
            <a:r>
              <a:rPr lang="en-US" sz="1800" b="1" dirty="0"/>
              <a:t>   Outer    Direct</a:t>
            </a:r>
          </a:p>
          <a:p>
            <a:r>
              <a:rPr lang="en-US" sz="1800" b="1" dirty="0"/>
              <a:t>------------------------------------------------</a:t>
            </a:r>
          </a:p>
          <a:p>
            <a:r>
              <a:rPr lang="en-US" sz="1800" b="1" dirty="0"/>
              <a:t>10   0.0180   0.0003   0.0003   0.0022   0.0001 </a:t>
            </a:r>
          </a:p>
          <a:p>
            <a:r>
              <a:rPr lang="en-US" sz="1800" b="1" dirty="0"/>
              <a:t>50   0.0056   0.0022   0.0002   0.0008   0.0001 </a:t>
            </a:r>
          </a:p>
          <a:p>
            <a:r>
              <a:rPr lang="en-US" sz="1800" b="1" dirty="0"/>
              <a:t>100   0.0237   0.0103   0.0012   0.0052   0.0005 </a:t>
            </a:r>
          </a:p>
          <a:p>
            <a:r>
              <a:rPr lang="en-US" sz="1800" b="1" dirty="0"/>
              <a:t>200   0.1166   0.0557   0.0066   0.0369   0.0039 </a:t>
            </a:r>
          </a:p>
          <a:p>
            <a:r>
              <a:rPr lang="en-US" sz="1800" b="1" dirty="0"/>
              <a:t>400   0.8740   0.3439   0.0896   1.2878   0.0320 </a:t>
            </a:r>
          </a:p>
          <a:p>
            <a:r>
              <a:rPr lang="en-US" sz="1800" b="1" dirty="0"/>
              <a:t>800   8.0158   2.5688   1.1946  12.6034   0.2466 </a:t>
            </a:r>
          </a:p>
          <a:p>
            <a:r>
              <a:rPr lang="en-US" sz="1800" b="1" dirty="0"/>
              <a:t>&gt;&gt;</a:t>
            </a:r>
            <a:r>
              <a:rPr lang="en-US" sz="1800" dirty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08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08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08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08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08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08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0835" grpId="0" build="p" autoUpdateAnimBg="0"/>
      <p:bldP spid="120836" grpId="0" animBg="1" autoUpdateAnimBg="0"/>
    </p:bldLst>
  </p:timing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381000"/>
            <a:ext cx="7772400" cy="1143000"/>
          </a:xfrm>
        </p:spPr>
        <p:txBody>
          <a:bodyPr/>
          <a:lstStyle/>
          <a:p>
            <a:r>
              <a:rPr lang="en-US" dirty="0"/>
              <a:t>Linux </a:t>
            </a:r>
            <a:r>
              <a:rPr lang="en-US" dirty="0" err="1"/>
              <a:t>Matlab</a:t>
            </a:r>
            <a:r>
              <a:rPr lang="en-US" dirty="0"/>
              <a:t> </a:t>
            </a:r>
            <a:r>
              <a:rPr lang="en-US" dirty="0" smtClean="0"/>
              <a:t>(#17)</a:t>
            </a:r>
            <a:r>
              <a:rPr lang="en-US" dirty="0"/>
              <a:t/>
            </a:r>
            <a:br>
              <a:rPr lang="en-US" dirty="0"/>
            </a:br>
            <a:r>
              <a:rPr lang="en-US" sz="2800" dirty="0"/>
              <a:t>(running </a:t>
            </a:r>
            <a:r>
              <a:rPr lang="en-US" sz="2800" dirty="0" err="1"/>
              <a:t>MatBench</a:t>
            </a:r>
            <a:r>
              <a:rPr lang="en-US" sz="2800" dirty="0"/>
              <a:t> from text)</a:t>
            </a:r>
            <a:endParaRPr lang="en-US" dirty="0"/>
          </a:p>
        </p:txBody>
      </p:sp>
      <p:sp>
        <p:nvSpPr>
          <p:cNvPr id="121859" name="Text Box 3"/>
          <p:cNvSpPr txBox="1">
            <a:spLocks noChangeArrowheads="1"/>
          </p:cNvSpPr>
          <p:nvPr/>
        </p:nvSpPr>
        <p:spPr bwMode="auto">
          <a:xfrm>
            <a:off x="1066800" y="4038600"/>
            <a:ext cx="69342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dirty="0" smtClean="0"/>
              <a:t>Some times are slower, others are faster..  </a:t>
            </a:r>
            <a:endParaRPr lang="en-US" b="1" dirty="0"/>
          </a:p>
          <a:p>
            <a:pPr>
              <a:spcBef>
                <a:spcPct val="50000"/>
              </a:spcBef>
            </a:pPr>
            <a:r>
              <a:rPr lang="en-US" b="1" dirty="0"/>
              <a:t>These are elapsed times in seconds.</a:t>
            </a:r>
          </a:p>
        </p:txBody>
      </p:sp>
      <p:sp>
        <p:nvSpPr>
          <p:cNvPr id="121860" name="Rectangle 4"/>
          <p:cNvSpPr>
            <a:spLocks noChangeArrowheads="1"/>
          </p:cNvSpPr>
          <p:nvPr/>
        </p:nvSpPr>
        <p:spPr bwMode="auto">
          <a:xfrm>
            <a:off x="1066800" y="1066800"/>
            <a:ext cx="7086600" cy="28654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dirty="0"/>
              <a:t> </a:t>
            </a:r>
            <a:r>
              <a:rPr lang="en-US" sz="2000" b="1" dirty="0" smtClean="0"/>
              <a:t> n     Dot     </a:t>
            </a:r>
            <a:r>
              <a:rPr lang="en-US" sz="2000" b="1" dirty="0" err="1" smtClean="0"/>
              <a:t>Saxpy</a:t>
            </a:r>
            <a:r>
              <a:rPr lang="en-US" sz="2000" b="1" dirty="0" smtClean="0"/>
              <a:t>    </a:t>
            </a:r>
            <a:r>
              <a:rPr lang="en-US" sz="2000" b="1" dirty="0" err="1" smtClean="0"/>
              <a:t>MatVec</a:t>
            </a:r>
            <a:r>
              <a:rPr lang="en-US" sz="2000" b="1" dirty="0" smtClean="0"/>
              <a:t>   Outer    Direct</a:t>
            </a:r>
          </a:p>
          <a:p>
            <a:r>
              <a:rPr lang="en-US" sz="2000" b="1" dirty="0" smtClean="0"/>
              <a:t>------------------------------------------------</a:t>
            </a:r>
          </a:p>
          <a:p>
            <a:r>
              <a:rPr lang="en-US" sz="2000" b="1" dirty="0" smtClean="0"/>
              <a:t>10   0.0342   0.0020   0.0026   0.0017   0.0000 </a:t>
            </a:r>
          </a:p>
          <a:p>
            <a:r>
              <a:rPr lang="en-US" sz="2000" b="1" dirty="0" smtClean="0"/>
              <a:t>50   0.0123   0.0047   0.0004   0.0012   0.0005 </a:t>
            </a:r>
          </a:p>
          <a:p>
            <a:r>
              <a:rPr lang="en-US" sz="2000" b="1" dirty="0" smtClean="0"/>
              <a:t>100   0.0553   0.0219   0.0019   0.0156   0.0003 </a:t>
            </a:r>
          </a:p>
          <a:p>
            <a:r>
              <a:rPr lang="en-US" sz="2000" b="1" dirty="0" smtClean="0"/>
              <a:t>200   0.2563   0.1084   0.0134   0.1606   0.0050 </a:t>
            </a:r>
          </a:p>
          <a:p>
            <a:r>
              <a:rPr lang="en-US" sz="2000" b="1" dirty="0" smtClean="0"/>
              <a:t>400   1.4821   0.7356   0.2074   0.9561   0.0157 </a:t>
            </a:r>
          </a:p>
          <a:p>
            <a:r>
              <a:rPr lang="en-US" sz="2000" b="1" dirty="0" smtClean="0"/>
              <a:t>800  13.4897   4.9986   1.7941   7.3177   0.1123  </a:t>
            </a:r>
            <a:endParaRPr lang="en-US" sz="2000" b="1" dirty="0"/>
          </a:p>
          <a:p>
            <a:r>
              <a:rPr lang="en-US" sz="1800" b="1" dirty="0"/>
              <a:t>&gt;&gt;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18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18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18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18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18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18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1859" grpId="0" build="p" autoUpdateAnimBg="0"/>
      <p:bldP spid="121860" grpId="0" animBg="1" autoUpdateAnimBg="0"/>
    </p:bldLst>
  </p:timing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Comparison</a:t>
            </a:r>
            <a:endParaRPr lang="en-US" dirty="0"/>
          </a:p>
        </p:txBody>
      </p:sp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457200" y="1447800"/>
            <a:ext cx="5334000" cy="25638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800" b="1" dirty="0"/>
              <a:t> </a:t>
            </a:r>
            <a:r>
              <a:rPr lang="en-US" sz="1800" dirty="0"/>
              <a:t> </a:t>
            </a:r>
            <a:r>
              <a:rPr lang="en-US" sz="1800" b="1" dirty="0"/>
              <a:t>n     Dot     </a:t>
            </a:r>
            <a:r>
              <a:rPr lang="en-US" sz="1800" b="1" dirty="0" err="1"/>
              <a:t>Saxpy</a:t>
            </a:r>
            <a:r>
              <a:rPr lang="en-US" sz="1800" b="1" dirty="0"/>
              <a:t>    </a:t>
            </a:r>
            <a:r>
              <a:rPr lang="en-US" sz="1800" b="1" dirty="0" err="1"/>
              <a:t>MatVec</a:t>
            </a:r>
            <a:r>
              <a:rPr lang="en-US" sz="1800" b="1" dirty="0"/>
              <a:t>   Outer    Direct</a:t>
            </a:r>
          </a:p>
          <a:p>
            <a:r>
              <a:rPr lang="en-US" sz="1800" b="1" dirty="0"/>
              <a:t>------------------------------------------------</a:t>
            </a:r>
          </a:p>
          <a:p>
            <a:r>
              <a:rPr lang="en-US" sz="1800" b="1" dirty="0"/>
              <a:t>10   0.0180   0.0003   0.0003   0.0022   0.0001 </a:t>
            </a:r>
          </a:p>
          <a:p>
            <a:r>
              <a:rPr lang="en-US" sz="1800" b="1" dirty="0"/>
              <a:t>50   0.0056   0.0022   0.0002   0.0008   0.0001 </a:t>
            </a:r>
          </a:p>
          <a:p>
            <a:r>
              <a:rPr lang="en-US" sz="1800" b="1" dirty="0"/>
              <a:t>100   0.0237   0.0103   0.0012   0.0052   0.0005 </a:t>
            </a:r>
          </a:p>
          <a:p>
            <a:r>
              <a:rPr lang="en-US" sz="1800" b="1" dirty="0"/>
              <a:t>200   0.1166   0.0557   0.0066   0.0369   0.0039 </a:t>
            </a:r>
          </a:p>
          <a:p>
            <a:r>
              <a:rPr lang="en-US" sz="1800" b="1" dirty="0"/>
              <a:t>400   0.8740   0.3439   0.0896   1.2878   0.0320 </a:t>
            </a:r>
          </a:p>
          <a:p>
            <a:r>
              <a:rPr lang="en-US" sz="1800" b="1" dirty="0"/>
              <a:t>800   8.0158   2.5688   1.1946  12.6034   0.2466 </a:t>
            </a:r>
          </a:p>
          <a:p>
            <a:r>
              <a:rPr lang="en-US" sz="1800" b="1" dirty="0"/>
              <a:t>&gt;&gt;</a:t>
            </a:r>
            <a:r>
              <a:rPr lang="en-US" sz="1800" dirty="0"/>
              <a:t> </a:t>
            </a:r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457200" y="1371600"/>
            <a:ext cx="5334000" cy="25638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800" b="1" dirty="0"/>
              <a:t> </a:t>
            </a:r>
            <a:r>
              <a:rPr lang="en-US" sz="1800" dirty="0"/>
              <a:t> </a:t>
            </a:r>
            <a:r>
              <a:rPr lang="en-US" sz="1800" b="1" dirty="0"/>
              <a:t>n     Dot     </a:t>
            </a:r>
            <a:r>
              <a:rPr lang="en-US" sz="1800" b="1" dirty="0" err="1"/>
              <a:t>Saxpy</a:t>
            </a:r>
            <a:r>
              <a:rPr lang="en-US" sz="1800" b="1" dirty="0"/>
              <a:t>    </a:t>
            </a:r>
            <a:r>
              <a:rPr lang="en-US" sz="1800" b="1" dirty="0" err="1"/>
              <a:t>MatVec</a:t>
            </a:r>
            <a:r>
              <a:rPr lang="en-US" sz="1800" b="1" dirty="0"/>
              <a:t>   Outer    Direct</a:t>
            </a:r>
          </a:p>
          <a:p>
            <a:r>
              <a:rPr lang="en-US" sz="1800" b="1" dirty="0"/>
              <a:t>------------------------------------------------</a:t>
            </a:r>
          </a:p>
          <a:p>
            <a:r>
              <a:rPr lang="en-US" sz="1800" b="1" dirty="0"/>
              <a:t>10   0.0180   0.0003   0.0003   0.0022   0.0001 </a:t>
            </a:r>
          </a:p>
          <a:p>
            <a:r>
              <a:rPr lang="en-US" sz="1800" b="1" dirty="0"/>
              <a:t>50   0.0056   0.0022   0.0002   0.0008   0.0001 </a:t>
            </a:r>
          </a:p>
          <a:p>
            <a:r>
              <a:rPr lang="en-US" sz="1800" b="1" dirty="0"/>
              <a:t>100   0.0237   0.0103   0.0012   0.0052   0.0005 </a:t>
            </a:r>
          </a:p>
          <a:p>
            <a:r>
              <a:rPr lang="en-US" sz="1800" b="1" dirty="0"/>
              <a:t>200   0.1166   0.0557   0.0066   0.0369   0.0039 </a:t>
            </a:r>
          </a:p>
          <a:p>
            <a:r>
              <a:rPr lang="en-US" sz="1800" b="1" dirty="0"/>
              <a:t>400   0.8740   0.3439   0.0896   1.2878   0.0320 </a:t>
            </a:r>
          </a:p>
          <a:p>
            <a:r>
              <a:rPr lang="en-US" sz="1800" b="1" dirty="0"/>
              <a:t>800   8.0158   2.5688   1.1946  12.6034   0.2466 </a:t>
            </a:r>
          </a:p>
          <a:p>
            <a:r>
              <a:rPr lang="en-US" sz="1800" b="1" dirty="0"/>
              <a:t>&gt;&gt;</a:t>
            </a:r>
            <a:r>
              <a:rPr lang="en-US" sz="1800" dirty="0"/>
              <a:t> </a:t>
            </a: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2895600" y="3657600"/>
            <a:ext cx="5486400" cy="28654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dirty="0"/>
              <a:t> </a:t>
            </a:r>
            <a:r>
              <a:rPr lang="en-US" sz="2000" b="1" dirty="0" smtClean="0"/>
              <a:t> n     Dot     </a:t>
            </a:r>
            <a:r>
              <a:rPr lang="en-US" sz="2000" b="1" dirty="0" err="1" smtClean="0"/>
              <a:t>Saxpy</a:t>
            </a:r>
            <a:r>
              <a:rPr lang="en-US" sz="2000" b="1" dirty="0" smtClean="0"/>
              <a:t>    </a:t>
            </a:r>
            <a:r>
              <a:rPr lang="en-US" sz="2000" b="1" dirty="0" err="1" smtClean="0"/>
              <a:t>MatVec</a:t>
            </a:r>
            <a:r>
              <a:rPr lang="en-US" sz="2000" b="1" dirty="0" smtClean="0"/>
              <a:t>   Outer    Direct</a:t>
            </a:r>
          </a:p>
          <a:p>
            <a:r>
              <a:rPr lang="en-US" sz="2000" b="1" dirty="0" smtClean="0"/>
              <a:t>------------------------------------------------</a:t>
            </a:r>
          </a:p>
          <a:p>
            <a:r>
              <a:rPr lang="en-US" sz="2000" b="1" dirty="0" smtClean="0"/>
              <a:t>10   0.0342   0.0020   0.0026   0.0017   0.0000 </a:t>
            </a:r>
          </a:p>
          <a:p>
            <a:r>
              <a:rPr lang="en-US" sz="2000" b="1" dirty="0" smtClean="0"/>
              <a:t>50   0.0123   0.0047   0.0004   0.0012   0.0005 </a:t>
            </a:r>
          </a:p>
          <a:p>
            <a:r>
              <a:rPr lang="en-US" sz="2000" b="1" dirty="0" smtClean="0"/>
              <a:t>100   0.0553   0.0219   0.0019   0.0156   0.0003 </a:t>
            </a:r>
          </a:p>
          <a:p>
            <a:r>
              <a:rPr lang="en-US" sz="2000" b="1" dirty="0" smtClean="0"/>
              <a:t>200   0.2563   0.1084   0.0134   0.1606   0.0050 </a:t>
            </a:r>
          </a:p>
          <a:p>
            <a:r>
              <a:rPr lang="en-US" sz="2000" b="1" dirty="0" smtClean="0"/>
              <a:t>400   1.4821   0.7356   0.2074   0.9561   0.0157 </a:t>
            </a:r>
          </a:p>
          <a:p>
            <a:r>
              <a:rPr lang="en-US" sz="2000" b="1" dirty="0" smtClean="0"/>
              <a:t>800  13.4897   4.9986   1.7941   7.3177   0.1123  </a:t>
            </a:r>
            <a:endParaRPr lang="en-US" sz="2000" b="1" dirty="0"/>
          </a:p>
          <a:p>
            <a:r>
              <a:rPr lang="en-US" sz="1800" b="1" dirty="0"/>
              <a:t>&gt;&gt;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autoUpdateAnimBg="0"/>
      <p:bldP spid="4" grpId="0" animBg="1" autoUpdateAnimBg="0"/>
      <p:bldP spid="6" grpId="0" animBg="1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Parameters for typical floating-point systems</a:t>
            </a:r>
            <a:endParaRPr lang="en-US" dirty="0" smtClean="0"/>
          </a:p>
        </p:txBody>
      </p:sp>
      <p:graphicFrame>
        <p:nvGraphicFramePr>
          <p:cNvPr id="20482" name="Object 3"/>
          <p:cNvGraphicFramePr>
            <a:graphicFrameLocks noChangeAspect="1"/>
          </p:cNvGraphicFramePr>
          <p:nvPr>
            <p:ph type="tbl" idx="1"/>
          </p:nvPr>
        </p:nvGraphicFramePr>
        <p:xfrm>
          <a:off x="1343025" y="2052638"/>
          <a:ext cx="7112000" cy="4089400"/>
        </p:xfrm>
        <a:graphic>
          <a:graphicData uri="http://schemas.openxmlformats.org/presentationml/2006/ole">
            <p:oleObj spid="_x0000_s212994" name="Document" r:id="rId3" imgW="7596997" imgH="4368167" progId="Word.Documen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Activity 4 – Part IV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1295400"/>
          </a:xfrm>
        </p:spPr>
        <p:txBody>
          <a:bodyPr/>
          <a:lstStyle/>
          <a:p>
            <a:r>
              <a:rPr lang="en-US" smtClean="0"/>
              <a:t>UFL, OFL</a:t>
            </a:r>
          </a:p>
        </p:txBody>
      </p:sp>
      <p:sp>
        <p:nvSpPr>
          <p:cNvPr id="778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2209800"/>
            <a:ext cx="7772400" cy="3581400"/>
          </a:xfrm>
        </p:spPr>
        <p:txBody>
          <a:bodyPr/>
          <a:lstStyle/>
          <a:p>
            <a:r>
              <a:rPr lang="en-US" smtClean="0"/>
              <a:t>UFL = </a:t>
            </a:r>
            <a:r>
              <a:rPr lang="en-US" i="1" smtClean="0">
                <a:sym typeface="Symbol" pitchFamily="18" charset="2"/>
              </a:rPr>
              <a:t> </a:t>
            </a:r>
            <a:r>
              <a:rPr lang="en-US" i="1" baseline="30000" smtClean="0">
                <a:sym typeface="Symbol" pitchFamily="18" charset="2"/>
              </a:rPr>
              <a:t>L </a:t>
            </a:r>
            <a:r>
              <a:rPr lang="en-US" i="1" smtClean="0">
                <a:sym typeface="Symbol" pitchFamily="18" charset="2"/>
              </a:rPr>
              <a:t>= smallest number represented:</a:t>
            </a:r>
            <a:br>
              <a:rPr lang="en-US" i="1" smtClean="0">
                <a:sym typeface="Symbol" pitchFamily="18" charset="2"/>
              </a:rPr>
            </a:br>
            <a:endParaRPr lang="en-US" i="1" baseline="30000" smtClean="0">
              <a:sym typeface="Symbol" pitchFamily="18" charset="2"/>
            </a:endParaRPr>
          </a:p>
          <a:p>
            <a:pPr lvl="1"/>
            <a:r>
              <a:rPr lang="en-US" i="1" smtClean="0"/>
              <a:t>IEEE DP  </a:t>
            </a:r>
            <a:r>
              <a:rPr lang="en-US" smtClean="0"/>
              <a:t>2</a:t>
            </a:r>
            <a:r>
              <a:rPr lang="en-US" baseline="30000" smtClean="0"/>
              <a:t>-1022</a:t>
            </a:r>
            <a:r>
              <a:rPr lang="en-US" smtClean="0"/>
              <a:t>= 2.2 x 10</a:t>
            </a:r>
            <a:r>
              <a:rPr lang="en-US" baseline="30000" smtClean="0"/>
              <a:t>-308</a:t>
            </a:r>
            <a:endParaRPr lang="en-US" i="1" smtClean="0"/>
          </a:p>
          <a:p>
            <a:r>
              <a:rPr lang="en-US" smtClean="0"/>
              <a:t>OFL = </a:t>
            </a:r>
            <a:r>
              <a:rPr lang="en-US" i="1" smtClean="0">
                <a:sym typeface="Symbol" pitchFamily="18" charset="2"/>
              </a:rPr>
              <a:t> </a:t>
            </a:r>
            <a:r>
              <a:rPr lang="en-US" i="1" baseline="30000" smtClean="0">
                <a:sym typeface="Symbol" pitchFamily="18" charset="2"/>
              </a:rPr>
              <a:t>U+1 </a:t>
            </a:r>
            <a:r>
              <a:rPr lang="en-US" smtClean="0">
                <a:sym typeface="Symbol" pitchFamily="18" charset="2"/>
              </a:rPr>
              <a:t>(1-</a:t>
            </a:r>
            <a:r>
              <a:rPr lang="en-US" i="1" baseline="30000" smtClean="0">
                <a:sym typeface="Symbol" pitchFamily="18" charset="2"/>
              </a:rPr>
              <a:t> </a:t>
            </a:r>
            <a:r>
              <a:rPr lang="en-US" i="1" smtClean="0">
                <a:sym typeface="Symbol" pitchFamily="18" charset="2"/>
              </a:rPr>
              <a:t> </a:t>
            </a:r>
            <a:r>
              <a:rPr lang="en-US" i="1" baseline="30000" smtClean="0">
                <a:sym typeface="Symbol" pitchFamily="18" charset="2"/>
              </a:rPr>
              <a:t>-N</a:t>
            </a:r>
            <a:r>
              <a:rPr lang="en-US" i="1" smtClean="0">
                <a:sym typeface="Symbol" pitchFamily="18" charset="2"/>
              </a:rPr>
              <a:t>)= largest floating pt number:</a:t>
            </a:r>
          </a:p>
          <a:p>
            <a:pPr lvl="1"/>
            <a:r>
              <a:rPr lang="en-US" i="1" smtClean="0">
                <a:sym typeface="Symbol" pitchFamily="18" charset="2"/>
              </a:rPr>
              <a:t>IEEE DP: </a:t>
            </a:r>
            <a:r>
              <a:rPr lang="en-US" smtClean="0">
                <a:sym typeface="Symbol" pitchFamily="18" charset="2"/>
              </a:rPr>
              <a:t>2</a:t>
            </a:r>
            <a:r>
              <a:rPr lang="en-US" baseline="30000" smtClean="0">
                <a:sym typeface="Symbol" pitchFamily="18" charset="2"/>
              </a:rPr>
              <a:t>1024</a:t>
            </a:r>
            <a:r>
              <a:rPr lang="en-US" smtClean="0">
                <a:sym typeface="Symbol" pitchFamily="18" charset="2"/>
              </a:rPr>
              <a:t>(1-2</a:t>
            </a:r>
            <a:r>
              <a:rPr lang="en-US" baseline="30000" smtClean="0">
                <a:sym typeface="Symbol" pitchFamily="18" charset="2"/>
              </a:rPr>
              <a:t>-53</a:t>
            </a:r>
            <a:r>
              <a:rPr lang="en-US" smtClean="0">
                <a:sym typeface="Symbol" pitchFamily="18" charset="2"/>
              </a:rPr>
              <a:t>) = 1.8x10</a:t>
            </a:r>
            <a:r>
              <a:rPr lang="en-US" baseline="30000" smtClean="0">
                <a:sym typeface="Symbol" pitchFamily="18" charset="2"/>
              </a:rPr>
              <a:t>+308</a:t>
            </a:r>
            <a:r>
              <a:rPr lang="en-US" i="1" smtClean="0">
                <a:sym typeface="Symbol" pitchFamily="18" charset="2"/>
              </a:rPr>
              <a:t>.</a:t>
            </a:r>
            <a:endParaRPr lang="en-US" i="1" baseline="30000" smtClean="0">
              <a:sym typeface="Symbol" pitchFamily="18" charset="2"/>
            </a:endParaRPr>
          </a:p>
        </p:txBody>
      </p:sp>
      <p:sp>
        <p:nvSpPr>
          <p:cNvPr id="77828" name="Text Box 4"/>
          <p:cNvSpPr txBox="1">
            <a:spLocks noChangeArrowheads="1"/>
          </p:cNvSpPr>
          <p:nvPr/>
        </p:nvSpPr>
        <p:spPr bwMode="auto">
          <a:xfrm>
            <a:off x="6324600" y="1066800"/>
            <a:ext cx="2286000" cy="1244600"/>
          </a:xfrm>
          <a:prstGeom prst="rect">
            <a:avLst/>
          </a:prstGeom>
          <a:solidFill>
            <a:srgbClr val="FFFF99"/>
          </a:solidFill>
          <a:ln w="57150" cmpd="thinThick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>
                <a:solidFill>
                  <a:srgbClr val="FF3300"/>
                </a:solidFill>
              </a:rPr>
              <a:t>EDU&gt;&gt; </a:t>
            </a:r>
            <a:r>
              <a:rPr lang="en-US" dirty="0" err="1">
                <a:solidFill>
                  <a:srgbClr val="FF3300"/>
                </a:solidFill>
              </a:rPr>
              <a:t>realmin</a:t>
            </a:r>
            <a:endParaRPr lang="en-US" dirty="0">
              <a:solidFill>
                <a:srgbClr val="FF3300"/>
              </a:solidFill>
            </a:endParaRPr>
          </a:p>
          <a:p>
            <a:r>
              <a:rPr lang="en-US" dirty="0" err="1">
                <a:solidFill>
                  <a:srgbClr val="FF3300"/>
                </a:solidFill>
              </a:rPr>
              <a:t>ans</a:t>
            </a:r>
            <a:r>
              <a:rPr lang="en-US" dirty="0">
                <a:solidFill>
                  <a:srgbClr val="FF3300"/>
                </a:solidFill>
              </a:rPr>
              <a:t> =</a:t>
            </a:r>
          </a:p>
          <a:p>
            <a:r>
              <a:rPr lang="en-US" dirty="0">
                <a:solidFill>
                  <a:srgbClr val="FF3300"/>
                </a:solidFill>
              </a:rPr>
              <a:t>  2.2251e-308</a:t>
            </a:r>
            <a:endParaRPr lang="en-US" dirty="0"/>
          </a:p>
        </p:txBody>
      </p:sp>
      <p:sp>
        <p:nvSpPr>
          <p:cNvPr id="77829" name="Text Box 5"/>
          <p:cNvSpPr txBox="1">
            <a:spLocks noChangeArrowheads="1"/>
          </p:cNvSpPr>
          <p:nvPr/>
        </p:nvSpPr>
        <p:spPr bwMode="auto">
          <a:xfrm>
            <a:off x="6248400" y="5232400"/>
            <a:ext cx="2286000" cy="1244600"/>
          </a:xfrm>
          <a:prstGeom prst="rect">
            <a:avLst/>
          </a:prstGeom>
          <a:solidFill>
            <a:srgbClr val="FFFF99"/>
          </a:solidFill>
          <a:ln w="57150" cmpd="thinThick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solidFill>
                  <a:srgbClr val="FF3300"/>
                </a:solidFill>
              </a:rPr>
              <a:t>EDU&gt;&gt; realmax</a:t>
            </a:r>
          </a:p>
          <a:p>
            <a:r>
              <a:rPr lang="en-US">
                <a:solidFill>
                  <a:srgbClr val="FF3300"/>
                </a:solidFill>
              </a:rPr>
              <a:t>ans =</a:t>
            </a:r>
          </a:p>
          <a:p>
            <a:r>
              <a:rPr lang="en-US">
                <a:solidFill>
                  <a:srgbClr val="FF3300"/>
                </a:solidFill>
              </a:rPr>
              <a:t>  1.7977e+308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78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78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78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78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78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78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78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78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827" grpId="0" build="p" autoUpdateAnimBg="0"/>
      <p:bldP spid="77828" grpId="0" animBg="1"/>
      <p:bldP spid="7782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smtClean="0">
                <a:sym typeface="Symbol" pitchFamily="18" charset="2"/>
              </a:rPr>
              <a:t></a:t>
            </a:r>
            <a:r>
              <a:rPr lang="en-US" sz="5400" baseline="-25000" smtClean="0">
                <a:sym typeface="Symbol" pitchFamily="18" charset="2"/>
              </a:rPr>
              <a:t>mach</a:t>
            </a:r>
          </a:p>
        </p:txBody>
      </p:sp>
      <p:sp>
        <p:nvSpPr>
          <p:cNvPr id="788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772400" cy="3200400"/>
          </a:xfrm>
        </p:spPr>
        <p:txBody>
          <a:bodyPr/>
          <a:lstStyle/>
          <a:p>
            <a:r>
              <a:rPr lang="en-US" b="1" smtClean="0">
                <a:sym typeface="Symbol" pitchFamily="18" charset="2"/>
              </a:rPr>
              <a:t>With rounding by chop: </a:t>
            </a:r>
            <a:br>
              <a:rPr lang="en-US" b="1" smtClean="0">
                <a:sym typeface="Symbol" pitchFamily="18" charset="2"/>
              </a:rPr>
            </a:br>
            <a:r>
              <a:rPr lang="en-US" i="1" smtClean="0">
                <a:sym typeface="Symbol" pitchFamily="18" charset="2"/>
              </a:rPr>
              <a:t></a:t>
            </a:r>
            <a:r>
              <a:rPr lang="en-US" i="1" baseline="-25000" smtClean="0">
                <a:sym typeface="Symbol" pitchFamily="18" charset="2"/>
              </a:rPr>
              <a:t>mach</a:t>
            </a:r>
            <a:r>
              <a:rPr lang="en-US" i="1" smtClean="0">
                <a:sym typeface="Symbol" pitchFamily="18" charset="2"/>
              </a:rPr>
              <a:t>=  </a:t>
            </a:r>
            <a:r>
              <a:rPr lang="en-US" i="1" baseline="30000" smtClean="0">
                <a:sym typeface="Symbol" pitchFamily="18" charset="2"/>
              </a:rPr>
              <a:t>1-N</a:t>
            </a:r>
            <a:r>
              <a:rPr lang="en-US" i="1" smtClean="0">
                <a:sym typeface="Symbol" pitchFamily="18" charset="2"/>
              </a:rPr>
              <a:t>=2</a:t>
            </a:r>
            <a:r>
              <a:rPr lang="en-US" i="1" baseline="30000" smtClean="0">
                <a:sym typeface="Symbol" pitchFamily="18" charset="2"/>
              </a:rPr>
              <a:t>-52</a:t>
            </a:r>
            <a:r>
              <a:rPr lang="en-US" i="1" smtClean="0">
                <a:sym typeface="Symbol" pitchFamily="18" charset="2"/>
              </a:rPr>
              <a:t>  10</a:t>
            </a:r>
            <a:r>
              <a:rPr lang="en-US" i="1" baseline="30000" smtClean="0">
                <a:sym typeface="Symbol" pitchFamily="18" charset="2"/>
              </a:rPr>
              <a:t>-16</a:t>
            </a:r>
            <a:r>
              <a:rPr lang="en-US" i="1" smtClean="0">
                <a:sym typeface="Symbol" pitchFamily="18" charset="2"/>
              </a:rPr>
              <a:t> = max possible </a:t>
            </a:r>
            <a:r>
              <a:rPr lang="en-US" i="1" u="sng" smtClean="0">
                <a:sym typeface="Symbol" pitchFamily="18" charset="2"/>
              </a:rPr>
              <a:t>relative</a:t>
            </a:r>
            <a:r>
              <a:rPr lang="en-US" i="1" smtClean="0">
                <a:sym typeface="Symbol" pitchFamily="18" charset="2"/>
              </a:rPr>
              <a:t> error in representing a number</a:t>
            </a:r>
            <a:br>
              <a:rPr lang="en-US" i="1" smtClean="0">
                <a:sym typeface="Symbol" pitchFamily="18" charset="2"/>
              </a:rPr>
            </a:br>
            <a:endParaRPr lang="en-US" i="1" smtClean="0">
              <a:sym typeface="Symbol" pitchFamily="18" charset="2"/>
            </a:endParaRPr>
          </a:p>
          <a:p>
            <a:r>
              <a:rPr lang="en-US" b="1" smtClean="0">
                <a:sym typeface="Symbol" pitchFamily="18" charset="2"/>
              </a:rPr>
              <a:t>With round to the nearest: </a:t>
            </a:r>
            <a:br>
              <a:rPr lang="en-US" b="1" smtClean="0">
                <a:sym typeface="Symbol" pitchFamily="18" charset="2"/>
              </a:rPr>
            </a:br>
            <a:r>
              <a:rPr lang="en-US" i="1" smtClean="0">
                <a:sym typeface="Symbol" pitchFamily="18" charset="2"/>
              </a:rPr>
              <a:t></a:t>
            </a:r>
            <a:r>
              <a:rPr lang="en-US" i="1" baseline="-25000" smtClean="0">
                <a:sym typeface="Symbol" pitchFamily="18" charset="2"/>
              </a:rPr>
              <a:t>mach</a:t>
            </a:r>
            <a:r>
              <a:rPr lang="en-US" i="1" smtClean="0">
                <a:sym typeface="Symbol" pitchFamily="18" charset="2"/>
              </a:rPr>
              <a:t>= ½ </a:t>
            </a:r>
            <a:r>
              <a:rPr lang="en-US" i="1" baseline="30000" smtClean="0">
                <a:sym typeface="Symbol" pitchFamily="18" charset="2"/>
              </a:rPr>
              <a:t>1-N</a:t>
            </a:r>
            <a:r>
              <a:rPr lang="en-US" i="1" smtClean="0">
                <a:sym typeface="Symbol" pitchFamily="18" charset="2"/>
              </a:rPr>
              <a:t>=2</a:t>
            </a:r>
            <a:r>
              <a:rPr lang="en-US" i="1" baseline="30000" smtClean="0">
                <a:sym typeface="Symbol" pitchFamily="18" charset="2"/>
              </a:rPr>
              <a:t>-53</a:t>
            </a:r>
            <a:r>
              <a:rPr lang="en-US" i="1" smtClean="0">
                <a:sym typeface="Symbol" pitchFamily="18" charset="2"/>
              </a:rPr>
              <a:t>  10</a:t>
            </a:r>
            <a:r>
              <a:rPr lang="en-US" i="1" baseline="30000" smtClean="0">
                <a:sym typeface="Symbol" pitchFamily="18" charset="2"/>
              </a:rPr>
              <a:t>-16</a:t>
            </a:r>
            <a:endParaRPr lang="en-US" sz="4000" i="1" baseline="30000" smtClean="0">
              <a:sym typeface="Symbol" pitchFamily="18" charset="2"/>
            </a:endParaRPr>
          </a:p>
        </p:txBody>
      </p:sp>
      <p:sp>
        <p:nvSpPr>
          <p:cNvPr id="81924" name="Rectangle 4"/>
          <p:cNvSpPr>
            <a:spLocks noChangeArrowheads="1"/>
          </p:cNvSpPr>
          <p:nvPr/>
        </p:nvSpPr>
        <p:spPr bwMode="auto">
          <a:xfrm>
            <a:off x="1066800" y="4267200"/>
            <a:ext cx="6553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 i="1">
              <a:sym typeface="Symbol" pitchFamily="18" charset="2"/>
            </a:endParaRPr>
          </a:p>
        </p:txBody>
      </p:sp>
      <p:sp>
        <p:nvSpPr>
          <p:cNvPr id="78853" name="Text Box 5"/>
          <p:cNvSpPr txBox="1">
            <a:spLocks noChangeArrowheads="1"/>
          </p:cNvSpPr>
          <p:nvPr/>
        </p:nvSpPr>
        <p:spPr bwMode="auto">
          <a:xfrm>
            <a:off x="5562600" y="5029200"/>
            <a:ext cx="2895600" cy="1244600"/>
          </a:xfrm>
          <a:prstGeom prst="rect">
            <a:avLst/>
          </a:prstGeom>
          <a:solidFill>
            <a:srgbClr val="FFFF99"/>
          </a:solidFill>
          <a:ln w="57150" cmpd="thinThick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solidFill>
                  <a:srgbClr val="FF3300"/>
                </a:solidFill>
              </a:rPr>
              <a:t>EDU&gt;&gt; eps</a:t>
            </a:r>
          </a:p>
          <a:p>
            <a:r>
              <a:rPr lang="en-US">
                <a:solidFill>
                  <a:srgbClr val="FF3300"/>
                </a:solidFill>
              </a:rPr>
              <a:t>ans =</a:t>
            </a:r>
          </a:p>
          <a:p>
            <a:r>
              <a:rPr lang="en-US">
                <a:solidFill>
                  <a:srgbClr val="FF3300"/>
                </a:solidFill>
              </a:rPr>
              <a:t>  2.2204e-016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88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88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851" grpId="0" build="p" bldLvl="3" autoUpdateAnimBg="0"/>
      <p:bldP spid="78853" grpId="0" animBg="1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Notice...</a:t>
            </a:r>
          </a:p>
        </p:txBody>
      </p:sp>
      <p:sp>
        <p:nvSpPr>
          <p:cNvPr id="798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800" smtClean="0"/>
              <a:t>that UFL and OFL represent absolute magnitudes.</a:t>
            </a:r>
          </a:p>
          <a:p>
            <a:r>
              <a:rPr lang="en-US" sz="2800" smtClean="0"/>
              <a:t>that UFL’s can be often set to zero.</a:t>
            </a:r>
          </a:p>
          <a:p>
            <a:r>
              <a:rPr lang="en-US" sz="2800" smtClean="0"/>
              <a:t>that </a:t>
            </a:r>
            <a:r>
              <a:rPr lang="en-US" sz="2800" i="1" smtClean="0">
                <a:sym typeface="Symbol" pitchFamily="18" charset="2"/>
              </a:rPr>
              <a:t></a:t>
            </a:r>
            <a:r>
              <a:rPr lang="en-US" sz="2800" i="1" baseline="-25000" smtClean="0">
                <a:sym typeface="Symbol" pitchFamily="18" charset="2"/>
              </a:rPr>
              <a:t>mach </a:t>
            </a:r>
            <a:r>
              <a:rPr lang="en-US" sz="2800" smtClean="0">
                <a:sym typeface="Symbol" pitchFamily="18" charset="2"/>
              </a:rPr>
              <a:t>represents relative precision</a:t>
            </a:r>
            <a:r>
              <a:rPr lang="en-US" smtClean="0">
                <a:sym typeface="Symbol" pitchFamily="18" charset="2"/>
              </a:rPr>
              <a:t>.</a:t>
            </a:r>
            <a:br>
              <a:rPr lang="en-US" smtClean="0">
                <a:sym typeface="Symbol" pitchFamily="18" charset="2"/>
              </a:rPr>
            </a:br>
            <a:r>
              <a:rPr lang="en-US" sz="2800" smtClean="0">
                <a:sym typeface="Symbol" pitchFamily="18" charset="2"/>
              </a:rPr>
              <a:t>(rounding to nearest decreases </a:t>
            </a:r>
            <a:r>
              <a:rPr lang="en-US" sz="2800" i="1" smtClean="0">
                <a:sym typeface="Symbol" pitchFamily="18" charset="2"/>
              </a:rPr>
              <a:t></a:t>
            </a:r>
            <a:r>
              <a:rPr lang="en-US" sz="2800" i="1" baseline="-25000" smtClean="0">
                <a:sym typeface="Symbol" pitchFamily="18" charset="2"/>
              </a:rPr>
              <a:t>mach  </a:t>
            </a:r>
            <a:r>
              <a:rPr lang="en-US" sz="2800" i="1" smtClean="0">
                <a:sym typeface="Symbol" pitchFamily="18" charset="2"/>
              </a:rPr>
              <a:t>by 1/2 compared to chopping.)</a:t>
            </a:r>
          </a:p>
          <a:p>
            <a:endParaRPr lang="en-US" sz="2800" i="1" baseline="-25000" smtClean="0">
              <a:sym typeface="Symbol" pitchFamily="18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98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98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98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98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98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98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98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98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98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875" grpId="0" build="p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smtClean="0"/>
              <a:t>Floating Point Arithmetic Errors</a:t>
            </a:r>
            <a:endParaRPr lang="en-US" smtClean="0"/>
          </a:p>
        </p:txBody>
      </p:sp>
      <p:sp>
        <p:nvSpPr>
          <p:cNvPr id="808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772400" cy="4419600"/>
          </a:xfrm>
        </p:spPr>
        <p:txBody>
          <a:bodyPr/>
          <a:lstStyle/>
          <a:p>
            <a:r>
              <a:rPr lang="en-US" smtClean="0"/>
              <a:t>Rounding</a:t>
            </a:r>
          </a:p>
          <a:p>
            <a:pPr lvl="1"/>
            <a:r>
              <a:rPr lang="en-US" sz="2400" smtClean="0"/>
              <a:t>Addition of numbers of different magnitudes will result in the sum being represented with roundoff.   </a:t>
            </a:r>
            <a:br>
              <a:rPr lang="en-US" sz="2400" smtClean="0"/>
            </a:br>
            <a:r>
              <a:rPr lang="en-US" sz="2400" smtClean="0"/>
              <a:t>(For a 6 digit system)</a:t>
            </a:r>
            <a:br>
              <a:rPr lang="en-US" sz="2400" smtClean="0"/>
            </a:br>
            <a:r>
              <a:rPr lang="en-US" sz="2400" smtClean="0"/>
              <a:t>192.403 + 0.635782 = 193.039</a:t>
            </a:r>
          </a:p>
          <a:p>
            <a:pPr lvl="1"/>
            <a:r>
              <a:rPr lang="en-US" sz="2400" smtClean="0"/>
              <a:t>If the small number is small enough, the total won’t change at all:</a:t>
            </a:r>
            <a:br>
              <a:rPr lang="en-US" sz="2400" smtClean="0"/>
            </a:br>
            <a:r>
              <a:rPr lang="en-US" sz="2400" smtClean="0"/>
              <a:t>192.403 + 1.5x10</a:t>
            </a:r>
            <a:r>
              <a:rPr lang="en-US" sz="2400" baseline="30000" smtClean="0"/>
              <a:t>-5</a:t>
            </a:r>
            <a:r>
              <a:rPr lang="en-US" sz="2400" smtClean="0"/>
              <a:t> = 192.403</a:t>
            </a:r>
          </a:p>
          <a:p>
            <a:pPr lvl="1">
              <a:buFontTx/>
              <a:buNone/>
            </a:pP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08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08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08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08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08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08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899" grpId="0" build="p" bldLvl="2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smtClean="0"/>
              <a:t>Floating Point Arithmetic Errors</a:t>
            </a:r>
            <a:endParaRPr lang="en-US" smtClean="0"/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772400" cy="2057400"/>
          </a:xfrm>
        </p:spPr>
        <p:txBody>
          <a:bodyPr/>
          <a:lstStyle/>
          <a:p>
            <a:r>
              <a:rPr lang="en-US" smtClean="0"/>
              <a:t>Rounding</a:t>
            </a:r>
            <a:endParaRPr lang="en-US" sz="2800" smtClean="0"/>
          </a:p>
          <a:p>
            <a:pPr lvl="1"/>
            <a:r>
              <a:rPr lang="en-US" sz="2400" smtClean="0"/>
              <a:t>It makes a difference which way the series is summed (not commutative). </a:t>
            </a:r>
            <a:r>
              <a:rPr lang="en-US" sz="2400" i="1" smtClean="0"/>
              <a:t>(</a:t>
            </a:r>
            <a:r>
              <a:rPr lang="en-US" sz="2400" i="1" smtClean="0">
                <a:solidFill>
                  <a:srgbClr val="FF00FF"/>
                </a:solidFill>
              </a:rPr>
              <a:t>sum1overn demo Matlab</a:t>
            </a:r>
            <a:r>
              <a:rPr lang="en-US" sz="2400" i="1" smtClean="0"/>
              <a:t>)</a:t>
            </a:r>
            <a:endParaRPr lang="en-US" smtClean="0"/>
          </a:p>
        </p:txBody>
      </p:sp>
      <p:graphicFrame>
        <p:nvGraphicFramePr>
          <p:cNvPr id="21506" name="Object 4"/>
          <p:cNvGraphicFramePr>
            <a:graphicFrameLocks noChangeAspect="1"/>
          </p:cNvGraphicFramePr>
          <p:nvPr/>
        </p:nvGraphicFramePr>
        <p:xfrm>
          <a:off x="1676400" y="3810000"/>
          <a:ext cx="5435600" cy="2274888"/>
        </p:xfrm>
        <a:graphic>
          <a:graphicData uri="http://schemas.openxmlformats.org/presentationml/2006/ole">
            <p:oleObj spid="_x0000_s214018" name="Equation" r:id="rId3" imgW="1638000" imgH="6858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19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19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23" grpId="0" build="p" bldLvl="2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r>
              <a:rPr lang="en-US" smtClean="0"/>
              <a:t>Cancellation</a:t>
            </a:r>
          </a:p>
        </p:txBody>
      </p:sp>
      <p:sp>
        <p:nvSpPr>
          <p:cNvPr id="829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600200"/>
            <a:ext cx="7772400" cy="4800600"/>
          </a:xfrm>
        </p:spPr>
        <p:txBody>
          <a:bodyPr/>
          <a:lstStyle/>
          <a:p>
            <a:r>
              <a:rPr lang="en-US" dirty="0" smtClean="0"/>
              <a:t>Subtraction can result in a loss of precision </a:t>
            </a:r>
            <a:r>
              <a:rPr lang="en-US" u="sng" dirty="0" smtClean="0"/>
              <a:t>even if all numbers are </a:t>
            </a:r>
            <a:r>
              <a:rPr lang="en-US" u="sng" dirty="0" err="1" smtClean="0"/>
              <a:t>representable</a:t>
            </a:r>
            <a:r>
              <a:rPr lang="en-US" u="sng" dirty="0" smtClean="0"/>
              <a:t>.</a:t>
            </a:r>
            <a:r>
              <a:rPr lang="en-US" dirty="0" smtClean="0"/>
              <a:t>  (this can be a very serious problem.)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1.55456 - 1.55435 = 0.00021= 2.1x10</a:t>
            </a:r>
            <a:r>
              <a:rPr lang="en-US" baseline="30000" dirty="0" smtClean="0"/>
              <a:t>-4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(even with 6 digit representation, our result has </a:t>
            </a:r>
            <a:r>
              <a:rPr lang="en-US" u="sng" dirty="0" smtClean="0"/>
              <a:t>only 2 digits of precision.)</a:t>
            </a:r>
          </a:p>
          <a:p>
            <a:pPr>
              <a:buNone/>
            </a:pPr>
            <a:r>
              <a:rPr lang="en-US" sz="2800" i="1" dirty="0" smtClean="0">
                <a:solidFill>
                  <a:schemeClr val="accent1"/>
                </a:solidFill>
              </a:rPr>
              <a:t>demo showing order of subtraction (</a:t>
            </a:r>
            <a:r>
              <a:rPr lang="en-US" sz="2800" i="1" dirty="0" err="1" smtClean="0">
                <a:solidFill>
                  <a:srgbClr val="FF00FF"/>
                </a:solidFill>
              </a:rPr>
              <a:t>canc</a:t>
            </a:r>
            <a:r>
              <a:rPr lang="en-US" sz="2800" i="1" dirty="0" smtClean="0">
                <a:solidFill>
                  <a:srgbClr val="FF00FF"/>
                </a:solidFill>
              </a:rPr>
              <a:t>-err)</a:t>
            </a:r>
            <a:endParaRPr lang="en-US" dirty="0" smtClean="0"/>
          </a:p>
        </p:txBody>
      </p:sp>
      <p:graphicFrame>
        <p:nvGraphicFramePr>
          <p:cNvPr id="82948" name="Object 4"/>
          <p:cNvGraphicFramePr>
            <a:graphicFrameLocks noChangeAspect="1"/>
          </p:cNvGraphicFramePr>
          <p:nvPr/>
        </p:nvGraphicFramePr>
        <p:xfrm>
          <a:off x="3594100" y="5588000"/>
          <a:ext cx="3783013" cy="976313"/>
        </p:xfrm>
        <a:graphic>
          <a:graphicData uri="http://schemas.openxmlformats.org/presentationml/2006/ole">
            <p:oleObj spid="_x0000_s215042" name="Equation" r:id="rId3" imgW="1777680" imgH="4572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29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29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29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29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29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29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947" grpId="0" build="p" bldLvl="3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smtClean="0"/>
              <a:t>Floating Point Arithmetic Errors</a:t>
            </a:r>
            <a:endParaRPr lang="en-US" smtClean="0"/>
          </a:p>
        </p:txBody>
      </p:sp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772400" cy="1600200"/>
          </a:xfrm>
        </p:spPr>
        <p:txBody>
          <a:bodyPr/>
          <a:lstStyle/>
          <a:p>
            <a:r>
              <a:rPr lang="en-US" smtClean="0"/>
              <a:t>Rounding</a:t>
            </a:r>
          </a:p>
          <a:p>
            <a:pPr lvl="1"/>
            <a:r>
              <a:rPr lang="en-US" sz="2400" smtClean="0"/>
              <a:t>Algorithms matter!  Compare (x-1)</a:t>
            </a:r>
            <a:r>
              <a:rPr lang="en-US" sz="2400" baseline="30000" smtClean="0"/>
              <a:t>6</a:t>
            </a:r>
            <a:r>
              <a:rPr lang="en-US" sz="2400" smtClean="0"/>
              <a:t> with the expanded polynomial.  </a:t>
            </a:r>
            <a:endParaRPr lang="en-US" smtClean="0">
              <a:solidFill>
                <a:srgbClr val="FF3300"/>
              </a:solidFill>
            </a:endParaRPr>
          </a:p>
        </p:txBody>
      </p:sp>
      <p:graphicFrame>
        <p:nvGraphicFramePr>
          <p:cNvPr id="83972" name="Object 4"/>
          <p:cNvGraphicFramePr>
            <a:graphicFrameLocks noChangeAspect="1"/>
          </p:cNvGraphicFramePr>
          <p:nvPr/>
        </p:nvGraphicFramePr>
        <p:xfrm>
          <a:off x="457200" y="3581400"/>
          <a:ext cx="8139113" cy="592138"/>
        </p:xfrm>
        <a:graphic>
          <a:graphicData uri="http://schemas.openxmlformats.org/presentationml/2006/ole">
            <p:oleObj spid="_x0000_s216066" name="Equation" r:id="rId3" imgW="3288960" imgH="241200" progId="Equation.3">
              <p:embed/>
            </p:oleObj>
          </a:graphicData>
        </a:graphic>
      </p:graphicFrame>
      <p:sp>
        <p:nvSpPr>
          <p:cNvPr id="83973" name="Text Box 5"/>
          <p:cNvSpPr txBox="1">
            <a:spLocks noChangeArrowheads="1"/>
          </p:cNvSpPr>
          <p:nvPr/>
        </p:nvSpPr>
        <p:spPr bwMode="auto">
          <a:xfrm>
            <a:off x="1905000" y="4724400"/>
            <a:ext cx="6096000" cy="1160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>
                <a:solidFill>
                  <a:srgbClr val="FF3300"/>
                </a:solidFill>
              </a:rPr>
              <a:t>What are the roots of this equation?</a:t>
            </a:r>
          </a:p>
          <a:p>
            <a:pPr>
              <a:spcBef>
                <a:spcPct val="50000"/>
              </a:spcBef>
            </a:pPr>
            <a:r>
              <a:rPr lang="en-US" sz="2800">
                <a:solidFill>
                  <a:srgbClr val="FF3300"/>
                </a:solidFill>
              </a:rPr>
              <a:t>That is, for what </a:t>
            </a:r>
            <a:r>
              <a:rPr lang="en-US" sz="2800" i="1">
                <a:solidFill>
                  <a:srgbClr val="FF3300"/>
                </a:solidFill>
              </a:rPr>
              <a:t>x</a:t>
            </a:r>
            <a:r>
              <a:rPr lang="en-US" sz="2800">
                <a:solidFill>
                  <a:srgbClr val="FF3300"/>
                </a:solidFill>
              </a:rPr>
              <a:t>-values does </a:t>
            </a:r>
            <a:r>
              <a:rPr lang="en-US" sz="2800" i="1">
                <a:solidFill>
                  <a:srgbClr val="FF3300"/>
                </a:solidFill>
              </a:rPr>
              <a:t>f(x)</a:t>
            </a:r>
            <a:r>
              <a:rPr lang="en-US" sz="2800">
                <a:solidFill>
                  <a:srgbClr val="FF3300"/>
                </a:solidFill>
              </a:rPr>
              <a:t> = 0?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39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39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39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39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39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39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39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39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971" grpId="0" build="p" bldLvl="3" autoUpdateAnimBg="0"/>
      <p:bldP spid="83973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Errata: chapter 1 of turner</a:t>
            </a:r>
          </a:p>
        </p:txBody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dirty="0" smtClean="0"/>
              <a:t>P3, 2</a:t>
            </a:r>
            <a:r>
              <a:rPr lang="en-US" baseline="30000" dirty="0" smtClean="0"/>
              <a:t>nd</a:t>
            </a:r>
            <a:r>
              <a:rPr lang="en-US" dirty="0" smtClean="0"/>
              <a:t> equation: last term should be </a:t>
            </a:r>
            <a:r>
              <a:rPr lang="en-US" i="1" dirty="0" smtClean="0"/>
              <a:t>a</a:t>
            </a:r>
            <a:r>
              <a:rPr lang="en-US" i="1" baseline="-25000" dirty="0" smtClean="0"/>
              <a:t>-m</a:t>
            </a:r>
            <a:r>
              <a:rPr lang="en-US" i="1" dirty="0" smtClean="0">
                <a:sym typeface="Symbol" pitchFamily="18" charset="2"/>
              </a:rPr>
              <a:t></a:t>
            </a:r>
            <a:r>
              <a:rPr lang="en-US" i="1" baseline="30000" dirty="0" smtClean="0">
                <a:sym typeface="Symbol" pitchFamily="18" charset="2"/>
              </a:rPr>
              <a:t>-m</a:t>
            </a:r>
            <a:r>
              <a:rPr lang="en-US" dirty="0" smtClean="0">
                <a:sym typeface="Symbol" pitchFamily="18" charset="2"/>
              </a:rPr>
              <a:t> rather than </a:t>
            </a:r>
            <a:r>
              <a:rPr lang="en-US" dirty="0" smtClean="0"/>
              <a:t>a</a:t>
            </a:r>
            <a:r>
              <a:rPr lang="en-US" baseline="-25000" dirty="0" smtClean="0"/>
              <a:t>-</a:t>
            </a:r>
            <a:r>
              <a:rPr lang="en-US" baseline="-25000" dirty="0" err="1" smtClean="0"/>
              <a:t>m</a:t>
            </a:r>
            <a:r>
              <a:rPr lang="en-US" dirty="0" err="1" smtClean="0">
                <a:sym typeface="Symbol" pitchFamily="18" charset="2"/>
              </a:rPr>
              <a:t></a:t>
            </a:r>
            <a:r>
              <a:rPr lang="en-US" baseline="30000" dirty="0" err="1" smtClean="0">
                <a:sym typeface="Symbol" pitchFamily="18" charset="2"/>
              </a:rPr>
              <a:t>m</a:t>
            </a:r>
            <a:r>
              <a:rPr lang="en-US" dirty="0" smtClean="0">
                <a:sym typeface="Symbol" pitchFamily="18" charset="2"/>
              </a:rPr>
              <a:t> </a:t>
            </a:r>
          </a:p>
          <a:p>
            <a:pPr>
              <a:lnSpc>
                <a:spcPct val="90000"/>
              </a:lnSpc>
            </a:pPr>
            <a:r>
              <a:rPr lang="en-US" dirty="0" smtClean="0">
                <a:sym typeface="Symbol" pitchFamily="18" charset="2"/>
              </a:rPr>
              <a:t>P3, </a:t>
            </a:r>
            <a:r>
              <a:rPr lang="en-US" dirty="0" err="1" smtClean="0">
                <a:sym typeface="Symbol" pitchFamily="18" charset="2"/>
              </a:rPr>
              <a:t>Eq</a:t>
            </a:r>
            <a:r>
              <a:rPr lang="en-US" dirty="0" smtClean="0">
                <a:sym typeface="Symbol" pitchFamily="18" charset="2"/>
              </a:rPr>
              <a:t> 1.3, last term should be </a:t>
            </a:r>
            <a:r>
              <a:rPr lang="en-US" i="1" dirty="0" err="1" smtClean="0">
                <a:sym typeface="Symbol" pitchFamily="18" charset="2"/>
              </a:rPr>
              <a:t>b</a:t>
            </a:r>
            <a:r>
              <a:rPr lang="en-US" i="1" baseline="-25000" dirty="0" err="1" smtClean="0">
                <a:sym typeface="Symbol" pitchFamily="18" charset="2"/>
              </a:rPr>
              <a:t>N</a:t>
            </a:r>
            <a:r>
              <a:rPr lang="en-US" i="1" dirty="0" smtClean="0">
                <a:sym typeface="Symbol" pitchFamily="18" charset="2"/>
              </a:rPr>
              <a:t></a:t>
            </a:r>
            <a:r>
              <a:rPr lang="en-US" i="1" baseline="30000" dirty="0" smtClean="0">
                <a:sym typeface="Symbol" pitchFamily="18" charset="2"/>
              </a:rPr>
              <a:t>-N</a:t>
            </a:r>
            <a:r>
              <a:rPr lang="en-US" i="1" dirty="0" smtClean="0">
                <a:sym typeface="Symbol" pitchFamily="18" charset="2"/>
              </a:rPr>
              <a:t> </a:t>
            </a:r>
            <a:r>
              <a:rPr lang="en-US" dirty="0" smtClean="0">
                <a:sym typeface="Symbol" pitchFamily="18" charset="2"/>
              </a:rPr>
              <a:t>rather than</a:t>
            </a:r>
            <a:r>
              <a:rPr lang="en-US" i="1" dirty="0" smtClean="0">
                <a:sym typeface="Symbol" pitchFamily="18" charset="2"/>
              </a:rPr>
              <a:t> </a:t>
            </a:r>
            <a:r>
              <a:rPr lang="en-US" i="1" dirty="0" err="1" smtClean="0">
                <a:sym typeface="Symbol" pitchFamily="18" charset="2"/>
              </a:rPr>
              <a:t>b</a:t>
            </a:r>
            <a:r>
              <a:rPr lang="en-US" i="1" baseline="-25000" dirty="0" err="1" smtClean="0">
                <a:sym typeface="Symbol" pitchFamily="18" charset="2"/>
              </a:rPr>
              <a:t>N</a:t>
            </a:r>
            <a:r>
              <a:rPr lang="en-US" i="1" dirty="0" err="1" smtClean="0">
                <a:sym typeface="Symbol" pitchFamily="18" charset="2"/>
              </a:rPr>
              <a:t></a:t>
            </a:r>
            <a:r>
              <a:rPr lang="en-US" i="1" baseline="30000" dirty="0" err="1" smtClean="0">
                <a:sym typeface="Symbol" pitchFamily="18" charset="2"/>
              </a:rPr>
              <a:t>N</a:t>
            </a:r>
            <a:r>
              <a:rPr lang="en-US" i="1" dirty="0" smtClean="0">
                <a:sym typeface="Symbol" pitchFamily="18" charset="2"/>
              </a:rPr>
              <a:t> </a:t>
            </a:r>
            <a:endParaRPr lang="en-US" dirty="0" smtClean="0">
              <a:sym typeface="Symbol" pitchFamily="18" charset="2"/>
            </a:endParaRPr>
          </a:p>
          <a:p>
            <a:pPr>
              <a:lnSpc>
                <a:spcPct val="90000"/>
              </a:lnSpc>
            </a:pPr>
            <a:r>
              <a:rPr lang="en-US" dirty="0" smtClean="0"/>
              <a:t>P11, Exercise 3.  third term in </a:t>
            </a:r>
            <a:r>
              <a:rPr lang="en-US" dirty="0" err="1" smtClean="0"/>
              <a:t>cosh</a:t>
            </a:r>
            <a:r>
              <a:rPr lang="en-US" dirty="0" smtClean="0"/>
              <a:t>(x) should be (x</a:t>
            </a:r>
            <a:r>
              <a:rPr lang="en-US" baseline="30000" dirty="0" smtClean="0"/>
              <a:t>4</a:t>
            </a:r>
            <a:r>
              <a:rPr lang="en-US" dirty="0" smtClean="0"/>
              <a:t>/4!) rather that (x</a:t>
            </a:r>
            <a:r>
              <a:rPr lang="en-US" baseline="30000" dirty="0" smtClean="0"/>
              <a:t>4</a:t>
            </a:r>
            <a:r>
              <a:rPr lang="en-US" dirty="0" smtClean="0"/>
              <a:t>/41)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P282, Section 1.4, last answer (1.67618) is incorrect. </a:t>
            </a:r>
          </a:p>
          <a:p>
            <a:pPr>
              <a:lnSpc>
                <a:spcPct val="90000"/>
              </a:lnSpc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smtClean="0"/>
              <a:t>Floating Point Arithmetic Errors</a:t>
            </a:r>
            <a:endParaRPr lang="en-US" smtClean="0"/>
          </a:p>
        </p:txBody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772400" cy="1600200"/>
          </a:xfrm>
        </p:spPr>
        <p:txBody>
          <a:bodyPr/>
          <a:lstStyle/>
          <a:p>
            <a:r>
              <a:rPr lang="en-US" smtClean="0"/>
              <a:t>Rounding</a:t>
            </a:r>
          </a:p>
          <a:p>
            <a:pPr lvl="1"/>
            <a:r>
              <a:rPr lang="en-US" sz="2400" smtClean="0"/>
              <a:t>Algorithms matter!  Compare (x-1)</a:t>
            </a:r>
            <a:r>
              <a:rPr lang="en-US" sz="2400" baseline="30000" smtClean="0"/>
              <a:t>6</a:t>
            </a:r>
            <a:r>
              <a:rPr lang="en-US" sz="2400" smtClean="0"/>
              <a:t> with the expanded polynomial.  </a:t>
            </a:r>
            <a:endParaRPr lang="en-US" smtClean="0">
              <a:solidFill>
                <a:srgbClr val="FF3300"/>
              </a:solidFill>
            </a:endParaRPr>
          </a:p>
        </p:txBody>
      </p:sp>
      <p:graphicFrame>
        <p:nvGraphicFramePr>
          <p:cNvPr id="24578" name="Object 4"/>
          <p:cNvGraphicFramePr>
            <a:graphicFrameLocks noChangeAspect="1"/>
          </p:cNvGraphicFramePr>
          <p:nvPr/>
        </p:nvGraphicFramePr>
        <p:xfrm>
          <a:off x="457200" y="3581400"/>
          <a:ext cx="8139113" cy="592138"/>
        </p:xfrm>
        <a:graphic>
          <a:graphicData uri="http://schemas.openxmlformats.org/presentationml/2006/ole">
            <p:oleObj spid="_x0000_s217090" name="Equation" r:id="rId3" imgW="3288960" imgH="241200" progId="Equation.3">
              <p:embed/>
            </p:oleObj>
          </a:graphicData>
        </a:graphic>
      </p:graphicFrame>
      <p:sp>
        <p:nvSpPr>
          <p:cNvPr id="84997" name="Text Box 5"/>
          <p:cNvSpPr txBox="1">
            <a:spLocks noChangeArrowheads="1"/>
          </p:cNvSpPr>
          <p:nvPr/>
        </p:nvSpPr>
        <p:spPr bwMode="auto">
          <a:xfrm>
            <a:off x="685800" y="4343400"/>
            <a:ext cx="7467600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1"/>
            <a:r>
              <a:rPr lang="en-US" sz="2000" i="1">
                <a:solidFill>
                  <a:srgbClr val="FF3300"/>
                </a:solidFill>
              </a:rPr>
              <a:t>Matlab Zoomdemo.m, zoomdemocanc.m</a:t>
            </a:r>
          </a:p>
          <a:p>
            <a:pPr lvl="2"/>
            <a:r>
              <a:rPr lang="en-US"/>
              <a:t>Each subplot examines a region closer to the roots at x=1.  Notice the difference between the two algorithms.  </a:t>
            </a:r>
          </a:p>
          <a:p>
            <a:pPr lvl="2"/>
            <a:r>
              <a:rPr lang="en-US">
                <a:solidFill>
                  <a:srgbClr val="FF3300"/>
                </a:solidFill>
              </a:rPr>
              <a:t>Group discussion:  why is this happening?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49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49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997" grpId="0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smtClean="0"/>
              <a:t>Floating Point Arithmetic Errors</a:t>
            </a:r>
            <a:endParaRPr lang="en-US" smtClean="0"/>
          </a:p>
        </p:txBody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772400" cy="1600200"/>
          </a:xfrm>
        </p:spPr>
        <p:txBody>
          <a:bodyPr/>
          <a:lstStyle/>
          <a:p>
            <a:r>
              <a:rPr lang="en-US" smtClean="0"/>
              <a:t>Rounding</a:t>
            </a:r>
          </a:p>
          <a:p>
            <a:pPr lvl="1"/>
            <a:r>
              <a:rPr lang="en-US" sz="2400" smtClean="0"/>
              <a:t>Algorithms matter!  Compare (x-1)</a:t>
            </a:r>
            <a:r>
              <a:rPr lang="en-US" sz="2400" baseline="30000" smtClean="0"/>
              <a:t>6</a:t>
            </a:r>
            <a:r>
              <a:rPr lang="en-US" sz="2400" smtClean="0"/>
              <a:t> with the expanded polynomial.  </a:t>
            </a:r>
            <a:endParaRPr lang="en-US" smtClean="0">
              <a:solidFill>
                <a:srgbClr val="FF3300"/>
              </a:solidFill>
            </a:endParaRPr>
          </a:p>
        </p:txBody>
      </p:sp>
      <p:graphicFrame>
        <p:nvGraphicFramePr>
          <p:cNvPr id="25602" name="Object 4"/>
          <p:cNvGraphicFramePr>
            <a:graphicFrameLocks noChangeAspect="1"/>
          </p:cNvGraphicFramePr>
          <p:nvPr/>
        </p:nvGraphicFramePr>
        <p:xfrm>
          <a:off x="457200" y="3581400"/>
          <a:ext cx="8139113" cy="592138"/>
        </p:xfrm>
        <a:graphic>
          <a:graphicData uri="http://schemas.openxmlformats.org/presentationml/2006/ole">
            <p:oleObj spid="_x0000_s218114" name="Equation" r:id="rId3" imgW="3288960" imgH="241200" progId="Equation.3">
              <p:embed/>
            </p:oleObj>
          </a:graphicData>
        </a:graphic>
      </p:graphicFrame>
      <p:sp>
        <p:nvSpPr>
          <p:cNvPr id="104453" name="Text Box 5"/>
          <p:cNvSpPr txBox="1">
            <a:spLocks noChangeArrowheads="1"/>
          </p:cNvSpPr>
          <p:nvPr/>
        </p:nvSpPr>
        <p:spPr bwMode="auto">
          <a:xfrm>
            <a:off x="685800" y="4343400"/>
            <a:ext cx="7467600" cy="1127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1"/>
            <a:r>
              <a:rPr lang="en-US" sz="2000" i="1">
                <a:solidFill>
                  <a:srgbClr val="FF3300"/>
                </a:solidFill>
              </a:rPr>
              <a:t>Matlab Zoomderivatives.m, zoomderivativescanc.m</a:t>
            </a:r>
          </a:p>
          <a:p>
            <a:pPr lvl="2"/>
            <a:r>
              <a:rPr lang="en-US"/>
              <a:t>What about using the derivatives instead?  What does the derivative do at a root?</a:t>
            </a:r>
            <a:endParaRPr lang="en-US">
              <a:solidFill>
                <a:srgbClr val="FF33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44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44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453" grpId="0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Activity 2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Stirling Approx to </a:t>
            </a:r>
            <a:r>
              <a:rPr lang="en-US" i="1" smtClean="0"/>
              <a:t>n!</a:t>
            </a:r>
            <a:endParaRPr lang="en-US" smtClean="0"/>
          </a:p>
        </p:txBody>
      </p:sp>
      <p:sp>
        <p:nvSpPr>
          <p:cNvPr id="860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743200"/>
            <a:ext cx="7772400" cy="838200"/>
          </a:xfrm>
        </p:spPr>
        <p:txBody>
          <a:bodyPr/>
          <a:lstStyle/>
          <a:p>
            <a:r>
              <a:rPr lang="en-US" smtClean="0"/>
              <a:t>There is a series expansion for </a:t>
            </a:r>
            <a:r>
              <a:rPr lang="en-US" i="1" smtClean="0"/>
              <a:t>n</a:t>
            </a:r>
            <a:r>
              <a:rPr lang="en-US" smtClean="0"/>
              <a:t>!:</a:t>
            </a:r>
          </a:p>
        </p:txBody>
      </p:sp>
      <p:graphicFrame>
        <p:nvGraphicFramePr>
          <p:cNvPr id="86020" name="Object 4"/>
          <p:cNvGraphicFramePr>
            <a:graphicFrameLocks noChangeAspect="1"/>
          </p:cNvGraphicFramePr>
          <p:nvPr/>
        </p:nvGraphicFramePr>
        <p:xfrm>
          <a:off x="1749425" y="1676400"/>
          <a:ext cx="5492750" cy="777875"/>
        </p:xfrm>
        <a:graphic>
          <a:graphicData uri="http://schemas.openxmlformats.org/presentationml/2006/ole">
            <p:oleObj spid="_x0000_s219138" name="Equation" r:id="rId3" imgW="1422360" imgH="203040" progId="Equation.3">
              <p:embed/>
            </p:oleObj>
          </a:graphicData>
        </a:graphic>
      </p:graphicFrame>
      <p:graphicFrame>
        <p:nvGraphicFramePr>
          <p:cNvPr id="86021" name="Object 5"/>
          <p:cNvGraphicFramePr>
            <a:graphicFrameLocks noChangeAspect="1"/>
          </p:cNvGraphicFramePr>
          <p:nvPr/>
        </p:nvGraphicFramePr>
        <p:xfrm>
          <a:off x="1371600" y="3429000"/>
          <a:ext cx="5638800" cy="1295400"/>
        </p:xfrm>
        <a:graphic>
          <a:graphicData uri="http://schemas.openxmlformats.org/presentationml/2006/ole">
            <p:oleObj spid="_x0000_s219139" name="Equation" r:id="rId4" imgW="2044440" imgH="469800" progId="Equation.3">
              <p:embed/>
            </p:oleObj>
          </a:graphicData>
        </a:graphic>
      </p:graphicFrame>
      <p:sp>
        <p:nvSpPr>
          <p:cNvPr id="86022" name="Text Box 6"/>
          <p:cNvSpPr txBox="1">
            <a:spLocks noChangeArrowheads="1"/>
          </p:cNvSpPr>
          <p:nvPr/>
        </p:nvSpPr>
        <p:spPr bwMode="auto">
          <a:xfrm>
            <a:off x="838200" y="5029200"/>
            <a:ext cx="44958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/>
              <a:t>Stirling Approximation to </a:t>
            </a:r>
            <a:r>
              <a:rPr lang="en-US" sz="2800" i="1"/>
              <a:t>n</a:t>
            </a:r>
            <a:r>
              <a:rPr lang="en-US" sz="2800"/>
              <a:t>!:</a:t>
            </a:r>
            <a:endParaRPr lang="en-US"/>
          </a:p>
        </p:txBody>
      </p:sp>
      <p:graphicFrame>
        <p:nvGraphicFramePr>
          <p:cNvPr id="86023" name="Object 7"/>
          <p:cNvGraphicFramePr>
            <a:graphicFrameLocks noChangeAspect="1"/>
          </p:cNvGraphicFramePr>
          <p:nvPr/>
        </p:nvGraphicFramePr>
        <p:xfrm>
          <a:off x="5334000" y="4800600"/>
          <a:ext cx="2819400" cy="1390650"/>
        </p:xfrm>
        <a:graphic>
          <a:graphicData uri="http://schemas.openxmlformats.org/presentationml/2006/ole">
            <p:oleObj spid="_x0000_s219140" name="Equation" r:id="rId5" imgW="952200" imgH="4698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60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60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60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60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60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60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60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60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60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60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019" grpId="0" build="p" autoUpdateAnimBg="0"/>
      <p:bldP spid="86022" grpId="0" autoUpdateAnimBg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Truncation Error </a:t>
            </a:r>
            <a:br>
              <a:rPr lang="en-US" smtClean="0"/>
            </a:br>
            <a:r>
              <a:rPr lang="en-US" smtClean="0"/>
              <a:t>Stirling Approx</a:t>
            </a:r>
          </a:p>
        </p:txBody>
      </p:sp>
      <p:sp>
        <p:nvSpPr>
          <p:cNvPr id="870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i="1" smtClean="0"/>
              <a:t>Run Matlab Stirlingdemo.m</a:t>
            </a:r>
          </a:p>
          <a:p>
            <a:pPr>
              <a:lnSpc>
                <a:spcPct val="90000"/>
              </a:lnSpc>
            </a:pPr>
            <a:r>
              <a:rPr lang="en-US" smtClean="0"/>
              <a:t>Note that relative error is large, but becomes </a:t>
            </a:r>
            <a:r>
              <a:rPr lang="en-US" smtClean="0">
                <a:solidFill>
                  <a:srgbClr val="FF3300"/>
                </a:solidFill>
              </a:rPr>
              <a:t>smaller as </a:t>
            </a:r>
            <a:r>
              <a:rPr lang="en-US" i="1" smtClean="0">
                <a:solidFill>
                  <a:srgbClr val="FF3300"/>
                </a:solidFill>
              </a:rPr>
              <a:t>n</a:t>
            </a:r>
            <a:r>
              <a:rPr lang="en-US" smtClean="0">
                <a:solidFill>
                  <a:srgbClr val="FF3300"/>
                </a:solidFill>
              </a:rPr>
              <a:t> increases</a:t>
            </a:r>
            <a:r>
              <a:rPr lang="en-US" smtClean="0"/>
              <a:t>.  This error is due to </a:t>
            </a:r>
            <a:r>
              <a:rPr lang="en-US" i="1" smtClean="0"/>
              <a:t>truncation</a:t>
            </a:r>
            <a:r>
              <a:rPr lang="en-US" smtClean="0"/>
              <a:t> of the series.</a:t>
            </a:r>
          </a:p>
          <a:p>
            <a:pPr>
              <a:lnSpc>
                <a:spcPct val="90000"/>
              </a:lnSpc>
            </a:pPr>
            <a:r>
              <a:rPr lang="en-US" smtClean="0"/>
              <a:t>Addition of the second term (1+1/12n…) reduces relative error by about two orders of magnitude.</a:t>
            </a:r>
          </a:p>
          <a:p>
            <a:pPr>
              <a:lnSpc>
                <a:spcPct val="90000"/>
              </a:lnSpc>
            </a:pPr>
            <a:r>
              <a:rPr lang="en-US" i="1" smtClean="0"/>
              <a:t>Return to Stirlingdemo.m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70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70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70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70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70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70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70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70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043" grpId="0" build="p" autoUpdateAnimBg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Ex 3, p 15 of text</a:t>
            </a:r>
          </a:p>
        </p:txBody>
      </p:sp>
      <p:sp>
        <p:nvSpPr>
          <p:cNvPr id="27652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981200"/>
            <a:ext cx="8153400" cy="1524000"/>
          </a:xfrm>
        </p:spPr>
        <p:txBody>
          <a:bodyPr/>
          <a:lstStyle/>
          <a:p>
            <a:r>
              <a:rPr lang="en-US" sz="2800" smtClean="0"/>
              <a:t>Abs and rel error of representing 1/5 in a 12-bit mantissa binary system.</a:t>
            </a:r>
          </a:p>
        </p:txBody>
      </p:sp>
      <p:graphicFrame>
        <p:nvGraphicFramePr>
          <p:cNvPr id="88068" name="Object 4"/>
          <p:cNvGraphicFramePr>
            <a:graphicFrameLocks noChangeAspect="1"/>
          </p:cNvGraphicFramePr>
          <p:nvPr>
            <p:ph sz="half" idx="2"/>
          </p:nvPr>
        </p:nvGraphicFramePr>
        <p:xfrm>
          <a:off x="1371600" y="3733800"/>
          <a:ext cx="6096000" cy="1368425"/>
        </p:xfrm>
        <a:graphic>
          <a:graphicData uri="http://schemas.openxmlformats.org/presentationml/2006/ole">
            <p:oleObj spid="_x0000_s220162" name="Equation" r:id="rId3" imgW="1981080" imgH="4442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80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80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Taylor Approx for </a:t>
            </a:r>
            <a:r>
              <a:rPr lang="en-US" i="1" smtClean="0"/>
              <a:t>e</a:t>
            </a:r>
            <a:r>
              <a:rPr lang="en-US" baseline="30000" smtClean="0"/>
              <a:t>x</a:t>
            </a:r>
            <a:endParaRPr lang="en-US" smtClean="0"/>
          </a:p>
        </p:txBody>
      </p:sp>
      <p:sp>
        <p:nvSpPr>
          <p:cNvPr id="890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772400" cy="1143000"/>
          </a:xfrm>
        </p:spPr>
        <p:txBody>
          <a:bodyPr/>
          <a:lstStyle/>
          <a:p>
            <a:r>
              <a:rPr lang="en-US" smtClean="0"/>
              <a:t>The exponential function can be expressed in terms of the infinite series:</a:t>
            </a:r>
          </a:p>
        </p:txBody>
      </p:sp>
      <p:graphicFrame>
        <p:nvGraphicFramePr>
          <p:cNvPr id="89092" name="Object 4"/>
          <p:cNvGraphicFramePr>
            <a:graphicFrameLocks noChangeAspect="1"/>
          </p:cNvGraphicFramePr>
          <p:nvPr/>
        </p:nvGraphicFramePr>
        <p:xfrm>
          <a:off x="1295400" y="3276600"/>
          <a:ext cx="2133600" cy="1377950"/>
        </p:xfrm>
        <a:graphic>
          <a:graphicData uri="http://schemas.openxmlformats.org/presentationml/2006/ole">
            <p:oleObj spid="_x0000_s221186" name="Equation" r:id="rId3" imgW="685800" imgH="444240" progId="Equation.3">
              <p:embed/>
            </p:oleObj>
          </a:graphicData>
        </a:graphic>
      </p:graphicFrame>
      <p:sp>
        <p:nvSpPr>
          <p:cNvPr id="89093" name="Text Box 5"/>
          <p:cNvSpPr txBox="1">
            <a:spLocks noChangeArrowheads="1"/>
          </p:cNvSpPr>
          <p:nvPr/>
        </p:nvSpPr>
        <p:spPr bwMode="auto">
          <a:xfrm>
            <a:off x="990600" y="5105400"/>
            <a:ext cx="44958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>
                <a:solidFill>
                  <a:schemeClr val="accent2"/>
                </a:solidFill>
              </a:rPr>
              <a:t>What about an approximation formed from </a:t>
            </a:r>
            <a:r>
              <a:rPr lang="en-US" sz="2800" i="1">
                <a:solidFill>
                  <a:schemeClr val="accent2"/>
                </a:solidFill>
              </a:rPr>
              <a:t>n</a:t>
            </a:r>
            <a:r>
              <a:rPr lang="en-US" sz="2800">
                <a:solidFill>
                  <a:schemeClr val="accent2"/>
                </a:solidFill>
              </a:rPr>
              <a:t> terms?</a:t>
            </a:r>
            <a:endParaRPr lang="en-US"/>
          </a:p>
        </p:txBody>
      </p:sp>
      <p:graphicFrame>
        <p:nvGraphicFramePr>
          <p:cNvPr id="89094" name="Object 6"/>
          <p:cNvGraphicFramePr>
            <a:graphicFrameLocks noChangeAspect="1"/>
          </p:cNvGraphicFramePr>
          <p:nvPr/>
        </p:nvGraphicFramePr>
        <p:xfrm>
          <a:off x="5715000" y="4572000"/>
          <a:ext cx="2133600" cy="1377950"/>
        </p:xfrm>
        <a:graphic>
          <a:graphicData uri="http://schemas.openxmlformats.org/presentationml/2006/ole">
            <p:oleObj spid="_x0000_s221187" name="Equation" r:id="rId4" imgW="685800" imgH="4442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90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90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90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90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90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90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90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90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091" grpId="0" build="p" autoUpdateAnimBg="0"/>
      <p:bldP spid="89093" grpId="0" autoUpdateAnimBg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How to code the exp function</a:t>
            </a:r>
          </a:p>
        </p:txBody>
      </p:sp>
      <p:sp>
        <p:nvSpPr>
          <p:cNvPr id="901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772400" cy="1295400"/>
          </a:xfrm>
        </p:spPr>
        <p:txBody>
          <a:bodyPr/>
          <a:lstStyle/>
          <a:p>
            <a:r>
              <a:rPr lang="en-US" sz="2800" smtClean="0"/>
              <a:t>For each </a:t>
            </a:r>
            <a:r>
              <a:rPr lang="en-US" sz="2800" i="1" smtClean="0"/>
              <a:t>x</a:t>
            </a:r>
            <a:r>
              <a:rPr lang="en-US" sz="2800" smtClean="0"/>
              <a:t>, compute a series of terms for the summation</a:t>
            </a:r>
            <a:r>
              <a:rPr lang="en-US" sz="2800" i="1" baseline="30000" smtClean="0"/>
              <a:t>:</a:t>
            </a:r>
            <a:endParaRPr lang="en-US" sz="2800" smtClean="0"/>
          </a:p>
        </p:txBody>
      </p:sp>
      <p:graphicFrame>
        <p:nvGraphicFramePr>
          <p:cNvPr id="90116" name="Object 4"/>
          <p:cNvGraphicFramePr>
            <a:graphicFrameLocks noChangeAspect="1"/>
          </p:cNvGraphicFramePr>
          <p:nvPr/>
        </p:nvGraphicFramePr>
        <p:xfrm>
          <a:off x="990600" y="2971800"/>
          <a:ext cx="2133600" cy="1377950"/>
        </p:xfrm>
        <a:graphic>
          <a:graphicData uri="http://schemas.openxmlformats.org/presentationml/2006/ole">
            <p:oleObj spid="_x0000_s222210" name="Equation" r:id="rId3" imgW="685800" imgH="444240" progId="Equation.3">
              <p:embed/>
            </p:oleObj>
          </a:graphicData>
        </a:graphic>
      </p:graphicFrame>
      <p:sp>
        <p:nvSpPr>
          <p:cNvPr id="90117" name="Text Box 5"/>
          <p:cNvSpPr txBox="1">
            <a:spLocks noChangeArrowheads="1"/>
          </p:cNvSpPr>
          <p:nvPr/>
        </p:nvSpPr>
        <p:spPr bwMode="auto">
          <a:xfrm>
            <a:off x="3733800" y="2971800"/>
            <a:ext cx="4495800" cy="137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>
                <a:solidFill>
                  <a:srgbClr val="FF3300"/>
                </a:solidFill>
              </a:rPr>
              <a:t>Inefficient to calculate (</a:t>
            </a:r>
            <a:r>
              <a:rPr lang="en-US" sz="2800" i="1">
                <a:solidFill>
                  <a:srgbClr val="FF3300"/>
                </a:solidFill>
              </a:rPr>
              <a:t>k!)</a:t>
            </a:r>
            <a:r>
              <a:rPr lang="en-US" sz="2800">
                <a:solidFill>
                  <a:srgbClr val="FF3300"/>
                </a:solidFill>
              </a:rPr>
              <a:t> and (</a:t>
            </a:r>
            <a:r>
              <a:rPr lang="en-US" sz="2800" i="1">
                <a:solidFill>
                  <a:srgbClr val="FF3300"/>
                </a:solidFill>
              </a:rPr>
              <a:t>x</a:t>
            </a:r>
            <a:r>
              <a:rPr lang="en-US" sz="2800" i="1" baseline="30000">
                <a:solidFill>
                  <a:srgbClr val="FF3300"/>
                </a:solidFill>
              </a:rPr>
              <a:t>k</a:t>
            </a:r>
            <a:r>
              <a:rPr lang="en-US" sz="2800">
                <a:solidFill>
                  <a:srgbClr val="FF3300"/>
                </a:solidFill>
              </a:rPr>
              <a:t>) “from scratch” for each k.</a:t>
            </a:r>
          </a:p>
        </p:txBody>
      </p:sp>
      <p:sp>
        <p:nvSpPr>
          <p:cNvPr id="90118" name="Text Box 6"/>
          <p:cNvSpPr txBox="1">
            <a:spLocks noChangeArrowheads="1"/>
          </p:cNvSpPr>
          <p:nvPr/>
        </p:nvSpPr>
        <p:spPr bwMode="auto">
          <a:xfrm>
            <a:off x="1981200" y="4953000"/>
            <a:ext cx="57912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>
                <a:solidFill>
                  <a:srgbClr val="FF3300"/>
                </a:solidFill>
              </a:rPr>
              <a:t>How can we get the k-th term from the (k-1)term?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0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0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0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0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0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0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0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115" grpId="0" build="p" autoUpdateAnimBg="0"/>
      <p:bldP spid="90117" grpId="0" autoUpdateAnimBg="0"/>
      <p:bldP spid="90118" grpId="0" autoUpdateAnimBg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Matlab ExpTaylor</a:t>
            </a:r>
          </a:p>
        </p:txBody>
      </p:sp>
      <p:sp>
        <p:nvSpPr>
          <p:cNvPr id="911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772400" cy="1295400"/>
          </a:xfrm>
        </p:spPr>
        <p:txBody>
          <a:bodyPr/>
          <a:lstStyle/>
          <a:p>
            <a:r>
              <a:rPr lang="en-US" sz="2800" smtClean="0"/>
              <a:t>Look at the code.  For each </a:t>
            </a:r>
            <a:r>
              <a:rPr lang="en-US" sz="2800" i="1" smtClean="0"/>
              <a:t>x</a:t>
            </a:r>
            <a:r>
              <a:rPr lang="en-US" sz="2800" smtClean="0"/>
              <a:t>, compute a series of terms corresponding to limits on the summation</a:t>
            </a:r>
            <a:r>
              <a:rPr lang="en-US" sz="2800" i="1" baseline="30000" smtClean="0"/>
              <a:t>:</a:t>
            </a:r>
            <a:endParaRPr lang="en-US" sz="2800" smtClean="0"/>
          </a:p>
        </p:txBody>
      </p:sp>
      <p:graphicFrame>
        <p:nvGraphicFramePr>
          <p:cNvPr id="91140" name="Object 4"/>
          <p:cNvGraphicFramePr>
            <a:graphicFrameLocks noChangeAspect="1"/>
          </p:cNvGraphicFramePr>
          <p:nvPr/>
        </p:nvGraphicFramePr>
        <p:xfrm>
          <a:off x="990600" y="2971800"/>
          <a:ext cx="2133600" cy="1377950"/>
        </p:xfrm>
        <a:graphic>
          <a:graphicData uri="http://schemas.openxmlformats.org/presentationml/2006/ole">
            <p:oleObj spid="_x0000_s223234" name="Equation" r:id="rId3" imgW="685800" imgH="444240" progId="Equation.3">
              <p:embed/>
            </p:oleObj>
          </a:graphicData>
        </a:graphic>
      </p:graphicFrame>
      <p:sp>
        <p:nvSpPr>
          <p:cNvPr id="30725" name="Text Box 5"/>
          <p:cNvSpPr txBox="1">
            <a:spLocks noChangeArrowheads="1"/>
          </p:cNvSpPr>
          <p:nvPr/>
        </p:nvSpPr>
        <p:spPr bwMode="auto">
          <a:xfrm>
            <a:off x="3352800" y="4343400"/>
            <a:ext cx="5029200" cy="1160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>
                <a:solidFill>
                  <a:srgbClr val="FF3300"/>
                </a:solidFill>
              </a:rPr>
              <a:t>demo</a:t>
            </a:r>
            <a:r>
              <a:rPr lang="en-US" sz="2800" i="1">
                <a:solidFill>
                  <a:srgbClr val="FF3300"/>
                </a:solidFill>
              </a:rPr>
              <a:t> exptaylordemo.m</a:t>
            </a:r>
          </a:p>
          <a:p>
            <a:pPr>
              <a:spcBef>
                <a:spcPct val="50000"/>
              </a:spcBef>
            </a:pPr>
            <a:endParaRPr lang="en-US" sz="2800">
              <a:solidFill>
                <a:srgbClr val="FF33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11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11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1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139" grpId="0" build="p" autoUpdateAnimBg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Matlab ExpTaylor</a:t>
            </a:r>
          </a:p>
        </p:txBody>
      </p:sp>
      <p:sp>
        <p:nvSpPr>
          <p:cNvPr id="921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772400" cy="3657600"/>
          </a:xfrm>
        </p:spPr>
        <p:txBody>
          <a:bodyPr/>
          <a:lstStyle/>
          <a:p>
            <a:r>
              <a:rPr lang="en-US" smtClean="0"/>
              <a:t>Precision generally increases with number of terms.  </a:t>
            </a:r>
            <a:r>
              <a:rPr lang="en-US" i="1" smtClean="0">
                <a:solidFill>
                  <a:srgbClr val="FF3300"/>
                </a:solidFill>
              </a:rPr>
              <a:t>(Why does it decrease at first for some negative values of x?)</a:t>
            </a:r>
            <a:endParaRPr lang="en-US" smtClean="0"/>
          </a:p>
          <a:p>
            <a:r>
              <a:rPr lang="en-US" smtClean="0"/>
              <a:t>There is a limit beyond which it does not increase.  </a:t>
            </a:r>
            <a:r>
              <a:rPr lang="en-US" i="1" smtClean="0">
                <a:solidFill>
                  <a:srgbClr val="FF3300"/>
                </a:solidFill>
              </a:rPr>
              <a:t>(Why?)</a:t>
            </a:r>
            <a:endParaRPr lang="en-US" smtClean="0"/>
          </a:p>
          <a:p>
            <a:r>
              <a:rPr lang="en-US" smtClean="0"/>
              <a:t>Accuracy depends on the value of the argument.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1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1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1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63" grpId="0" build="p" bldLvl="4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Precision</a:t>
            </a:r>
          </a:p>
        </p:txBody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2057400"/>
            <a:ext cx="7772400" cy="3581400"/>
          </a:xfrm>
        </p:spPr>
        <p:txBody>
          <a:bodyPr/>
          <a:lstStyle/>
          <a:p>
            <a:r>
              <a:rPr lang="en-US" b="1" smtClean="0">
                <a:solidFill>
                  <a:srgbClr val="FF3300"/>
                </a:solidFill>
              </a:rPr>
              <a:t>Precision</a:t>
            </a:r>
            <a:r>
              <a:rPr lang="en-US" smtClean="0"/>
              <a:t> refers to the number of significant figures or to the repeatability of the measurement.  </a:t>
            </a:r>
            <a:r>
              <a:rPr lang="en-US" i="1" smtClean="0"/>
              <a:t>Precision may be improved by larger data sets</a:t>
            </a:r>
            <a:r>
              <a:rPr lang="en-US" smtClean="0"/>
              <a:t>. </a:t>
            </a:r>
          </a:p>
          <a:p>
            <a:r>
              <a:rPr lang="en-US" sz="2800" smtClean="0"/>
              <a:t>(For example, 6.022x10</a:t>
            </a:r>
            <a:r>
              <a:rPr lang="en-US" sz="2800" baseline="30000" smtClean="0"/>
              <a:t>23</a:t>
            </a:r>
            <a:r>
              <a:rPr lang="en-US" sz="2800" smtClean="0"/>
              <a:t> is a </a:t>
            </a:r>
            <a:r>
              <a:rPr lang="en-US" sz="2800" u="sng" smtClean="0"/>
              <a:t>more precise</a:t>
            </a:r>
            <a:r>
              <a:rPr lang="en-US" sz="2800" smtClean="0"/>
              <a:t> measurement of Avogadro’s Number than is 6.02x10</a:t>
            </a:r>
            <a:r>
              <a:rPr lang="en-US" sz="2800" baseline="30000" smtClean="0"/>
              <a:t>23</a:t>
            </a:r>
            <a:r>
              <a:rPr lang="en-US" sz="2800" smtClean="0"/>
              <a:t>.)</a:t>
            </a: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587" grpId="0" build="p" bldLvl="3" autoUpdateAnimBg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Exercise 3, p 11 of text</a:t>
            </a:r>
          </a:p>
        </p:txBody>
      </p:sp>
      <p:sp>
        <p:nvSpPr>
          <p:cNvPr id="93187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sz="2800" smtClean="0"/>
              <a:t>How many terms are needed to estimate cosh(1/2) with error less than 10</a:t>
            </a:r>
            <a:r>
              <a:rPr lang="en-US" sz="2800" baseline="30000" smtClean="0"/>
              <a:t>-8</a:t>
            </a:r>
            <a:r>
              <a:rPr lang="en-US" sz="2800" smtClean="0"/>
              <a:t>?</a:t>
            </a:r>
          </a:p>
        </p:txBody>
      </p:sp>
      <p:graphicFrame>
        <p:nvGraphicFramePr>
          <p:cNvPr id="93188" name="Object 4"/>
          <p:cNvGraphicFramePr>
            <a:graphicFrameLocks noChangeAspect="1"/>
          </p:cNvGraphicFramePr>
          <p:nvPr>
            <p:ph sz="half" idx="2"/>
          </p:nvPr>
        </p:nvGraphicFramePr>
        <p:xfrm>
          <a:off x="914400" y="3200400"/>
          <a:ext cx="6781800" cy="1363663"/>
        </p:xfrm>
        <a:graphic>
          <a:graphicData uri="http://schemas.openxmlformats.org/presentationml/2006/ole">
            <p:oleObj spid="_x0000_s224258" name="Equation" r:id="rId3" imgW="2209680" imgH="444240" progId="Equation.3">
              <p:embed/>
            </p:oleObj>
          </a:graphicData>
        </a:graphic>
      </p:graphicFrame>
      <p:graphicFrame>
        <p:nvGraphicFramePr>
          <p:cNvPr id="93189" name="Object 5"/>
          <p:cNvGraphicFramePr>
            <a:graphicFrameLocks noChangeAspect="1"/>
          </p:cNvGraphicFramePr>
          <p:nvPr>
            <p:ph sz="quarter" idx="4294967295"/>
          </p:nvPr>
        </p:nvGraphicFramePr>
        <p:xfrm>
          <a:off x="1219200" y="4672013"/>
          <a:ext cx="6705600" cy="1641475"/>
        </p:xfrm>
        <a:graphic>
          <a:graphicData uri="http://schemas.openxmlformats.org/presentationml/2006/ole">
            <p:oleObj spid="_x0000_s224259" name="Equation" r:id="rId4" imgW="1815840" imgH="4442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187" grpId="0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smtClean="0"/>
              <a:t>Conditioning and Sensitivity</a:t>
            </a:r>
            <a:endParaRPr lang="en-US" smtClean="0"/>
          </a:p>
        </p:txBody>
      </p:sp>
      <p:sp>
        <p:nvSpPr>
          <p:cNvPr id="942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772400" cy="990600"/>
          </a:xfrm>
        </p:spPr>
        <p:txBody>
          <a:bodyPr/>
          <a:lstStyle/>
          <a:p>
            <a:pPr lvl="1">
              <a:lnSpc>
                <a:spcPct val="90000"/>
              </a:lnSpc>
              <a:buFontTx/>
              <a:buNone/>
            </a:pPr>
            <a:r>
              <a:rPr lang="en-US" i="1" smtClean="0"/>
              <a:t>Condition number</a:t>
            </a:r>
            <a:r>
              <a:rPr lang="en-US" smtClean="0"/>
              <a:t> is characteristic of  the problem and not  the algorithm:</a:t>
            </a:r>
            <a:br>
              <a:rPr lang="en-US" smtClean="0"/>
            </a:br>
            <a:r>
              <a:rPr lang="en-US" sz="2400" smtClean="0"/>
              <a:t/>
            </a:r>
            <a:br>
              <a:rPr lang="en-US" sz="2400" smtClean="0"/>
            </a:br>
            <a:r>
              <a:rPr lang="en-US" sz="2400" smtClean="0"/>
              <a:t/>
            </a:r>
            <a:br>
              <a:rPr lang="en-US" sz="2400" smtClean="0"/>
            </a:br>
            <a:r>
              <a:rPr lang="en-US" sz="2400" i="1" smtClean="0"/>
              <a:t/>
            </a:r>
            <a:br>
              <a:rPr lang="en-US" sz="2400" i="1" smtClean="0"/>
            </a:br>
            <a:endParaRPr lang="en-US" sz="2400" i="1" smtClean="0"/>
          </a:p>
        </p:txBody>
      </p:sp>
      <p:graphicFrame>
        <p:nvGraphicFramePr>
          <p:cNvPr id="94212" name="Object 4"/>
          <p:cNvGraphicFramePr>
            <a:graphicFrameLocks noChangeAspect="1"/>
          </p:cNvGraphicFramePr>
          <p:nvPr/>
        </p:nvGraphicFramePr>
        <p:xfrm>
          <a:off x="685800" y="3124200"/>
          <a:ext cx="7467600" cy="1354138"/>
        </p:xfrm>
        <a:graphic>
          <a:graphicData uri="http://schemas.openxmlformats.org/presentationml/2006/ole">
            <p:oleObj spid="_x0000_s225282" name="Equation" r:id="rId3" imgW="2590560" imgH="469800" progId="Equation.3">
              <p:embed/>
            </p:oleObj>
          </a:graphicData>
        </a:graphic>
      </p:graphicFrame>
      <p:sp>
        <p:nvSpPr>
          <p:cNvPr id="94213" name="Text Box 5"/>
          <p:cNvSpPr txBox="1">
            <a:spLocks noChangeArrowheads="1"/>
          </p:cNvSpPr>
          <p:nvPr/>
        </p:nvSpPr>
        <p:spPr bwMode="auto">
          <a:xfrm>
            <a:off x="914400" y="4800600"/>
            <a:ext cx="7315200" cy="137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1"/>
            <a:r>
              <a:rPr lang="en-US" sz="2800"/>
              <a:t>Large condition number indicates that solution is highly sensitive to small changes in input data.</a:t>
            </a:r>
            <a:endParaRPr lang="en-US"/>
          </a:p>
        </p:txBody>
      </p:sp>
      <p:sp>
        <p:nvSpPr>
          <p:cNvPr id="94214" name="Text Box 6"/>
          <p:cNvSpPr txBox="1">
            <a:spLocks noChangeArrowheads="1"/>
          </p:cNvSpPr>
          <p:nvPr/>
        </p:nvSpPr>
        <p:spPr bwMode="auto">
          <a:xfrm>
            <a:off x="2590800" y="5105400"/>
            <a:ext cx="52578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>
                <a:solidFill>
                  <a:srgbClr val="FF3300"/>
                </a:solidFill>
              </a:rPr>
              <a:t>Consider values of cos(x) for x close to zero and close to </a:t>
            </a:r>
            <a:r>
              <a:rPr lang="en-US" sz="2800">
                <a:solidFill>
                  <a:srgbClr val="FF3300"/>
                </a:solidFill>
                <a:sym typeface="Symbol" pitchFamily="18" charset="2"/>
              </a:rPr>
              <a:t>/2</a:t>
            </a:r>
            <a:endParaRPr lang="en-US" sz="2800">
              <a:solidFill>
                <a:srgbClr val="FF33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42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42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42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42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42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42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4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42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42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211" grpId="0" build="p" bldLvl="2" autoUpdateAnimBg="0"/>
      <p:bldP spid="94213" grpId="0" autoUpdateAnimBg="0"/>
      <p:bldP spid="94214" grpId="0" autoUpdateAnimBg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762000"/>
            <a:ext cx="7772400" cy="914400"/>
          </a:xfrm>
        </p:spPr>
        <p:txBody>
          <a:bodyPr/>
          <a:lstStyle/>
          <a:p>
            <a:r>
              <a:rPr lang="en-US" sz="2800" i="1" smtClean="0"/>
              <a:t>cos(1.5708) = -3.673205 x 10</a:t>
            </a:r>
            <a:r>
              <a:rPr lang="en-US" sz="2800" i="1" baseline="30000" smtClean="0"/>
              <a:t>-6</a:t>
            </a:r>
            <a:r>
              <a:rPr lang="en-US" sz="2800" i="1" smtClean="0"/>
              <a:t/>
            </a:r>
            <a:br>
              <a:rPr lang="en-US" sz="2800" i="1" smtClean="0"/>
            </a:br>
            <a:r>
              <a:rPr lang="en-US" sz="2800" i="1" smtClean="0"/>
              <a:t>cos(1.5707) = 9.6326679 x 10</a:t>
            </a:r>
            <a:r>
              <a:rPr lang="en-US" sz="2800" i="1" baseline="30000" smtClean="0"/>
              <a:t>-5</a:t>
            </a:r>
            <a:br>
              <a:rPr lang="en-US" sz="2800" i="1" baseline="30000" smtClean="0"/>
            </a:br>
            <a:r>
              <a:rPr lang="en-US" sz="2800" i="1" baseline="30000" smtClean="0"/>
              <a:t/>
            </a:r>
            <a:br>
              <a:rPr lang="en-US" sz="2800" i="1" baseline="30000" smtClean="0"/>
            </a:br>
            <a:r>
              <a:rPr lang="en-US" sz="2800" i="1" baseline="30000" smtClean="0"/>
              <a:t/>
            </a:r>
            <a:br>
              <a:rPr lang="en-US" sz="2800" i="1" baseline="30000" smtClean="0"/>
            </a:br>
            <a:r>
              <a:rPr lang="en-US" sz="2800" i="1" baseline="30000" smtClean="0"/>
              <a:t/>
            </a:r>
            <a:br>
              <a:rPr lang="en-US" sz="2800" i="1" baseline="30000" smtClean="0"/>
            </a:br>
            <a:r>
              <a:rPr lang="en-US" sz="2800" i="1" baseline="30000" smtClean="0"/>
              <a:t/>
            </a:r>
            <a:br>
              <a:rPr lang="en-US" sz="2800" i="1" baseline="30000" smtClean="0"/>
            </a:br>
            <a:r>
              <a:rPr lang="en-US" sz="2800" i="1" baseline="30000" smtClean="0"/>
              <a:t/>
            </a:r>
            <a:br>
              <a:rPr lang="en-US" sz="2800" i="1" baseline="30000" smtClean="0"/>
            </a:br>
            <a:r>
              <a:rPr lang="en-US" sz="2800" i="1" baseline="30000" smtClean="0"/>
              <a:t/>
            </a:r>
            <a:br>
              <a:rPr lang="en-US" sz="2800" i="1" baseline="30000" smtClean="0"/>
            </a:br>
            <a:endParaRPr lang="en-US" sz="2800" i="1" baseline="30000" smtClean="0"/>
          </a:p>
        </p:txBody>
      </p:sp>
      <p:graphicFrame>
        <p:nvGraphicFramePr>
          <p:cNvPr id="95235" name="Object 3"/>
          <p:cNvGraphicFramePr>
            <a:graphicFrameLocks noChangeAspect="1"/>
          </p:cNvGraphicFramePr>
          <p:nvPr/>
        </p:nvGraphicFramePr>
        <p:xfrm>
          <a:off x="381000" y="4953000"/>
          <a:ext cx="8394700" cy="990600"/>
        </p:xfrm>
        <a:graphic>
          <a:graphicData uri="http://schemas.openxmlformats.org/presentationml/2006/ole">
            <p:oleObj spid="_x0000_s226306" name="Equation" r:id="rId3" imgW="3873240" imgH="457200" progId="Equation.3">
              <p:embed/>
            </p:oleObj>
          </a:graphicData>
        </a:graphic>
      </p:graphicFrame>
      <p:graphicFrame>
        <p:nvGraphicFramePr>
          <p:cNvPr id="95236" name="Object 4"/>
          <p:cNvGraphicFramePr>
            <a:graphicFrameLocks noChangeAspect="1"/>
          </p:cNvGraphicFramePr>
          <p:nvPr/>
        </p:nvGraphicFramePr>
        <p:xfrm>
          <a:off x="457200" y="1828800"/>
          <a:ext cx="8229600" cy="990600"/>
        </p:xfrm>
        <a:graphic>
          <a:graphicData uri="http://schemas.openxmlformats.org/presentationml/2006/ole">
            <p:oleObj spid="_x0000_s226307" name="Equation" r:id="rId4" imgW="3797280" imgH="457200" progId="Equation.3">
              <p:embed/>
            </p:oleObj>
          </a:graphicData>
        </a:graphic>
      </p:graphicFrame>
      <p:sp>
        <p:nvSpPr>
          <p:cNvPr id="95237" name="Text Box 5"/>
          <p:cNvSpPr txBox="1">
            <a:spLocks noChangeArrowheads="1"/>
          </p:cNvSpPr>
          <p:nvPr/>
        </p:nvSpPr>
        <p:spPr bwMode="auto">
          <a:xfrm>
            <a:off x="685800" y="3733800"/>
            <a:ext cx="80010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US" sz="2800" i="1"/>
              <a:t>cos(0.0000) = 1.000000000</a:t>
            </a:r>
            <a:br>
              <a:rPr lang="en-US" sz="2800" i="1"/>
            </a:br>
            <a:r>
              <a:rPr lang="en-US" sz="2800" i="1"/>
              <a:t> cos(0.0001) = 0.999999995</a:t>
            </a:r>
            <a:endParaRPr lang="en-US" sz="2000" i="1" baseline="300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52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52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52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52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52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52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52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52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5234" grpId="0" build="p" autoUpdateAnimBg="0"/>
      <p:bldP spid="95237" grpId="0" autoUpdateAnimBg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87043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sz="2800" i="1" smtClean="0"/>
              <a:t>Cos</a:t>
            </a:r>
            <a:r>
              <a:rPr lang="en-US" sz="2800" smtClean="0"/>
              <a:t>(x) is conditioned much better at x=0 than at x = ± </a:t>
            </a:r>
            <a:r>
              <a:rPr lang="en-US" sz="2800" smtClean="0">
                <a:sym typeface="Symbol" pitchFamily="18" charset="2"/>
              </a:rPr>
              <a:t>/2</a:t>
            </a:r>
            <a:endParaRPr lang="en-US" sz="2800" smtClean="0"/>
          </a:p>
        </p:txBody>
      </p:sp>
      <p:pic>
        <p:nvPicPr>
          <p:cNvPr id="87044" name="Picture 4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2" cstate="print"/>
          <a:srcRect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Following p.11</a:t>
            </a:r>
          </a:p>
        </p:txBody>
      </p:sp>
      <p:graphicFrame>
        <p:nvGraphicFramePr>
          <p:cNvPr id="34818" name="Object 4"/>
          <p:cNvGraphicFramePr>
            <a:graphicFrameLocks noChangeAspect="1"/>
          </p:cNvGraphicFramePr>
          <p:nvPr>
            <p:ph idx="1"/>
          </p:nvPr>
        </p:nvGraphicFramePr>
        <p:xfrm>
          <a:off x="1295400" y="2133600"/>
          <a:ext cx="6096000" cy="1982788"/>
        </p:xfrm>
        <a:graphic>
          <a:graphicData uri="http://schemas.openxmlformats.org/presentationml/2006/ole">
            <p:oleObj spid="_x0000_s227330" name="Equation" r:id="rId3" imgW="2108160" imgH="685800" progId="Equation.3">
              <p:embed/>
            </p:oleObj>
          </a:graphicData>
        </a:graphic>
      </p:graphicFrame>
      <p:sp>
        <p:nvSpPr>
          <p:cNvPr id="105478" name="Text Box 6"/>
          <p:cNvSpPr txBox="1">
            <a:spLocks noChangeArrowheads="1"/>
          </p:cNvSpPr>
          <p:nvPr/>
        </p:nvSpPr>
        <p:spPr bwMode="auto">
          <a:xfrm>
            <a:off x="1066800" y="4495800"/>
            <a:ext cx="7010400" cy="1370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Roots are known to be at x= 1, 2, 3, …, 20</a:t>
            </a:r>
          </a:p>
          <a:p>
            <a:pPr>
              <a:spcBef>
                <a:spcPct val="50000"/>
              </a:spcBef>
            </a:pPr>
            <a:r>
              <a:rPr lang="en-US"/>
              <a:t>Previous exercise revealed that 2</a:t>
            </a:r>
            <a:r>
              <a:rPr lang="en-US" baseline="30000"/>
              <a:t>nd</a:t>
            </a:r>
            <a:r>
              <a:rPr lang="en-US"/>
              <a:t> formulation of algorithm can be unstable, because it is imprecise.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3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1143000"/>
          </a:xfrm>
        </p:spPr>
        <p:txBody>
          <a:bodyPr/>
          <a:lstStyle/>
          <a:p>
            <a:r>
              <a:rPr lang="en-US" sz="4000" smtClean="0"/>
              <a:t>Assume stable, accurate algorithm</a:t>
            </a:r>
          </a:p>
        </p:txBody>
      </p:sp>
      <p:graphicFrame>
        <p:nvGraphicFramePr>
          <p:cNvPr id="35842" name="Object 3"/>
          <p:cNvGraphicFramePr>
            <a:graphicFrameLocks noChangeAspect="1"/>
          </p:cNvGraphicFramePr>
          <p:nvPr>
            <p:ph idx="1"/>
          </p:nvPr>
        </p:nvGraphicFramePr>
        <p:xfrm>
          <a:off x="1371600" y="1447800"/>
          <a:ext cx="6096000" cy="733425"/>
        </p:xfrm>
        <a:graphic>
          <a:graphicData uri="http://schemas.openxmlformats.org/presentationml/2006/ole">
            <p:oleObj spid="_x0000_s228354" name="Equation" r:id="rId3" imgW="2006280" imgH="241200" progId="Equation.3">
              <p:embed/>
            </p:oleObj>
          </a:graphicData>
        </a:graphic>
      </p:graphicFrame>
      <p:sp>
        <p:nvSpPr>
          <p:cNvPr id="107525" name="Text Box 5"/>
          <p:cNvSpPr txBox="1">
            <a:spLocks noChangeArrowheads="1"/>
          </p:cNvSpPr>
          <p:nvPr/>
        </p:nvSpPr>
        <p:spPr bwMode="auto">
          <a:xfrm>
            <a:off x="838200" y="2209800"/>
            <a:ext cx="7620000" cy="3925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A physical problem is to be modeled by this 20</a:t>
            </a:r>
            <a:r>
              <a:rPr lang="en-US" baseline="30000"/>
              <a:t>th</a:t>
            </a:r>
            <a:r>
              <a:rPr lang="en-US"/>
              <a:t> order polynomial, with the coefficients to be fit to experimental data.</a:t>
            </a:r>
          </a:p>
          <a:p>
            <a:pPr>
              <a:spcBef>
                <a:spcPct val="50000"/>
              </a:spcBef>
            </a:pPr>
            <a:r>
              <a:rPr lang="en-US"/>
              <a:t>If a</a:t>
            </a:r>
            <a:r>
              <a:rPr lang="en-US" baseline="-25000"/>
              <a:t>19</a:t>
            </a:r>
            <a:r>
              <a:rPr lang="en-US"/>
              <a:t> = -210, largest real root = 20, and all roots are real integers..</a:t>
            </a:r>
          </a:p>
          <a:p>
            <a:pPr>
              <a:spcBef>
                <a:spcPct val="50000"/>
              </a:spcBef>
            </a:pPr>
            <a:r>
              <a:rPr lang="en-US"/>
              <a:t>If a</a:t>
            </a:r>
            <a:r>
              <a:rPr lang="en-US" baseline="-25000"/>
              <a:t>19</a:t>
            </a:r>
            <a:r>
              <a:rPr lang="en-US"/>
              <a:t> = -210 + 2</a:t>
            </a:r>
            <a:r>
              <a:rPr lang="en-US" baseline="30000"/>
              <a:t>-22 </a:t>
            </a:r>
            <a:r>
              <a:rPr lang="en-US"/>
              <a:t> (-209.999999762), largest root is 20.85 and 10 of the roots are complex numbers!</a:t>
            </a:r>
          </a:p>
          <a:p>
            <a:pPr>
              <a:spcBef>
                <a:spcPct val="50000"/>
              </a:spcBef>
            </a:pPr>
            <a:r>
              <a:rPr lang="en-US"/>
              <a:t>In this case, the problem is ill-conditioned, </a:t>
            </a:r>
            <a:r>
              <a:rPr lang="en-US">
                <a:solidFill>
                  <a:srgbClr val="FF0000"/>
                </a:solidFill>
              </a:rPr>
              <a:t>even if the algorithm is stable.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smtClean="0"/>
              <a:t>Stability (or sensitivity) refers to algorithm</a:t>
            </a:r>
          </a:p>
        </p:txBody>
      </p:sp>
      <p:sp>
        <p:nvSpPr>
          <p:cNvPr id="97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800" smtClean="0"/>
              <a:t>A stable algorithm produces results that are relatively insensitive to perturbations made within the computation.</a:t>
            </a:r>
          </a:p>
          <a:p>
            <a:r>
              <a:rPr lang="en-US" sz="2800" smtClean="0"/>
              <a:t>Inaccuracy can arise from an unstable algorithm or from an ill-conditioned problem.</a:t>
            </a:r>
          </a:p>
          <a:p>
            <a:r>
              <a:rPr lang="en-US" sz="2800" smtClean="0"/>
              <a:t>Accuracy requires well conditioned problem </a:t>
            </a:r>
            <a:r>
              <a:rPr lang="en-US" sz="2800" b="1" smtClean="0"/>
              <a:t>and</a:t>
            </a:r>
            <a:r>
              <a:rPr lang="en-US" sz="2800" smtClean="0"/>
              <a:t> stable algorithm.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72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72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72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72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72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72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283" grpId="0" build="p" autoUpdateAnimBg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Quadratic Formula</a:t>
            </a:r>
          </a:p>
        </p:txBody>
      </p:sp>
      <p:graphicFrame>
        <p:nvGraphicFramePr>
          <p:cNvPr id="98307" name="Object 3"/>
          <p:cNvGraphicFramePr>
            <a:graphicFrameLocks noChangeAspect="1"/>
          </p:cNvGraphicFramePr>
          <p:nvPr/>
        </p:nvGraphicFramePr>
        <p:xfrm>
          <a:off x="1219200" y="2133600"/>
          <a:ext cx="2971800" cy="1057275"/>
        </p:xfrm>
        <a:graphic>
          <a:graphicData uri="http://schemas.openxmlformats.org/presentationml/2006/ole">
            <p:oleObj spid="_x0000_s229378" name="Equation" r:id="rId3" imgW="1244520" imgH="444240" progId="Equation.3">
              <p:embed/>
            </p:oleObj>
          </a:graphicData>
        </a:graphic>
      </p:graphicFrame>
      <p:sp>
        <p:nvSpPr>
          <p:cNvPr id="98308" name="Text Box 4"/>
          <p:cNvSpPr txBox="1">
            <a:spLocks noChangeArrowheads="1"/>
          </p:cNvSpPr>
          <p:nvPr/>
        </p:nvSpPr>
        <p:spPr bwMode="auto">
          <a:xfrm>
            <a:off x="4876800" y="1828800"/>
            <a:ext cx="2971800" cy="2227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>
                <a:solidFill>
                  <a:srgbClr val="FF3300"/>
                </a:solidFill>
              </a:rPr>
              <a:t>What are some possible numerical problems with using this generally?</a:t>
            </a:r>
          </a:p>
        </p:txBody>
      </p:sp>
      <p:graphicFrame>
        <p:nvGraphicFramePr>
          <p:cNvPr id="98309" name="Object 5"/>
          <p:cNvGraphicFramePr>
            <a:graphicFrameLocks noChangeAspect="1"/>
          </p:cNvGraphicFramePr>
          <p:nvPr/>
        </p:nvGraphicFramePr>
        <p:xfrm>
          <a:off x="1122363" y="4648200"/>
          <a:ext cx="3090862" cy="1068388"/>
        </p:xfrm>
        <a:graphic>
          <a:graphicData uri="http://schemas.openxmlformats.org/presentationml/2006/ole">
            <p:oleObj spid="_x0000_s229379" name="Equation" r:id="rId4" imgW="1244520" imgH="431640" progId="Equation.3">
              <p:embed/>
            </p:oleObj>
          </a:graphicData>
        </a:graphic>
      </p:graphicFrame>
      <p:sp>
        <p:nvSpPr>
          <p:cNvPr id="98310" name="Text Box 6"/>
          <p:cNvSpPr txBox="1">
            <a:spLocks noChangeArrowheads="1"/>
          </p:cNvSpPr>
          <p:nvPr/>
        </p:nvSpPr>
        <p:spPr bwMode="auto">
          <a:xfrm>
            <a:off x="4800600" y="4724400"/>
            <a:ext cx="32766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>
                <a:solidFill>
                  <a:srgbClr val="FF3300"/>
                </a:solidFill>
              </a:rPr>
              <a:t>Use one root from each formula.</a:t>
            </a:r>
          </a:p>
        </p:txBody>
      </p:sp>
      <p:sp>
        <p:nvSpPr>
          <p:cNvPr id="98311" name="Text Box 7"/>
          <p:cNvSpPr txBox="1">
            <a:spLocks noChangeArrowheads="1"/>
          </p:cNvSpPr>
          <p:nvPr/>
        </p:nvSpPr>
        <p:spPr bwMode="auto">
          <a:xfrm>
            <a:off x="5029200" y="5943600"/>
            <a:ext cx="32766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>
                <a:solidFill>
                  <a:srgbClr val="FF3300"/>
                </a:solidFill>
              </a:rPr>
              <a:t>x</a:t>
            </a:r>
            <a:r>
              <a:rPr lang="en-US" sz="2800" baseline="-25000">
                <a:solidFill>
                  <a:srgbClr val="FF3300"/>
                </a:solidFill>
              </a:rPr>
              <a:t>1</a:t>
            </a:r>
            <a:r>
              <a:rPr lang="en-US" sz="2800">
                <a:solidFill>
                  <a:srgbClr val="FF3300"/>
                </a:solidFill>
              </a:rPr>
              <a:t>x</a:t>
            </a:r>
            <a:r>
              <a:rPr lang="en-US" sz="2800" baseline="-25000">
                <a:solidFill>
                  <a:srgbClr val="FF3300"/>
                </a:solidFill>
              </a:rPr>
              <a:t>2</a:t>
            </a:r>
            <a:r>
              <a:rPr lang="en-US" sz="2800">
                <a:solidFill>
                  <a:srgbClr val="FF3300"/>
                </a:solidFill>
              </a:rPr>
              <a:t>= c/a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83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83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83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83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83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83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83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83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83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83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8308" grpId="0" autoUpdateAnimBg="0"/>
      <p:bldP spid="98310" grpId="0" autoUpdateAnimBg="0"/>
      <p:bldP spid="98311" grpId="0" autoUpdateAnimBg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Error Metrics</a:t>
            </a:r>
          </a:p>
        </p:txBody>
      </p:sp>
      <p:sp>
        <p:nvSpPr>
          <p:cNvPr id="99331" name="Text Box 3"/>
          <p:cNvSpPr txBox="1">
            <a:spLocks noChangeArrowheads="1"/>
          </p:cNvSpPr>
          <p:nvPr/>
        </p:nvSpPr>
        <p:spPr bwMode="auto">
          <a:xfrm>
            <a:off x="762000" y="2209800"/>
            <a:ext cx="29718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>
                <a:solidFill>
                  <a:srgbClr val="FF3300"/>
                </a:solidFill>
              </a:rPr>
              <a:t>supremum or L</a:t>
            </a:r>
            <a:r>
              <a:rPr lang="en-US" sz="2800" baseline="-25000">
                <a:solidFill>
                  <a:srgbClr val="FF3300"/>
                </a:solidFill>
                <a:sym typeface="Symbol" pitchFamily="18" charset="2"/>
              </a:rPr>
              <a:t></a:t>
            </a:r>
            <a:endParaRPr lang="en-US" sz="2800">
              <a:solidFill>
                <a:srgbClr val="FF3300"/>
              </a:solidFill>
            </a:endParaRPr>
          </a:p>
        </p:txBody>
      </p:sp>
      <p:graphicFrame>
        <p:nvGraphicFramePr>
          <p:cNvPr id="99332" name="Object 4"/>
          <p:cNvGraphicFramePr>
            <a:graphicFrameLocks noChangeAspect="1"/>
          </p:cNvGraphicFramePr>
          <p:nvPr/>
        </p:nvGraphicFramePr>
        <p:xfrm>
          <a:off x="2057400" y="2819400"/>
          <a:ext cx="5791200" cy="552450"/>
        </p:xfrm>
        <a:graphic>
          <a:graphicData uri="http://schemas.openxmlformats.org/presentationml/2006/ole">
            <p:oleObj spid="_x0000_s230402" name="Equation" r:id="rId3" imgW="3047760" imgH="291960" progId="Equation.3">
              <p:embed/>
            </p:oleObj>
          </a:graphicData>
        </a:graphic>
      </p:graphicFrame>
      <p:sp>
        <p:nvSpPr>
          <p:cNvPr id="99333" name="Text Box 5"/>
          <p:cNvSpPr txBox="1">
            <a:spLocks noChangeArrowheads="1"/>
          </p:cNvSpPr>
          <p:nvPr/>
        </p:nvSpPr>
        <p:spPr bwMode="auto">
          <a:xfrm>
            <a:off x="838200" y="3810000"/>
            <a:ext cx="6096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>
                <a:solidFill>
                  <a:srgbClr val="FF3300"/>
                </a:solidFill>
              </a:rPr>
              <a:t>L</a:t>
            </a:r>
            <a:r>
              <a:rPr lang="en-US" sz="2800" baseline="-25000">
                <a:solidFill>
                  <a:srgbClr val="FF3300"/>
                </a:solidFill>
              </a:rPr>
              <a:t>1</a:t>
            </a:r>
            <a:endParaRPr lang="en-US" sz="2800">
              <a:solidFill>
                <a:srgbClr val="FF3300"/>
              </a:solidFill>
            </a:endParaRPr>
          </a:p>
        </p:txBody>
      </p:sp>
      <p:graphicFrame>
        <p:nvGraphicFramePr>
          <p:cNvPr id="99334" name="Object 6"/>
          <p:cNvGraphicFramePr>
            <a:graphicFrameLocks noChangeAspect="1"/>
          </p:cNvGraphicFramePr>
          <p:nvPr/>
        </p:nvGraphicFramePr>
        <p:xfrm>
          <a:off x="2378075" y="3533775"/>
          <a:ext cx="5453063" cy="915988"/>
        </p:xfrm>
        <a:graphic>
          <a:graphicData uri="http://schemas.openxmlformats.org/presentationml/2006/ole">
            <p:oleObj spid="_x0000_s230403" name="Equation" r:id="rId4" imgW="2869920" imgH="482400" progId="Equation.3">
              <p:embed/>
            </p:oleObj>
          </a:graphicData>
        </a:graphic>
      </p:graphicFrame>
      <p:sp>
        <p:nvSpPr>
          <p:cNvPr id="99335" name="Text Box 7"/>
          <p:cNvSpPr txBox="1">
            <a:spLocks noChangeArrowheads="1"/>
          </p:cNvSpPr>
          <p:nvPr/>
        </p:nvSpPr>
        <p:spPr bwMode="auto">
          <a:xfrm>
            <a:off x="838200" y="4814888"/>
            <a:ext cx="6096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>
                <a:solidFill>
                  <a:srgbClr val="FF3300"/>
                </a:solidFill>
              </a:rPr>
              <a:t>L</a:t>
            </a:r>
            <a:r>
              <a:rPr lang="en-US" sz="2800" baseline="-25000">
                <a:solidFill>
                  <a:srgbClr val="FF3300"/>
                </a:solidFill>
              </a:rPr>
              <a:t>2</a:t>
            </a:r>
            <a:endParaRPr lang="en-US" sz="2800">
              <a:solidFill>
                <a:srgbClr val="FF3300"/>
              </a:solidFill>
            </a:endParaRPr>
          </a:p>
        </p:txBody>
      </p:sp>
      <p:graphicFrame>
        <p:nvGraphicFramePr>
          <p:cNvPr id="99336" name="Object 8"/>
          <p:cNvGraphicFramePr>
            <a:graphicFrameLocks noChangeAspect="1"/>
          </p:cNvGraphicFramePr>
          <p:nvPr/>
        </p:nvGraphicFramePr>
        <p:xfrm>
          <a:off x="1787525" y="4676775"/>
          <a:ext cx="6297613" cy="1012825"/>
        </p:xfrm>
        <a:graphic>
          <a:graphicData uri="http://schemas.openxmlformats.org/presentationml/2006/ole">
            <p:oleObj spid="_x0000_s230404" name="Equation" r:id="rId5" imgW="3314520" imgH="533160" progId="Equation.3">
              <p:embed/>
            </p:oleObj>
          </a:graphicData>
        </a:graphic>
      </p:graphicFrame>
      <p:sp>
        <p:nvSpPr>
          <p:cNvPr id="99337" name="Text Box 9"/>
          <p:cNvSpPr txBox="1">
            <a:spLocks noChangeArrowheads="1"/>
          </p:cNvSpPr>
          <p:nvPr/>
        </p:nvSpPr>
        <p:spPr bwMode="auto">
          <a:xfrm>
            <a:off x="2667000" y="5943600"/>
            <a:ext cx="48768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>
                <a:solidFill>
                  <a:srgbClr val="FF3300"/>
                </a:solidFill>
              </a:rPr>
              <a:t>note similarity to vector norms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93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93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93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93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93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93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93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93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93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93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93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93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93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93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9331" grpId="0" autoUpdateAnimBg="0"/>
      <p:bldP spid="99333" grpId="0" autoUpdateAnimBg="0"/>
      <p:bldP spid="99335" grpId="0" autoUpdateAnimBg="0"/>
      <p:bldP spid="99337" grpId="0" autoUpdateAnimBg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/>
              <a:t>Nonlinear Equations and Root Finding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Chapter 2 of Turner</a:t>
            </a:r>
          </a:p>
          <a:p>
            <a:r>
              <a:rPr lang="en-US" dirty="0"/>
              <a:t>CSS455  Winter </a:t>
            </a:r>
            <a:r>
              <a:rPr lang="en-US" dirty="0" smtClean="0"/>
              <a:t>2012</a:t>
            </a:r>
            <a:endParaRPr lang="en-US" dirty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2133600"/>
            <a:ext cx="7772400" cy="2514600"/>
          </a:xfrm>
        </p:spPr>
        <p:txBody>
          <a:bodyPr/>
          <a:lstStyle/>
          <a:p>
            <a:r>
              <a:rPr lang="en-US" sz="2800" b="1" dirty="0" smtClean="0">
                <a:solidFill>
                  <a:srgbClr val="FF3300"/>
                </a:solidFill>
              </a:rPr>
              <a:t>Accuracy</a:t>
            </a:r>
            <a:r>
              <a:rPr lang="en-US" sz="2800" i="1" dirty="0" smtClean="0"/>
              <a:t> </a:t>
            </a:r>
            <a:r>
              <a:rPr lang="en-US" sz="2800" dirty="0" smtClean="0"/>
              <a:t>is an indication of how close the measurement is to the true value.  It may include systematic instrument error. </a:t>
            </a:r>
          </a:p>
          <a:p>
            <a:r>
              <a:rPr lang="en-US" sz="2800" dirty="0" smtClean="0"/>
              <a:t>For example, 6.0 x10</a:t>
            </a:r>
            <a:r>
              <a:rPr lang="en-US" sz="2800" baseline="30000" dirty="0" smtClean="0"/>
              <a:t>23</a:t>
            </a:r>
            <a:r>
              <a:rPr lang="en-US" sz="2800" dirty="0" smtClean="0"/>
              <a:t> is a more accurate value of Avogadro’s Number than is 5.885646x10</a:t>
            </a:r>
            <a:r>
              <a:rPr lang="en-US" sz="2800" baseline="30000" dirty="0" smtClean="0"/>
              <a:t>23</a:t>
            </a:r>
            <a:r>
              <a:rPr lang="en-US" sz="2800" dirty="0" smtClean="0"/>
              <a:t>.</a:t>
            </a:r>
          </a:p>
          <a:p>
            <a:pPr lvl="1">
              <a:buFontTx/>
              <a:buNone/>
            </a:pPr>
            <a:endParaRPr lang="en-US" sz="2400" dirty="0" smtClean="0"/>
          </a:p>
          <a:p>
            <a:endParaRPr lang="en-US" sz="2800" dirty="0" smtClean="0"/>
          </a:p>
        </p:txBody>
      </p:sp>
      <p:sp>
        <p:nvSpPr>
          <p:cNvPr id="77827" name="Text Box 3"/>
          <p:cNvSpPr txBox="1">
            <a:spLocks noChangeArrowheads="1"/>
          </p:cNvSpPr>
          <p:nvPr/>
        </p:nvSpPr>
        <p:spPr bwMode="auto">
          <a:xfrm>
            <a:off x="1752600" y="533400"/>
            <a:ext cx="5638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600" b="1"/>
              <a:t>Accuracy</a:t>
            </a:r>
            <a:endParaRPr lang="en-US" b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86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86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86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86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610" grpId="0" build="p" autoUpdateAnimBg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How would you find?</a:t>
            </a:r>
          </a:p>
        </p:txBody>
      </p:sp>
      <p:sp>
        <p:nvSpPr>
          <p:cNvPr id="66563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772400" cy="762000"/>
          </a:xfrm>
        </p:spPr>
        <p:txBody>
          <a:bodyPr/>
          <a:lstStyle/>
          <a:p>
            <a:r>
              <a:rPr lang="en-US"/>
              <a:t>A solution to the equation</a:t>
            </a:r>
          </a:p>
        </p:txBody>
      </p:sp>
      <p:graphicFrame>
        <p:nvGraphicFramePr>
          <p:cNvPr id="66564" name="Object 1028"/>
          <p:cNvGraphicFramePr>
            <a:graphicFrameLocks noChangeAspect="1"/>
          </p:cNvGraphicFramePr>
          <p:nvPr/>
        </p:nvGraphicFramePr>
        <p:xfrm>
          <a:off x="1676400" y="2895600"/>
          <a:ext cx="3810000" cy="1238250"/>
        </p:xfrm>
        <a:graphic>
          <a:graphicData uri="http://schemas.openxmlformats.org/presentationml/2006/ole">
            <p:oleObj spid="_x0000_s66564" name="Equation" r:id="rId3" imgW="1206360" imgH="393480" progId="Equation.3">
              <p:embed/>
            </p:oleObj>
          </a:graphicData>
        </a:graphic>
      </p:graphicFrame>
      <p:sp>
        <p:nvSpPr>
          <p:cNvPr id="66565" name="Text Box 1029"/>
          <p:cNvSpPr txBox="1">
            <a:spLocks noChangeArrowheads="1"/>
          </p:cNvSpPr>
          <p:nvPr/>
        </p:nvSpPr>
        <p:spPr bwMode="auto">
          <a:xfrm>
            <a:off x="1371600" y="4724400"/>
            <a:ext cx="6553200" cy="100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US"/>
              <a:t>Discuss with partner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i="1"/>
              <a:t>see demo testfn.m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65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65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65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65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565" grpId="0" build="p" autoUpdateAnimBg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Plot it first!</a:t>
            </a:r>
            <a:br>
              <a:rPr lang="en-US"/>
            </a:b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09600" y="1752600"/>
            <a:ext cx="3810000" cy="3124200"/>
          </a:xfrm>
        </p:spPr>
        <p:txBody>
          <a:bodyPr/>
          <a:lstStyle/>
          <a:p>
            <a:r>
              <a:rPr lang="en-US" sz="2800"/>
              <a:t>Trial Equation</a:t>
            </a:r>
            <a:br>
              <a:rPr lang="en-US" sz="2800"/>
            </a:br>
            <a:r>
              <a:rPr lang="en-US" sz="2800"/>
              <a:t>f(x) = x</a:t>
            </a:r>
            <a:r>
              <a:rPr lang="en-US" sz="2800" baseline="30000"/>
              <a:t>2</a:t>
            </a:r>
            <a:r>
              <a:rPr lang="en-US" sz="2800"/>
              <a:t> – (1/x) -10*cos(x) =0</a:t>
            </a:r>
          </a:p>
          <a:p>
            <a:r>
              <a:rPr lang="en-US" sz="2800"/>
              <a:t>Plot f(x) to learn of its general behavior.</a:t>
            </a:r>
          </a:p>
        </p:txBody>
      </p:sp>
      <p:pic>
        <p:nvPicPr>
          <p:cNvPr id="4102" name="Picture 6"/>
          <p:cNvPicPr>
            <a:picLocks noGrp="1" noChangeAspect="1" noChangeArrowheads="1"/>
          </p:cNvPicPr>
          <p:nvPr>
            <p:ph type="chart"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572000" y="1524000"/>
            <a:ext cx="3810000" cy="411480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build="p" bldLvl="2" autoUpdateAnimBg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Plot it first!</a:t>
            </a:r>
            <a:br>
              <a:rPr lang="en-US"/>
            </a:br>
            <a:endParaRPr lang="en-US"/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981200"/>
            <a:ext cx="3810000" cy="3657600"/>
          </a:xfrm>
        </p:spPr>
        <p:txBody>
          <a:bodyPr/>
          <a:lstStyle/>
          <a:p>
            <a:r>
              <a:rPr lang="en-US" sz="2800" dirty="0" smtClean="0"/>
              <a:t>Another Trial </a:t>
            </a:r>
            <a:r>
              <a:rPr lang="en-US" sz="2800" dirty="0"/>
              <a:t>Equation</a:t>
            </a:r>
            <a:br>
              <a:rPr lang="en-US" sz="2800" dirty="0"/>
            </a:br>
            <a:r>
              <a:rPr lang="en-US" sz="2800" dirty="0" err="1"/>
              <a:t>xsin</a:t>
            </a:r>
            <a:r>
              <a:rPr lang="en-US" sz="2800" dirty="0"/>
              <a:t>(x) = 1 </a:t>
            </a:r>
          </a:p>
          <a:p>
            <a:r>
              <a:rPr lang="en-US" sz="2800" dirty="0"/>
              <a:t>or</a:t>
            </a:r>
            <a:br>
              <a:rPr lang="en-US" sz="2800" dirty="0"/>
            </a:br>
            <a:r>
              <a:rPr lang="en-US" sz="2800" dirty="0"/>
              <a:t>f(x) = </a:t>
            </a:r>
            <a:r>
              <a:rPr lang="en-US" sz="2800" dirty="0" err="1"/>
              <a:t>xsin</a:t>
            </a:r>
            <a:r>
              <a:rPr lang="en-US" sz="2800" dirty="0"/>
              <a:t>(x) - 1 =0</a:t>
            </a:r>
          </a:p>
          <a:p>
            <a:r>
              <a:rPr lang="en-US" sz="2800" dirty="0"/>
              <a:t>Plot f(x) to learn of its general behavior.</a:t>
            </a:r>
          </a:p>
        </p:txBody>
      </p:sp>
      <p:pic>
        <p:nvPicPr>
          <p:cNvPr id="81924" name="Picture 4"/>
          <p:cNvPicPr>
            <a:picLocks noGrp="1" noChangeAspect="1" noChangeArrowheads="1"/>
          </p:cNvPicPr>
          <p:nvPr>
            <p:ph type="chart"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648200" y="1524000"/>
            <a:ext cx="4195763" cy="434340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9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9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9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23" grpId="0" uiExpand="1" build="p" bldLvl="2" autoUpdateAnimBg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457200"/>
            <a:ext cx="6629400" cy="5027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6705600" y="3429000"/>
            <a:ext cx="1828800" cy="1373188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/>
              <a:t>roots lie in [1,1.5] and in [2.5,3.5]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Bisection method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/>
              <a:t>Find an interval containing a root </a:t>
            </a:r>
          </a:p>
          <a:p>
            <a:r>
              <a:rPr lang="en-US"/>
              <a:t>f(x) changes sign in the interval</a:t>
            </a:r>
          </a:p>
          <a:p>
            <a:r>
              <a:rPr lang="en-US"/>
              <a:t>Reduce the interval until its size satisfies the convergence criterion for the root</a:t>
            </a:r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/>
              <a:t>Following program is similar to one on pp 24-5 of Turner</a:t>
            </a:r>
          </a:p>
          <a:p>
            <a:r>
              <a:rPr lang="en-US"/>
              <a:t>Function xsin(x)-1 is in the demfun1 m-file routine.</a:t>
            </a:r>
          </a:p>
          <a:p>
            <a:r>
              <a:rPr lang="en-US"/>
              <a:t>Bisection method on this function is in </a:t>
            </a:r>
            <a:r>
              <a:rPr lang="en-US" i="1"/>
              <a:t>demobisect.m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533400" y="533400"/>
            <a:ext cx="7578725" cy="593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/>
              <a:t>%demobisect.m</a:t>
            </a:r>
          </a:p>
          <a:p>
            <a:r>
              <a:rPr lang="en-US"/>
              <a:t>clear</a:t>
            </a:r>
          </a:p>
          <a:p>
            <a:r>
              <a:rPr lang="en-US"/>
              <a:t>% search between a and b</a:t>
            </a:r>
          </a:p>
          <a:p>
            <a:r>
              <a:rPr lang="en-US"/>
              <a:t>a = input ('enter lower limit')</a:t>
            </a:r>
          </a:p>
          <a:p>
            <a:r>
              <a:rPr lang="en-US"/>
              <a:t>b = input ('enter upper limit')</a:t>
            </a:r>
          </a:p>
          <a:p>
            <a:r>
              <a:rPr lang="en-US"/>
              <a:t>tol = 1.E-6;</a:t>
            </a:r>
          </a:p>
          <a:p>
            <a:r>
              <a:rPr lang="en-US"/>
              <a:t>while ((b-a)&gt;tol)</a:t>
            </a:r>
          </a:p>
          <a:p>
            <a:r>
              <a:rPr lang="en-US"/>
              <a:t>   m = (a+b)/2;</a:t>
            </a:r>
          </a:p>
          <a:p>
            <a:r>
              <a:rPr lang="en-US"/>
              <a:t>   if (sign(demfun1(a))==sign(demfun1(m)))</a:t>
            </a:r>
          </a:p>
          <a:p>
            <a:r>
              <a:rPr lang="en-US"/>
              <a:t>      a = m;</a:t>
            </a:r>
          </a:p>
          <a:p>
            <a:r>
              <a:rPr lang="en-US"/>
              <a:t>   else</a:t>
            </a:r>
          </a:p>
          <a:p>
            <a:r>
              <a:rPr lang="en-US"/>
              <a:t>      b = m;</a:t>
            </a:r>
          </a:p>
          <a:p>
            <a:r>
              <a:rPr lang="en-US"/>
              <a:t>   end</a:t>
            </a:r>
          </a:p>
          <a:p>
            <a:r>
              <a:rPr lang="en-US"/>
              <a:t>   fprintf('\na= %f b= %f f(a)=%E f(b)=%E',a,b,demfun1(a),demfun1(b))</a:t>
            </a:r>
          </a:p>
          <a:p>
            <a:r>
              <a:rPr lang="en-US"/>
              <a:t>end</a:t>
            </a:r>
          </a:p>
        </p:txBody>
      </p:sp>
      <p:sp>
        <p:nvSpPr>
          <p:cNvPr id="9219" name="Text Box 3"/>
          <p:cNvSpPr txBox="1">
            <a:spLocks noChangeArrowheads="1"/>
          </p:cNvSpPr>
          <p:nvPr/>
        </p:nvSpPr>
        <p:spPr bwMode="auto">
          <a:xfrm>
            <a:off x="5867400" y="533400"/>
            <a:ext cx="2514600" cy="2622550"/>
          </a:xfrm>
          <a:prstGeom prst="rect">
            <a:avLst/>
          </a:prstGeom>
          <a:noFill/>
          <a:ln w="57150" cmpd="thinThick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>
                <a:solidFill>
                  <a:srgbClr val="FF3300"/>
                </a:solidFill>
              </a:rPr>
              <a:t>Obvious refinements:</a:t>
            </a:r>
            <a:br>
              <a:rPr lang="en-US" sz="1800">
                <a:solidFill>
                  <a:srgbClr val="FF3300"/>
                </a:solidFill>
              </a:rPr>
            </a:br>
            <a:r>
              <a:rPr lang="en-US" sz="1800">
                <a:solidFill>
                  <a:srgbClr val="FF3300"/>
                </a:solidFill>
              </a:rPr>
              <a:t>1.  Only one function evaluation per iteration.</a:t>
            </a:r>
          </a:p>
          <a:p>
            <a:pPr>
              <a:spcBef>
                <a:spcPct val="50000"/>
              </a:spcBef>
            </a:pPr>
            <a:r>
              <a:rPr lang="en-US" sz="1800">
                <a:solidFill>
                  <a:srgbClr val="FF3300"/>
                </a:solidFill>
              </a:rPr>
              <a:t>2.  Lower bound on </a:t>
            </a:r>
            <a:r>
              <a:rPr lang="en-US" sz="1800" i="1">
                <a:solidFill>
                  <a:srgbClr val="FF3300"/>
                </a:solidFill>
              </a:rPr>
              <a:t>tol</a:t>
            </a:r>
            <a:r>
              <a:rPr lang="en-US" sz="1800">
                <a:solidFill>
                  <a:srgbClr val="FF3300"/>
                </a:solidFill>
              </a:rPr>
              <a:t> to make sure it is not set beneath machine accuracy.</a:t>
            </a:r>
          </a:p>
          <a:p>
            <a:pPr>
              <a:spcBef>
                <a:spcPct val="50000"/>
              </a:spcBef>
            </a:pPr>
            <a:r>
              <a:rPr lang="en-US" sz="1800">
                <a:solidFill>
                  <a:srgbClr val="FF3300"/>
                </a:solidFill>
              </a:rPr>
              <a:t>3.  Use </a:t>
            </a:r>
            <a:r>
              <a:rPr lang="en-US" sz="1800" i="1">
                <a:solidFill>
                  <a:srgbClr val="FF3300"/>
                </a:solidFill>
              </a:rPr>
              <a:t>abs(a-b) </a:t>
            </a:r>
            <a:endParaRPr lang="en-US">
              <a:solidFill>
                <a:srgbClr val="FF3300"/>
              </a:solidFill>
            </a:endParaRPr>
          </a:p>
        </p:txBody>
      </p:sp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5638800" y="4648200"/>
            <a:ext cx="3048000" cy="1196975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chemeClr val="accent1"/>
                </a:solidFill>
              </a:rPr>
              <a:t>Run </a:t>
            </a:r>
            <a:r>
              <a:rPr lang="en-US" i="1">
                <a:solidFill>
                  <a:schemeClr val="accent1"/>
                </a:solidFill>
              </a:rPr>
              <a:t>demobisect.m</a:t>
            </a:r>
            <a:r>
              <a:rPr lang="en-US">
                <a:solidFill>
                  <a:schemeClr val="accent1"/>
                </a:solidFill>
              </a:rPr>
              <a:t> with limits of 2.5 and 3.0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 autoUpdateAnimBg="0"/>
      <p:bldP spid="9219" grpId="0" animBg="1" autoUpdateAnimBg="0"/>
      <p:bldP spid="9220" grpId="0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9" name="Rectangle 5"/>
          <p:cNvSpPr>
            <a:spLocks noChangeArrowheads="1"/>
          </p:cNvSpPr>
          <p:nvPr/>
        </p:nvSpPr>
        <p:spPr bwMode="auto">
          <a:xfrm>
            <a:off x="228600" y="392113"/>
            <a:ext cx="8247063" cy="4652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300"/>
              <a:t>a= 2.500000 b= 3.000000 f(a)=4.961804E-001 f(b)=-5.766400E-001</a:t>
            </a:r>
          </a:p>
          <a:p>
            <a:r>
              <a:rPr lang="en-US" sz="2300"/>
              <a:t>a= 2.750000 b= 3.000000 f(a)=4.956773E-002 f(b)=-5.766400E-001</a:t>
            </a:r>
          </a:p>
          <a:p>
            <a:r>
              <a:rPr lang="en-US" sz="2300"/>
              <a:t>a= 2.750000 b= 2.875000 f(a)=4.956773E-002 f(b)=-2.425928E-001</a:t>
            </a:r>
          </a:p>
          <a:p>
            <a:r>
              <a:rPr lang="en-US" sz="2300"/>
              <a:t>a= 2.750000 b= 2.812500 f(a)=4.956773E-002 f(b)=-9.104357E-002</a:t>
            </a:r>
          </a:p>
          <a:p>
            <a:r>
              <a:rPr lang="en-US" sz="2300"/>
              <a:t>a= 2.750000 b= 2.781250 f(a)=4.956773E-002 f(b)=-1.934543E-002</a:t>
            </a:r>
          </a:p>
          <a:p>
            <a:r>
              <a:rPr lang="en-US" sz="2300"/>
              <a:t>a= 2.765625 b= 2.781250 f(a)=1.546218E-002 f(b)=-1.934543E-002</a:t>
            </a:r>
          </a:p>
          <a:p>
            <a:r>
              <a:rPr lang="en-US" sz="2300"/>
              <a:t>a= 2.765625 b= 2.773438 f(a)=1.546218E-002 f(b)=-1.854219E-003</a:t>
            </a:r>
          </a:p>
          <a:p>
            <a:r>
              <a:rPr lang="en-US" sz="2300"/>
              <a:t>a= 2.769531 b= 2.773438 f(a)=6.825878E-003 f(b)=-1.854219E-003</a:t>
            </a:r>
          </a:p>
          <a:p>
            <a:r>
              <a:rPr lang="en-US" sz="2300"/>
              <a:t>a= 2.771484 b= 2.773438 f(a)=2.491298E-003 f(b)=-1.854219E-003</a:t>
            </a:r>
          </a:p>
          <a:p>
            <a:r>
              <a:rPr lang="en-US" sz="2300"/>
              <a:t>a= 2.772461 b= 2.773438 f(a)=3.199059E-004 f(b)=-1.854219E-003</a:t>
            </a:r>
          </a:p>
          <a:p>
            <a:r>
              <a:rPr lang="en-US" sz="2300"/>
              <a:t>a= 2.772461 b= 2.772949 f(a)=3.199059E-004 f(b)=-7.668150E-004</a:t>
            </a:r>
          </a:p>
          <a:p>
            <a:r>
              <a:rPr lang="en-US" sz="2300"/>
              <a:t>a= 2.772461 b= 2.772705 f(a)=3.199059E-004 f(b)=-2.233692E-004</a:t>
            </a:r>
          </a:p>
          <a:p>
            <a:r>
              <a:rPr lang="en-US" sz="2300"/>
              <a:t>a= 2.772583 b= 2.772705 f(a)=4.828971E-005 f(b)=-2.233692E-004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ChangeArrowheads="1"/>
          </p:cNvSpPr>
          <p:nvPr/>
        </p:nvSpPr>
        <p:spPr bwMode="auto">
          <a:xfrm>
            <a:off x="317500" y="468313"/>
            <a:ext cx="8466138" cy="2547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300"/>
              <a:t>a= 2.772583 b= 2.772644 f(a)=4.828971E-005 f(b)=-8.753439E-005</a:t>
            </a:r>
          </a:p>
          <a:p>
            <a:r>
              <a:rPr lang="en-US" sz="2300"/>
              <a:t>a= 2.772583 b= 2.772614 f(a)=4.828971E-005 f(b)=-1.962101E-005</a:t>
            </a:r>
          </a:p>
          <a:p>
            <a:r>
              <a:rPr lang="en-US" sz="2300"/>
              <a:t>a= 2.772598 b= 2.772614 f(a)=1.433469E-005 f(b)=-1.962101E-005</a:t>
            </a:r>
          </a:p>
          <a:p>
            <a:r>
              <a:rPr lang="en-US" sz="2300"/>
              <a:t>a= 2.772598 b= 2.772606 f(a)=1.433469E-005 f(b)=-2.643078E-006</a:t>
            </a:r>
          </a:p>
          <a:p>
            <a:r>
              <a:rPr lang="en-US" sz="2300"/>
              <a:t>a= 2.772602 b= 2.772606 f(a)=5.845825E-006 f(b)=-2.643078E-006</a:t>
            </a:r>
          </a:p>
          <a:p>
            <a:r>
              <a:rPr lang="en-US" sz="2300"/>
              <a:t>a= 2.772604 b= 2.772606 f(a)=1.601379E-006 f(b)=-2.643078E-006</a:t>
            </a:r>
          </a:p>
          <a:p>
            <a:r>
              <a:rPr lang="en-US" sz="2300"/>
              <a:t>a= 2.772604 b= 2.772605 f(a)=1.601379E-006 f(b)=-5.208484E-007» </a:t>
            </a:r>
          </a:p>
        </p:txBody>
      </p:sp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533400" y="3429000"/>
            <a:ext cx="8001000" cy="2655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US" sz="2800"/>
              <a:t>This process is </a:t>
            </a:r>
            <a:r>
              <a:rPr lang="en-US" sz="2800">
                <a:solidFill>
                  <a:srgbClr val="FF3300"/>
                </a:solidFill>
              </a:rPr>
              <a:t>linearly convergent</a:t>
            </a:r>
            <a:r>
              <a:rPr lang="en-US" sz="2800"/>
              <a:t>.  It takes the same number of iterations to add </a:t>
            </a:r>
            <a:r>
              <a:rPr lang="en-US" sz="2800" i="1"/>
              <a:t>n</a:t>
            </a:r>
            <a:r>
              <a:rPr lang="en-US" sz="2800"/>
              <a:t> bits of precision regardless of the position within the sequence.  </a:t>
            </a:r>
            <a:r>
              <a:rPr lang="en-US" sz="2800" i="1">
                <a:solidFill>
                  <a:srgbClr val="FF3300"/>
                </a:solidFill>
              </a:rPr>
              <a:t>Why?</a:t>
            </a:r>
            <a:endParaRPr lang="en-US" sz="2800"/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sz="2800"/>
              <a:t>Requires only the value of the function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sz="2800"/>
              <a:t>Does not make use of magnitudes.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1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1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1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2" grpId="0" build="p" autoUpdateAnimBg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3x</a:t>
            </a:r>
            <a:r>
              <a:rPr lang="en-US" baseline="30000"/>
              <a:t>3 </a:t>
            </a:r>
            <a:r>
              <a:rPr lang="en-US"/>
              <a:t>- 5x</a:t>
            </a:r>
            <a:r>
              <a:rPr lang="en-US" baseline="30000"/>
              <a:t>2 </a:t>
            </a:r>
            <a:r>
              <a:rPr lang="en-US"/>
              <a:t>- 4x +4 = 0</a:t>
            </a:r>
          </a:p>
        </p:txBody>
      </p:sp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772400" cy="2438400"/>
          </a:xfrm>
        </p:spPr>
        <p:txBody>
          <a:bodyPr/>
          <a:lstStyle/>
          <a:p>
            <a:r>
              <a:rPr lang="en-US"/>
              <a:t>Apply bisection method in [0,1]  (#1, p 27)</a:t>
            </a:r>
          </a:p>
          <a:p>
            <a:r>
              <a:rPr lang="en-US"/>
              <a:t>Plot it first!  (</a:t>
            </a:r>
            <a:r>
              <a:rPr lang="en-US" i="1"/>
              <a:t>plotfn.m</a:t>
            </a:r>
            <a:r>
              <a:rPr lang="en-US"/>
              <a:t>)</a:t>
            </a:r>
          </a:p>
          <a:p>
            <a:r>
              <a:rPr lang="en-US"/>
              <a:t>Use </a:t>
            </a:r>
            <a:r>
              <a:rPr lang="en-US" i="1"/>
              <a:t>demobisect2</a:t>
            </a:r>
            <a:r>
              <a:rPr lang="en-US"/>
              <a:t> to solve.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Newton’s Method</a:t>
            </a:r>
          </a:p>
        </p:txBody>
      </p:sp>
      <p:pic>
        <p:nvPicPr>
          <p:cNvPr id="62467" name="Picture 3" descr="Fig8-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2286000"/>
            <a:ext cx="6400800" cy="4189413"/>
          </a:xfrm>
          <a:prstGeom prst="rect">
            <a:avLst/>
          </a:prstGeom>
          <a:noFill/>
        </p:spPr>
      </p:pic>
      <p:sp>
        <p:nvSpPr>
          <p:cNvPr id="62469" name="Text Box 5"/>
          <p:cNvSpPr txBox="1">
            <a:spLocks noChangeArrowheads="1"/>
          </p:cNvSpPr>
          <p:nvPr/>
        </p:nvSpPr>
        <p:spPr bwMode="auto">
          <a:xfrm>
            <a:off x="304800" y="1676400"/>
            <a:ext cx="4648200" cy="1382713"/>
          </a:xfrm>
          <a:prstGeom prst="rect">
            <a:avLst/>
          </a:prstGeom>
          <a:solidFill>
            <a:schemeClr val="bg1"/>
          </a:solidFill>
          <a:ln w="9525">
            <a:solidFill>
              <a:srgbClr val="FF33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en-US" sz="2800">
                <a:solidFill>
                  <a:srgbClr val="FF3300"/>
                </a:solidFill>
              </a:rPr>
              <a:t>Can we use the knowledge of the slope at x</a:t>
            </a:r>
            <a:r>
              <a:rPr lang="en-US" sz="2800" baseline="-25000">
                <a:solidFill>
                  <a:srgbClr val="FF3300"/>
                </a:solidFill>
              </a:rPr>
              <a:t>c</a:t>
            </a:r>
            <a:r>
              <a:rPr lang="en-US" sz="2800">
                <a:solidFill>
                  <a:srgbClr val="FF3300"/>
                </a:solidFill>
              </a:rPr>
              <a:t> to help find the root?</a:t>
            </a:r>
            <a:endParaRPr lang="en-US" sz="2800">
              <a:solidFill>
                <a:srgbClr val="FF3300"/>
              </a:solidFill>
              <a:sym typeface="Symbol" pitchFamily="18" charset="2"/>
            </a:endParaRPr>
          </a:p>
        </p:txBody>
      </p:sp>
      <p:grpSp>
        <p:nvGrpSpPr>
          <p:cNvPr id="62472" name="Group 8"/>
          <p:cNvGrpSpPr>
            <a:grpSpLocks/>
          </p:cNvGrpSpPr>
          <p:nvPr/>
        </p:nvGrpSpPr>
        <p:grpSpPr bwMode="auto">
          <a:xfrm>
            <a:off x="228600" y="4876800"/>
            <a:ext cx="4267200" cy="514350"/>
            <a:chOff x="144" y="3072"/>
            <a:chExt cx="2688" cy="324"/>
          </a:xfrm>
        </p:grpSpPr>
        <p:sp>
          <p:nvSpPr>
            <p:cNvPr id="62470" name="Text Box 6"/>
            <p:cNvSpPr txBox="1">
              <a:spLocks noChangeArrowheads="1"/>
            </p:cNvSpPr>
            <p:nvPr/>
          </p:nvSpPr>
          <p:spPr bwMode="auto">
            <a:xfrm>
              <a:off x="144" y="3072"/>
              <a:ext cx="1488" cy="324"/>
            </a:xfrm>
            <a:prstGeom prst="rect">
              <a:avLst/>
            </a:prstGeom>
            <a:solidFill>
              <a:schemeClr val="bg1"/>
            </a:solidFill>
            <a:ln w="57150" cmpd="thinThick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>
                  <a:solidFill>
                    <a:srgbClr val="FF3300"/>
                  </a:solidFill>
                </a:rPr>
                <a:t>Root at f(x) = 0</a:t>
              </a:r>
              <a:endParaRPr lang="en-US"/>
            </a:p>
          </p:txBody>
        </p:sp>
        <p:sp>
          <p:nvSpPr>
            <p:cNvPr id="62471" name="Line 7"/>
            <p:cNvSpPr>
              <a:spLocks noChangeShapeType="1"/>
            </p:cNvSpPr>
            <p:nvPr/>
          </p:nvSpPr>
          <p:spPr bwMode="auto">
            <a:xfrm>
              <a:off x="1632" y="3216"/>
              <a:ext cx="1200" cy="144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24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24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246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246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24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24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469" grpId="0" build="p" animBg="1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Computational Error</a:t>
            </a:r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981200"/>
            <a:ext cx="7696200" cy="19050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mtClean="0"/>
              <a:t>Algorithmic Error:</a:t>
            </a:r>
            <a:br>
              <a:rPr lang="en-US" smtClean="0"/>
            </a:br>
            <a:r>
              <a:rPr lang="en-US" b="1" smtClean="0"/>
              <a:t>Truncation or discretization</a:t>
            </a:r>
            <a:r>
              <a:rPr lang="en-US" smtClean="0"/>
              <a:t>.  </a:t>
            </a:r>
            <a:r>
              <a:rPr lang="en-US" sz="2800" smtClean="0"/>
              <a:t>Some terms may be omitted.  For example, Taylor Series for a function:</a:t>
            </a:r>
            <a:br>
              <a:rPr lang="en-US" sz="2800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endParaRPr lang="en-US" smtClean="0">
              <a:sym typeface="Symbol" pitchFamily="18" charset="2"/>
            </a:endParaRPr>
          </a:p>
          <a:p>
            <a:pPr>
              <a:lnSpc>
                <a:spcPct val="90000"/>
              </a:lnSpc>
            </a:pPr>
            <a:endParaRPr lang="en-US" smtClean="0"/>
          </a:p>
        </p:txBody>
      </p:sp>
      <p:graphicFrame>
        <p:nvGraphicFramePr>
          <p:cNvPr id="69636" name="Object 4"/>
          <p:cNvGraphicFramePr>
            <a:graphicFrameLocks noChangeAspect="1"/>
          </p:cNvGraphicFramePr>
          <p:nvPr/>
        </p:nvGraphicFramePr>
        <p:xfrm>
          <a:off x="1066800" y="3962400"/>
          <a:ext cx="7543800" cy="838200"/>
        </p:xfrm>
        <a:graphic>
          <a:graphicData uri="http://schemas.openxmlformats.org/presentationml/2006/ole">
            <p:oleObj spid="_x0000_s207874" name="Equation" r:id="rId3" imgW="3530520" imgH="393480" progId="Equation.3">
              <p:embed/>
            </p:oleObj>
          </a:graphicData>
        </a:graphic>
      </p:graphicFrame>
      <p:sp>
        <p:nvSpPr>
          <p:cNvPr id="69637" name="Text Box 5"/>
          <p:cNvSpPr txBox="1">
            <a:spLocks noChangeArrowheads="1"/>
          </p:cNvSpPr>
          <p:nvPr/>
        </p:nvSpPr>
        <p:spPr bwMode="auto">
          <a:xfrm>
            <a:off x="1066800" y="5029200"/>
            <a:ext cx="75438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/>
              <a:t>We may truncate after just a few terms for small </a:t>
            </a:r>
            <a:r>
              <a:rPr lang="en-US" sz="2800">
                <a:sym typeface="Symbol" pitchFamily="18" charset="2"/>
              </a:rPr>
              <a:t>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96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96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96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96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96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96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635" grpId="0" build="p" autoUpdateAnimBg="0"/>
      <p:bldP spid="69637" grpId="0" autoUpdateAnimBg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Newton’s Method</a:t>
            </a:r>
          </a:p>
        </p:txBody>
      </p:sp>
      <p:pic>
        <p:nvPicPr>
          <p:cNvPr id="136195" name="Picture 3" descr="Fig8-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2286000"/>
            <a:ext cx="6400800" cy="4189413"/>
          </a:xfrm>
          <a:prstGeom prst="rect">
            <a:avLst/>
          </a:prstGeom>
          <a:noFill/>
        </p:spPr>
      </p:pic>
      <p:sp>
        <p:nvSpPr>
          <p:cNvPr id="136196" name="Text Box 4"/>
          <p:cNvSpPr txBox="1">
            <a:spLocks noChangeArrowheads="1"/>
          </p:cNvSpPr>
          <p:nvPr/>
        </p:nvSpPr>
        <p:spPr bwMode="auto">
          <a:xfrm>
            <a:off x="304800" y="1676400"/>
            <a:ext cx="4648200" cy="26543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en-US" sz="2800"/>
              <a:t>The slope of the straight line is given by the derivative of f(x) at x</a:t>
            </a:r>
            <a:r>
              <a:rPr lang="en-US" sz="2800" baseline="-25000"/>
              <a:t>c </a:t>
            </a:r>
          </a:p>
          <a:p>
            <a:pPr>
              <a:buFontTx/>
              <a:buChar char="•"/>
            </a:pPr>
            <a:r>
              <a:rPr lang="en-US" sz="2800"/>
              <a:t>f(x</a:t>
            </a:r>
            <a:r>
              <a:rPr lang="en-US" sz="2800" baseline="-25000"/>
              <a:t>+</a:t>
            </a:r>
            <a:r>
              <a:rPr lang="en-US" sz="2800"/>
              <a:t>) = f(x</a:t>
            </a:r>
            <a:r>
              <a:rPr lang="en-US" sz="2800" baseline="-25000"/>
              <a:t>c</a:t>
            </a:r>
            <a:r>
              <a:rPr lang="en-US" sz="2800"/>
              <a:t>) + f </a:t>
            </a:r>
            <a:r>
              <a:rPr lang="en-US" sz="2800">
                <a:sym typeface="Symbol" pitchFamily="18" charset="2"/>
              </a:rPr>
              <a:t>(x</a:t>
            </a:r>
            <a:r>
              <a:rPr lang="en-US" sz="2800" baseline="-25000">
                <a:sym typeface="Symbol" pitchFamily="18" charset="2"/>
              </a:rPr>
              <a:t>c</a:t>
            </a:r>
            <a:r>
              <a:rPr lang="en-US" sz="2800">
                <a:sym typeface="Symbol" pitchFamily="18" charset="2"/>
              </a:rPr>
              <a:t>) [x</a:t>
            </a:r>
            <a:r>
              <a:rPr lang="en-US" sz="2800" baseline="-25000">
                <a:sym typeface="Symbol" pitchFamily="18" charset="2"/>
              </a:rPr>
              <a:t>+</a:t>
            </a:r>
            <a:r>
              <a:rPr lang="en-US" sz="2800">
                <a:sym typeface="Symbol" pitchFamily="18" charset="2"/>
              </a:rPr>
              <a:t>-x</a:t>
            </a:r>
            <a:r>
              <a:rPr lang="en-US" sz="2800" baseline="-25000">
                <a:sym typeface="Symbol" pitchFamily="18" charset="2"/>
              </a:rPr>
              <a:t>c</a:t>
            </a:r>
            <a:r>
              <a:rPr lang="en-US" sz="2800">
                <a:sym typeface="Symbol" pitchFamily="18" charset="2"/>
              </a:rPr>
              <a:t>]    or</a:t>
            </a:r>
            <a:br>
              <a:rPr lang="en-US" sz="2800">
                <a:sym typeface="Symbol" pitchFamily="18" charset="2"/>
              </a:rPr>
            </a:br>
            <a:r>
              <a:rPr lang="en-US" sz="2800"/>
              <a:t>x</a:t>
            </a:r>
            <a:r>
              <a:rPr lang="en-US" sz="2800" baseline="-25000"/>
              <a:t>+ </a:t>
            </a:r>
            <a:r>
              <a:rPr lang="en-US" sz="2800"/>
              <a:t>= x</a:t>
            </a:r>
            <a:r>
              <a:rPr lang="en-US" sz="2800" baseline="-25000"/>
              <a:t>c</a:t>
            </a:r>
            <a:r>
              <a:rPr lang="en-US" sz="2800"/>
              <a:t> + [f(x</a:t>
            </a:r>
            <a:r>
              <a:rPr lang="en-US" sz="2800" baseline="-25000"/>
              <a:t>+</a:t>
            </a:r>
            <a:r>
              <a:rPr lang="en-US" sz="2800"/>
              <a:t>)- f(x</a:t>
            </a:r>
            <a:r>
              <a:rPr lang="en-US" sz="2800" baseline="-25000"/>
              <a:t>c</a:t>
            </a:r>
            <a:r>
              <a:rPr lang="en-US" sz="2800"/>
              <a:t>)] / f </a:t>
            </a:r>
            <a:r>
              <a:rPr lang="en-US" sz="2800">
                <a:sym typeface="Symbol" pitchFamily="18" charset="2"/>
              </a:rPr>
              <a:t>(x</a:t>
            </a:r>
            <a:r>
              <a:rPr lang="en-US" sz="2800" baseline="-25000">
                <a:sym typeface="Symbol" pitchFamily="18" charset="2"/>
              </a:rPr>
              <a:t>c</a:t>
            </a:r>
            <a:r>
              <a:rPr lang="en-US" sz="2800">
                <a:sym typeface="Symbol" pitchFamily="18" charset="2"/>
              </a:rPr>
              <a:t>) </a:t>
            </a:r>
          </a:p>
        </p:txBody>
      </p:sp>
      <p:grpSp>
        <p:nvGrpSpPr>
          <p:cNvPr id="136197" name="Group 5"/>
          <p:cNvGrpSpPr>
            <a:grpSpLocks/>
          </p:cNvGrpSpPr>
          <p:nvPr/>
        </p:nvGrpSpPr>
        <p:grpSpPr bwMode="auto">
          <a:xfrm>
            <a:off x="228600" y="4876800"/>
            <a:ext cx="4267200" cy="514350"/>
            <a:chOff x="144" y="3072"/>
            <a:chExt cx="2688" cy="324"/>
          </a:xfrm>
        </p:grpSpPr>
        <p:sp>
          <p:nvSpPr>
            <p:cNvPr id="136198" name="Text Box 6"/>
            <p:cNvSpPr txBox="1">
              <a:spLocks noChangeArrowheads="1"/>
            </p:cNvSpPr>
            <p:nvPr/>
          </p:nvSpPr>
          <p:spPr bwMode="auto">
            <a:xfrm>
              <a:off x="144" y="3072"/>
              <a:ext cx="1488" cy="324"/>
            </a:xfrm>
            <a:prstGeom prst="rect">
              <a:avLst/>
            </a:prstGeom>
            <a:solidFill>
              <a:schemeClr val="bg1"/>
            </a:solidFill>
            <a:ln w="57150" cmpd="thinThick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>
                  <a:solidFill>
                    <a:srgbClr val="FF3300"/>
                  </a:solidFill>
                </a:rPr>
                <a:t>Root at f(x) = 0</a:t>
              </a:r>
              <a:endParaRPr lang="en-US"/>
            </a:p>
          </p:txBody>
        </p:sp>
        <p:sp>
          <p:nvSpPr>
            <p:cNvPr id="136199" name="Line 7"/>
            <p:cNvSpPr>
              <a:spLocks noChangeShapeType="1"/>
            </p:cNvSpPr>
            <p:nvPr/>
          </p:nvSpPr>
          <p:spPr bwMode="auto">
            <a:xfrm>
              <a:off x="1632" y="3216"/>
              <a:ext cx="1200" cy="144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61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6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6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6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3619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3619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61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61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6196" grpId="0" uiExpand="1" build="p" animBg="1" autoUpdateAnimBg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Newton’s Method</a:t>
            </a:r>
          </a:p>
        </p:txBody>
      </p:sp>
      <p:sp>
        <p:nvSpPr>
          <p:cNvPr id="136196" name="Text Box 4"/>
          <p:cNvSpPr txBox="1">
            <a:spLocks noChangeArrowheads="1"/>
          </p:cNvSpPr>
          <p:nvPr/>
        </p:nvSpPr>
        <p:spPr bwMode="auto">
          <a:xfrm>
            <a:off x="304800" y="1676400"/>
            <a:ext cx="7696200" cy="107721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r>
              <a:rPr lang="en-US" sz="3200" dirty="0" smtClean="0"/>
              <a:t>Alternatively, view as a Taylor’s expansion about </a:t>
            </a:r>
            <a:r>
              <a:rPr lang="en-US" sz="3200" dirty="0" err="1" smtClean="0"/>
              <a:t>x</a:t>
            </a:r>
            <a:r>
              <a:rPr lang="en-US" sz="3200" baseline="-25000" dirty="0" err="1" smtClean="0"/>
              <a:t>c</a:t>
            </a:r>
            <a:endParaRPr lang="en-US" sz="3200" dirty="0">
              <a:sym typeface="Symbol" pitchFamily="18" charset="2"/>
            </a:endParaRPr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/>
        </p:nvGraphicFramePr>
        <p:xfrm>
          <a:off x="609599" y="2819400"/>
          <a:ext cx="7884826" cy="3657600"/>
        </p:xfrm>
        <a:graphic>
          <a:graphicData uri="http://schemas.openxmlformats.org/presentationml/2006/ole">
            <p:oleObj spid="_x0000_s162818" name="Equation" r:id="rId3" imgW="3340080" imgH="15490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6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6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619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619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6196" grpId="0" build="p" animBg="1" autoUpdateAnimBg="0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Newton’s Method</a:t>
            </a:r>
          </a:p>
        </p:txBody>
      </p:sp>
      <p:pic>
        <p:nvPicPr>
          <p:cNvPr id="63491" name="Picture 3" descr="Fig8-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2286000"/>
            <a:ext cx="6400800" cy="4189413"/>
          </a:xfrm>
          <a:prstGeom prst="rect">
            <a:avLst/>
          </a:prstGeom>
          <a:noFill/>
        </p:spPr>
      </p:pic>
      <p:sp>
        <p:nvSpPr>
          <p:cNvPr id="63492" name="Text Box 4"/>
          <p:cNvSpPr txBox="1">
            <a:spLocks noChangeArrowheads="1"/>
          </p:cNvSpPr>
          <p:nvPr/>
        </p:nvSpPr>
        <p:spPr bwMode="auto">
          <a:xfrm>
            <a:off x="304800" y="1676400"/>
            <a:ext cx="4648200" cy="222726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>
                <a:sym typeface="Symbol" pitchFamily="18" charset="2"/>
              </a:rPr>
              <a:t>f(x</a:t>
            </a:r>
            <a:r>
              <a:rPr lang="en-US" sz="2800" baseline="-25000">
                <a:sym typeface="Symbol" pitchFamily="18" charset="2"/>
              </a:rPr>
              <a:t>+</a:t>
            </a:r>
            <a:r>
              <a:rPr lang="en-US" sz="2800">
                <a:sym typeface="Symbol" pitchFamily="18" charset="2"/>
              </a:rPr>
              <a:t>)=0 at a root</a:t>
            </a:r>
          </a:p>
          <a:p>
            <a:r>
              <a:rPr lang="en-US" sz="2800"/>
              <a:t>x</a:t>
            </a:r>
            <a:r>
              <a:rPr lang="en-US" sz="2800" baseline="-25000"/>
              <a:t>+ </a:t>
            </a:r>
            <a:r>
              <a:rPr lang="en-US" sz="2800"/>
              <a:t>= x</a:t>
            </a:r>
            <a:r>
              <a:rPr lang="en-US" sz="2800" baseline="-25000"/>
              <a:t>c</a:t>
            </a:r>
            <a:r>
              <a:rPr lang="en-US" sz="2800"/>
              <a:t> - f(x</a:t>
            </a:r>
            <a:r>
              <a:rPr lang="en-US" sz="2800" baseline="-25000"/>
              <a:t>c</a:t>
            </a:r>
            <a:r>
              <a:rPr lang="en-US" sz="2800"/>
              <a:t>) / f </a:t>
            </a:r>
            <a:r>
              <a:rPr lang="en-US" sz="2800">
                <a:sym typeface="Symbol" pitchFamily="18" charset="2"/>
              </a:rPr>
              <a:t>(x</a:t>
            </a:r>
            <a:r>
              <a:rPr lang="en-US" sz="2800" baseline="-25000">
                <a:sym typeface="Symbol" pitchFamily="18" charset="2"/>
              </a:rPr>
              <a:t>c</a:t>
            </a:r>
            <a:r>
              <a:rPr lang="en-US" sz="2800">
                <a:sym typeface="Symbol" pitchFamily="18" charset="2"/>
              </a:rPr>
              <a:t>)</a:t>
            </a:r>
          </a:p>
          <a:p>
            <a:r>
              <a:rPr lang="en-US" sz="2800">
                <a:sym typeface="Symbol" pitchFamily="18" charset="2"/>
              </a:rPr>
              <a:t>In our case </a:t>
            </a:r>
          </a:p>
          <a:p>
            <a:r>
              <a:rPr lang="en-US" sz="2800">
                <a:sym typeface="Symbol" pitchFamily="18" charset="2"/>
              </a:rPr>
              <a:t>f(x) = x sin(x) -1</a:t>
            </a:r>
          </a:p>
          <a:p>
            <a:r>
              <a:rPr lang="en-US" sz="2800"/>
              <a:t>f </a:t>
            </a:r>
            <a:r>
              <a:rPr lang="en-US" sz="2800">
                <a:sym typeface="Symbol" pitchFamily="18" charset="2"/>
              </a:rPr>
              <a:t>(x) = sin(x) + xcos(x)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349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349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34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34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34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34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349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349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349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349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349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349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492" grpId="0" build="p" animBg="1" autoUpdateAnimBg="0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Newton’s Method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09600" y="2362200"/>
            <a:ext cx="3200400" cy="4114800"/>
          </a:xfrm>
        </p:spPr>
        <p:txBody>
          <a:bodyPr/>
          <a:lstStyle/>
          <a:p>
            <a:r>
              <a:rPr lang="en-US"/>
              <a:t>Start at x = 3.5</a:t>
            </a:r>
          </a:p>
          <a:p>
            <a:r>
              <a:rPr lang="en-US"/>
              <a:t>Converges in only five iterations</a:t>
            </a:r>
          </a:p>
          <a:p>
            <a:r>
              <a:rPr lang="en-US">
                <a:solidFill>
                  <a:srgbClr val="FF3300"/>
                </a:solidFill>
              </a:rPr>
              <a:t>quadratic convergence:</a:t>
            </a:r>
            <a:r>
              <a:rPr lang="en-US"/>
              <a:t> </a:t>
            </a:r>
            <a:br>
              <a:rPr lang="en-US"/>
            </a:br>
            <a:r>
              <a:rPr lang="en-US"/>
              <a:t># of digits is doubled at each iteration.</a:t>
            </a:r>
          </a:p>
          <a:p>
            <a:endParaRPr lang="en-US"/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114800" y="3733800"/>
            <a:ext cx="4572000" cy="2286000"/>
          </a:xfrm>
        </p:spPr>
        <p:txBody>
          <a:bodyPr/>
          <a:lstStyle/>
          <a:p>
            <a:pPr>
              <a:buFontTx/>
              <a:buNone/>
            </a:pPr>
            <a:r>
              <a:rPr lang="en-US" sz="2000" b="1"/>
              <a:t>xcurr= 2.886023  xprev = 3.500000</a:t>
            </a:r>
          </a:p>
          <a:p>
            <a:pPr>
              <a:buFontTx/>
              <a:buNone/>
            </a:pPr>
            <a:r>
              <a:rPr lang="en-US" sz="2000" b="1"/>
              <a:t>xcurr= 2.779536  xprev = 2.886023</a:t>
            </a:r>
          </a:p>
          <a:p>
            <a:pPr>
              <a:buFontTx/>
              <a:buNone/>
            </a:pPr>
            <a:r>
              <a:rPr lang="en-US" sz="2000" b="1"/>
              <a:t>xcurr= 2.772635  xprev = 2.779536</a:t>
            </a:r>
          </a:p>
          <a:p>
            <a:pPr>
              <a:buFontTx/>
              <a:buNone/>
            </a:pPr>
            <a:r>
              <a:rPr lang="en-US" sz="2000" b="1"/>
              <a:t>xcurr= 2.772605  xprev = 2.772635</a:t>
            </a:r>
          </a:p>
          <a:p>
            <a:pPr>
              <a:buFontTx/>
              <a:buNone/>
            </a:pPr>
            <a:r>
              <a:rPr lang="en-US" sz="2000" b="1"/>
              <a:t>xcurr= 2.772605  xprev = 2.772605» </a:t>
            </a:r>
          </a:p>
        </p:txBody>
      </p:sp>
      <p:sp>
        <p:nvSpPr>
          <p:cNvPr id="14341" name="Text Box 5"/>
          <p:cNvSpPr txBox="1">
            <a:spLocks noChangeArrowheads="1"/>
          </p:cNvSpPr>
          <p:nvPr/>
        </p:nvSpPr>
        <p:spPr bwMode="auto">
          <a:xfrm>
            <a:off x="1752600" y="1600200"/>
            <a:ext cx="55626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dirty="0"/>
              <a:t>Iterant: x</a:t>
            </a:r>
            <a:r>
              <a:rPr lang="en-US" sz="2800" baseline="-25000" dirty="0"/>
              <a:t>n+1 </a:t>
            </a:r>
            <a:r>
              <a:rPr lang="en-US" sz="2800" dirty="0"/>
              <a:t>= </a:t>
            </a:r>
            <a:r>
              <a:rPr lang="en-US" sz="2800" dirty="0" err="1"/>
              <a:t>x</a:t>
            </a:r>
            <a:r>
              <a:rPr lang="en-US" sz="2800" baseline="-25000" dirty="0" err="1"/>
              <a:t>n</a:t>
            </a:r>
            <a:r>
              <a:rPr lang="en-US" sz="2800" dirty="0"/>
              <a:t> - f(</a:t>
            </a:r>
            <a:r>
              <a:rPr lang="en-US" sz="2800" dirty="0" err="1"/>
              <a:t>x</a:t>
            </a:r>
            <a:r>
              <a:rPr lang="en-US" sz="2800" baseline="-25000" dirty="0" err="1"/>
              <a:t>n</a:t>
            </a:r>
            <a:r>
              <a:rPr lang="en-US" sz="2800" dirty="0"/>
              <a:t>) / f </a:t>
            </a:r>
            <a:r>
              <a:rPr lang="en-US" sz="2800" dirty="0">
                <a:sym typeface="Symbol" pitchFamily="18" charset="2"/>
              </a:rPr>
              <a:t>(</a:t>
            </a:r>
            <a:r>
              <a:rPr lang="en-US" sz="2800" dirty="0" err="1">
                <a:sym typeface="Symbol" pitchFamily="18" charset="2"/>
              </a:rPr>
              <a:t>x</a:t>
            </a:r>
            <a:r>
              <a:rPr lang="en-US" sz="2800" baseline="-25000" dirty="0" err="1">
                <a:sym typeface="Symbol" pitchFamily="18" charset="2"/>
              </a:rPr>
              <a:t>n</a:t>
            </a:r>
            <a:r>
              <a:rPr lang="en-US" sz="2800" dirty="0">
                <a:sym typeface="Symbol" pitchFamily="18" charset="2"/>
              </a:rPr>
              <a:t>)</a:t>
            </a:r>
          </a:p>
        </p:txBody>
      </p:sp>
      <p:grpSp>
        <p:nvGrpSpPr>
          <p:cNvPr id="14344" name="Group 8"/>
          <p:cNvGrpSpPr>
            <a:grpSpLocks/>
          </p:cNvGrpSpPr>
          <p:nvPr/>
        </p:nvGrpSpPr>
        <p:grpSpPr bwMode="auto">
          <a:xfrm>
            <a:off x="4953000" y="4038600"/>
            <a:ext cx="2162175" cy="9525"/>
            <a:chOff x="3120" y="2544"/>
            <a:chExt cx="1362" cy="6"/>
          </a:xfrm>
        </p:grpSpPr>
        <p:sp>
          <p:nvSpPr>
            <p:cNvPr id="14342" name="Line 6"/>
            <p:cNvSpPr>
              <a:spLocks noChangeShapeType="1"/>
            </p:cNvSpPr>
            <p:nvPr/>
          </p:nvSpPr>
          <p:spPr bwMode="auto">
            <a:xfrm flipH="1">
              <a:off x="3120" y="2544"/>
              <a:ext cx="96" cy="0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4343" name="Line 7"/>
            <p:cNvSpPr>
              <a:spLocks noChangeShapeType="1"/>
            </p:cNvSpPr>
            <p:nvPr/>
          </p:nvSpPr>
          <p:spPr bwMode="auto">
            <a:xfrm flipH="1">
              <a:off x="4386" y="2550"/>
              <a:ext cx="96" cy="0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4347" name="Group 11"/>
          <p:cNvGrpSpPr>
            <a:grpSpLocks/>
          </p:cNvGrpSpPr>
          <p:nvPr/>
        </p:nvGrpSpPr>
        <p:grpSpPr bwMode="auto">
          <a:xfrm>
            <a:off x="4991100" y="4419600"/>
            <a:ext cx="2176463" cy="9525"/>
            <a:chOff x="3144" y="2784"/>
            <a:chExt cx="1371" cy="6"/>
          </a:xfrm>
        </p:grpSpPr>
        <p:sp>
          <p:nvSpPr>
            <p:cNvPr id="14345" name="Line 9"/>
            <p:cNvSpPr>
              <a:spLocks noChangeShapeType="1"/>
            </p:cNvSpPr>
            <p:nvPr/>
          </p:nvSpPr>
          <p:spPr bwMode="auto">
            <a:xfrm flipH="1">
              <a:off x="3144" y="2784"/>
              <a:ext cx="144" cy="0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4346" name="Line 10"/>
            <p:cNvSpPr>
              <a:spLocks noChangeShapeType="1"/>
            </p:cNvSpPr>
            <p:nvPr/>
          </p:nvSpPr>
          <p:spPr bwMode="auto">
            <a:xfrm flipH="1">
              <a:off x="4371" y="2790"/>
              <a:ext cx="144" cy="0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4350" name="Group 14"/>
          <p:cNvGrpSpPr>
            <a:grpSpLocks/>
          </p:cNvGrpSpPr>
          <p:nvPr/>
        </p:nvGrpSpPr>
        <p:grpSpPr bwMode="auto">
          <a:xfrm>
            <a:off x="4953000" y="4795838"/>
            <a:ext cx="2376488" cy="4762"/>
            <a:chOff x="3120" y="3021"/>
            <a:chExt cx="1497" cy="3"/>
          </a:xfrm>
        </p:grpSpPr>
        <p:sp>
          <p:nvSpPr>
            <p:cNvPr id="14348" name="Line 12"/>
            <p:cNvSpPr>
              <a:spLocks noChangeShapeType="1"/>
            </p:cNvSpPr>
            <p:nvPr/>
          </p:nvSpPr>
          <p:spPr bwMode="auto">
            <a:xfrm flipH="1">
              <a:off x="3120" y="3024"/>
              <a:ext cx="240" cy="0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4349" name="Line 13"/>
            <p:cNvSpPr>
              <a:spLocks noChangeShapeType="1"/>
            </p:cNvSpPr>
            <p:nvPr/>
          </p:nvSpPr>
          <p:spPr bwMode="auto">
            <a:xfrm flipH="1">
              <a:off x="4377" y="3021"/>
              <a:ext cx="240" cy="0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4353" name="Group 17"/>
          <p:cNvGrpSpPr>
            <a:grpSpLocks/>
          </p:cNvGrpSpPr>
          <p:nvPr/>
        </p:nvGrpSpPr>
        <p:grpSpPr bwMode="auto">
          <a:xfrm>
            <a:off x="5029200" y="5181600"/>
            <a:ext cx="2652713" cy="9525"/>
            <a:chOff x="3168" y="3264"/>
            <a:chExt cx="1671" cy="6"/>
          </a:xfrm>
        </p:grpSpPr>
        <p:sp>
          <p:nvSpPr>
            <p:cNvPr id="14351" name="Line 15"/>
            <p:cNvSpPr>
              <a:spLocks noChangeShapeType="1"/>
            </p:cNvSpPr>
            <p:nvPr/>
          </p:nvSpPr>
          <p:spPr bwMode="auto">
            <a:xfrm flipH="1">
              <a:off x="3168" y="3264"/>
              <a:ext cx="432" cy="0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4352" name="Line 16"/>
            <p:cNvSpPr>
              <a:spLocks noChangeShapeType="1"/>
            </p:cNvSpPr>
            <p:nvPr/>
          </p:nvSpPr>
          <p:spPr bwMode="auto">
            <a:xfrm flipH="1">
              <a:off x="4407" y="3270"/>
              <a:ext cx="432" cy="0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4356" name="Group 20"/>
          <p:cNvGrpSpPr>
            <a:grpSpLocks/>
          </p:cNvGrpSpPr>
          <p:nvPr/>
        </p:nvGrpSpPr>
        <p:grpSpPr bwMode="auto">
          <a:xfrm>
            <a:off x="5029200" y="5510213"/>
            <a:ext cx="2971800" cy="4762"/>
            <a:chOff x="3168" y="3471"/>
            <a:chExt cx="1872" cy="3"/>
          </a:xfrm>
        </p:grpSpPr>
        <p:sp>
          <p:nvSpPr>
            <p:cNvPr id="14354" name="Line 18"/>
            <p:cNvSpPr>
              <a:spLocks noChangeShapeType="1"/>
            </p:cNvSpPr>
            <p:nvPr/>
          </p:nvSpPr>
          <p:spPr bwMode="auto">
            <a:xfrm flipH="1">
              <a:off x="3168" y="3474"/>
              <a:ext cx="624" cy="0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4355" name="Line 19"/>
            <p:cNvSpPr>
              <a:spLocks noChangeShapeType="1"/>
            </p:cNvSpPr>
            <p:nvPr/>
          </p:nvSpPr>
          <p:spPr bwMode="auto">
            <a:xfrm flipH="1">
              <a:off x="4416" y="3471"/>
              <a:ext cx="624" cy="0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3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3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3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3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3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3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34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34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34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34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43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43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43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43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43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43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43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43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9" grpId="0" build="p" autoUpdateAnimBg="0"/>
      <p:bldP spid="14340" grpId="0" build="p" autoUpdateAnimBg="0"/>
      <p:bldP spid="14341" grpId="0" autoUpdateAnimBg="0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Newton’s Method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981200"/>
            <a:ext cx="3352800" cy="4114800"/>
          </a:xfrm>
        </p:spPr>
        <p:txBody>
          <a:bodyPr/>
          <a:lstStyle/>
          <a:p>
            <a:r>
              <a:rPr lang="en-US"/>
              <a:t>Starting at x = 2.6, it converges to the same root</a:t>
            </a:r>
          </a:p>
          <a:p>
            <a:endParaRPr lang="en-US"/>
          </a:p>
          <a:p>
            <a:endParaRPr lang="en-US"/>
          </a:p>
          <a:p>
            <a:r>
              <a:rPr lang="en-US"/>
              <a:t>starting at x = 2 it converges to a very different root</a:t>
            </a:r>
          </a:p>
        </p:txBody>
      </p:sp>
      <p:sp>
        <p:nvSpPr>
          <p:cNvPr id="15364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419600" y="1676400"/>
            <a:ext cx="4114800" cy="2438400"/>
          </a:xfrm>
          <a:solidFill>
            <a:srgbClr val="FFCC99"/>
          </a:solidFill>
        </p:spPr>
        <p:txBody>
          <a:bodyPr/>
          <a:lstStyle/>
          <a:p>
            <a:pPr>
              <a:buFontTx/>
              <a:buNone/>
            </a:pPr>
            <a:r>
              <a:rPr lang="en-US" sz="2000" b="1"/>
              <a:t>xcurr =</a:t>
            </a:r>
          </a:p>
          <a:p>
            <a:pPr>
              <a:buFontTx/>
              <a:buNone/>
            </a:pPr>
            <a:r>
              <a:rPr lang="en-US" sz="2000" b="1"/>
              <a:t>    2.6000</a:t>
            </a:r>
          </a:p>
          <a:p>
            <a:pPr>
              <a:buFontTx/>
              <a:buNone/>
            </a:pPr>
            <a:r>
              <a:rPr lang="en-US" sz="2000" b="1"/>
              <a:t>xcurr= 2.798728  xprev = 2.600000</a:t>
            </a:r>
          </a:p>
          <a:p>
            <a:pPr>
              <a:buFontTx/>
              <a:buNone/>
            </a:pPr>
            <a:r>
              <a:rPr lang="en-US" sz="2000" b="1"/>
              <a:t>xcurr= 2.773026  xprev = 2.798728</a:t>
            </a:r>
          </a:p>
          <a:p>
            <a:pPr>
              <a:buFontTx/>
              <a:buNone/>
            </a:pPr>
            <a:r>
              <a:rPr lang="en-US" sz="2000" b="1"/>
              <a:t>xcurr= 2.772605  xprev = 2.773026</a:t>
            </a:r>
          </a:p>
          <a:p>
            <a:pPr>
              <a:buFontTx/>
              <a:buNone/>
            </a:pPr>
            <a:r>
              <a:rPr lang="en-US" sz="2000" b="1"/>
              <a:t>xcurr= 2.772605  xprev = 2.772605»</a:t>
            </a:r>
            <a:endParaRPr lang="en-US" sz="2000"/>
          </a:p>
        </p:txBody>
      </p:sp>
      <p:sp>
        <p:nvSpPr>
          <p:cNvPr id="15365" name="Text Box 5"/>
          <p:cNvSpPr txBox="1">
            <a:spLocks noChangeArrowheads="1"/>
          </p:cNvSpPr>
          <p:nvPr/>
        </p:nvSpPr>
        <p:spPr bwMode="auto">
          <a:xfrm>
            <a:off x="4191000" y="4419600"/>
            <a:ext cx="4495800" cy="1920875"/>
          </a:xfrm>
          <a:prstGeom prst="rect">
            <a:avLst/>
          </a:prstGeom>
          <a:solidFill>
            <a:srgbClr val="CCFFFF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000" b="1"/>
              <a:t>xcurr= -8.630584  xprev = 2.000000</a:t>
            </a:r>
          </a:p>
          <a:p>
            <a:r>
              <a:rPr lang="en-US" sz="2000" b="1"/>
              <a:t>xcurr= -9.596971  xprev = -8.630584</a:t>
            </a:r>
          </a:p>
          <a:p>
            <a:r>
              <a:rPr lang="en-US" sz="2000" b="1"/>
              <a:t>xcurr= -9.322270  xprev = -9.596971</a:t>
            </a:r>
          </a:p>
          <a:p>
            <a:r>
              <a:rPr lang="en-US" sz="2000" b="1"/>
              <a:t>xcurr= -9.317247  xprev = -9.322270</a:t>
            </a:r>
          </a:p>
          <a:p>
            <a:r>
              <a:rPr lang="en-US" sz="2000" b="1"/>
              <a:t>xcurr= -9.317243  xprev = -9.317247</a:t>
            </a:r>
          </a:p>
          <a:p>
            <a:r>
              <a:rPr lang="en-US" sz="2000" b="1"/>
              <a:t>xcurr= -9.317243  xprev = -9.317243»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3" grpId="0" build="p" bldLvl="2" autoUpdateAnimBg="0"/>
      <p:bldP spid="15364" grpId="0" animBg="1" autoUpdateAnimBg="0"/>
      <p:bldP spid="15365" grpId="0" animBg="1" autoUpdateAnimBg="0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Newton’s Method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981200"/>
            <a:ext cx="3352800" cy="4114800"/>
          </a:xfrm>
        </p:spPr>
        <p:txBody>
          <a:bodyPr/>
          <a:lstStyle/>
          <a:p>
            <a:r>
              <a:rPr lang="en-US"/>
              <a:t>starting at x = 1.11, it converges to the nearby root.</a:t>
            </a:r>
          </a:p>
          <a:p>
            <a:endParaRPr lang="en-US"/>
          </a:p>
          <a:p>
            <a:endParaRPr lang="en-US"/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1447800" y="3657600"/>
            <a:ext cx="5334000" cy="2667000"/>
          </a:xfrm>
          <a:solidFill>
            <a:srgbClr val="FFCC99"/>
          </a:solidFill>
        </p:spPr>
        <p:txBody>
          <a:bodyPr/>
          <a:lstStyle/>
          <a:p>
            <a:r>
              <a:rPr lang="en-US" sz="2400" b="1"/>
              <a:t>xcurr =</a:t>
            </a:r>
          </a:p>
          <a:p>
            <a:r>
              <a:rPr lang="en-US" sz="2400" b="1"/>
              <a:t>    1.1100</a:t>
            </a:r>
          </a:p>
          <a:p>
            <a:r>
              <a:rPr lang="en-US" sz="2400" b="1"/>
              <a:t>xcurr= 1.114156  xprev = 1.110000</a:t>
            </a:r>
          </a:p>
          <a:p>
            <a:r>
              <a:rPr lang="en-US" sz="2400" b="1"/>
              <a:t>xcurr= 1.114157  xprev = 1.114156» </a:t>
            </a:r>
          </a:p>
        </p:txBody>
      </p:sp>
      <p:sp>
        <p:nvSpPr>
          <p:cNvPr id="16390" name="Text Box 6"/>
          <p:cNvSpPr txBox="1">
            <a:spLocks noChangeArrowheads="1"/>
          </p:cNvSpPr>
          <p:nvPr/>
        </p:nvSpPr>
        <p:spPr bwMode="auto">
          <a:xfrm>
            <a:off x="4267200" y="1828800"/>
            <a:ext cx="4267200" cy="1427163"/>
          </a:xfrm>
          <a:prstGeom prst="rect">
            <a:avLst/>
          </a:prstGeom>
          <a:noFill/>
          <a:ln w="57150" cmpd="thinThick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US">
                <a:solidFill>
                  <a:srgbClr val="FF3300"/>
                </a:solidFill>
              </a:rPr>
              <a:t>Convergence:</a:t>
            </a:r>
            <a:br>
              <a:rPr lang="en-US">
                <a:solidFill>
                  <a:srgbClr val="FF3300"/>
                </a:solidFill>
              </a:rPr>
            </a:br>
            <a:r>
              <a:rPr lang="en-US">
                <a:solidFill>
                  <a:srgbClr val="FF3300"/>
                </a:solidFill>
              </a:rPr>
              <a:t>Quadratic, but not guaranteed.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>
                <a:solidFill>
                  <a:srgbClr val="FF3300"/>
                </a:solidFill>
              </a:rPr>
              <a:t>Requires derivative.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39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39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3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3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3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3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90" grpId="0" build="p" animBg="1" autoUpdateAnimBg="0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3x</a:t>
            </a:r>
            <a:r>
              <a:rPr lang="en-US" baseline="30000"/>
              <a:t>3 </a:t>
            </a:r>
            <a:r>
              <a:rPr lang="en-US"/>
              <a:t>- 5x</a:t>
            </a:r>
            <a:r>
              <a:rPr lang="en-US" baseline="30000"/>
              <a:t>2 </a:t>
            </a:r>
            <a:r>
              <a:rPr lang="en-US"/>
              <a:t>- 4x +4 = 0</a:t>
            </a:r>
          </a:p>
        </p:txBody>
      </p:sp>
      <p:sp>
        <p:nvSpPr>
          <p:cNvPr id="870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772400" cy="1905000"/>
          </a:xfrm>
        </p:spPr>
        <p:txBody>
          <a:bodyPr/>
          <a:lstStyle/>
          <a:p>
            <a:r>
              <a:rPr lang="en-US"/>
              <a:t>Apply Newton method near x = 0.7 (#1 on p. 41).  All you need is the function (above) and the derivative. </a:t>
            </a:r>
            <a:r>
              <a:rPr lang="en-US" i="1">
                <a:solidFill>
                  <a:schemeClr val="accent2"/>
                </a:solidFill>
              </a:rPr>
              <a:t>demonewton2.m</a:t>
            </a:r>
            <a:endParaRPr lang="en-US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dirty="0"/>
              <a:t>Systems of Nonlinear Equations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systems of nonlinear equations</a:t>
            </a:r>
          </a:p>
        </p:txBody>
      </p:sp>
      <p:sp>
        <p:nvSpPr>
          <p:cNvPr id="138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Consider Example 12 on p. 46</a:t>
            </a:r>
          </a:p>
          <a:p>
            <a:pPr lvl="1"/>
            <a:r>
              <a:rPr lang="en-US" dirty="0"/>
              <a:t>Two equations - two unknowns</a:t>
            </a:r>
          </a:p>
          <a:p>
            <a:pPr lvl="1"/>
            <a:r>
              <a:rPr lang="en-US" dirty="0"/>
              <a:t>Behavior depends strongly on exact detail of the equations</a:t>
            </a:r>
          </a:p>
          <a:p>
            <a:r>
              <a:rPr lang="en-US" dirty="0"/>
              <a:t>Apply some of the same methods applied to the scalar nonlinear case:</a:t>
            </a:r>
          </a:p>
          <a:p>
            <a:pPr lvl="1"/>
            <a:r>
              <a:rPr lang="en-US" dirty="0"/>
              <a:t>e</a:t>
            </a:r>
            <a:r>
              <a:rPr lang="en-US" dirty="0" smtClean="0"/>
              <a:t>.g. Newton’s </a:t>
            </a:r>
            <a:r>
              <a:rPr lang="en-US" dirty="0"/>
              <a:t>method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Make plausible</a:t>
            </a:r>
          </a:p>
        </p:txBody>
      </p:sp>
      <p:sp>
        <p:nvSpPr>
          <p:cNvPr id="139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System of two equations (</a:t>
            </a:r>
            <a:r>
              <a:rPr lang="en-US" dirty="0" err="1"/>
              <a:t>f,g</a:t>
            </a:r>
            <a:r>
              <a:rPr lang="en-US" dirty="0"/>
              <a:t>) in two variables (</a:t>
            </a:r>
            <a:r>
              <a:rPr lang="en-US" dirty="0" err="1"/>
              <a:t>x,y</a:t>
            </a:r>
            <a:r>
              <a:rPr lang="en-US" dirty="0"/>
              <a:t>)  </a:t>
            </a:r>
            <a:r>
              <a:rPr lang="en-US" dirty="0" smtClean="0"/>
              <a:t>similar </a:t>
            </a:r>
            <a:r>
              <a:rPr lang="en-US" dirty="0"/>
              <a:t>to that of previous example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Computational Error</a:t>
            </a:r>
          </a:p>
        </p:txBody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Data representation</a:t>
            </a:r>
            <a:br>
              <a:rPr lang="en-US" smtClean="0"/>
            </a:br>
            <a:r>
              <a:rPr lang="en-US" b="1" smtClean="0">
                <a:sym typeface="Symbol" pitchFamily="18" charset="2"/>
              </a:rPr>
              <a:t>Rounding.</a:t>
            </a:r>
            <a:r>
              <a:rPr lang="en-US" smtClean="0">
                <a:sym typeface="Symbol" pitchFamily="18" charset="2"/>
              </a:rPr>
              <a:t>  </a:t>
            </a:r>
            <a:r>
              <a:rPr lang="en-US" sz="2800" smtClean="0">
                <a:sym typeface="Symbol" pitchFamily="18" charset="2"/>
              </a:rPr>
              <a:t>Computer representation of real numbers is generally inexact.  </a:t>
            </a:r>
          </a:p>
          <a:p>
            <a:pPr lvl="1"/>
            <a:r>
              <a:rPr lang="en-US" sz="2400" smtClean="0">
                <a:sym typeface="Symbol" pitchFamily="18" charset="2"/>
              </a:rPr>
              <a:t>(The number 1/3 will be rounded to 0.3333333 in some floating point representations.)</a:t>
            </a:r>
          </a:p>
          <a:p>
            <a:r>
              <a:rPr lang="en-US" sz="2800" smtClean="0">
                <a:sym typeface="Symbol" pitchFamily="18" charset="2"/>
              </a:rPr>
              <a:t>Error Propogation.</a:t>
            </a:r>
            <a:br>
              <a:rPr lang="en-US" sz="2800" smtClean="0">
                <a:sym typeface="Symbol" pitchFamily="18" charset="2"/>
              </a:rPr>
            </a:br>
            <a:r>
              <a:rPr lang="en-US" sz="2800" smtClean="0">
                <a:sym typeface="Symbol" pitchFamily="18" charset="2"/>
              </a:rPr>
              <a:t>Calculations are often done in steps.  The later steps depend upon the results (and errors) of the earlier ones.</a:t>
            </a:r>
          </a:p>
          <a:p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06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06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06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659" grpId="0" build="p" bldLvl="2" autoUpdateAnimBg="0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62000" y="1524000"/>
            <a:ext cx="7772400" cy="457200"/>
          </a:xfrm>
        </p:spPr>
        <p:txBody>
          <a:bodyPr/>
          <a:lstStyle/>
          <a:p>
            <a:r>
              <a:rPr lang="en-US" sz="2800"/>
              <a:t>Two Equations in two unknowns:</a:t>
            </a:r>
            <a:br>
              <a:rPr lang="en-US" sz="2800"/>
            </a:br>
            <a:r>
              <a:rPr lang="en-US" sz="2800"/>
              <a:t/>
            </a:r>
            <a:br>
              <a:rPr lang="en-US" sz="2800"/>
            </a:br>
            <a:r>
              <a:rPr lang="en-US" sz="2800"/>
              <a:t/>
            </a:r>
            <a:br>
              <a:rPr lang="en-US" sz="2800"/>
            </a:br>
            <a:r>
              <a:rPr lang="en-US" sz="2800"/>
              <a:t/>
            </a:r>
            <a:br>
              <a:rPr lang="en-US" sz="2800"/>
            </a:br>
            <a:endParaRPr lang="en-US" sz="2800"/>
          </a:p>
        </p:txBody>
      </p:sp>
      <p:graphicFrame>
        <p:nvGraphicFramePr>
          <p:cNvPr id="140291" name="Object 3"/>
          <p:cNvGraphicFramePr>
            <a:graphicFrameLocks noChangeAspect="1"/>
          </p:cNvGraphicFramePr>
          <p:nvPr/>
        </p:nvGraphicFramePr>
        <p:xfrm>
          <a:off x="1260475" y="2057400"/>
          <a:ext cx="5480050" cy="1482725"/>
        </p:xfrm>
        <a:graphic>
          <a:graphicData uri="http://schemas.openxmlformats.org/presentationml/2006/ole">
            <p:oleObj spid="_x0000_s140291" name="Equation" r:id="rId3" imgW="1688760" imgH="457200" progId="Equation.3">
              <p:embed/>
            </p:oleObj>
          </a:graphicData>
        </a:graphic>
      </p:graphicFrame>
      <p:sp>
        <p:nvSpPr>
          <p:cNvPr id="140292" name="Text Box 4"/>
          <p:cNvSpPr txBox="1">
            <a:spLocks noChangeArrowheads="1"/>
          </p:cNvSpPr>
          <p:nvPr/>
        </p:nvSpPr>
        <p:spPr bwMode="auto">
          <a:xfrm>
            <a:off x="1600200" y="4038600"/>
            <a:ext cx="518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In vector notation:  </a:t>
            </a:r>
            <a:r>
              <a:rPr lang="en-US" b="1"/>
              <a:t>f</a:t>
            </a:r>
            <a:r>
              <a:rPr lang="en-US"/>
              <a:t>(</a:t>
            </a:r>
            <a:r>
              <a:rPr lang="en-US" b="1"/>
              <a:t>x</a:t>
            </a:r>
            <a:r>
              <a:rPr lang="en-US"/>
              <a:t>) =</a:t>
            </a:r>
            <a:r>
              <a:rPr lang="en-US" b="1"/>
              <a:t>0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0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0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02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0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02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0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0290" grpId="0" build="p" autoUpdateAnimBg="0"/>
      <p:bldP spid="140292" grpId="0" autoUpdateAnimBg="0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457200"/>
            <a:ext cx="7772400" cy="1143000"/>
          </a:xfrm>
        </p:spPr>
        <p:txBody>
          <a:bodyPr/>
          <a:lstStyle/>
          <a:p>
            <a:r>
              <a:rPr lang="en-US"/>
              <a:t>Newton’s Method</a:t>
            </a:r>
          </a:p>
        </p:txBody>
      </p:sp>
      <p:sp>
        <p:nvSpPr>
          <p:cNvPr id="141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7772400" cy="4724400"/>
          </a:xfrm>
        </p:spPr>
        <p:txBody>
          <a:bodyPr/>
          <a:lstStyle/>
          <a:p>
            <a:r>
              <a:rPr lang="en-US"/>
              <a:t>As in the scalar case, convergence will be faster if it is started close to root.</a:t>
            </a:r>
          </a:p>
          <a:p>
            <a:r>
              <a:rPr lang="en-US"/>
              <a:t>In the scalar case, the derivative of the function as well as the function itself was required at each iteration.</a:t>
            </a:r>
          </a:p>
          <a:p>
            <a:r>
              <a:rPr lang="en-US"/>
              <a:t>In the multidimensional case, the Jacobian of the function plays this role. (nontrivial evaluation.)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1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1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1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1315" grpId="0" build="p" autoUpdateAnimBg="0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1143000"/>
          </a:xfrm>
        </p:spPr>
        <p:txBody>
          <a:bodyPr/>
          <a:lstStyle/>
          <a:p>
            <a:r>
              <a:rPr lang="en-US"/>
              <a:t>write in vector notation</a:t>
            </a:r>
          </a:p>
        </p:txBody>
      </p:sp>
      <p:sp>
        <p:nvSpPr>
          <p:cNvPr id="142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7772400" cy="1600200"/>
          </a:xfrm>
        </p:spPr>
        <p:txBody>
          <a:bodyPr/>
          <a:lstStyle/>
          <a:p>
            <a:r>
              <a:rPr lang="en-US" sz="2800" b="1"/>
              <a:t>x </a:t>
            </a:r>
            <a:r>
              <a:rPr lang="en-US" sz="2800"/>
              <a:t>is the vector of x</a:t>
            </a:r>
            <a:r>
              <a:rPr lang="en-US" sz="2800" baseline="-25000"/>
              <a:t>1</a:t>
            </a:r>
            <a:r>
              <a:rPr lang="en-US" sz="2800"/>
              <a:t> and x</a:t>
            </a:r>
            <a:r>
              <a:rPr lang="en-US" sz="2800" baseline="-25000"/>
              <a:t>2</a:t>
            </a:r>
            <a:endParaRPr lang="en-US" sz="2800"/>
          </a:p>
          <a:p>
            <a:r>
              <a:rPr lang="en-US" sz="2800" b="1"/>
              <a:t>f</a:t>
            </a:r>
            <a:r>
              <a:rPr lang="en-US" sz="2800"/>
              <a:t> is the vector of  f</a:t>
            </a:r>
            <a:r>
              <a:rPr lang="en-US" sz="2800" baseline="-25000"/>
              <a:t>1</a:t>
            </a:r>
            <a:r>
              <a:rPr lang="en-US" sz="2800"/>
              <a:t> and f</a:t>
            </a:r>
            <a:r>
              <a:rPr lang="en-US" sz="2800" baseline="-25000"/>
              <a:t>2</a:t>
            </a:r>
            <a:r>
              <a:rPr lang="en-US" sz="2800"/>
              <a:t> evaluated with </a:t>
            </a:r>
            <a:r>
              <a:rPr lang="en-US" sz="2800" b="1"/>
              <a:t>x</a:t>
            </a:r>
            <a:endParaRPr lang="en-US" sz="2800"/>
          </a:p>
          <a:p>
            <a:r>
              <a:rPr lang="en-US" sz="2800" b="1"/>
              <a:t>J</a:t>
            </a:r>
            <a:r>
              <a:rPr lang="en-US" sz="2800" b="1" baseline="-25000"/>
              <a:t>f</a:t>
            </a:r>
            <a:r>
              <a:rPr lang="en-US" sz="2800"/>
              <a:t> is the Jacobian of </a:t>
            </a:r>
            <a:r>
              <a:rPr lang="en-US" sz="2800" b="1"/>
              <a:t>f</a:t>
            </a:r>
          </a:p>
        </p:txBody>
      </p:sp>
      <p:graphicFrame>
        <p:nvGraphicFramePr>
          <p:cNvPr id="142340" name="Object 4"/>
          <p:cNvGraphicFramePr>
            <a:graphicFrameLocks noChangeAspect="1"/>
          </p:cNvGraphicFramePr>
          <p:nvPr/>
        </p:nvGraphicFramePr>
        <p:xfrm>
          <a:off x="1219200" y="3200400"/>
          <a:ext cx="4533900" cy="3400425"/>
        </p:xfrm>
        <a:graphic>
          <a:graphicData uri="http://schemas.openxmlformats.org/presentationml/2006/ole">
            <p:oleObj spid="_x0000_s142340" name="Equation" r:id="rId3" imgW="1523880" imgH="1143000" progId="Equation.3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2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2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2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2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2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2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23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23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2339" grpId="0" build="p" autoUpdateAnimBg="0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Text Box 2"/>
          <p:cNvSpPr txBox="1">
            <a:spLocks noChangeArrowheads="1"/>
          </p:cNvSpPr>
          <p:nvPr/>
        </p:nvSpPr>
        <p:spPr bwMode="auto">
          <a:xfrm>
            <a:off x="4648200" y="838200"/>
            <a:ext cx="3429000" cy="2339975"/>
          </a:xfrm>
          <a:prstGeom prst="rect">
            <a:avLst/>
          </a:prstGeom>
          <a:noFill/>
          <a:ln w="57150" cmpd="thickThin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FF3300"/>
                </a:solidFill>
              </a:rPr>
              <a:t>Partial derivatives:</a:t>
            </a:r>
            <a:br>
              <a:rPr lang="en-US">
                <a:solidFill>
                  <a:srgbClr val="FF3300"/>
                </a:solidFill>
              </a:rPr>
            </a:br>
            <a:r>
              <a:rPr lang="en-US">
                <a:solidFill>
                  <a:srgbClr val="FF3300"/>
                </a:solidFill>
              </a:rPr>
              <a:t>differentiate the function </a:t>
            </a:r>
            <a:r>
              <a:rPr lang="en-US" i="1">
                <a:solidFill>
                  <a:srgbClr val="FF3300"/>
                </a:solidFill>
              </a:rPr>
              <a:t>f</a:t>
            </a:r>
            <a:r>
              <a:rPr lang="en-US">
                <a:solidFill>
                  <a:srgbClr val="FF3300"/>
                </a:solidFill>
              </a:rPr>
              <a:t>  with respect to one of its variables, treating the others as if they were constants</a:t>
            </a:r>
            <a:r>
              <a:rPr lang="en-US"/>
              <a:t>.</a:t>
            </a:r>
          </a:p>
        </p:txBody>
      </p:sp>
      <p:graphicFrame>
        <p:nvGraphicFramePr>
          <p:cNvPr id="143363" name="Object 3"/>
          <p:cNvGraphicFramePr>
            <a:graphicFrameLocks noChangeAspect="1"/>
          </p:cNvGraphicFramePr>
          <p:nvPr/>
        </p:nvGraphicFramePr>
        <p:xfrm>
          <a:off x="2130425" y="3414713"/>
          <a:ext cx="4043363" cy="2563812"/>
        </p:xfrm>
        <a:graphic>
          <a:graphicData uri="http://schemas.openxmlformats.org/presentationml/2006/ole">
            <p:oleObj spid="_x0000_s143363" name="Equation" r:id="rId3" imgW="1663560" imgH="1054080" progId="Equation.3">
              <p:embed/>
            </p:oleObj>
          </a:graphicData>
        </a:graphic>
      </p:graphicFrame>
      <p:sp>
        <p:nvSpPr>
          <p:cNvPr id="143364" name="Text Box 4"/>
          <p:cNvSpPr txBox="1">
            <a:spLocks noChangeArrowheads="1"/>
          </p:cNvSpPr>
          <p:nvPr/>
        </p:nvSpPr>
        <p:spPr bwMode="auto">
          <a:xfrm>
            <a:off x="914400" y="762000"/>
            <a:ext cx="2895600" cy="2359025"/>
          </a:xfrm>
          <a:prstGeom prst="rect">
            <a:avLst/>
          </a:prstGeom>
          <a:noFill/>
          <a:ln w="76200" cmpd="tri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chemeClr val="accent1"/>
                </a:solidFill>
              </a:rPr>
              <a:t>J</a:t>
            </a:r>
            <a:r>
              <a:rPr lang="en-US">
                <a:solidFill>
                  <a:schemeClr val="accent1"/>
                </a:solidFill>
              </a:rPr>
              <a:t> is a square matrix, each element of which is a partial derivative of one of the equations in the set.</a:t>
            </a:r>
            <a:endParaRPr lang="en-US" b="1">
              <a:solidFill>
                <a:schemeClr val="accent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33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33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33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3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33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33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62" grpId="0" animBg="1" autoUpdateAnimBg="0"/>
      <p:bldP spid="143364" grpId="0" animBg="1" autoUpdateAnimBg="0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4386" name="Object 2"/>
          <p:cNvGraphicFramePr>
            <a:graphicFrameLocks noChangeAspect="1"/>
          </p:cNvGraphicFramePr>
          <p:nvPr>
            <p:ph type="body" idx="1"/>
          </p:nvPr>
        </p:nvGraphicFramePr>
        <p:xfrm>
          <a:off x="762000" y="685800"/>
          <a:ext cx="7389813" cy="3394075"/>
        </p:xfrm>
        <a:graphic>
          <a:graphicData uri="http://schemas.openxmlformats.org/presentationml/2006/ole">
            <p:oleObj spid="_x0000_s144386" name="Equation" r:id="rId3" imgW="2489040" imgH="1143000" progId="Equation.3">
              <p:embed/>
            </p:oleObj>
          </a:graphicData>
        </a:graphic>
      </p:graphicFrame>
      <p:sp>
        <p:nvSpPr>
          <p:cNvPr id="144387" name="Text Box 3"/>
          <p:cNvSpPr txBox="1">
            <a:spLocks noChangeArrowheads="1"/>
          </p:cNvSpPr>
          <p:nvPr/>
        </p:nvSpPr>
        <p:spPr bwMode="auto">
          <a:xfrm>
            <a:off x="1295400" y="4343400"/>
            <a:ext cx="4800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 dirty="0"/>
              <a:t>x</a:t>
            </a:r>
            <a:r>
              <a:rPr lang="en-US" sz="3200" b="1" baseline="-25000" dirty="0"/>
              <a:t>k+1</a:t>
            </a:r>
            <a:r>
              <a:rPr lang="en-US" sz="3200" b="1" dirty="0"/>
              <a:t> = </a:t>
            </a:r>
            <a:r>
              <a:rPr lang="en-US" sz="3200" b="1" dirty="0" err="1"/>
              <a:t>x</a:t>
            </a:r>
            <a:r>
              <a:rPr lang="en-US" sz="3200" b="1" baseline="-25000" dirty="0" err="1"/>
              <a:t>k</a:t>
            </a:r>
            <a:r>
              <a:rPr lang="en-US" sz="3200" b="1" dirty="0"/>
              <a:t> - J</a:t>
            </a:r>
            <a:r>
              <a:rPr lang="en-US" sz="3200" b="1" baseline="30000" dirty="0"/>
              <a:t>-1</a:t>
            </a:r>
            <a:r>
              <a:rPr lang="en-US" sz="3200" b="1" dirty="0"/>
              <a:t>f</a:t>
            </a:r>
            <a:br>
              <a:rPr lang="en-US" sz="3200" b="1" dirty="0"/>
            </a:br>
            <a:r>
              <a:rPr lang="en-US" sz="3200" i="1" dirty="0"/>
              <a:t>(compare to scalar case)</a:t>
            </a:r>
            <a:endParaRPr lang="en-US" b="1" dirty="0"/>
          </a:p>
        </p:txBody>
      </p:sp>
      <p:sp>
        <p:nvSpPr>
          <p:cNvPr id="144388" name="Text Box 4"/>
          <p:cNvSpPr txBox="1">
            <a:spLocks noChangeArrowheads="1"/>
          </p:cNvSpPr>
          <p:nvPr/>
        </p:nvSpPr>
        <p:spPr bwMode="auto">
          <a:xfrm>
            <a:off x="1905000" y="5486400"/>
            <a:ext cx="46482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/>
              <a:t> x</a:t>
            </a:r>
            <a:r>
              <a:rPr lang="en-US" sz="2800" baseline="-25000"/>
              <a:t>n+1 </a:t>
            </a:r>
            <a:r>
              <a:rPr lang="en-US" sz="2800"/>
              <a:t>= x</a:t>
            </a:r>
            <a:r>
              <a:rPr lang="en-US" sz="2800" baseline="-25000"/>
              <a:t>n</a:t>
            </a:r>
            <a:r>
              <a:rPr lang="en-US" sz="2800"/>
              <a:t> - f(x</a:t>
            </a:r>
            <a:r>
              <a:rPr lang="en-US" sz="2800" baseline="-25000"/>
              <a:t>n</a:t>
            </a:r>
            <a:r>
              <a:rPr lang="en-US" sz="2800"/>
              <a:t>) / f </a:t>
            </a:r>
            <a:r>
              <a:rPr lang="en-US" sz="2800">
                <a:sym typeface="Symbol" pitchFamily="18" charset="2"/>
              </a:rPr>
              <a:t>(x</a:t>
            </a:r>
            <a:r>
              <a:rPr lang="en-US" sz="2800" baseline="-25000">
                <a:sym typeface="Symbol" pitchFamily="18" charset="2"/>
              </a:rPr>
              <a:t>n</a:t>
            </a:r>
            <a:r>
              <a:rPr lang="en-US" sz="2800">
                <a:sym typeface="Symbol" pitchFamily="18" charset="2"/>
              </a:rPr>
              <a:t>)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257800" y="4038600"/>
            <a:ext cx="3276600" cy="83099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What is the definition of a matrix inverse?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43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43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443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44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4387" grpId="0" autoUpdateAnimBg="0"/>
      <p:bldP spid="144388" grpId="0" autoUpdateAnimBg="0"/>
      <p:bldP spid="5" grpId="0" animBg="1"/>
    </p:bld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838200"/>
            <a:ext cx="7772400" cy="5410200"/>
          </a:xfrm>
        </p:spPr>
        <p:txBody>
          <a:bodyPr/>
          <a:lstStyle/>
          <a:p>
            <a:r>
              <a:rPr lang="en-US" dirty="0"/>
              <a:t>In practice, we would  avoid the inversion of </a:t>
            </a:r>
            <a:r>
              <a:rPr lang="en-US" b="1" dirty="0"/>
              <a:t>J</a:t>
            </a:r>
            <a:r>
              <a:rPr lang="en-US" dirty="0"/>
              <a:t>.  But, here it will be done.</a:t>
            </a:r>
          </a:p>
          <a:p>
            <a:r>
              <a:rPr lang="en-US" dirty="0"/>
              <a:t>The equations are written out explicitly on p.45-46 for the 2x2 case</a:t>
            </a:r>
            <a:r>
              <a:rPr lang="en-US" dirty="0" smtClean="0"/>
              <a:t>. </a:t>
            </a:r>
            <a:r>
              <a:rPr lang="en-US" i="1" dirty="0" smtClean="0">
                <a:solidFill>
                  <a:srgbClr val="FF0000"/>
                </a:solidFill>
              </a:rPr>
              <a:t>You need now!</a:t>
            </a:r>
            <a:endParaRPr lang="en-US" dirty="0">
              <a:solidFill>
                <a:srgbClr val="FF0000"/>
              </a:solidFill>
            </a:endParaRPr>
          </a:p>
          <a:p>
            <a:r>
              <a:rPr lang="en-US" dirty="0" smtClean="0"/>
              <a:t>The </a:t>
            </a:r>
            <a:r>
              <a:rPr lang="en-US" dirty="0"/>
              <a:t>iterative formula then becomes</a:t>
            </a:r>
            <a:br>
              <a:rPr lang="en-US" dirty="0"/>
            </a:br>
            <a:r>
              <a:rPr lang="en-US" b="1" dirty="0"/>
              <a:t>x</a:t>
            </a:r>
            <a:r>
              <a:rPr lang="en-US" b="1" baseline="-25000" dirty="0"/>
              <a:t>k+1</a:t>
            </a:r>
            <a:r>
              <a:rPr lang="en-US" b="1" dirty="0"/>
              <a:t> = </a:t>
            </a:r>
            <a:r>
              <a:rPr lang="en-US" b="1" dirty="0" err="1"/>
              <a:t>x</a:t>
            </a:r>
            <a:r>
              <a:rPr lang="en-US" b="1" baseline="-25000" dirty="0" err="1"/>
              <a:t>k</a:t>
            </a:r>
            <a:r>
              <a:rPr lang="en-US" b="1" baseline="-25000" dirty="0"/>
              <a:t> </a:t>
            </a:r>
            <a:r>
              <a:rPr lang="en-US" b="1" dirty="0"/>
              <a:t>+ </a:t>
            </a:r>
            <a:r>
              <a:rPr lang="en-US" b="1" dirty="0" err="1"/>
              <a:t>s</a:t>
            </a:r>
            <a:r>
              <a:rPr lang="en-US" b="1" baseline="-25000" dirty="0" err="1"/>
              <a:t>k</a:t>
            </a:r>
            <a:r>
              <a:rPr lang="en-US" dirty="0"/>
              <a:t>, with     </a:t>
            </a:r>
          </a:p>
          <a:p>
            <a:r>
              <a:rPr lang="en-US" b="1" dirty="0" err="1"/>
              <a:t>s</a:t>
            </a:r>
            <a:r>
              <a:rPr lang="en-US" b="1" baseline="-25000" dirty="0" err="1"/>
              <a:t>k</a:t>
            </a:r>
            <a:r>
              <a:rPr lang="en-US" b="1" dirty="0"/>
              <a:t>= - J</a:t>
            </a:r>
            <a:r>
              <a:rPr lang="en-US" b="1" baseline="30000" dirty="0"/>
              <a:t>-1</a:t>
            </a:r>
            <a:r>
              <a:rPr lang="en-US" b="1" dirty="0"/>
              <a:t>f</a:t>
            </a:r>
            <a:r>
              <a:rPr lang="en-US" sz="4000" b="1" dirty="0"/>
              <a:t>  </a:t>
            </a:r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/>
              <a:t>two components of </a:t>
            </a:r>
            <a:r>
              <a:rPr lang="en-US" b="1" i="1" dirty="0"/>
              <a:t>s</a:t>
            </a:r>
            <a:r>
              <a:rPr lang="en-US" i="1" dirty="0"/>
              <a:t> are given by h and k in text</a:t>
            </a:r>
            <a:r>
              <a:rPr lang="en-US" i="1" dirty="0" smtClean="0"/>
              <a:t>) </a:t>
            </a:r>
            <a:endParaRPr lang="en-US" b="1" dirty="0"/>
          </a:p>
        </p:txBody>
      </p:sp>
      <p:sp>
        <p:nvSpPr>
          <p:cNvPr id="145411" name="Text Box 3"/>
          <p:cNvSpPr txBox="1">
            <a:spLocks noChangeArrowheads="1"/>
          </p:cNvSpPr>
          <p:nvPr/>
        </p:nvSpPr>
        <p:spPr bwMode="auto">
          <a:xfrm>
            <a:off x="5257800" y="6019800"/>
            <a:ext cx="3505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i="1">
                <a:solidFill>
                  <a:schemeClr val="accent2"/>
                </a:solidFill>
              </a:rPr>
              <a:t>See demosysnewton.m</a:t>
            </a: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/>
        </p:nvGraphicFramePr>
        <p:xfrm>
          <a:off x="2743200" y="5257800"/>
          <a:ext cx="1600200" cy="1173480"/>
        </p:xfrm>
        <a:graphic>
          <a:graphicData uri="http://schemas.openxmlformats.org/presentationml/2006/ole">
            <p:oleObj spid="_x0000_s145412" name="Equation" r:id="rId3" imgW="482400" imgH="457200" progId="Equation.3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54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54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54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54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54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454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454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5410" grpId="0" build="p" autoUpdateAnimBg="0"/>
      <p:bldP spid="145411" grpId="0" autoUpdateAnimBg="0"/>
    </p:bld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2 x 2 system by Newton</a:t>
            </a:r>
          </a:p>
        </p:txBody>
      </p:sp>
      <p:sp>
        <p:nvSpPr>
          <p:cNvPr id="146435" name="Text Box 3"/>
          <p:cNvSpPr txBox="1">
            <a:spLocks noChangeArrowheads="1"/>
          </p:cNvSpPr>
          <p:nvPr/>
        </p:nvSpPr>
        <p:spPr bwMode="auto">
          <a:xfrm>
            <a:off x="1143000" y="1828800"/>
            <a:ext cx="5867400" cy="327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600" b="1"/>
              <a:t>enter x   .4</a:t>
            </a:r>
          </a:p>
          <a:p>
            <a:r>
              <a:rPr lang="en-US" sz="1600" b="1"/>
              <a:t>enter y    1.8</a:t>
            </a:r>
          </a:p>
          <a:p>
            <a:r>
              <a:rPr lang="en-US" sz="1600" b="1"/>
              <a:t>    4.000000000000000e-001    1.800000000000000e+000</a:t>
            </a:r>
          </a:p>
          <a:p>
            <a:endParaRPr lang="en-US" sz="1600" b="1"/>
          </a:p>
          <a:p>
            <a:r>
              <a:rPr lang="en-US" sz="1600" b="1"/>
              <a:t>    4.045808966861598e-001    1.829261425167858e+000</a:t>
            </a:r>
          </a:p>
          <a:p>
            <a:endParaRPr lang="en-US" sz="1600" b="1"/>
          </a:p>
          <a:p>
            <a:r>
              <a:rPr lang="en-US" sz="1600" b="1"/>
              <a:t>    4.041495644206274e-001    1.829386038547648e+000</a:t>
            </a:r>
          </a:p>
          <a:p>
            <a:endParaRPr lang="en-US" sz="1600" b="1"/>
          </a:p>
          <a:p>
            <a:r>
              <a:rPr lang="en-US" sz="1600" b="1"/>
              <a:t>    4.041494570206883e-001    1.829385925812154e+000</a:t>
            </a:r>
          </a:p>
          <a:p>
            <a:endParaRPr lang="en-US" sz="1600" b="1"/>
          </a:p>
          <a:p>
            <a:r>
              <a:rPr lang="en-US" sz="1600" b="1"/>
              <a:t>    4.041494570206443e-001    1.829385925812177e+000</a:t>
            </a:r>
          </a:p>
          <a:p>
            <a:endParaRPr lang="en-US" sz="1600" b="1"/>
          </a:p>
          <a:p>
            <a:r>
              <a:rPr lang="en-US" sz="1600" b="1"/>
              <a:t>EDU&gt;&gt;</a:t>
            </a:r>
            <a:r>
              <a:rPr lang="en-US"/>
              <a:t> </a:t>
            </a:r>
          </a:p>
        </p:txBody>
      </p:sp>
      <p:sp>
        <p:nvSpPr>
          <p:cNvPr id="146436" name="Text Box 4"/>
          <p:cNvSpPr txBox="1">
            <a:spLocks noChangeArrowheads="1"/>
          </p:cNvSpPr>
          <p:nvPr/>
        </p:nvSpPr>
        <p:spPr bwMode="auto">
          <a:xfrm>
            <a:off x="2590800" y="1828800"/>
            <a:ext cx="3962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FF3300"/>
                </a:solidFill>
              </a:rPr>
              <a:t>(x,y) </a:t>
            </a:r>
            <a:r>
              <a:rPr lang="en-US">
                <a:solidFill>
                  <a:srgbClr val="FF3300"/>
                </a:solidFill>
                <a:sym typeface="Wingdings" pitchFamily="2" charset="2"/>
              </a:rPr>
              <a:t> (x</a:t>
            </a:r>
            <a:r>
              <a:rPr lang="en-US" baseline="-25000">
                <a:solidFill>
                  <a:srgbClr val="FF3300"/>
                </a:solidFill>
                <a:sym typeface="Wingdings" pitchFamily="2" charset="2"/>
              </a:rPr>
              <a:t>1</a:t>
            </a:r>
            <a:r>
              <a:rPr lang="en-US">
                <a:solidFill>
                  <a:srgbClr val="FF3300"/>
                </a:solidFill>
                <a:sym typeface="Wingdings" pitchFamily="2" charset="2"/>
              </a:rPr>
              <a:t>, x</a:t>
            </a:r>
            <a:r>
              <a:rPr lang="en-US" baseline="-25000">
                <a:solidFill>
                  <a:srgbClr val="FF3300"/>
                </a:solidFill>
                <a:sym typeface="Wingdings" pitchFamily="2" charset="2"/>
              </a:rPr>
              <a:t>2</a:t>
            </a:r>
            <a:r>
              <a:rPr lang="en-US">
                <a:solidFill>
                  <a:srgbClr val="FF3300"/>
                </a:solidFill>
                <a:sym typeface="Wingdings" pitchFamily="2" charset="2"/>
              </a:rPr>
              <a:t>)</a:t>
            </a:r>
            <a:endParaRPr lang="en-US">
              <a:solidFill>
                <a:srgbClr val="FF3300"/>
              </a:solidFill>
            </a:endParaRPr>
          </a:p>
        </p:txBody>
      </p:sp>
      <p:sp>
        <p:nvSpPr>
          <p:cNvPr id="146437" name="Text Box 5"/>
          <p:cNvSpPr txBox="1">
            <a:spLocks noChangeArrowheads="1"/>
          </p:cNvSpPr>
          <p:nvPr/>
        </p:nvSpPr>
        <p:spPr bwMode="auto">
          <a:xfrm>
            <a:off x="6324600" y="3124200"/>
            <a:ext cx="23622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chemeClr val="accent1"/>
                </a:solidFill>
              </a:rPr>
              <a:t>Check convergence</a:t>
            </a:r>
          </a:p>
        </p:txBody>
      </p:sp>
      <p:grpSp>
        <p:nvGrpSpPr>
          <p:cNvPr id="146438" name="Group 6"/>
          <p:cNvGrpSpPr>
            <a:grpSpLocks/>
          </p:cNvGrpSpPr>
          <p:nvPr/>
        </p:nvGrpSpPr>
        <p:grpSpPr bwMode="auto">
          <a:xfrm>
            <a:off x="1447800" y="3076575"/>
            <a:ext cx="2571750" cy="0"/>
            <a:chOff x="912" y="1938"/>
            <a:chExt cx="1620" cy="0"/>
          </a:xfrm>
        </p:grpSpPr>
        <p:sp>
          <p:nvSpPr>
            <p:cNvPr id="146439" name="Line 7"/>
            <p:cNvSpPr>
              <a:spLocks noChangeShapeType="1"/>
            </p:cNvSpPr>
            <p:nvPr/>
          </p:nvSpPr>
          <p:spPr bwMode="auto">
            <a:xfrm flipH="1">
              <a:off x="912" y="1938"/>
              <a:ext cx="144" cy="0"/>
            </a:xfrm>
            <a:prstGeom prst="line">
              <a:avLst/>
            </a:prstGeom>
            <a:noFill/>
            <a:ln w="28575">
              <a:solidFill>
                <a:schemeClr val="accent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46440" name="Line 8"/>
            <p:cNvSpPr>
              <a:spLocks noChangeShapeType="1"/>
            </p:cNvSpPr>
            <p:nvPr/>
          </p:nvSpPr>
          <p:spPr bwMode="auto">
            <a:xfrm flipH="1">
              <a:off x="2388" y="1938"/>
              <a:ext cx="144" cy="0"/>
            </a:xfrm>
            <a:prstGeom prst="line">
              <a:avLst/>
            </a:prstGeom>
            <a:noFill/>
            <a:ln w="28575">
              <a:solidFill>
                <a:schemeClr val="accent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46441" name="Group 9"/>
          <p:cNvGrpSpPr>
            <a:grpSpLocks/>
          </p:cNvGrpSpPr>
          <p:nvPr/>
        </p:nvGrpSpPr>
        <p:grpSpPr bwMode="auto">
          <a:xfrm>
            <a:off x="1400175" y="3576638"/>
            <a:ext cx="2838450" cy="4762"/>
            <a:chOff x="882" y="2253"/>
            <a:chExt cx="1788" cy="3"/>
          </a:xfrm>
        </p:grpSpPr>
        <p:sp>
          <p:nvSpPr>
            <p:cNvPr id="146442" name="Line 10"/>
            <p:cNvSpPr>
              <a:spLocks noChangeShapeType="1"/>
            </p:cNvSpPr>
            <p:nvPr/>
          </p:nvSpPr>
          <p:spPr bwMode="auto">
            <a:xfrm flipH="1">
              <a:off x="882" y="2256"/>
              <a:ext cx="240" cy="0"/>
            </a:xfrm>
            <a:prstGeom prst="line">
              <a:avLst/>
            </a:prstGeom>
            <a:noFill/>
            <a:ln w="28575">
              <a:solidFill>
                <a:schemeClr val="accent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46443" name="Line 11"/>
            <p:cNvSpPr>
              <a:spLocks noChangeShapeType="1"/>
            </p:cNvSpPr>
            <p:nvPr/>
          </p:nvSpPr>
          <p:spPr bwMode="auto">
            <a:xfrm flipH="1" flipV="1">
              <a:off x="2355" y="2253"/>
              <a:ext cx="315" cy="3"/>
            </a:xfrm>
            <a:prstGeom prst="line">
              <a:avLst/>
            </a:prstGeom>
            <a:noFill/>
            <a:ln w="28575">
              <a:solidFill>
                <a:schemeClr val="accent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46444" name="Group 12"/>
          <p:cNvGrpSpPr>
            <a:grpSpLocks/>
          </p:cNvGrpSpPr>
          <p:nvPr/>
        </p:nvGrpSpPr>
        <p:grpSpPr bwMode="auto">
          <a:xfrm>
            <a:off x="1433513" y="4062413"/>
            <a:ext cx="3109912" cy="52387"/>
            <a:chOff x="903" y="2559"/>
            <a:chExt cx="1959" cy="33"/>
          </a:xfrm>
        </p:grpSpPr>
        <p:sp>
          <p:nvSpPr>
            <p:cNvPr id="146445" name="Line 13"/>
            <p:cNvSpPr>
              <a:spLocks noChangeShapeType="1"/>
            </p:cNvSpPr>
            <p:nvPr/>
          </p:nvSpPr>
          <p:spPr bwMode="auto">
            <a:xfrm flipH="1">
              <a:off x="903" y="2562"/>
              <a:ext cx="432" cy="0"/>
            </a:xfrm>
            <a:prstGeom prst="line">
              <a:avLst/>
            </a:prstGeom>
            <a:noFill/>
            <a:ln w="28575">
              <a:solidFill>
                <a:schemeClr val="accent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46446" name="Line 14"/>
            <p:cNvSpPr>
              <a:spLocks noChangeShapeType="1"/>
            </p:cNvSpPr>
            <p:nvPr/>
          </p:nvSpPr>
          <p:spPr bwMode="auto">
            <a:xfrm rot="64601587" flipH="1" flipV="1">
              <a:off x="2364" y="2559"/>
              <a:ext cx="498" cy="33"/>
            </a:xfrm>
            <a:prstGeom prst="line">
              <a:avLst/>
            </a:prstGeom>
            <a:noFill/>
            <a:ln w="28575">
              <a:solidFill>
                <a:schemeClr val="accent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46447" name="Group 15"/>
          <p:cNvGrpSpPr>
            <a:grpSpLocks/>
          </p:cNvGrpSpPr>
          <p:nvPr/>
        </p:nvGrpSpPr>
        <p:grpSpPr bwMode="auto">
          <a:xfrm>
            <a:off x="1447800" y="4565650"/>
            <a:ext cx="3810000" cy="6350"/>
            <a:chOff x="912" y="2876"/>
            <a:chExt cx="2400" cy="4"/>
          </a:xfrm>
        </p:grpSpPr>
        <p:sp>
          <p:nvSpPr>
            <p:cNvPr id="146448" name="Line 16"/>
            <p:cNvSpPr>
              <a:spLocks noChangeShapeType="1"/>
            </p:cNvSpPr>
            <p:nvPr/>
          </p:nvSpPr>
          <p:spPr bwMode="auto">
            <a:xfrm flipH="1">
              <a:off x="912" y="2880"/>
              <a:ext cx="816" cy="0"/>
            </a:xfrm>
            <a:prstGeom prst="line">
              <a:avLst/>
            </a:prstGeom>
            <a:noFill/>
            <a:ln w="28575">
              <a:solidFill>
                <a:schemeClr val="accent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46449" name="Line 17"/>
            <p:cNvSpPr>
              <a:spLocks noChangeShapeType="1"/>
            </p:cNvSpPr>
            <p:nvPr/>
          </p:nvSpPr>
          <p:spPr bwMode="auto">
            <a:xfrm flipH="1" flipV="1">
              <a:off x="2328" y="2876"/>
              <a:ext cx="984" cy="4"/>
            </a:xfrm>
            <a:prstGeom prst="line">
              <a:avLst/>
            </a:prstGeom>
            <a:noFill/>
            <a:ln w="28575">
              <a:solidFill>
                <a:schemeClr val="accent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64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64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64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64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64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64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64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64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64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64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64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64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6436" grpId="0" autoUpdateAnimBg="0"/>
      <p:bldP spid="146437" grpId="0" autoUpdateAnimBg="0"/>
    </p:bld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Activity 3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Fixed Point Iteration (Activity)</a:t>
            </a:r>
          </a:p>
        </p:txBody>
      </p:sp>
      <p:sp>
        <p:nvSpPr>
          <p:cNvPr id="147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676400"/>
            <a:ext cx="7772400" cy="4800600"/>
          </a:xfrm>
        </p:spPr>
        <p:txBody>
          <a:bodyPr/>
          <a:lstStyle/>
          <a:p>
            <a:r>
              <a:rPr lang="en-US" sz="2800"/>
              <a:t>Solve the equation to yield the form </a:t>
            </a:r>
            <a:br>
              <a:rPr lang="en-US" sz="2800"/>
            </a:br>
            <a:r>
              <a:rPr lang="en-US" sz="2800"/>
              <a:t>x = g(x)</a:t>
            </a:r>
          </a:p>
          <a:p>
            <a:r>
              <a:rPr lang="en-US" sz="2800"/>
              <a:t>x</a:t>
            </a:r>
            <a:r>
              <a:rPr lang="en-US" sz="2800" baseline="30000"/>
              <a:t>[n+1]</a:t>
            </a:r>
            <a:r>
              <a:rPr lang="en-US" sz="2800"/>
              <a:t> = g(x</a:t>
            </a:r>
            <a:r>
              <a:rPr lang="en-US" sz="2800" baseline="30000"/>
              <a:t>[n]</a:t>
            </a:r>
            <a:r>
              <a:rPr lang="en-US" sz="2800"/>
              <a:t>) (start with guess and iterate)</a:t>
            </a:r>
          </a:p>
          <a:p>
            <a:r>
              <a:rPr lang="en-US" sz="2800"/>
              <a:t>F(x) = xsin(x) -1 =0, can be solved to yield:</a:t>
            </a:r>
          </a:p>
          <a:p>
            <a:r>
              <a:rPr lang="en-US" sz="2800"/>
              <a:t>x</a:t>
            </a:r>
            <a:r>
              <a:rPr lang="en-US" sz="2800" baseline="30000"/>
              <a:t>[n+1]</a:t>
            </a:r>
            <a:r>
              <a:rPr lang="en-US" sz="2800"/>
              <a:t> = 1/sin(x</a:t>
            </a:r>
            <a:r>
              <a:rPr lang="en-US" sz="2800" baseline="30000"/>
              <a:t>[n]</a:t>
            </a:r>
            <a:r>
              <a:rPr lang="en-US" sz="2800"/>
              <a:t>), and iterate starting from initial guess x</a:t>
            </a:r>
            <a:r>
              <a:rPr lang="en-US" sz="2800" baseline="30000"/>
              <a:t>[0]</a:t>
            </a:r>
            <a:endParaRPr lang="en-US" sz="2800"/>
          </a:p>
          <a:p>
            <a:r>
              <a:rPr lang="en-US" sz="2800">
                <a:solidFill>
                  <a:srgbClr val="FF3300"/>
                </a:solidFill>
              </a:rPr>
              <a:t>Convergence depends upon nature of curve in vicinity of root.</a:t>
            </a:r>
            <a:endParaRPr lang="en-US" sz="2800"/>
          </a:p>
          <a:p>
            <a:r>
              <a:rPr lang="en-US" sz="2800"/>
              <a:t>Will not converge to root near x = 2.77</a:t>
            </a:r>
            <a:br>
              <a:rPr lang="en-US" sz="2800"/>
            </a:br>
            <a:r>
              <a:rPr lang="en-US" sz="2800"/>
              <a:t>|g’(x)| &gt; 1  </a:t>
            </a:r>
            <a:r>
              <a:rPr lang="en-US" sz="2800" i="1"/>
              <a:t>(see demoiter.m)</a:t>
            </a:r>
            <a:endParaRPr lang="en-US" sz="28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7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7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7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7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7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74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7459" grpId="0" build="p" autoUpdateAnimBg="0"/>
    </p:bld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Rectangle 2"/>
          <p:cNvSpPr>
            <a:spLocks noGrp="1" noChangeArrowheads="1"/>
          </p:cNvSpPr>
          <p:nvPr>
            <p:ph type="body" sz="half" idx="1"/>
          </p:nvPr>
        </p:nvSpPr>
        <p:spPr>
          <a:xfrm>
            <a:off x="533400" y="838200"/>
            <a:ext cx="2895600" cy="5257800"/>
          </a:xfrm>
        </p:spPr>
        <p:txBody>
          <a:bodyPr/>
          <a:lstStyle/>
          <a:p>
            <a:pPr>
              <a:buFontTx/>
              <a:buNone/>
            </a:pPr>
            <a:r>
              <a:rPr lang="en-US" sz="1800" b="1"/>
              <a:t>x1= 7.086167 x0= 3.000000 </a:t>
            </a:r>
          </a:p>
          <a:p>
            <a:pPr>
              <a:buFontTx/>
              <a:buNone/>
            </a:pPr>
            <a:r>
              <a:rPr lang="en-US" sz="1800" b="1"/>
              <a:t>x1= 1.389988 x0= 7.086167 </a:t>
            </a:r>
          </a:p>
          <a:p>
            <a:pPr>
              <a:buFontTx/>
              <a:buNone/>
            </a:pPr>
            <a:r>
              <a:rPr lang="en-US" sz="1800" b="1"/>
              <a:t>x1= 1.016571 x0= 1.389988 </a:t>
            </a:r>
          </a:p>
          <a:p>
            <a:pPr>
              <a:buFontTx/>
              <a:buNone/>
            </a:pPr>
            <a:r>
              <a:rPr lang="en-US" sz="1800" b="1"/>
              <a:t>x1= 1.176044 x0= 1.016571 </a:t>
            </a:r>
          </a:p>
          <a:p>
            <a:pPr>
              <a:buFontTx/>
              <a:buNone/>
            </a:pPr>
            <a:r>
              <a:rPr lang="en-US" sz="1800" b="1"/>
              <a:t>x1= 1.083316 x0= 1.176044 </a:t>
            </a:r>
          </a:p>
          <a:p>
            <a:pPr>
              <a:buFontTx/>
              <a:buNone/>
            </a:pPr>
            <a:r>
              <a:rPr lang="en-US" sz="1800" b="1"/>
              <a:t>x1= 1.131842 x0= 1.083316 </a:t>
            </a:r>
          </a:p>
          <a:p>
            <a:pPr>
              <a:buFontTx/>
              <a:buNone/>
            </a:pPr>
            <a:r>
              <a:rPr lang="en-US" sz="1800" b="1"/>
              <a:t>x1= 1.104733 x0= 1.131842 </a:t>
            </a:r>
          </a:p>
          <a:p>
            <a:pPr>
              <a:buFontTx/>
              <a:buNone/>
            </a:pPr>
            <a:r>
              <a:rPr lang="en-US" sz="1800" b="1"/>
              <a:t>x1= 1.119390 x0= 1.104733 </a:t>
            </a:r>
          </a:p>
          <a:p>
            <a:pPr>
              <a:buFontTx/>
              <a:buNone/>
            </a:pPr>
            <a:r>
              <a:rPr lang="en-US" sz="1800" b="1"/>
              <a:t>x1= 1.111316 x0= 1.119390 </a:t>
            </a:r>
          </a:p>
          <a:p>
            <a:pPr>
              <a:buFontTx/>
              <a:buNone/>
            </a:pPr>
            <a:r>
              <a:rPr lang="en-US" sz="1800" b="1"/>
              <a:t>x1= 1.115719 x0= 1.111316 </a:t>
            </a:r>
          </a:p>
          <a:p>
            <a:pPr>
              <a:buFontTx/>
              <a:buNone/>
            </a:pPr>
            <a:r>
              <a:rPr lang="en-US" sz="1800" b="1"/>
              <a:t>x1= 1.113304 x0= 1.115719 </a:t>
            </a:r>
          </a:p>
          <a:p>
            <a:pPr>
              <a:buFontTx/>
              <a:buNone/>
            </a:pPr>
            <a:r>
              <a:rPr lang="en-US" sz="1800" b="1"/>
              <a:t>x1= 1.114625 x0= 1.113304 </a:t>
            </a:r>
          </a:p>
          <a:p>
            <a:pPr>
              <a:buFontTx/>
              <a:buNone/>
            </a:pPr>
            <a:r>
              <a:rPr lang="en-US" sz="1800" b="1"/>
              <a:t>x1= 1.113901 x0= 1.114625 </a:t>
            </a:r>
          </a:p>
          <a:p>
            <a:pPr>
              <a:buFontTx/>
              <a:buNone/>
            </a:pPr>
            <a:r>
              <a:rPr lang="en-US" sz="1800" b="1"/>
              <a:t>x1= 1.114297 x0= 1.113901 </a:t>
            </a:r>
          </a:p>
          <a:p>
            <a:pPr>
              <a:buFontTx/>
              <a:buNone/>
            </a:pPr>
            <a:r>
              <a:rPr lang="en-US" sz="1800" b="1"/>
              <a:t>x1= 1.114081 x0= 1.114297</a:t>
            </a:r>
            <a:r>
              <a:rPr lang="en-US"/>
              <a:t> </a:t>
            </a:r>
          </a:p>
        </p:txBody>
      </p:sp>
      <p:sp>
        <p:nvSpPr>
          <p:cNvPr id="148483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4114800" y="914400"/>
            <a:ext cx="3429000" cy="3200400"/>
          </a:xfrm>
        </p:spPr>
        <p:txBody>
          <a:bodyPr/>
          <a:lstStyle/>
          <a:p>
            <a:pPr>
              <a:buFontTx/>
              <a:buNone/>
            </a:pPr>
            <a:r>
              <a:rPr lang="en-US" sz="1800" b="1"/>
              <a:t>x1= 1.114199 x0= 1.114081 </a:t>
            </a:r>
          </a:p>
          <a:p>
            <a:pPr>
              <a:buFontTx/>
              <a:buNone/>
            </a:pPr>
            <a:r>
              <a:rPr lang="en-US" sz="1800" b="1"/>
              <a:t>x1= 1.114134 x0= 1.114199 </a:t>
            </a:r>
          </a:p>
          <a:p>
            <a:pPr>
              <a:buFontTx/>
              <a:buNone/>
            </a:pPr>
            <a:r>
              <a:rPr lang="en-US" sz="1800" b="1"/>
              <a:t>x1= 1.114170 x0= 1.114134 </a:t>
            </a:r>
          </a:p>
          <a:p>
            <a:pPr>
              <a:buFontTx/>
              <a:buNone/>
            </a:pPr>
            <a:r>
              <a:rPr lang="en-US" sz="1800" b="1"/>
              <a:t>x1= 1.114150 x0= 1.114170 </a:t>
            </a:r>
          </a:p>
          <a:p>
            <a:pPr>
              <a:buFontTx/>
              <a:buNone/>
            </a:pPr>
            <a:r>
              <a:rPr lang="en-US" sz="1800" b="1"/>
              <a:t>x1= 1.114161 x0= 1.114150 </a:t>
            </a:r>
          </a:p>
          <a:p>
            <a:pPr>
              <a:buFontTx/>
              <a:buNone/>
            </a:pPr>
            <a:r>
              <a:rPr lang="en-US" sz="1800" b="1"/>
              <a:t>x1= 1.114155 x0= 1.114161 </a:t>
            </a:r>
          </a:p>
          <a:p>
            <a:pPr>
              <a:buFontTx/>
              <a:buNone/>
            </a:pPr>
            <a:r>
              <a:rPr lang="en-US" sz="1800" b="1"/>
              <a:t>x1= 1.114158 x0= 1.114155 </a:t>
            </a:r>
          </a:p>
          <a:p>
            <a:pPr>
              <a:buFontTx/>
              <a:buNone/>
            </a:pPr>
            <a:r>
              <a:rPr lang="en-US" sz="1800" b="1"/>
              <a:t>x1= 1.114157 x0= 1.114158 </a:t>
            </a:r>
          </a:p>
          <a:p>
            <a:pPr>
              <a:buFontTx/>
              <a:buNone/>
            </a:pPr>
            <a:r>
              <a:rPr lang="en-US" sz="1800" b="1"/>
              <a:t>x1= 1.114157 x0= 1.114157</a:t>
            </a:r>
            <a:r>
              <a:rPr lang="en-US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smtClean="0"/>
              <a:t>Error Analysis</a:t>
            </a:r>
            <a:endParaRPr lang="en-US" smtClean="0"/>
          </a:p>
        </p:txBody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772400" cy="13716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smtClean="0">
                <a:solidFill>
                  <a:srgbClr val="FF3300"/>
                </a:solidFill>
              </a:rPr>
              <a:t>Absolute</a:t>
            </a:r>
            <a:r>
              <a:rPr lang="en-US" sz="2800" smtClean="0"/>
              <a:t>: approximate - true.  </a:t>
            </a:r>
          </a:p>
          <a:p>
            <a:pPr lvl="1">
              <a:lnSpc>
                <a:spcPct val="90000"/>
              </a:lnSpc>
            </a:pPr>
            <a:r>
              <a:rPr lang="en-US" sz="2400" i="1" smtClean="0"/>
              <a:t>Units are the same as the measured values.</a:t>
            </a:r>
          </a:p>
          <a:p>
            <a:pPr>
              <a:lnSpc>
                <a:spcPct val="90000"/>
              </a:lnSpc>
            </a:pPr>
            <a:r>
              <a:rPr lang="en-US" sz="2800" smtClean="0">
                <a:solidFill>
                  <a:srgbClr val="FF3300"/>
                </a:solidFill>
              </a:rPr>
              <a:t>Relative:</a:t>
            </a:r>
            <a:r>
              <a:rPr lang="en-US" sz="2800" smtClean="0"/>
              <a:t>  Absolute error divided by true value.</a:t>
            </a:r>
            <a:br>
              <a:rPr lang="en-US" sz="2800" smtClean="0"/>
            </a:br>
            <a:r>
              <a:rPr lang="en-US" sz="2800" smtClean="0"/>
              <a:t>   </a:t>
            </a:r>
            <a:br>
              <a:rPr lang="en-US" sz="2800" smtClean="0"/>
            </a:br>
            <a:r>
              <a:rPr lang="en-US" sz="2800" smtClean="0"/>
              <a:t/>
            </a:r>
            <a:br>
              <a:rPr lang="en-US" sz="2800" smtClean="0"/>
            </a:br>
            <a:r>
              <a:rPr lang="en-US" sz="2800" smtClean="0"/>
              <a:t/>
            </a:r>
            <a:br>
              <a:rPr lang="en-US" sz="2800" smtClean="0"/>
            </a:br>
            <a:r>
              <a:rPr lang="en-US" sz="2800" smtClean="0"/>
              <a:t/>
            </a:r>
            <a:br>
              <a:rPr lang="en-US" sz="2800" smtClean="0"/>
            </a:br>
            <a:endParaRPr lang="en-US" sz="2800" smtClean="0"/>
          </a:p>
        </p:txBody>
      </p:sp>
      <p:graphicFrame>
        <p:nvGraphicFramePr>
          <p:cNvPr id="71684" name="Object 4"/>
          <p:cNvGraphicFramePr>
            <a:graphicFrameLocks noChangeAspect="1"/>
          </p:cNvGraphicFramePr>
          <p:nvPr/>
        </p:nvGraphicFramePr>
        <p:xfrm>
          <a:off x="2209800" y="3505200"/>
          <a:ext cx="2971800" cy="996950"/>
        </p:xfrm>
        <a:graphic>
          <a:graphicData uri="http://schemas.openxmlformats.org/presentationml/2006/ole">
            <p:oleObj spid="_x0000_s208898" name="Equation" r:id="rId3" imgW="888840" imgH="393480" progId="Equation.3">
              <p:embed/>
            </p:oleObj>
          </a:graphicData>
        </a:graphic>
      </p:graphicFrame>
      <p:sp>
        <p:nvSpPr>
          <p:cNvPr id="71685" name="Text Box 5"/>
          <p:cNvSpPr txBox="1">
            <a:spLocks noChangeArrowheads="1"/>
          </p:cNvSpPr>
          <p:nvPr/>
        </p:nvSpPr>
        <p:spPr bwMode="auto">
          <a:xfrm>
            <a:off x="914400" y="4800600"/>
            <a:ext cx="67056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i="1"/>
              <a:t>Unitless, expressed as fraction or percent.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6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6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6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16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16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16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16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16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16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16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683" grpId="0" build="p" bldLvl="2" autoUpdateAnimBg="0"/>
      <p:bldP spid="71685" grpId="0" autoUpdateAnimBg="0"/>
    </p:bld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609600"/>
            <a:ext cx="7772400" cy="2209800"/>
          </a:xfrm>
        </p:spPr>
        <p:txBody>
          <a:bodyPr/>
          <a:lstStyle/>
          <a:p>
            <a:r>
              <a:rPr lang="en-US" sz="2400"/>
              <a:t>In this case, the algorithm converges to the root near x = 1.114, where   |g’(x)| &lt; 1</a:t>
            </a:r>
          </a:p>
          <a:p>
            <a:r>
              <a:rPr lang="en-US" sz="2400">
                <a:solidFill>
                  <a:srgbClr val="FF3300"/>
                </a:solidFill>
              </a:rPr>
              <a:t>Linearly convergent</a:t>
            </a:r>
            <a:r>
              <a:rPr lang="en-US" sz="2400"/>
              <a:t> in this case.</a:t>
            </a:r>
          </a:p>
          <a:p>
            <a:r>
              <a:rPr lang="en-US" sz="2400"/>
              <a:t>Convergence depends strongly on form of iterant, which is not unique.</a:t>
            </a:r>
          </a:p>
        </p:txBody>
      </p:sp>
      <p:graphicFrame>
        <p:nvGraphicFramePr>
          <p:cNvPr id="149507" name="Object 3"/>
          <p:cNvGraphicFramePr>
            <a:graphicFrameLocks noChangeAspect="1"/>
          </p:cNvGraphicFramePr>
          <p:nvPr/>
        </p:nvGraphicFramePr>
        <p:xfrm>
          <a:off x="1371600" y="2971800"/>
          <a:ext cx="2976563" cy="3124200"/>
        </p:xfrm>
        <a:graphic>
          <a:graphicData uri="http://schemas.openxmlformats.org/presentationml/2006/ole">
            <p:oleObj spid="_x0000_s149507" name="Equation" r:id="rId3" imgW="1282680" imgH="1346040" progId="Equation.3">
              <p:embed/>
            </p:oleObj>
          </a:graphicData>
        </a:graphic>
      </p:graphicFrame>
      <p:sp>
        <p:nvSpPr>
          <p:cNvPr id="149508" name="Text Box 4"/>
          <p:cNvSpPr txBox="1">
            <a:spLocks noChangeArrowheads="1"/>
          </p:cNvSpPr>
          <p:nvPr/>
        </p:nvSpPr>
        <p:spPr bwMode="auto">
          <a:xfrm>
            <a:off x="5029200" y="3581400"/>
            <a:ext cx="3048000" cy="2465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FF3300"/>
                </a:solidFill>
              </a:rPr>
              <a:t>The first one diverges for most starting guesses.</a:t>
            </a:r>
          </a:p>
          <a:p>
            <a:pPr>
              <a:spcBef>
                <a:spcPct val="50000"/>
              </a:spcBef>
            </a:pPr>
            <a:r>
              <a:rPr lang="en-US">
                <a:solidFill>
                  <a:srgbClr val="FF3300"/>
                </a:solidFill>
              </a:rPr>
              <a:t>The other three converge at greatly differing rates.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95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95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95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95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95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95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95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95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95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95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9506" grpId="0" build="p" autoUpdateAnimBg="0"/>
      <p:bldP spid="149508" grpId="0" autoUpdateAnimBg="0"/>
    </p:bld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3x</a:t>
            </a:r>
            <a:r>
              <a:rPr lang="en-US" baseline="30000"/>
              <a:t>3 </a:t>
            </a:r>
            <a:r>
              <a:rPr lang="en-US"/>
              <a:t>- 5x</a:t>
            </a:r>
            <a:r>
              <a:rPr lang="en-US" baseline="30000"/>
              <a:t>2 </a:t>
            </a:r>
            <a:r>
              <a:rPr lang="en-US"/>
              <a:t>- 4x +4 = 0</a:t>
            </a:r>
          </a:p>
        </p:txBody>
      </p:sp>
      <p:sp>
        <p:nvSpPr>
          <p:cNvPr id="15053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981200"/>
            <a:ext cx="7543800" cy="1219200"/>
          </a:xfrm>
        </p:spPr>
        <p:txBody>
          <a:bodyPr/>
          <a:lstStyle/>
          <a:p>
            <a:pPr>
              <a:buFontTx/>
              <a:buNone/>
            </a:pPr>
            <a:r>
              <a:rPr lang="en-US" sz="2800"/>
              <a:t>Apply fixed point iteration starting with</a:t>
            </a:r>
            <a:br>
              <a:rPr lang="en-US" sz="2800"/>
            </a:br>
            <a:r>
              <a:rPr lang="en-US" sz="2800"/>
              <a:t> x</a:t>
            </a:r>
            <a:r>
              <a:rPr lang="en-US" sz="2800" baseline="-25000"/>
              <a:t>0</a:t>
            </a:r>
            <a:r>
              <a:rPr lang="en-US" sz="2800"/>
              <a:t> = 0.7   Use the two iterants on p. 34.</a:t>
            </a:r>
          </a:p>
        </p:txBody>
      </p:sp>
      <p:graphicFrame>
        <p:nvGraphicFramePr>
          <p:cNvPr id="150532" name="Object 4"/>
          <p:cNvGraphicFramePr>
            <a:graphicFrameLocks noChangeAspect="1"/>
          </p:cNvGraphicFramePr>
          <p:nvPr>
            <p:ph sz="half" idx="2"/>
          </p:nvPr>
        </p:nvGraphicFramePr>
        <p:xfrm>
          <a:off x="1600200" y="3352800"/>
          <a:ext cx="4572000" cy="1928813"/>
        </p:xfrm>
        <a:graphic>
          <a:graphicData uri="http://schemas.openxmlformats.org/presentationml/2006/ole">
            <p:oleObj spid="_x0000_s150532" name="Equation" r:id="rId3" imgW="1054080" imgH="812520" progId="Equation.3">
              <p:embed/>
            </p:oleObj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6553200" y="3729335"/>
            <a:ext cx="1981200" cy="46166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Finds root = 2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553200" y="4572000"/>
            <a:ext cx="2286000" cy="46166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Finds root = 2/3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457200"/>
            <a:ext cx="7772400" cy="1143000"/>
          </a:xfrm>
        </p:spPr>
        <p:txBody>
          <a:bodyPr/>
          <a:lstStyle/>
          <a:p>
            <a:r>
              <a:rPr lang="en-US" sz="4000"/>
              <a:t>Square Root Example </a:t>
            </a:r>
            <a:endParaRPr lang="en-US"/>
          </a:p>
        </p:txBody>
      </p:sp>
      <p:sp>
        <p:nvSpPr>
          <p:cNvPr id="156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524000"/>
            <a:ext cx="7772400" cy="685800"/>
          </a:xfrm>
        </p:spPr>
        <p:txBody>
          <a:bodyPr/>
          <a:lstStyle/>
          <a:p>
            <a:r>
              <a:rPr lang="en-US" sz="2800"/>
              <a:t>A form of fixed point iteration.</a:t>
            </a:r>
            <a:endParaRPr lang="en-US"/>
          </a:p>
        </p:txBody>
      </p:sp>
      <p:graphicFrame>
        <p:nvGraphicFramePr>
          <p:cNvPr id="156676" name="Object 4"/>
          <p:cNvGraphicFramePr>
            <a:graphicFrameLocks noChangeAspect="1"/>
          </p:cNvGraphicFramePr>
          <p:nvPr/>
        </p:nvGraphicFramePr>
        <p:xfrm>
          <a:off x="2743200" y="2133600"/>
          <a:ext cx="1981200" cy="1020763"/>
        </p:xfrm>
        <a:graphic>
          <a:graphicData uri="http://schemas.openxmlformats.org/presentationml/2006/ole">
            <p:oleObj spid="_x0000_s156676" name="Equation" r:id="rId3" imgW="888840" imgH="457200" progId="Equation.3">
              <p:embed/>
            </p:oleObj>
          </a:graphicData>
        </a:graphic>
      </p:graphicFrame>
      <p:graphicFrame>
        <p:nvGraphicFramePr>
          <p:cNvPr id="156677" name="Object 5"/>
          <p:cNvGraphicFramePr>
            <a:graphicFrameLocks noChangeAspect="1"/>
          </p:cNvGraphicFramePr>
          <p:nvPr/>
        </p:nvGraphicFramePr>
        <p:xfrm>
          <a:off x="671513" y="3352800"/>
          <a:ext cx="3152775" cy="2790825"/>
        </p:xfrm>
        <a:graphic>
          <a:graphicData uri="http://schemas.openxmlformats.org/presentationml/2006/ole">
            <p:oleObj spid="_x0000_s156677" name="Equation" r:id="rId4" imgW="1549080" imgH="1371600" progId="Equation.3">
              <p:embed/>
            </p:oleObj>
          </a:graphicData>
        </a:graphic>
      </p:graphicFrame>
      <p:sp>
        <p:nvSpPr>
          <p:cNvPr id="156678" name="Text Box 6"/>
          <p:cNvSpPr txBox="1">
            <a:spLocks noChangeArrowheads="1"/>
          </p:cNvSpPr>
          <p:nvPr/>
        </p:nvSpPr>
        <p:spPr bwMode="auto">
          <a:xfrm>
            <a:off x="4267200" y="3429000"/>
            <a:ext cx="3962400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chemeClr val="accent2"/>
                </a:solidFill>
              </a:rPr>
              <a:t>The last iterant in the blue box is used after the procedure is scaled to require the square root of a number between 0.25 and 1.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6678" grpId="0"/>
    </p:bld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Square root Iteration</a:t>
            </a:r>
          </a:p>
        </p:txBody>
      </p:sp>
      <p:sp>
        <p:nvSpPr>
          <p:cNvPr id="152579" name="Text Box 3"/>
          <p:cNvSpPr txBox="1">
            <a:spLocks noChangeArrowheads="1"/>
          </p:cNvSpPr>
          <p:nvPr/>
        </p:nvSpPr>
        <p:spPr bwMode="auto">
          <a:xfrm>
            <a:off x="838200" y="1752600"/>
            <a:ext cx="5257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Any number </a:t>
            </a:r>
            <a:r>
              <a:rPr lang="en-US" i="1"/>
              <a:t>A</a:t>
            </a:r>
            <a:r>
              <a:rPr lang="en-US"/>
              <a:t> can be written in the form</a:t>
            </a:r>
          </a:p>
        </p:txBody>
      </p:sp>
      <p:graphicFrame>
        <p:nvGraphicFramePr>
          <p:cNvPr id="152580" name="Object 4"/>
          <p:cNvGraphicFramePr>
            <a:graphicFrameLocks noChangeAspect="1"/>
          </p:cNvGraphicFramePr>
          <p:nvPr/>
        </p:nvGraphicFramePr>
        <p:xfrm>
          <a:off x="1143000" y="2286000"/>
          <a:ext cx="4748213" cy="1498600"/>
        </p:xfrm>
        <a:graphic>
          <a:graphicData uri="http://schemas.openxmlformats.org/presentationml/2006/ole">
            <p:oleObj spid="_x0000_s152580" name="Equation" r:id="rId3" imgW="1523880" imgH="482400" progId="Equation.3">
              <p:embed/>
            </p:oleObj>
          </a:graphicData>
        </a:graphic>
      </p:graphicFrame>
      <p:sp>
        <p:nvSpPr>
          <p:cNvPr id="152581" name="Text Box 5"/>
          <p:cNvSpPr txBox="1">
            <a:spLocks noChangeArrowheads="1"/>
          </p:cNvSpPr>
          <p:nvPr/>
        </p:nvSpPr>
        <p:spPr bwMode="auto">
          <a:xfrm>
            <a:off x="838200" y="4191000"/>
            <a:ext cx="647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Then the square root is given by:</a:t>
            </a:r>
          </a:p>
        </p:txBody>
      </p:sp>
      <p:graphicFrame>
        <p:nvGraphicFramePr>
          <p:cNvPr id="152582" name="Object 6"/>
          <p:cNvGraphicFramePr>
            <a:graphicFrameLocks noChangeAspect="1"/>
          </p:cNvGraphicFramePr>
          <p:nvPr/>
        </p:nvGraphicFramePr>
        <p:xfrm>
          <a:off x="5105400" y="4191000"/>
          <a:ext cx="2362200" cy="598488"/>
        </p:xfrm>
        <a:graphic>
          <a:graphicData uri="http://schemas.openxmlformats.org/presentationml/2006/ole">
            <p:oleObj spid="_x0000_s152582" name="Equation" r:id="rId4" imgW="901440" imgH="228600" progId="Equation.3">
              <p:embed/>
            </p:oleObj>
          </a:graphicData>
        </a:graphic>
      </p:graphicFrame>
      <p:sp>
        <p:nvSpPr>
          <p:cNvPr id="152583" name="Text Box 7"/>
          <p:cNvSpPr txBox="1">
            <a:spLocks noChangeArrowheads="1"/>
          </p:cNvSpPr>
          <p:nvPr/>
        </p:nvSpPr>
        <p:spPr bwMode="auto">
          <a:xfrm>
            <a:off x="914400" y="5257800"/>
            <a:ext cx="68580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The general square root problem reduces to finding the square root of a number between 1/4 and 1.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25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25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525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25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525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25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525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525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525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525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2579" grpId="0" autoUpdateAnimBg="0"/>
      <p:bldP spid="152581" grpId="0" autoUpdateAnimBg="0"/>
      <p:bldP spid="152583" grpId="0" autoUpdateAnimBg="0"/>
    </p:bld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6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457200"/>
            <a:ext cx="7772400" cy="1143000"/>
          </a:xfrm>
        </p:spPr>
        <p:txBody>
          <a:bodyPr/>
          <a:lstStyle/>
          <a:p>
            <a:r>
              <a:rPr lang="en-US" sz="4000"/>
              <a:t>Square Root Example </a:t>
            </a:r>
            <a:endParaRPr lang="en-US"/>
          </a:p>
        </p:txBody>
      </p:sp>
      <p:sp>
        <p:nvSpPr>
          <p:cNvPr id="154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524000"/>
            <a:ext cx="7772400" cy="685800"/>
          </a:xfrm>
        </p:spPr>
        <p:txBody>
          <a:bodyPr/>
          <a:lstStyle/>
          <a:p>
            <a:r>
              <a:rPr lang="en-US" sz="2800"/>
              <a:t>A form of fixed point iteration.</a:t>
            </a:r>
            <a:endParaRPr lang="en-US"/>
          </a:p>
        </p:txBody>
      </p:sp>
      <p:graphicFrame>
        <p:nvGraphicFramePr>
          <p:cNvPr id="154628" name="Object 4"/>
          <p:cNvGraphicFramePr>
            <a:graphicFrameLocks noChangeAspect="1"/>
          </p:cNvGraphicFramePr>
          <p:nvPr/>
        </p:nvGraphicFramePr>
        <p:xfrm>
          <a:off x="2743200" y="2133600"/>
          <a:ext cx="1981200" cy="1020763"/>
        </p:xfrm>
        <a:graphic>
          <a:graphicData uri="http://schemas.openxmlformats.org/presentationml/2006/ole">
            <p:oleObj spid="_x0000_s154628" name="Equation" r:id="rId3" imgW="888840" imgH="457200" progId="Equation.3">
              <p:embed/>
            </p:oleObj>
          </a:graphicData>
        </a:graphic>
      </p:graphicFrame>
      <p:graphicFrame>
        <p:nvGraphicFramePr>
          <p:cNvPr id="154629" name="Object 5"/>
          <p:cNvGraphicFramePr>
            <a:graphicFrameLocks noChangeAspect="1"/>
          </p:cNvGraphicFramePr>
          <p:nvPr/>
        </p:nvGraphicFramePr>
        <p:xfrm>
          <a:off x="671513" y="3352800"/>
          <a:ext cx="3152775" cy="2790825"/>
        </p:xfrm>
        <a:graphic>
          <a:graphicData uri="http://schemas.openxmlformats.org/presentationml/2006/ole">
            <p:oleObj spid="_x0000_s154629" name="Equation" r:id="rId4" imgW="1549080" imgH="1371600" progId="Equation.3">
              <p:embed/>
            </p:oleObj>
          </a:graphicData>
        </a:graphic>
      </p:graphicFrame>
      <p:sp>
        <p:nvSpPr>
          <p:cNvPr id="154630" name="Text Box 6"/>
          <p:cNvSpPr txBox="1">
            <a:spLocks noChangeArrowheads="1"/>
          </p:cNvSpPr>
          <p:nvPr/>
        </p:nvSpPr>
        <p:spPr bwMode="auto">
          <a:xfrm>
            <a:off x="4267200" y="3429000"/>
            <a:ext cx="3962400" cy="222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000"/>
              <a:t>x1= 1.141299 x0= 0.500000 </a:t>
            </a:r>
          </a:p>
          <a:p>
            <a:r>
              <a:rPr lang="en-US" sz="2000"/>
              <a:t>x1= 0.961125 x0= 1.141299 </a:t>
            </a:r>
          </a:p>
          <a:p>
            <a:r>
              <a:rPr lang="en-US" sz="2000"/>
              <a:t>x1= 0.944237 x0= 0.961125 </a:t>
            </a:r>
          </a:p>
          <a:p>
            <a:r>
              <a:rPr lang="en-US" sz="2000"/>
              <a:t>x1= 0.944086 x0= 0.944237 </a:t>
            </a:r>
          </a:p>
          <a:p>
            <a:r>
              <a:rPr lang="en-US" sz="2000"/>
              <a:t>x1= 0.944086 x0= 0.944086 </a:t>
            </a:r>
          </a:p>
          <a:p>
            <a:r>
              <a:rPr lang="en-US" sz="2000"/>
              <a:t>m= 0.891299 sqrt(m)= 0.944086 </a:t>
            </a:r>
          </a:p>
          <a:p>
            <a:r>
              <a:rPr lang="en-US" sz="2000"/>
              <a:t>EDU&gt;&gt;</a:t>
            </a:r>
            <a:r>
              <a:rPr lang="en-US"/>
              <a:t> </a:t>
            </a:r>
          </a:p>
        </p:txBody>
      </p:sp>
      <p:sp>
        <p:nvSpPr>
          <p:cNvPr id="154631" name="Text Box 7"/>
          <p:cNvSpPr txBox="1">
            <a:spLocks noChangeArrowheads="1"/>
          </p:cNvSpPr>
          <p:nvPr/>
        </p:nvSpPr>
        <p:spPr bwMode="auto">
          <a:xfrm>
            <a:off x="4419600" y="5715000"/>
            <a:ext cx="3810000" cy="860425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i="1">
                <a:solidFill>
                  <a:srgbClr val="FF3300"/>
                </a:solidFill>
              </a:rPr>
              <a:t>On page 36: this is also the Newton iterant</a:t>
            </a:r>
            <a:r>
              <a:rPr lang="en-US"/>
              <a:t>.</a:t>
            </a:r>
          </a:p>
        </p:txBody>
      </p:sp>
      <p:grpSp>
        <p:nvGrpSpPr>
          <p:cNvPr id="154632" name="Group 8"/>
          <p:cNvGrpSpPr>
            <a:grpSpLocks/>
          </p:cNvGrpSpPr>
          <p:nvPr/>
        </p:nvGrpSpPr>
        <p:grpSpPr bwMode="auto">
          <a:xfrm>
            <a:off x="4800600" y="4038600"/>
            <a:ext cx="1647825" cy="9525"/>
            <a:chOff x="3024" y="2544"/>
            <a:chExt cx="1038" cy="6"/>
          </a:xfrm>
        </p:grpSpPr>
        <p:sp>
          <p:nvSpPr>
            <p:cNvPr id="154633" name="Line 9"/>
            <p:cNvSpPr>
              <a:spLocks noChangeShapeType="1"/>
            </p:cNvSpPr>
            <p:nvPr/>
          </p:nvSpPr>
          <p:spPr bwMode="auto">
            <a:xfrm flipH="1">
              <a:off x="3024" y="2544"/>
              <a:ext cx="96" cy="0"/>
            </a:xfrm>
            <a:prstGeom prst="line">
              <a:avLst/>
            </a:prstGeom>
            <a:noFill/>
            <a:ln w="38100">
              <a:solidFill>
                <a:schemeClr val="accent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54634" name="Line 10"/>
            <p:cNvSpPr>
              <a:spLocks noChangeShapeType="1"/>
            </p:cNvSpPr>
            <p:nvPr/>
          </p:nvSpPr>
          <p:spPr bwMode="auto">
            <a:xfrm flipH="1">
              <a:off x="3966" y="2550"/>
              <a:ext cx="96" cy="0"/>
            </a:xfrm>
            <a:prstGeom prst="line">
              <a:avLst/>
            </a:prstGeom>
            <a:noFill/>
            <a:ln w="38100">
              <a:solidFill>
                <a:schemeClr val="accent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54635" name="Group 11"/>
          <p:cNvGrpSpPr>
            <a:grpSpLocks/>
          </p:cNvGrpSpPr>
          <p:nvPr/>
        </p:nvGrpSpPr>
        <p:grpSpPr bwMode="auto">
          <a:xfrm>
            <a:off x="4848225" y="4343400"/>
            <a:ext cx="1771650" cy="9525"/>
            <a:chOff x="3054" y="2736"/>
            <a:chExt cx="1116" cy="6"/>
          </a:xfrm>
        </p:grpSpPr>
        <p:sp>
          <p:nvSpPr>
            <p:cNvPr id="154636" name="Line 12"/>
            <p:cNvSpPr>
              <a:spLocks noChangeShapeType="1"/>
            </p:cNvSpPr>
            <p:nvPr/>
          </p:nvSpPr>
          <p:spPr bwMode="auto">
            <a:xfrm flipH="1">
              <a:off x="3054" y="2736"/>
              <a:ext cx="192" cy="0"/>
            </a:xfrm>
            <a:prstGeom prst="line">
              <a:avLst/>
            </a:prstGeom>
            <a:noFill/>
            <a:ln w="38100">
              <a:solidFill>
                <a:schemeClr val="accent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54637" name="Line 13"/>
            <p:cNvSpPr>
              <a:spLocks noChangeShapeType="1"/>
            </p:cNvSpPr>
            <p:nvPr/>
          </p:nvSpPr>
          <p:spPr bwMode="auto">
            <a:xfrm flipH="1">
              <a:off x="3978" y="2742"/>
              <a:ext cx="192" cy="0"/>
            </a:xfrm>
            <a:prstGeom prst="line">
              <a:avLst/>
            </a:prstGeom>
            <a:noFill/>
            <a:ln w="38100">
              <a:solidFill>
                <a:schemeClr val="accent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54638" name="Group 14"/>
          <p:cNvGrpSpPr>
            <a:grpSpLocks/>
          </p:cNvGrpSpPr>
          <p:nvPr/>
        </p:nvGrpSpPr>
        <p:grpSpPr bwMode="auto">
          <a:xfrm>
            <a:off x="4800600" y="4643438"/>
            <a:ext cx="2090738" cy="4762"/>
            <a:chOff x="3024" y="2925"/>
            <a:chExt cx="1317" cy="3"/>
          </a:xfrm>
        </p:grpSpPr>
        <p:sp>
          <p:nvSpPr>
            <p:cNvPr id="154639" name="Line 15"/>
            <p:cNvSpPr>
              <a:spLocks noChangeShapeType="1"/>
            </p:cNvSpPr>
            <p:nvPr/>
          </p:nvSpPr>
          <p:spPr bwMode="auto">
            <a:xfrm flipH="1">
              <a:off x="3024" y="2928"/>
              <a:ext cx="384" cy="0"/>
            </a:xfrm>
            <a:prstGeom prst="line">
              <a:avLst/>
            </a:prstGeom>
            <a:noFill/>
            <a:ln w="38100">
              <a:solidFill>
                <a:schemeClr val="accent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54640" name="Line 16"/>
            <p:cNvSpPr>
              <a:spLocks noChangeShapeType="1"/>
            </p:cNvSpPr>
            <p:nvPr/>
          </p:nvSpPr>
          <p:spPr bwMode="auto">
            <a:xfrm flipH="1">
              <a:off x="3957" y="2925"/>
              <a:ext cx="384" cy="0"/>
            </a:xfrm>
            <a:prstGeom prst="line">
              <a:avLst/>
            </a:prstGeom>
            <a:noFill/>
            <a:ln w="38100">
              <a:solidFill>
                <a:schemeClr val="accent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54641" name="Group 17"/>
          <p:cNvGrpSpPr>
            <a:grpSpLocks/>
          </p:cNvGrpSpPr>
          <p:nvPr/>
        </p:nvGrpSpPr>
        <p:grpSpPr bwMode="auto">
          <a:xfrm>
            <a:off x="4800600" y="4948238"/>
            <a:ext cx="2486025" cy="4762"/>
            <a:chOff x="3024" y="3117"/>
            <a:chExt cx="1566" cy="3"/>
          </a:xfrm>
        </p:grpSpPr>
        <p:sp>
          <p:nvSpPr>
            <p:cNvPr id="154642" name="Line 18"/>
            <p:cNvSpPr>
              <a:spLocks noChangeShapeType="1"/>
            </p:cNvSpPr>
            <p:nvPr/>
          </p:nvSpPr>
          <p:spPr bwMode="auto">
            <a:xfrm flipH="1">
              <a:off x="3024" y="3120"/>
              <a:ext cx="624" cy="0"/>
            </a:xfrm>
            <a:prstGeom prst="line">
              <a:avLst/>
            </a:prstGeom>
            <a:noFill/>
            <a:ln w="38100">
              <a:solidFill>
                <a:schemeClr val="accent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54643" name="Line 19"/>
            <p:cNvSpPr>
              <a:spLocks noChangeShapeType="1"/>
            </p:cNvSpPr>
            <p:nvPr/>
          </p:nvSpPr>
          <p:spPr bwMode="auto">
            <a:xfrm flipH="1">
              <a:off x="3966" y="3117"/>
              <a:ext cx="624" cy="0"/>
            </a:xfrm>
            <a:prstGeom prst="line">
              <a:avLst/>
            </a:prstGeom>
            <a:noFill/>
            <a:ln w="38100">
              <a:solidFill>
                <a:schemeClr val="accent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54644" name="Text Box 20"/>
          <p:cNvSpPr txBox="1">
            <a:spLocks noChangeArrowheads="1"/>
          </p:cNvSpPr>
          <p:nvPr/>
        </p:nvSpPr>
        <p:spPr bwMode="auto">
          <a:xfrm>
            <a:off x="7010400" y="2209800"/>
            <a:ext cx="18288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chemeClr val="accent1"/>
                </a:solidFill>
              </a:rPr>
              <a:t>Convergence Rate?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46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46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46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46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46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46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46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46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46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46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546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546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4631" grpId="0" animBg="1" autoUpdateAnimBg="0"/>
      <p:bldP spid="154644" grpId="0" autoUpdateAnimBg="0"/>
    </p:bld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4519" name="Group 7"/>
          <p:cNvGrpSpPr>
            <a:grpSpLocks/>
          </p:cNvGrpSpPr>
          <p:nvPr/>
        </p:nvGrpSpPr>
        <p:grpSpPr bwMode="auto">
          <a:xfrm>
            <a:off x="3814763" y="1066800"/>
            <a:ext cx="5329237" cy="4025900"/>
            <a:chOff x="2403" y="672"/>
            <a:chExt cx="3357" cy="2536"/>
          </a:xfrm>
        </p:grpSpPr>
        <p:pic>
          <p:nvPicPr>
            <p:cNvPr id="64515" name="Picture 3" descr="Heath5-6"/>
            <p:cNvPicPr>
              <a:picLocks noChangeAspect="1" noChangeArrowheads="1"/>
            </p:cNvPicPr>
            <p:nvPr/>
          </p:nvPicPr>
          <p:blipFill>
            <a:blip r:embed="rId3" cstate="print"/>
            <a:srcRect t="13077" r="39893" b="26205"/>
            <a:stretch>
              <a:fillRect/>
            </a:stretch>
          </p:blipFill>
          <p:spPr bwMode="auto">
            <a:xfrm>
              <a:off x="2403" y="672"/>
              <a:ext cx="3357" cy="2536"/>
            </a:xfrm>
            <a:prstGeom prst="rect">
              <a:avLst/>
            </a:prstGeom>
            <a:noFill/>
          </p:spPr>
        </p:pic>
        <p:sp>
          <p:nvSpPr>
            <p:cNvPr id="64518" name="Rectangle 6"/>
            <p:cNvSpPr>
              <a:spLocks noChangeArrowheads="1"/>
            </p:cNvSpPr>
            <p:nvPr/>
          </p:nvSpPr>
          <p:spPr bwMode="auto">
            <a:xfrm>
              <a:off x="4896" y="672"/>
              <a:ext cx="864" cy="14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aphicFrame>
        <p:nvGraphicFramePr>
          <p:cNvPr id="64517" name="Object 5"/>
          <p:cNvGraphicFramePr>
            <a:graphicFrameLocks noChangeAspect="1"/>
          </p:cNvGraphicFramePr>
          <p:nvPr/>
        </p:nvGraphicFramePr>
        <p:xfrm>
          <a:off x="914400" y="5029200"/>
          <a:ext cx="7239000" cy="1531938"/>
        </p:xfrm>
        <a:graphic>
          <a:graphicData uri="http://schemas.openxmlformats.org/presentationml/2006/ole">
            <p:oleObj spid="_x0000_s64517" name="Equation" r:id="rId4" imgW="2031840" imgH="431640" progId="Equation.3">
              <p:embed/>
            </p:oleObj>
          </a:graphicData>
        </a:graphic>
      </p:graphicFrame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3810000" cy="1143000"/>
          </a:xfrm>
        </p:spPr>
        <p:txBody>
          <a:bodyPr/>
          <a:lstStyle/>
          <a:p>
            <a:pPr algn="l"/>
            <a:r>
              <a:rPr lang="en-US"/>
              <a:t>Secant Method</a:t>
            </a:r>
          </a:p>
        </p:txBody>
      </p:sp>
      <p:grpSp>
        <p:nvGrpSpPr>
          <p:cNvPr id="64522" name="Group 10"/>
          <p:cNvGrpSpPr>
            <a:grpSpLocks/>
          </p:cNvGrpSpPr>
          <p:nvPr/>
        </p:nvGrpSpPr>
        <p:grpSpPr bwMode="auto">
          <a:xfrm>
            <a:off x="4419600" y="304800"/>
            <a:ext cx="2286000" cy="2286000"/>
            <a:chOff x="2784" y="192"/>
            <a:chExt cx="1440" cy="1440"/>
          </a:xfrm>
        </p:grpSpPr>
        <p:sp>
          <p:nvSpPr>
            <p:cNvPr id="64520" name="Text Box 8"/>
            <p:cNvSpPr txBox="1">
              <a:spLocks noChangeArrowheads="1"/>
            </p:cNvSpPr>
            <p:nvPr/>
          </p:nvSpPr>
          <p:spPr bwMode="auto">
            <a:xfrm>
              <a:off x="2784" y="192"/>
              <a:ext cx="1056" cy="1256"/>
            </a:xfrm>
            <a:prstGeom prst="rect">
              <a:avLst/>
            </a:prstGeom>
            <a:noFill/>
            <a:ln w="76200" cmpd="tri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>
                  <a:solidFill>
                    <a:srgbClr val="FF3300"/>
                  </a:solidFill>
                </a:rPr>
                <a:t>Secant line is approx to the derivative or tangent</a:t>
              </a:r>
              <a:endParaRPr lang="en-US"/>
            </a:p>
          </p:txBody>
        </p:sp>
        <p:sp>
          <p:nvSpPr>
            <p:cNvPr id="64521" name="Line 9"/>
            <p:cNvSpPr>
              <a:spLocks noChangeShapeType="1"/>
            </p:cNvSpPr>
            <p:nvPr/>
          </p:nvSpPr>
          <p:spPr bwMode="auto">
            <a:xfrm>
              <a:off x="3840" y="1344"/>
              <a:ext cx="384" cy="288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64516" name="Text Box 4"/>
          <p:cNvSpPr txBox="1">
            <a:spLocks noChangeArrowheads="1"/>
          </p:cNvSpPr>
          <p:nvPr/>
        </p:nvSpPr>
        <p:spPr bwMode="auto">
          <a:xfrm>
            <a:off x="228600" y="1600200"/>
            <a:ext cx="4800600" cy="308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en-US" sz="2800"/>
              <a:t>Does not require derivative of function.</a:t>
            </a:r>
          </a:p>
          <a:p>
            <a:pPr>
              <a:buFontTx/>
              <a:buChar char="•"/>
            </a:pPr>
            <a:r>
              <a:rPr lang="en-US" sz="2800"/>
              <a:t>Requires value of function at two previous iterates rather than one. </a:t>
            </a:r>
          </a:p>
          <a:p>
            <a:pPr>
              <a:buFontTx/>
              <a:buChar char="•"/>
            </a:pPr>
            <a:r>
              <a:rPr lang="en-US" sz="2800"/>
              <a:t>Only one new function evaluation per iteration. 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45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45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4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45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45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45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45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45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45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45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45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516" grpId="0" build="p" autoUpdateAnimBg="0"/>
    </p:bld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990600" y="762000"/>
            <a:ext cx="6324600" cy="4038600"/>
          </a:xfrm>
        </p:spPr>
        <p:txBody>
          <a:bodyPr/>
          <a:lstStyle/>
          <a:p>
            <a:pPr>
              <a:buFontTx/>
              <a:buNone/>
            </a:pPr>
            <a:r>
              <a:rPr lang="en-US" sz="2000" b="1">
                <a:latin typeface="Courier New" pitchFamily="49" charset="0"/>
              </a:rPr>
              <a:t>xk=2.5</a:t>
            </a:r>
          </a:p>
          <a:p>
            <a:pPr>
              <a:buFontTx/>
              <a:buNone/>
            </a:pPr>
            <a:r>
              <a:rPr lang="en-US" sz="2000" b="1">
                <a:latin typeface="Courier New" pitchFamily="49" charset="0"/>
              </a:rPr>
              <a:t>fxk = demfun1(xk);</a:t>
            </a:r>
          </a:p>
          <a:p>
            <a:pPr>
              <a:buFontTx/>
              <a:buNone/>
            </a:pPr>
            <a:r>
              <a:rPr lang="en-US" sz="2000" b="1">
                <a:latin typeface="Courier New" pitchFamily="49" charset="0"/>
              </a:rPr>
              <a:t>xkp1=4</a:t>
            </a:r>
          </a:p>
          <a:p>
            <a:pPr>
              <a:buFontTx/>
              <a:buNone/>
            </a:pPr>
            <a:r>
              <a:rPr lang="en-US" sz="2000" b="1">
                <a:solidFill>
                  <a:srgbClr val="0000FF"/>
                </a:solidFill>
                <a:latin typeface="Courier New" pitchFamily="49" charset="0"/>
              </a:rPr>
              <a:t>while</a:t>
            </a:r>
            <a:r>
              <a:rPr lang="en-US" sz="2000" b="1">
                <a:latin typeface="Courier New" pitchFamily="49" charset="0"/>
              </a:rPr>
              <a:t> (abs(xkp1-xk)&gt;tol)</a:t>
            </a:r>
          </a:p>
          <a:p>
            <a:pPr>
              <a:buFontTx/>
              <a:buNone/>
            </a:pPr>
            <a:r>
              <a:rPr lang="en-US" sz="2000" b="1">
                <a:latin typeface="Courier New" pitchFamily="49" charset="0"/>
              </a:rPr>
              <a:t>   xkm1=xk;</a:t>
            </a:r>
          </a:p>
          <a:p>
            <a:pPr>
              <a:buFontTx/>
              <a:buNone/>
            </a:pPr>
            <a:r>
              <a:rPr lang="en-US" sz="2000" b="1">
                <a:latin typeface="Courier New" pitchFamily="49" charset="0"/>
              </a:rPr>
              <a:t>   fxkm1=fxk;</a:t>
            </a:r>
          </a:p>
          <a:p>
            <a:pPr>
              <a:buFontTx/>
              <a:buNone/>
            </a:pPr>
            <a:r>
              <a:rPr lang="en-US" sz="2000" b="1">
                <a:latin typeface="Courier New" pitchFamily="49" charset="0"/>
              </a:rPr>
              <a:t>   xk=xkp1;</a:t>
            </a:r>
          </a:p>
          <a:p>
            <a:pPr>
              <a:buFontTx/>
              <a:buNone/>
            </a:pPr>
            <a:r>
              <a:rPr lang="en-US" sz="2000" b="1">
                <a:latin typeface="Courier New" pitchFamily="49" charset="0"/>
              </a:rPr>
              <a:t>   fxk=demfun1(xk);</a:t>
            </a:r>
          </a:p>
          <a:p>
            <a:pPr>
              <a:buFontTx/>
              <a:buNone/>
            </a:pPr>
            <a:r>
              <a:rPr lang="en-US" sz="2000" b="1">
                <a:latin typeface="Courier New" pitchFamily="49" charset="0"/>
              </a:rPr>
              <a:t>   xkp1=xk-fxk*(xk-xkm1)/(fxk-fxkm1);</a:t>
            </a:r>
          </a:p>
          <a:p>
            <a:pPr>
              <a:buFontTx/>
              <a:buNone/>
            </a:pPr>
            <a:r>
              <a:rPr lang="en-US" sz="2000" b="1">
                <a:latin typeface="Courier New" pitchFamily="49" charset="0"/>
              </a:rPr>
              <a:t>   fprintf(</a:t>
            </a:r>
            <a:r>
              <a:rPr lang="en-US" sz="2000" b="1">
                <a:solidFill>
                  <a:srgbClr val="B22222"/>
                </a:solidFill>
                <a:latin typeface="Courier New" pitchFamily="49" charset="0"/>
              </a:rPr>
              <a:t>'\nxkp1= %f  xk = %f'</a:t>
            </a:r>
            <a:r>
              <a:rPr lang="en-US" sz="2000" b="1">
                <a:latin typeface="Courier New" pitchFamily="49" charset="0"/>
              </a:rPr>
              <a:t>,xkp1,xk)</a:t>
            </a:r>
          </a:p>
          <a:p>
            <a:pPr>
              <a:buFontTx/>
              <a:buNone/>
            </a:pPr>
            <a:r>
              <a:rPr lang="en-US" sz="2000" b="1">
                <a:solidFill>
                  <a:srgbClr val="0000FF"/>
                </a:solidFill>
                <a:latin typeface="Courier New" pitchFamily="49" charset="0"/>
              </a:rPr>
              <a:t>end</a:t>
            </a:r>
          </a:p>
          <a:p>
            <a:pPr>
              <a:buFontTx/>
              <a:buNone/>
            </a:pPr>
            <a:endParaRPr lang="en-US" sz="2000" b="1">
              <a:solidFill>
                <a:srgbClr val="0000FF"/>
              </a:solidFill>
              <a:latin typeface="Courier New" pitchFamily="49" charset="0"/>
            </a:endParaRPr>
          </a:p>
          <a:p>
            <a:endParaRPr lang="en-US" sz="2000" b="1"/>
          </a:p>
        </p:txBody>
      </p:sp>
      <p:sp>
        <p:nvSpPr>
          <p:cNvPr id="18437" name="Text Box 5"/>
          <p:cNvSpPr txBox="1">
            <a:spLocks noChangeArrowheads="1"/>
          </p:cNvSpPr>
          <p:nvPr/>
        </p:nvSpPr>
        <p:spPr bwMode="auto">
          <a:xfrm>
            <a:off x="1219200" y="5257800"/>
            <a:ext cx="6172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US" b="1"/>
              <a:t>Only one function evaluation per iteration.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914400"/>
          </a:xfrm>
        </p:spPr>
        <p:txBody>
          <a:bodyPr/>
          <a:lstStyle/>
          <a:p>
            <a:r>
              <a:rPr lang="en-US" sz="4000"/>
              <a:t>Secant Method</a:t>
            </a:r>
            <a:br>
              <a:rPr lang="en-US" sz="4000"/>
            </a:br>
            <a:r>
              <a:rPr lang="en-US" sz="4000"/>
              <a:t>f(x) = x sin(x) -1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/>
              <a:t>Starting at  points x = 2.5 and 3.5, converges in 6 iterations.</a:t>
            </a:r>
          </a:p>
          <a:p>
            <a:r>
              <a:rPr lang="en-US">
                <a:solidFill>
                  <a:srgbClr val="FF3300"/>
                </a:solidFill>
              </a:rPr>
              <a:t>convergence is still somewhat superlinear</a:t>
            </a:r>
            <a:r>
              <a:rPr lang="en-US"/>
              <a:t>, although slower than Newton’s method</a:t>
            </a:r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1981200"/>
            <a:ext cx="3810000" cy="2743200"/>
          </a:xfrm>
          <a:solidFill>
            <a:srgbClr val="CCFFFF"/>
          </a:solidFill>
        </p:spPr>
        <p:txBody>
          <a:bodyPr/>
          <a:lstStyle/>
          <a:p>
            <a:pPr>
              <a:buFontTx/>
              <a:buNone/>
            </a:pPr>
            <a:r>
              <a:rPr lang="en-US" sz="2000" b="1"/>
              <a:t>xkp1= 2.682157  xk = 3.500000</a:t>
            </a:r>
          </a:p>
          <a:p>
            <a:pPr>
              <a:buFontTx/>
              <a:buNone/>
            </a:pPr>
            <a:r>
              <a:rPr lang="en-US" sz="2000" b="1"/>
              <a:t>xkp1= 2.746235  xk = 2.682157</a:t>
            </a:r>
          </a:p>
          <a:p>
            <a:pPr>
              <a:buFontTx/>
              <a:buNone/>
            </a:pPr>
            <a:r>
              <a:rPr lang="en-US" sz="2000" b="1"/>
              <a:t>xkp1= 2.774299  xk = 2.746235</a:t>
            </a:r>
          </a:p>
          <a:p>
            <a:pPr>
              <a:buFontTx/>
              <a:buNone/>
            </a:pPr>
            <a:r>
              <a:rPr lang="en-US" sz="2000" b="1"/>
              <a:t>xkp1= 2.772575  xk = 2.774299</a:t>
            </a:r>
          </a:p>
          <a:p>
            <a:pPr>
              <a:buFontTx/>
              <a:buNone/>
            </a:pPr>
            <a:r>
              <a:rPr lang="en-US" sz="2000" b="1"/>
              <a:t>xkp1= 2.772605  xk = 2.772575</a:t>
            </a:r>
          </a:p>
          <a:p>
            <a:pPr>
              <a:buFontTx/>
              <a:buNone/>
            </a:pPr>
            <a:r>
              <a:rPr lang="en-US" sz="2000" b="1"/>
              <a:t>xkp1= 2.772605  xk = 2.772605</a:t>
            </a:r>
            <a:endParaRPr lang="en-US"/>
          </a:p>
        </p:txBody>
      </p:sp>
      <p:grpSp>
        <p:nvGrpSpPr>
          <p:cNvPr id="19463" name="Group 7"/>
          <p:cNvGrpSpPr>
            <a:grpSpLocks/>
          </p:cNvGrpSpPr>
          <p:nvPr/>
        </p:nvGrpSpPr>
        <p:grpSpPr bwMode="auto">
          <a:xfrm>
            <a:off x="5486400" y="2662238"/>
            <a:ext cx="1885950" cy="4762"/>
            <a:chOff x="3456" y="1677"/>
            <a:chExt cx="1188" cy="3"/>
          </a:xfrm>
        </p:grpSpPr>
        <p:sp>
          <p:nvSpPr>
            <p:cNvPr id="19461" name="Line 5"/>
            <p:cNvSpPr>
              <a:spLocks noChangeShapeType="1"/>
            </p:cNvSpPr>
            <p:nvPr/>
          </p:nvSpPr>
          <p:spPr bwMode="auto">
            <a:xfrm flipH="1">
              <a:off x="3456" y="1680"/>
              <a:ext cx="192" cy="0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9462" name="Line 6"/>
            <p:cNvSpPr>
              <a:spLocks noChangeShapeType="1"/>
            </p:cNvSpPr>
            <p:nvPr/>
          </p:nvSpPr>
          <p:spPr bwMode="auto">
            <a:xfrm flipH="1">
              <a:off x="4452" y="1677"/>
              <a:ext cx="192" cy="0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9466" name="Group 10"/>
          <p:cNvGrpSpPr>
            <a:grpSpLocks/>
          </p:cNvGrpSpPr>
          <p:nvPr/>
        </p:nvGrpSpPr>
        <p:grpSpPr bwMode="auto">
          <a:xfrm>
            <a:off x="5486400" y="3043238"/>
            <a:ext cx="1928813" cy="4762"/>
            <a:chOff x="3456" y="1917"/>
            <a:chExt cx="1215" cy="3"/>
          </a:xfrm>
        </p:grpSpPr>
        <p:sp>
          <p:nvSpPr>
            <p:cNvPr id="19464" name="Line 8"/>
            <p:cNvSpPr>
              <a:spLocks noChangeShapeType="1"/>
            </p:cNvSpPr>
            <p:nvPr/>
          </p:nvSpPr>
          <p:spPr bwMode="auto">
            <a:xfrm flipH="1">
              <a:off x="3456" y="1920"/>
              <a:ext cx="192" cy="0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9465" name="Line 9"/>
            <p:cNvSpPr>
              <a:spLocks noChangeShapeType="1"/>
            </p:cNvSpPr>
            <p:nvPr/>
          </p:nvSpPr>
          <p:spPr bwMode="auto">
            <a:xfrm flipH="1">
              <a:off x="4479" y="1917"/>
              <a:ext cx="192" cy="0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9469" name="Group 13"/>
          <p:cNvGrpSpPr>
            <a:grpSpLocks/>
          </p:cNvGrpSpPr>
          <p:nvPr/>
        </p:nvGrpSpPr>
        <p:grpSpPr bwMode="auto">
          <a:xfrm>
            <a:off x="5410200" y="3395663"/>
            <a:ext cx="2157413" cy="9525"/>
            <a:chOff x="3408" y="2139"/>
            <a:chExt cx="1359" cy="6"/>
          </a:xfrm>
        </p:grpSpPr>
        <p:sp>
          <p:nvSpPr>
            <p:cNvPr id="19467" name="Line 11"/>
            <p:cNvSpPr>
              <a:spLocks noChangeShapeType="1"/>
            </p:cNvSpPr>
            <p:nvPr/>
          </p:nvSpPr>
          <p:spPr bwMode="auto">
            <a:xfrm flipH="1">
              <a:off x="3408" y="2139"/>
              <a:ext cx="336" cy="0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9468" name="Line 12"/>
            <p:cNvSpPr>
              <a:spLocks noChangeShapeType="1"/>
            </p:cNvSpPr>
            <p:nvPr/>
          </p:nvSpPr>
          <p:spPr bwMode="auto">
            <a:xfrm flipH="1">
              <a:off x="4431" y="2145"/>
              <a:ext cx="336" cy="0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9473" name="Group 17"/>
          <p:cNvGrpSpPr>
            <a:grpSpLocks/>
          </p:cNvGrpSpPr>
          <p:nvPr/>
        </p:nvGrpSpPr>
        <p:grpSpPr bwMode="auto">
          <a:xfrm>
            <a:off x="5410200" y="3757613"/>
            <a:ext cx="2414588" cy="4762"/>
            <a:chOff x="3408" y="2367"/>
            <a:chExt cx="1521" cy="3"/>
          </a:xfrm>
        </p:grpSpPr>
        <p:sp>
          <p:nvSpPr>
            <p:cNvPr id="19471" name="Line 15"/>
            <p:cNvSpPr>
              <a:spLocks noChangeShapeType="1"/>
            </p:cNvSpPr>
            <p:nvPr/>
          </p:nvSpPr>
          <p:spPr bwMode="auto">
            <a:xfrm flipH="1">
              <a:off x="3408" y="2370"/>
              <a:ext cx="480" cy="0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9472" name="Line 16"/>
            <p:cNvSpPr>
              <a:spLocks noChangeShapeType="1"/>
            </p:cNvSpPr>
            <p:nvPr/>
          </p:nvSpPr>
          <p:spPr bwMode="auto">
            <a:xfrm flipH="1">
              <a:off x="4449" y="2367"/>
              <a:ext cx="480" cy="0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9476" name="Group 20"/>
          <p:cNvGrpSpPr>
            <a:grpSpLocks/>
          </p:cNvGrpSpPr>
          <p:nvPr/>
        </p:nvGrpSpPr>
        <p:grpSpPr bwMode="auto">
          <a:xfrm>
            <a:off x="5486400" y="4124325"/>
            <a:ext cx="2590800" cy="4763"/>
            <a:chOff x="3456" y="2598"/>
            <a:chExt cx="1632" cy="3"/>
          </a:xfrm>
        </p:grpSpPr>
        <p:sp>
          <p:nvSpPr>
            <p:cNvPr id="19474" name="Line 18"/>
            <p:cNvSpPr>
              <a:spLocks noChangeShapeType="1"/>
            </p:cNvSpPr>
            <p:nvPr/>
          </p:nvSpPr>
          <p:spPr bwMode="auto">
            <a:xfrm flipH="1">
              <a:off x="3456" y="2601"/>
              <a:ext cx="624" cy="0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9475" name="Line 19"/>
            <p:cNvSpPr>
              <a:spLocks noChangeShapeType="1"/>
            </p:cNvSpPr>
            <p:nvPr/>
          </p:nvSpPr>
          <p:spPr bwMode="auto">
            <a:xfrm flipH="1">
              <a:off x="4464" y="2598"/>
              <a:ext cx="624" cy="0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94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94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94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94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94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94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94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94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94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94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9" grpId="0" build="p" autoUpdateAnimBg="0"/>
    </p:bld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914400"/>
          </a:xfrm>
        </p:spPr>
        <p:txBody>
          <a:bodyPr/>
          <a:lstStyle/>
          <a:p>
            <a:r>
              <a:rPr lang="en-US"/>
              <a:t>Secant Method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/>
              <a:t>Starting at  points x = 1.0 and 2.0 , converges in 4 iterations.</a:t>
            </a:r>
          </a:p>
          <a:p>
            <a:r>
              <a:rPr lang="en-US"/>
              <a:t>convergence is still somewhat superlinear, although slower than Newton’s method</a:t>
            </a:r>
          </a:p>
        </p:txBody>
      </p:sp>
      <p:sp>
        <p:nvSpPr>
          <p:cNvPr id="20484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1981200"/>
            <a:ext cx="3810000" cy="2057400"/>
          </a:xfrm>
          <a:solidFill>
            <a:srgbClr val="CCFFFF"/>
          </a:solidFill>
        </p:spPr>
        <p:txBody>
          <a:bodyPr/>
          <a:lstStyle/>
          <a:p>
            <a:pPr>
              <a:buFontTx/>
              <a:buNone/>
            </a:pPr>
            <a:r>
              <a:rPr lang="en-US" sz="2000" b="1"/>
              <a:t>xkp1= 1.162240  xk = 1.000000</a:t>
            </a:r>
          </a:p>
          <a:p>
            <a:pPr>
              <a:buFontTx/>
              <a:buNone/>
            </a:pPr>
            <a:r>
              <a:rPr lang="en-US" sz="2000" b="1"/>
              <a:t>xkp1= 1.114254  xk = 1.162240</a:t>
            </a:r>
          </a:p>
          <a:p>
            <a:pPr>
              <a:buFontTx/>
              <a:buNone/>
            </a:pPr>
            <a:r>
              <a:rPr lang="en-US" sz="2000" b="1"/>
              <a:t>xkp1= 1.114157  xk = 1.114254</a:t>
            </a:r>
          </a:p>
          <a:p>
            <a:pPr>
              <a:buFontTx/>
              <a:buNone/>
            </a:pPr>
            <a:r>
              <a:rPr lang="en-US" sz="2000" b="1"/>
              <a:t>xkp1= 1.114157  xk = 1.114157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3x</a:t>
            </a:r>
            <a:r>
              <a:rPr lang="en-US" baseline="30000"/>
              <a:t>3 </a:t>
            </a:r>
            <a:r>
              <a:rPr lang="en-US"/>
              <a:t>- 5x</a:t>
            </a:r>
            <a:r>
              <a:rPr lang="en-US" baseline="30000"/>
              <a:t>2 </a:t>
            </a:r>
            <a:r>
              <a:rPr lang="en-US"/>
              <a:t>- 4x +4 = 0</a:t>
            </a:r>
          </a:p>
        </p:txBody>
      </p:sp>
      <p:sp>
        <p:nvSpPr>
          <p:cNvPr id="829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772400" cy="1524000"/>
          </a:xfrm>
        </p:spPr>
        <p:txBody>
          <a:bodyPr/>
          <a:lstStyle/>
          <a:p>
            <a:pPr>
              <a:buFontTx/>
              <a:buNone/>
            </a:pPr>
            <a:r>
              <a:rPr lang="en-US"/>
              <a:t>Apply Secant method near x = 0.7 (#1 on p. 44)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Floating-Point Numbers</a:t>
            </a:r>
          </a:p>
        </p:txBody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00200"/>
            <a:ext cx="7772400" cy="4114800"/>
          </a:xfrm>
        </p:spPr>
        <p:txBody>
          <a:bodyPr/>
          <a:lstStyle/>
          <a:p>
            <a:r>
              <a:rPr lang="en-US" sz="2800" dirty="0" smtClean="0"/>
              <a:t>Many scientific calculations are done with approximately 64 bits used for floating point representation: real*8, double precision (most workstations)</a:t>
            </a:r>
          </a:p>
          <a:p>
            <a:r>
              <a:rPr lang="en-US" sz="2800" dirty="0" smtClean="0"/>
              <a:t>The division of these  bits between exponent and mantissa fields varies from machine to machine.  The precision is about 14-16 </a:t>
            </a:r>
            <a:r>
              <a:rPr lang="en-US" sz="2800" i="1" dirty="0" smtClean="0"/>
              <a:t>decimal</a:t>
            </a:r>
            <a:r>
              <a:rPr lang="en-US" sz="2800" dirty="0" smtClean="0"/>
              <a:t> digits and the exponent range is about 10</a:t>
            </a:r>
            <a:r>
              <a:rPr lang="en-US" sz="2800" baseline="30000" dirty="0" smtClean="0"/>
              <a:t>±200</a:t>
            </a:r>
            <a:r>
              <a:rPr lang="en-US" sz="2800" dirty="0" smtClean="0"/>
              <a:t> - 10</a:t>
            </a:r>
            <a:r>
              <a:rPr lang="en-US" sz="2800" baseline="30000" dirty="0" smtClean="0"/>
              <a:t> ±500</a:t>
            </a:r>
            <a:endParaRPr lang="en-US" sz="2800" dirty="0" smtClean="0"/>
          </a:p>
        </p:txBody>
      </p:sp>
      <p:sp>
        <p:nvSpPr>
          <p:cNvPr id="72708" name="Text Box 4"/>
          <p:cNvSpPr txBox="1">
            <a:spLocks noChangeArrowheads="1"/>
          </p:cNvSpPr>
          <p:nvPr/>
        </p:nvSpPr>
        <p:spPr bwMode="auto">
          <a:xfrm>
            <a:off x="5029200" y="5257800"/>
            <a:ext cx="3429000" cy="1368425"/>
          </a:xfrm>
          <a:prstGeom prst="rect">
            <a:avLst/>
          </a:prstGeom>
          <a:solidFill>
            <a:srgbClr val="FFFF99"/>
          </a:solidFill>
          <a:ln w="57150" cmpd="thinThick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>
                <a:solidFill>
                  <a:srgbClr val="FF3300"/>
                </a:solidFill>
              </a:rPr>
              <a:t>DU&gt;&gt; format long e</a:t>
            </a:r>
          </a:p>
          <a:p>
            <a:r>
              <a:rPr lang="en-US" sz="2000">
                <a:solidFill>
                  <a:srgbClr val="FF3300"/>
                </a:solidFill>
              </a:rPr>
              <a:t>EDU&gt;&gt; n=2/3</a:t>
            </a:r>
          </a:p>
          <a:p>
            <a:r>
              <a:rPr lang="en-US" sz="2000">
                <a:solidFill>
                  <a:srgbClr val="FF3300"/>
                </a:solidFill>
              </a:rPr>
              <a:t>n =</a:t>
            </a:r>
          </a:p>
          <a:p>
            <a:r>
              <a:rPr lang="en-US" sz="2000">
                <a:solidFill>
                  <a:srgbClr val="FF3300"/>
                </a:solidFill>
              </a:rPr>
              <a:t>    6.666666666666666e-001</a:t>
            </a:r>
            <a:endParaRPr lang="en-US"/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838200" y="5257800"/>
            <a:ext cx="3429000" cy="1323439"/>
          </a:xfrm>
          <a:prstGeom prst="rect">
            <a:avLst/>
          </a:prstGeom>
          <a:solidFill>
            <a:srgbClr val="FFFF99"/>
          </a:solidFill>
          <a:ln w="57150" cmpd="thinThick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dirty="0" smtClean="0">
                <a:solidFill>
                  <a:srgbClr val="FF3300"/>
                </a:solidFill>
              </a:rPr>
              <a:t>Double Precision is default on </a:t>
            </a:r>
            <a:r>
              <a:rPr lang="en-US" sz="2000" dirty="0" err="1" smtClean="0">
                <a:solidFill>
                  <a:srgbClr val="FF3300"/>
                </a:solidFill>
              </a:rPr>
              <a:t>Matlab</a:t>
            </a:r>
            <a:r>
              <a:rPr lang="en-US" sz="2000" dirty="0" smtClean="0">
                <a:solidFill>
                  <a:srgbClr val="FF3300"/>
                </a:solidFill>
              </a:rPr>
              <a:t>.  Single precision and integer representation must be selected.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27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27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27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27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27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27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27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27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707" grpId="0" build="p" autoUpdateAnimBg="0"/>
      <p:bldP spid="72708" grpId="0" animBg="1" autoUpdateAnimBg="0"/>
      <p:bldP spid="5" grpId="0" animBg="1" autoUpdateAnimBg="0"/>
    </p:bld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381000"/>
            <a:ext cx="7772400" cy="1143000"/>
          </a:xfrm>
        </p:spPr>
        <p:txBody>
          <a:bodyPr/>
          <a:lstStyle/>
          <a:p>
            <a:r>
              <a:rPr lang="en-US"/>
              <a:t>Matlab </a:t>
            </a:r>
            <a:r>
              <a:rPr lang="en-US" i="1"/>
              <a:t>fzero</a:t>
            </a:r>
            <a:r>
              <a:rPr lang="en-US"/>
              <a:t> function.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00200"/>
            <a:ext cx="7772400" cy="47244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i="1"/>
              <a:t>fzero</a:t>
            </a:r>
            <a:r>
              <a:rPr lang="en-US" sz="2800"/>
              <a:t> utilizes a hybrid method, starting with bisection, switching to secant and to parabolic interpolation as appropriate.</a:t>
            </a:r>
          </a:p>
          <a:p>
            <a:pPr>
              <a:lnSpc>
                <a:spcPct val="90000"/>
              </a:lnSpc>
            </a:pPr>
            <a:r>
              <a:rPr lang="en-US" sz="2800"/>
              <a:t>options = optimset('Display','iter','TolX',tol)</a:t>
            </a:r>
            <a:br>
              <a:rPr lang="en-US" sz="2800"/>
            </a:br>
            <a:r>
              <a:rPr lang="en-US" sz="2800"/>
              <a:t/>
            </a:r>
            <a:br>
              <a:rPr lang="en-US" sz="2800"/>
            </a:br>
            <a:r>
              <a:rPr lang="en-US" sz="2800"/>
              <a:t>z = fzero(@demfun1,x,options)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x scalar: searches for root near initial x</a:t>
            </a:r>
          </a:p>
          <a:p>
            <a:pPr lvl="1">
              <a:lnSpc>
                <a:spcPct val="90000"/>
              </a:lnSpc>
            </a:pPr>
            <a:r>
              <a:rPr lang="en-US" sz="2400" b="1"/>
              <a:t>x </a:t>
            </a:r>
            <a:r>
              <a:rPr lang="en-US" sz="2400"/>
              <a:t>vector: guarantees a root between x(1) and x(2) if </a:t>
            </a:r>
            <a:r>
              <a:rPr lang="en-US" sz="2400" i="1"/>
              <a:t>funname</a:t>
            </a:r>
            <a:r>
              <a:rPr lang="en-US" sz="2400"/>
              <a:t> has different signs at the two x-values.</a:t>
            </a:r>
          </a:p>
          <a:p>
            <a:pPr lvl="1">
              <a:lnSpc>
                <a:spcPct val="90000"/>
              </a:lnSpc>
            </a:pPr>
            <a:r>
              <a:rPr lang="en-US" sz="2400" i="1"/>
              <a:t>TolX</a:t>
            </a:r>
            <a:r>
              <a:rPr lang="en-US" sz="2400"/>
              <a:t> regulates convergence criterion</a:t>
            </a:r>
          </a:p>
          <a:p>
            <a:pPr lvl="1">
              <a:lnSpc>
                <a:spcPct val="90000"/>
              </a:lnSpc>
            </a:pPr>
            <a:r>
              <a:rPr lang="en-US" sz="2400" i="1"/>
              <a:t>“iter”</a:t>
            </a:r>
            <a:r>
              <a:rPr lang="en-US" sz="2400"/>
              <a:t> produces diagnostic output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5" grpId="0" build="p" bldLvl="2" autoUpdateAnimBg="0"/>
    </p:bld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23" name="Picture 7"/>
          <p:cNvPicPr>
            <a:picLocks noChangeAspect="1" noChangeArrowheads="1"/>
          </p:cNvPicPr>
          <p:nvPr/>
        </p:nvPicPr>
        <p:blipFill>
          <a:blip r:embed="rId2" cstate="print"/>
          <a:srcRect t="30540"/>
          <a:stretch>
            <a:fillRect/>
          </a:stretch>
        </p:blipFill>
        <p:spPr bwMode="auto">
          <a:xfrm>
            <a:off x="838200" y="1143000"/>
            <a:ext cx="5638800" cy="2441575"/>
          </a:xfrm>
          <a:prstGeom prst="rect">
            <a:avLst/>
          </a:prstGeom>
          <a:noFill/>
          <a:ln w="38100" cmpd="dbl">
            <a:solidFill>
              <a:srgbClr val="FF9900"/>
            </a:solidFill>
            <a:miter lim="800000"/>
            <a:headEnd/>
            <a:tailEnd/>
          </a:ln>
          <a:effectLst/>
        </p:spPr>
      </p:pic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5257800" y="533400"/>
            <a:ext cx="3657600" cy="685800"/>
          </a:xfrm>
        </p:spPr>
        <p:txBody>
          <a:bodyPr/>
          <a:lstStyle/>
          <a:p>
            <a:r>
              <a:rPr lang="en-US" sz="4000" i="1"/>
              <a:t>fzero</a:t>
            </a:r>
            <a:r>
              <a:rPr lang="en-US" sz="4000"/>
              <a:t> Output</a:t>
            </a:r>
            <a:endParaRPr lang="en-US" i="1"/>
          </a:p>
        </p:txBody>
      </p:sp>
      <p:sp>
        <p:nvSpPr>
          <p:cNvPr id="34822" name="Text Box 6"/>
          <p:cNvSpPr txBox="1">
            <a:spLocks noChangeArrowheads="1"/>
          </p:cNvSpPr>
          <p:nvPr/>
        </p:nvSpPr>
        <p:spPr bwMode="auto">
          <a:xfrm>
            <a:off x="609600" y="457200"/>
            <a:ext cx="6019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pic>
        <p:nvPicPr>
          <p:cNvPr id="3482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38400" y="2514600"/>
            <a:ext cx="6096000" cy="3646488"/>
          </a:xfrm>
          <a:prstGeom prst="rect">
            <a:avLst/>
          </a:prstGeom>
          <a:noFill/>
          <a:ln w="38100" cmpd="dbl">
            <a:solidFill>
              <a:srgbClr val="FF990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8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8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/>
              <a:t>Matrix Computations</a:t>
            </a:r>
          </a:p>
        </p:txBody>
      </p:sp>
      <p:sp>
        <p:nvSpPr>
          <p:cNvPr id="9011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CSS455 Winter </a:t>
            </a:r>
            <a:r>
              <a:rPr lang="en-US" dirty="0" smtClean="0"/>
              <a:t>2011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Block Structure of Matrices</a:t>
            </a:r>
          </a:p>
        </p:txBody>
      </p:sp>
      <p:sp>
        <p:nvSpPr>
          <p:cNvPr id="911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Overall matrix can be viewed as constructed of rows and columns of smaller matrices or blocks.</a:t>
            </a:r>
          </a:p>
          <a:p>
            <a:r>
              <a:rPr lang="en-US"/>
              <a:t>Care must be taken to preserve correct dimensions.</a:t>
            </a:r>
          </a:p>
          <a:p>
            <a:r>
              <a:rPr lang="en-US"/>
              <a:t>Matlab will generally check dimensions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11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11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11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969696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11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11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11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969696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11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11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11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969696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139" grpId="0" build="p" autoUpdateAnimBg="0"/>
    </p:bld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914400"/>
          </a:xfrm>
        </p:spPr>
        <p:txBody>
          <a:bodyPr/>
          <a:lstStyle/>
          <a:p>
            <a:r>
              <a:rPr lang="en-US" sz="4000"/>
              <a:t>Block Structure</a:t>
            </a:r>
            <a:endParaRPr lang="en-US"/>
          </a:p>
        </p:txBody>
      </p:sp>
      <p:pic>
        <p:nvPicPr>
          <p:cNvPr id="9216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676400"/>
            <a:ext cx="3962400" cy="39449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9216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38600" y="1447800"/>
            <a:ext cx="4486275" cy="5181600"/>
          </a:xfrm>
          <a:prstGeom prst="rect">
            <a:avLst/>
          </a:prstGeom>
          <a:noFill/>
          <a:ln w="57150" cmpd="thinThick">
            <a:solidFill>
              <a:srgbClr val="FF000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21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21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21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21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914400"/>
          </a:xfrm>
        </p:spPr>
        <p:txBody>
          <a:bodyPr/>
          <a:lstStyle/>
          <a:p>
            <a:r>
              <a:rPr lang="en-US" sz="4000"/>
              <a:t>Block Structure</a:t>
            </a:r>
            <a:endParaRPr lang="en-US"/>
          </a:p>
        </p:txBody>
      </p:sp>
      <p:pic>
        <p:nvPicPr>
          <p:cNvPr id="9318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600200"/>
            <a:ext cx="3810000" cy="37068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9318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0400" y="1371600"/>
            <a:ext cx="5181600" cy="4302125"/>
          </a:xfrm>
          <a:prstGeom prst="rect">
            <a:avLst/>
          </a:prstGeom>
          <a:noFill/>
          <a:ln w="57150" cmpd="thickThin">
            <a:solidFill>
              <a:srgbClr val="FF990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31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31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914400"/>
          </a:xfrm>
        </p:spPr>
        <p:txBody>
          <a:bodyPr/>
          <a:lstStyle/>
          <a:p>
            <a:r>
              <a:rPr lang="en-US" sz="4000"/>
              <a:t>Block Structure</a:t>
            </a:r>
            <a:endParaRPr lang="en-US"/>
          </a:p>
        </p:txBody>
      </p:sp>
      <p:pic>
        <p:nvPicPr>
          <p:cNvPr id="9421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295400"/>
            <a:ext cx="5181600" cy="4302125"/>
          </a:xfrm>
          <a:prstGeom prst="rect">
            <a:avLst/>
          </a:prstGeom>
          <a:noFill/>
          <a:ln w="57150" cmpd="thickThin">
            <a:solidFill>
              <a:srgbClr val="FF9900"/>
            </a:solidFill>
            <a:miter lim="800000"/>
            <a:headEnd/>
            <a:tailEnd/>
          </a:ln>
          <a:effectLst/>
        </p:spPr>
      </p:pic>
      <p:pic>
        <p:nvPicPr>
          <p:cNvPr id="9421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24200" y="1295400"/>
            <a:ext cx="5334000" cy="3014663"/>
          </a:xfrm>
          <a:prstGeom prst="rect">
            <a:avLst/>
          </a:prstGeom>
          <a:noFill/>
          <a:ln w="57150" cmpd="thinThick">
            <a:solidFill>
              <a:srgbClr val="99CC0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42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42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42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42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914400"/>
          </a:xfrm>
        </p:spPr>
        <p:txBody>
          <a:bodyPr/>
          <a:lstStyle/>
          <a:p>
            <a:r>
              <a:rPr lang="en-US" sz="4000"/>
              <a:t>Block Structure</a:t>
            </a:r>
            <a:endParaRPr lang="en-US"/>
          </a:p>
        </p:txBody>
      </p:sp>
      <p:pic>
        <p:nvPicPr>
          <p:cNvPr id="9523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1295400"/>
            <a:ext cx="5181600" cy="4302125"/>
          </a:xfrm>
          <a:prstGeom prst="rect">
            <a:avLst/>
          </a:prstGeom>
          <a:noFill/>
          <a:ln w="57150" cmpd="thickThin">
            <a:solidFill>
              <a:srgbClr val="FF9900"/>
            </a:solidFill>
            <a:miter lim="800000"/>
            <a:headEnd/>
            <a:tailEnd/>
          </a:ln>
          <a:effectLst/>
        </p:spPr>
      </p:pic>
      <p:graphicFrame>
        <p:nvGraphicFramePr>
          <p:cNvPr id="95236" name="Object 4"/>
          <p:cNvGraphicFramePr>
            <a:graphicFrameLocks noChangeAspect="1"/>
          </p:cNvGraphicFramePr>
          <p:nvPr/>
        </p:nvGraphicFramePr>
        <p:xfrm>
          <a:off x="3048000" y="1219200"/>
          <a:ext cx="5638800" cy="3478213"/>
        </p:xfrm>
        <a:graphic>
          <a:graphicData uri="http://schemas.openxmlformats.org/presentationml/2006/ole">
            <p:oleObj spid="_x0000_s95236" name="Bitmap Image" r:id="rId4" imgW="2486372" imgH="1533739" progId="PBrush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/>
              <a:t>y = Ax</a:t>
            </a:r>
            <a:br>
              <a:rPr lang="en-US" b="1"/>
            </a:br>
            <a:r>
              <a:rPr lang="en-US" b="1"/>
              <a:t> </a:t>
            </a:r>
            <a:r>
              <a:rPr lang="en-US"/>
              <a:t>(Matrix-Vector Product)</a:t>
            </a:r>
            <a:endParaRPr lang="en-US" b="1"/>
          </a:p>
        </p:txBody>
      </p:sp>
      <p:sp>
        <p:nvSpPr>
          <p:cNvPr id="962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772400" cy="2057400"/>
          </a:xfrm>
        </p:spPr>
        <p:txBody>
          <a:bodyPr/>
          <a:lstStyle/>
          <a:p>
            <a:r>
              <a:rPr lang="en-US"/>
              <a:t>Each element of the product vector </a:t>
            </a:r>
            <a:r>
              <a:rPr lang="en-US" b="1"/>
              <a:t>y</a:t>
            </a:r>
            <a:r>
              <a:rPr lang="en-US"/>
              <a:t> is the result of an inner product (dot product) between a row of </a:t>
            </a:r>
            <a:r>
              <a:rPr lang="en-US" b="1"/>
              <a:t>A (</a:t>
            </a:r>
            <a:r>
              <a:rPr lang="en-US"/>
              <a:t>a row vector) and the column vector </a:t>
            </a:r>
            <a:r>
              <a:rPr lang="en-US" b="1"/>
              <a:t>x</a:t>
            </a:r>
            <a:endParaRPr lang="en-US"/>
          </a:p>
        </p:txBody>
      </p:sp>
      <p:graphicFrame>
        <p:nvGraphicFramePr>
          <p:cNvPr id="96260" name="Object 4"/>
          <p:cNvGraphicFramePr>
            <a:graphicFrameLocks noChangeAspect="1"/>
          </p:cNvGraphicFramePr>
          <p:nvPr/>
        </p:nvGraphicFramePr>
        <p:xfrm>
          <a:off x="3581400" y="3657600"/>
          <a:ext cx="3200400" cy="1747838"/>
        </p:xfrm>
        <a:graphic>
          <a:graphicData uri="http://schemas.openxmlformats.org/presentationml/2006/ole">
            <p:oleObj spid="_x0000_s96260" name="Equation" r:id="rId3" imgW="787320" imgH="4316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3962400" cy="1143000"/>
          </a:xfrm>
        </p:spPr>
        <p:txBody>
          <a:bodyPr/>
          <a:lstStyle/>
          <a:p>
            <a:pPr algn="l"/>
            <a:r>
              <a:rPr lang="en-US" sz="3600"/>
              <a:t>Work Group Project</a:t>
            </a:r>
          </a:p>
        </p:txBody>
      </p:sp>
      <p:sp>
        <p:nvSpPr>
          <p:cNvPr id="97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800"/>
              <a:t>Given the matrix-vector product</a:t>
            </a:r>
            <a:br>
              <a:rPr lang="en-US" sz="2800"/>
            </a:br>
            <a:r>
              <a:rPr lang="en-US" sz="2800"/>
              <a:t>		</a:t>
            </a:r>
            <a:r>
              <a:rPr lang="en-US" sz="2800" b="1"/>
              <a:t>y = Ax</a:t>
            </a:r>
            <a:br>
              <a:rPr lang="en-US" sz="2800" b="1"/>
            </a:br>
            <a:r>
              <a:rPr lang="en-US" sz="2800"/>
              <a:t>where </a:t>
            </a:r>
            <a:r>
              <a:rPr lang="en-US" sz="2800" b="1"/>
              <a:t>y </a:t>
            </a:r>
            <a:r>
              <a:rPr lang="en-US" sz="2800"/>
              <a:t>is an (</a:t>
            </a:r>
            <a:r>
              <a:rPr lang="en-US" sz="2800" i="1"/>
              <a:t>r</a:t>
            </a:r>
            <a:r>
              <a:rPr lang="en-US" sz="2800"/>
              <a:t> </a:t>
            </a:r>
            <a:r>
              <a:rPr lang="en-US" sz="2800">
                <a:sym typeface="Symbol" pitchFamily="18" charset="2"/>
              </a:rPr>
              <a:t></a:t>
            </a:r>
            <a:r>
              <a:rPr lang="en-US" sz="2800"/>
              <a:t> 1) column vector, </a:t>
            </a:r>
            <a:br>
              <a:rPr lang="en-US" sz="2800"/>
            </a:br>
            <a:r>
              <a:rPr lang="en-US" sz="2800"/>
              <a:t> </a:t>
            </a:r>
            <a:r>
              <a:rPr lang="en-US" sz="2800" b="1"/>
              <a:t>x</a:t>
            </a:r>
            <a:r>
              <a:rPr lang="en-US" sz="2800"/>
              <a:t> is an (</a:t>
            </a:r>
            <a:r>
              <a:rPr lang="en-US" sz="2800" i="1"/>
              <a:t>n</a:t>
            </a:r>
            <a:r>
              <a:rPr lang="en-US" sz="2800"/>
              <a:t> </a:t>
            </a:r>
            <a:r>
              <a:rPr lang="en-US" sz="2800">
                <a:sym typeface="Symbol" pitchFamily="18" charset="2"/>
              </a:rPr>
              <a:t></a:t>
            </a:r>
            <a:r>
              <a:rPr lang="en-US" sz="2800"/>
              <a:t> 1)  and  </a:t>
            </a:r>
            <a:r>
              <a:rPr lang="en-US" sz="2800" b="1"/>
              <a:t>A </a:t>
            </a:r>
            <a:r>
              <a:rPr lang="en-US" sz="2800"/>
              <a:t>is an (</a:t>
            </a:r>
            <a:r>
              <a:rPr lang="en-US" sz="2800" i="1"/>
              <a:t>r</a:t>
            </a:r>
            <a:r>
              <a:rPr lang="en-US" sz="2800"/>
              <a:t> </a:t>
            </a:r>
            <a:r>
              <a:rPr lang="en-US" sz="2800">
                <a:sym typeface="Symbol" pitchFamily="18" charset="2"/>
              </a:rPr>
              <a:t></a:t>
            </a:r>
            <a:r>
              <a:rPr lang="en-US" sz="2800"/>
              <a:t> </a:t>
            </a:r>
            <a:r>
              <a:rPr lang="en-US" sz="2800" i="1"/>
              <a:t>n</a:t>
            </a:r>
            <a:r>
              <a:rPr lang="en-US" sz="2800"/>
              <a:t>) matrix, write pseudo code for a suitable algorithm.</a:t>
            </a:r>
          </a:p>
          <a:p>
            <a:r>
              <a:rPr lang="en-US" sz="2800"/>
              <a:t>Estimate in terms of </a:t>
            </a:r>
            <a:r>
              <a:rPr lang="en-US" sz="2800" i="1"/>
              <a:t>r</a:t>
            </a:r>
            <a:r>
              <a:rPr lang="en-US" sz="2800"/>
              <a:t> and </a:t>
            </a:r>
            <a:r>
              <a:rPr lang="en-US" sz="2800" i="1"/>
              <a:t>n</a:t>
            </a:r>
            <a:r>
              <a:rPr lang="en-US" sz="2800"/>
              <a:t> the number of floating point operations (multiplies, additions and subtractions) in this algorithm.</a:t>
            </a:r>
          </a:p>
          <a:p>
            <a:endParaRPr lang="en-US" sz="2800"/>
          </a:p>
        </p:txBody>
      </p:sp>
      <p:graphicFrame>
        <p:nvGraphicFramePr>
          <p:cNvPr id="97284" name="Object 4"/>
          <p:cNvGraphicFramePr>
            <a:graphicFrameLocks noChangeAspect="1"/>
          </p:cNvGraphicFramePr>
          <p:nvPr/>
        </p:nvGraphicFramePr>
        <p:xfrm>
          <a:off x="5181600" y="609600"/>
          <a:ext cx="2362200" cy="1290638"/>
        </p:xfrm>
        <a:graphic>
          <a:graphicData uri="http://schemas.openxmlformats.org/presentationml/2006/ole">
            <p:oleObj spid="_x0000_s97284" name="Equation" r:id="rId3" imgW="787320" imgH="431640" progId="Equation.3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7772400" cy="1143000"/>
          </a:xfrm>
        </p:spPr>
        <p:txBody>
          <a:bodyPr/>
          <a:lstStyle/>
          <a:p>
            <a:r>
              <a:rPr lang="en-US" smtClean="0"/>
              <a:t>Floating Point Representation</a:t>
            </a:r>
          </a:p>
        </p:txBody>
      </p:sp>
      <p:graphicFrame>
        <p:nvGraphicFramePr>
          <p:cNvPr id="73731" name="Object 3"/>
          <p:cNvGraphicFramePr>
            <a:graphicFrameLocks noChangeAspect="1"/>
          </p:cNvGraphicFramePr>
          <p:nvPr/>
        </p:nvGraphicFramePr>
        <p:xfrm>
          <a:off x="609600" y="1371600"/>
          <a:ext cx="8108950" cy="781050"/>
        </p:xfrm>
        <a:graphic>
          <a:graphicData uri="http://schemas.openxmlformats.org/presentationml/2006/ole">
            <p:oleObj spid="_x0000_s209922" name="Equation" r:id="rId3" imgW="2489040" imgH="241200" progId="Equation.3">
              <p:embed/>
            </p:oleObj>
          </a:graphicData>
        </a:graphic>
      </p:graphicFrame>
      <p:sp>
        <p:nvSpPr>
          <p:cNvPr id="73732" name="Text Box 4"/>
          <p:cNvSpPr txBox="1">
            <a:spLocks noChangeArrowheads="1"/>
          </p:cNvSpPr>
          <p:nvPr/>
        </p:nvSpPr>
        <p:spPr bwMode="auto">
          <a:xfrm>
            <a:off x="685800" y="2362200"/>
            <a:ext cx="7924800" cy="2443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US" sz="2800">
                <a:sym typeface="Symbol" pitchFamily="18" charset="2"/>
              </a:rPr>
              <a:t> is the base  </a:t>
            </a:r>
            <a:r>
              <a:rPr lang="en-US" sz="2800">
                <a:solidFill>
                  <a:srgbClr val="FF3300"/>
                </a:solidFill>
                <a:sym typeface="Symbol" pitchFamily="18" charset="2"/>
              </a:rPr>
              <a:t>(=2 in binary system)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sz="2800" i="1">
                <a:sym typeface="Symbol" pitchFamily="18" charset="2"/>
              </a:rPr>
              <a:t>b</a:t>
            </a:r>
            <a:r>
              <a:rPr lang="en-US" sz="2800" i="1" baseline="-25000">
                <a:sym typeface="Symbol" pitchFamily="18" charset="2"/>
              </a:rPr>
              <a:t>0</a:t>
            </a:r>
            <a:r>
              <a:rPr lang="en-US" sz="2800" i="1">
                <a:sym typeface="Symbol" pitchFamily="18" charset="2"/>
              </a:rPr>
              <a:t> </a:t>
            </a:r>
            <a:r>
              <a:rPr lang="en-US" sz="2800">
                <a:sym typeface="Symbol" pitchFamily="18" charset="2"/>
              </a:rPr>
              <a:t>is implicit digit (defined by convention) </a:t>
            </a:r>
            <a:r>
              <a:rPr lang="en-US" sz="2800">
                <a:solidFill>
                  <a:srgbClr val="FF3300"/>
                </a:solidFill>
                <a:sym typeface="Symbol" pitchFamily="18" charset="2"/>
              </a:rPr>
              <a:t>(</a:t>
            </a:r>
            <a:r>
              <a:rPr lang="en-US" sz="2800" i="1">
                <a:solidFill>
                  <a:srgbClr val="FF3300"/>
                </a:solidFill>
                <a:sym typeface="Symbol" pitchFamily="18" charset="2"/>
              </a:rPr>
              <a:t>b</a:t>
            </a:r>
            <a:r>
              <a:rPr lang="en-US" sz="2800" i="1" baseline="-25000">
                <a:solidFill>
                  <a:srgbClr val="FF3300"/>
                </a:solidFill>
                <a:sym typeface="Symbol" pitchFamily="18" charset="2"/>
              </a:rPr>
              <a:t>0</a:t>
            </a:r>
            <a:r>
              <a:rPr lang="en-US" sz="2800" i="1">
                <a:solidFill>
                  <a:srgbClr val="FF3300"/>
                </a:solidFill>
                <a:sym typeface="Symbol" pitchFamily="18" charset="2"/>
              </a:rPr>
              <a:t>=1)</a:t>
            </a:r>
            <a:endParaRPr lang="en-US" sz="2800">
              <a:solidFill>
                <a:srgbClr val="FF3300"/>
              </a:solidFill>
              <a:sym typeface="Symbol" pitchFamily="18" charset="2"/>
            </a:endParaRP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sz="2800" i="1">
                <a:sym typeface="Symbol" pitchFamily="18" charset="2"/>
              </a:rPr>
              <a:t>b</a:t>
            </a:r>
            <a:r>
              <a:rPr lang="en-US" sz="2800" i="1" baseline="-25000">
                <a:sym typeface="Symbol" pitchFamily="18" charset="2"/>
              </a:rPr>
              <a:t>1</a:t>
            </a:r>
            <a:r>
              <a:rPr lang="en-US" sz="2800" i="1">
                <a:sym typeface="Symbol" pitchFamily="18" charset="2"/>
              </a:rPr>
              <a:t>b</a:t>
            </a:r>
            <a:r>
              <a:rPr lang="en-US" sz="2800" i="1" baseline="-25000">
                <a:sym typeface="Symbol" pitchFamily="18" charset="2"/>
              </a:rPr>
              <a:t>2</a:t>
            </a:r>
            <a:r>
              <a:rPr lang="en-US" sz="2800" i="1">
                <a:sym typeface="Symbol" pitchFamily="18" charset="2"/>
              </a:rPr>
              <a:t>…b</a:t>
            </a:r>
            <a:r>
              <a:rPr lang="en-US" sz="2800" i="1" baseline="-25000">
                <a:sym typeface="Symbol" pitchFamily="18" charset="2"/>
              </a:rPr>
              <a:t>N</a:t>
            </a:r>
            <a:r>
              <a:rPr lang="en-US" sz="2800" i="1">
                <a:sym typeface="Symbol" pitchFamily="18" charset="2"/>
              </a:rPr>
              <a:t> </a:t>
            </a:r>
            <a:r>
              <a:rPr lang="en-US" sz="2800">
                <a:sym typeface="Symbol" pitchFamily="18" charset="2"/>
              </a:rPr>
              <a:t>is the mantissa field of </a:t>
            </a:r>
            <a:r>
              <a:rPr lang="en-US" sz="2800" i="1">
                <a:sym typeface="Symbol" pitchFamily="18" charset="2"/>
              </a:rPr>
              <a:t>N-</a:t>
            </a:r>
            <a:r>
              <a:rPr lang="en-US" sz="2800">
                <a:sym typeface="Symbol" pitchFamily="18" charset="2"/>
              </a:rPr>
              <a:t>digits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sz="2800" i="1">
                <a:sym typeface="Symbol" pitchFamily="18" charset="2"/>
              </a:rPr>
              <a:t>E</a:t>
            </a:r>
            <a:r>
              <a:rPr lang="en-US" sz="2800">
                <a:sym typeface="Symbol" pitchFamily="18" charset="2"/>
              </a:rPr>
              <a:t> is the exponent field</a:t>
            </a:r>
          </a:p>
        </p:txBody>
      </p:sp>
      <p:graphicFrame>
        <p:nvGraphicFramePr>
          <p:cNvPr id="73733" name="Object 5"/>
          <p:cNvGraphicFramePr>
            <a:graphicFrameLocks noChangeAspect="1"/>
          </p:cNvGraphicFramePr>
          <p:nvPr/>
        </p:nvGraphicFramePr>
        <p:xfrm>
          <a:off x="1905000" y="5105400"/>
          <a:ext cx="5410200" cy="1023938"/>
        </p:xfrm>
        <a:graphic>
          <a:graphicData uri="http://schemas.openxmlformats.org/presentationml/2006/ole">
            <p:oleObj spid="_x0000_s209923" name="Equation" r:id="rId4" imgW="2273040" imgH="4316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37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37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37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37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37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37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37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37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37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37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37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37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37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37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37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37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732" grpId="0" build="p" autoUpdateAnimBg="0"/>
    </p:bld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With Partner</a:t>
            </a:r>
          </a:p>
        </p:txBody>
      </p:sp>
      <p:sp>
        <p:nvSpPr>
          <p:cNvPr id="157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Part I of Activity 4  - 5 minutes</a:t>
            </a:r>
          </a:p>
          <a:p>
            <a:r>
              <a:rPr lang="en-US"/>
              <a:t>Describe your algorithm at board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8229600" cy="1143000"/>
          </a:xfrm>
        </p:spPr>
        <p:txBody>
          <a:bodyPr/>
          <a:lstStyle/>
          <a:p>
            <a:pPr algn="l"/>
            <a:r>
              <a:rPr lang="en-US" sz="3600"/>
              <a:t>The element </a:t>
            </a:r>
            <a:r>
              <a:rPr lang="en-US" sz="3600" b="1"/>
              <a:t>y</a:t>
            </a:r>
            <a:r>
              <a:rPr lang="en-US" sz="3600" baseline="-25000"/>
              <a:t>1</a:t>
            </a:r>
            <a:r>
              <a:rPr lang="en-US" sz="3600"/>
              <a:t> is formed by the scalar product of row-1 of </a:t>
            </a:r>
            <a:r>
              <a:rPr lang="en-US" sz="3600" b="1"/>
              <a:t>A</a:t>
            </a:r>
            <a:r>
              <a:rPr lang="en-US" sz="3600"/>
              <a:t> with column </a:t>
            </a:r>
            <a:r>
              <a:rPr lang="en-US" sz="3600" b="1"/>
              <a:t>x</a:t>
            </a:r>
            <a:r>
              <a:rPr lang="en-US" sz="3600"/>
              <a:t>.</a:t>
            </a:r>
            <a:endParaRPr lang="en-US"/>
          </a:p>
        </p:txBody>
      </p:sp>
      <p:graphicFrame>
        <p:nvGraphicFramePr>
          <p:cNvPr id="98307" name="Object 3"/>
          <p:cNvGraphicFramePr>
            <a:graphicFrameLocks noChangeAspect="1"/>
          </p:cNvGraphicFramePr>
          <p:nvPr/>
        </p:nvGraphicFramePr>
        <p:xfrm>
          <a:off x="4514850" y="3321050"/>
          <a:ext cx="112713" cy="214313"/>
        </p:xfrm>
        <a:graphic>
          <a:graphicData uri="http://schemas.openxmlformats.org/presentationml/2006/ole">
            <p:oleObj spid="_x0000_s98307" name="Equation" r:id="rId3" imgW="114120" imgH="215640" progId="Equation.3">
              <p:embed/>
            </p:oleObj>
          </a:graphicData>
        </a:graphic>
      </p:graphicFrame>
      <p:sp>
        <p:nvSpPr>
          <p:cNvPr id="98308" name="Rectangle 4"/>
          <p:cNvSpPr>
            <a:spLocks noChangeArrowheads="1"/>
          </p:cNvSpPr>
          <p:nvPr/>
        </p:nvSpPr>
        <p:spPr bwMode="auto">
          <a:xfrm flipH="1" flipV="1">
            <a:off x="762000" y="2590800"/>
            <a:ext cx="2514600" cy="838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8309" name="Rectangle 5"/>
          <p:cNvSpPr>
            <a:spLocks noChangeArrowheads="1"/>
          </p:cNvSpPr>
          <p:nvPr/>
        </p:nvSpPr>
        <p:spPr bwMode="auto">
          <a:xfrm flipH="1" flipV="1">
            <a:off x="6553200" y="2743200"/>
            <a:ext cx="228600" cy="838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8310" name="Text Box 6"/>
          <p:cNvSpPr txBox="1">
            <a:spLocks noChangeArrowheads="1"/>
          </p:cNvSpPr>
          <p:nvPr/>
        </p:nvSpPr>
        <p:spPr bwMode="auto">
          <a:xfrm>
            <a:off x="1676400" y="2819400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A</a:t>
            </a:r>
          </a:p>
        </p:txBody>
      </p:sp>
      <p:sp>
        <p:nvSpPr>
          <p:cNvPr id="98311" name="Text Box 7"/>
          <p:cNvSpPr txBox="1">
            <a:spLocks noChangeArrowheads="1"/>
          </p:cNvSpPr>
          <p:nvPr/>
        </p:nvSpPr>
        <p:spPr bwMode="auto">
          <a:xfrm>
            <a:off x="6477000" y="2971800"/>
            <a:ext cx="1143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y=Ax</a:t>
            </a:r>
          </a:p>
        </p:txBody>
      </p:sp>
      <p:sp>
        <p:nvSpPr>
          <p:cNvPr id="98312" name="Text Box 8"/>
          <p:cNvSpPr txBox="1">
            <a:spLocks noChangeArrowheads="1"/>
          </p:cNvSpPr>
          <p:nvPr/>
        </p:nvSpPr>
        <p:spPr bwMode="auto">
          <a:xfrm>
            <a:off x="1219200" y="3810000"/>
            <a:ext cx="10668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i="1">
                <a:solidFill>
                  <a:srgbClr val="FF3300"/>
                </a:solidFill>
              </a:rPr>
              <a:t>r </a:t>
            </a:r>
            <a:r>
              <a:rPr lang="en-US" sz="3200">
                <a:solidFill>
                  <a:srgbClr val="FF3300"/>
                </a:solidFill>
              </a:rPr>
              <a:t>x</a:t>
            </a:r>
            <a:r>
              <a:rPr lang="en-US" sz="3200" i="1">
                <a:solidFill>
                  <a:srgbClr val="FF3300"/>
                </a:solidFill>
              </a:rPr>
              <a:t> n</a:t>
            </a:r>
          </a:p>
        </p:txBody>
      </p:sp>
      <p:sp>
        <p:nvSpPr>
          <p:cNvPr id="98313" name="Rectangle 9"/>
          <p:cNvSpPr>
            <a:spLocks noChangeArrowheads="1"/>
          </p:cNvSpPr>
          <p:nvPr/>
        </p:nvSpPr>
        <p:spPr bwMode="auto">
          <a:xfrm>
            <a:off x="4038600" y="4724400"/>
            <a:ext cx="9969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200" i="1">
                <a:solidFill>
                  <a:srgbClr val="FF3300"/>
                </a:solidFill>
              </a:rPr>
              <a:t>n </a:t>
            </a:r>
            <a:r>
              <a:rPr lang="en-US" sz="3200">
                <a:solidFill>
                  <a:srgbClr val="FF3300"/>
                </a:solidFill>
              </a:rPr>
              <a:t>x</a:t>
            </a:r>
            <a:r>
              <a:rPr lang="en-US" sz="3200" i="1">
                <a:solidFill>
                  <a:srgbClr val="FF3300"/>
                </a:solidFill>
              </a:rPr>
              <a:t> 1</a:t>
            </a:r>
          </a:p>
        </p:txBody>
      </p:sp>
      <p:sp>
        <p:nvSpPr>
          <p:cNvPr id="98314" name="Rectangle 10"/>
          <p:cNvSpPr>
            <a:spLocks noChangeArrowheads="1"/>
          </p:cNvSpPr>
          <p:nvPr/>
        </p:nvSpPr>
        <p:spPr bwMode="auto">
          <a:xfrm>
            <a:off x="7010400" y="4038600"/>
            <a:ext cx="9525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200" i="1">
                <a:solidFill>
                  <a:srgbClr val="FF3300"/>
                </a:solidFill>
              </a:rPr>
              <a:t>r </a:t>
            </a:r>
            <a:r>
              <a:rPr lang="en-US" sz="3200">
                <a:solidFill>
                  <a:srgbClr val="FF3300"/>
                </a:solidFill>
              </a:rPr>
              <a:t>x</a:t>
            </a:r>
            <a:r>
              <a:rPr lang="en-US" sz="3200" i="1">
                <a:solidFill>
                  <a:srgbClr val="FF3300"/>
                </a:solidFill>
              </a:rPr>
              <a:t> 1</a:t>
            </a:r>
          </a:p>
        </p:txBody>
      </p:sp>
      <p:sp>
        <p:nvSpPr>
          <p:cNvPr id="98315" name="Rectangle 11"/>
          <p:cNvSpPr>
            <a:spLocks noChangeArrowheads="1"/>
          </p:cNvSpPr>
          <p:nvPr/>
        </p:nvSpPr>
        <p:spPr bwMode="auto">
          <a:xfrm>
            <a:off x="762000" y="2590800"/>
            <a:ext cx="25146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8316" name="Rectangle 12"/>
          <p:cNvSpPr>
            <a:spLocks noChangeArrowheads="1"/>
          </p:cNvSpPr>
          <p:nvPr/>
        </p:nvSpPr>
        <p:spPr bwMode="auto">
          <a:xfrm rot="-5400000">
            <a:off x="3581400" y="3048000"/>
            <a:ext cx="2362200" cy="2286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8317" name="Rectangle 13"/>
          <p:cNvSpPr>
            <a:spLocks noChangeArrowheads="1"/>
          </p:cNvSpPr>
          <p:nvPr/>
        </p:nvSpPr>
        <p:spPr bwMode="auto">
          <a:xfrm>
            <a:off x="6553200" y="2743200"/>
            <a:ext cx="2286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98318" name="Object 14"/>
          <p:cNvGraphicFramePr>
            <a:graphicFrameLocks noChangeAspect="1"/>
          </p:cNvGraphicFramePr>
          <p:nvPr/>
        </p:nvGraphicFramePr>
        <p:xfrm>
          <a:off x="1200150" y="5334000"/>
          <a:ext cx="6667500" cy="1182688"/>
        </p:xfrm>
        <a:graphic>
          <a:graphicData uri="http://schemas.openxmlformats.org/presentationml/2006/ole">
            <p:oleObj spid="_x0000_s98318" name="Equation" r:id="rId4" imgW="2425680" imgH="431640" progId="Equation.3">
              <p:embed/>
            </p:oleObj>
          </a:graphicData>
        </a:graphic>
      </p:graphicFrame>
      <p:sp>
        <p:nvSpPr>
          <p:cNvPr id="98319" name="Text Box 15"/>
          <p:cNvSpPr txBox="1">
            <a:spLocks noChangeArrowheads="1"/>
          </p:cNvSpPr>
          <p:nvPr/>
        </p:nvSpPr>
        <p:spPr bwMode="auto">
          <a:xfrm>
            <a:off x="4648200" y="2209800"/>
            <a:ext cx="228600" cy="1917700"/>
          </a:xfrm>
          <a:prstGeom prst="rect">
            <a:avLst/>
          </a:prstGeom>
          <a:solidFill>
            <a:schemeClr val="accent1">
              <a:alpha val="8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/>
              <a:t>x</a:t>
            </a:r>
            <a:br>
              <a:rPr lang="en-US" b="1"/>
            </a:br>
            <a:r>
              <a:rPr lang="en-US" b="1"/>
              <a:t/>
            </a:r>
            <a:br>
              <a:rPr lang="en-US" b="1"/>
            </a:br>
            <a:r>
              <a:rPr lang="en-US" b="1"/>
              <a:t/>
            </a:r>
            <a:br>
              <a:rPr lang="en-US" b="1"/>
            </a:br>
            <a:endParaRPr lang="en-US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9330" name="Object 2"/>
          <p:cNvGraphicFramePr>
            <a:graphicFrameLocks noChangeAspect="1"/>
          </p:cNvGraphicFramePr>
          <p:nvPr/>
        </p:nvGraphicFramePr>
        <p:xfrm>
          <a:off x="4514850" y="3321050"/>
          <a:ext cx="112713" cy="214313"/>
        </p:xfrm>
        <a:graphic>
          <a:graphicData uri="http://schemas.openxmlformats.org/presentationml/2006/ole">
            <p:oleObj spid="_x0000_s99330" name="Equation" r:id="rId3" imgW="114120" imgH="215640" progId="Equation.3">
              <p:embed/>
            </p:oleObj>
          </a:graphicData>
        </a:graphic>
      </p:graphicFrame>
      <p:graphicFrame>
        <p:nvGraphicFramePr>
          <p:cNvPr id="99331" name="Object 3"/>
          <p:cNvGraphicFramePr>
            <a:graphicFrameLocks noChangeAspect="1"/>
          </p:cNvGraphicFramePr>
          <p:nvPr/>
        </p:nvGraphicFramePr>
        <p:xfrm>
          <a:off x="1143000" y="5334000"/>
          <a:ext cx="6842125" cy="1182688"/>
        </p:xfrm>
        <a:graphic>
          <a:graphicData uri="http://schemas.openxmlformats.org/presentationml/2006/ole">
            <p:oleObj spid="_x0000_s99331" name="Equation" r:id="rId4" imgW="2489040" imgH="431640" progId="Equation.3">
              <p:embed/>
            </p:oleObj>
          </a:graphicData>
        </a:graphic>
      </p:graphicFrame>
      <p:sp>
        <p:nvSpPr>
          <p:cNvPr id="99332" name="Rectangle 4"/>
          <p:cNvSpPr>
            <a:spLocks noChangeArrowheads="1"/>
          </p:cNvSpPr>
          <p:nvPr/>
        </p:nvSpPr>
        <p:spPr bwMode="auto">
          <a:xfrm>
            <a:off x="685800" y="2971800"/>
            <a:ext cx="25146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99333" name="Group 5"/>
          <p:cNvGrpSpPr>
            <a:grpSpLocks/>
          </p:cNvGrpSpPr>
          <p:nvPr/>
        </p:nvGrpSpPr>
        <p:grpSpPr bwMode="auto">
          <a:xfrm>
            <a:off x="685800" y="1981200"/>
            <a:ext cx="7200900" cy="3322638"/>
            <a:chOff x="432" y="1248"/>
            <a:chExt cx="4536" cy="2093"/>
          </a:xfrm>
        </p:grpSpPr>
        <p:grpSp>
          <p:nvGrpSpPr>
            <p:cNvPr id="99334" name="Group 6"/>
            <p:cNvGrpSpPr>
              <a:grpSpLocks/>
            </p:cNvGrpSpPr>
            <p:nvPr/>
          </p:nvGrpSpPr>
          <p:grpSpPr bwMode="auto">
            <a:xfrm>
              <a:off x="432" y="1632"/>
              <a:ext cx="4536" cy="1709"/>
              <a:chOff x="432" y="1632"/>
              <a:chExt cx="4536" cy="1709"/>
            </a:xfrm>
          </p:grpSpPr>
          <p:sp>
            <p:nvSpPr>
              <p:cNvPr id="99335" name="Rectangle 7"/>
              <p:cNvSpPr>
                <a:spLocks noChangeArrowheads="1"/>
              </p:cNvSpPr>
              <p:nvPr/>
            </p:nvSpPr>
            <p:spPr bwMode="auto">
              <a:xfrm flipH="1" flipV="1">
                <a:off x="432" y="1632"/>
                <a:ext cx="1584" cy="528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9336" name="Rectangle 8"/>
              <p:cNvSpPr>
                <a:spLocks noChangeArrowheads="1"/>
              </p:cNvSpPr>
              <p:nvPr/>
            </p:nvSpPr>
            <p:spPr bwMode="auto">
              <a:xfrm flipH="1" flipV="1">
                <a:off x="4080" y="1728"/>
                <a:ext cx="144" cy="528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9337" name="Text Box 9"/>
              <p:cNvSpPr txBox="1">
                <a:spLocks noChangeArrowheads="1"/>
              </p:cNvSpPr>
              <p:nvPr/>
            </p:nvSpPr>
            <p:spPr bwMode="auto">
              <a:xfrm>
                <a:off x="1008" y="1776"/>
                <a:ext cx="288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b="1"/>
                  <a:t>A</a:t>
                </a:r>
              </a:p>
            </p:txBody>
          </p:sp>
          <p:sp>
            <p:nvSpPr>
              <p:cNvPr id="99338" name="Text Box 10"/>
              <p:cNvSpPr txBox="1">
                <a:spLocks noChangeArrowheads="1"/>
              </p:cNvSpPr>
              <p:nvPr/>
            </p:nvSpPr>
            <p:spPr bwMode="auto">
              <a:xfrm>
                <a:off x="4080" y="2016"/>
                <a:ext cx="720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b="1"/>
                  <a:t>y=Ax</a:t>
                </a:r>
              </a:p>
            </p:txBody>
          </p:sp>
          <p:sp>
            <p:nvSpPr>
              <p:cNvPr id="99339" name="Text Box 11"/>
              <p:cNvSpPr txBox="1">
                <a:spLocks noChangeArrowheads="1"/>
              </p:cNvSpPr>
              <p:nvPr/>
            </p:nvSpPr>
            <p:spPr bwMode="auto">
              <a:xfrm>
                <a:off x="720" y="2400"/>
                <a:ext cx="672" cy="3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3200" i="1">
                    <a:solidFill>
                      <a:srgbClr val="FF3300"/>
                    </a:solidFill>
                  </a:rPr>
                  <a:t>r </a:t>
                </a:r>
                <a:r>
                  <a:rPr lang="en-US" sz="3200">
                    <a:solidFill>
                      <a:srgbClr val="FF3300"/>
                    </a:solidFill>
                  </a:rPr>
                  <a:t>x</a:t>
                </a:r>
                <a:r>
                  <a:rPr lang="en-US" sz="3200" i="1">
                    <a:solidFill>
                      <a:srgbClr val="FF3300"/>
                    </a:solidFill>
                  </a:rPr>
                  <a:t> n</a:t>
                </a:r>
              </a:p>
            </p:txBody>
          </p:sp>
          <p:sp>
            <p:nvSpPr>
              <p:cNvPr id="99340" name="Rectangle 12"/>
              <p:cNvSpPr>
                <a:spLocks noChangeArrowheads="1"/>
              </p:cNvSpPr>
              <p:nvPr/>
            </p:nvSpPr>
            <p:spPr bwMode="auto">
              <a:xfrm>
                <a:off x="2496" y="2976"/>
                <a:ext cx="628" cy="3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sz="3200" i="1">
                    <a:solidFill>
                      <a:srgbClr val="FF3300"/>
                    </a:solidFill>
                  </a:rPr>
                  <a:t>n </a:t>
                </a:r>
                <a:r>
                  <a:rPr lang="en-US" sz="3200">
                    <a:solidFill>
                      <a:srgbClr val="FF3300"/>
                    </a:solidFill>
                  </a:rPr>
                  <a:t>x</a:t>
                </a:r>
                <a:r>
                  <a:rPr lang="en-US" sz="3200" i="1">
                    <a:solidFill>
                      <a:srgbClr val="FF3300"/>
                    </a:solidFill>
                  </a:rPr>
                  <a:t> 1</a:t>
                </a:r>
              </a:p>
            </p:txBody>
          </p:sp>
          <p:sp>
            <p:nvSpPr>
              <p:cNvPr id="99341" name="Rectangle 13"/>
              <p:cNvSpPr>
                <a:spLocks noChangeArrowheads="1"/>
              </p:cNvSpPr>
              <p:nvPr/>
            </p:nvSpPr>
            <p:spPr bwMode="auto">
              <a:xfrm>
                <a:off x="4368" y="2544"/>
                <a:ext cx="600" cy="3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sz="3200" i="1">
                    <a:solidFill>
                      <a:srgbClr val="FF3300"/>
                    </a:solidFill>
                  </a:rPr>
                  <a:t>r </a:t>
                </a:r>
                <a:r>
                  <a:rPr lang="en-US" sz="3200">
                    <a:solidFill>
                      <a:srgbClr val="FF3300"/>
                    </a:solidFill>
                  </a:rPr>
                  <a:t>x</a:t>
                </a:r>
                <a:r>
                  <a:rPr lang="en-US" sz="3200" i="1">
                    <a:solidFill>
                      <a:srgbClr val="FF3300"/>
                    </a:solidFill>
                  </a:rPr>
                  <a:t> 1</a:t>
                </a:r>
              </a:p>
            </p:txBody>
          </p:sp>
        </p:grpSp>
        <p:sp>
          <p:nvSpPr>
            <p:cNvPr id="99342" name="Rectangle 14"/>
            <p:cNvSpPr>
              <a:spLocks noChangeArrowheads="1"/>
            </p:cNvSpPr>
            <p:nvPr/>
          </p:nvSpPr>
          <p:spPr bwMode="auto">
            <a:xfrm rot="-5400000">
              <a:off x="1992" y="1992"/>
              <a:ext cx="1584" cy="96"/>
            </a:xfrm>
            <a:prstGeom prst="rect">
              <a:avLst/>
            </a:prstGeom>
            <a:solidFill>
              <a:srgbClr val="FF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9343" name="Rectangle 15"/>
            <p:cNvSpPr>
              <a:spLocks noChangeArrowheads="1"/>
            </p:cNvSpPr>
            <p:nvPr/>
          </p:nvSpPr>
          <p:spPr bwMode="auto">
            <a:xfrm>
              <a:off x="4080" y="1728"/>
              <a:ext cx="144" cy="96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99344" name="Rectangle 16"/>
          <p:cNvSpPr>
            <a:spLocks noChangeArrowheads="1"/>
          </p:cNvSpPr>
          <p:nvPr/>
        </p:nvSpPr>
        <p:spPr bwMode="auto">
          <a:xfrm>
            <a:off x="693738" y="2743200"/>
            <a:ext cx="2514600" cy="152400"/>
          </a:xfrm>
          <a:prstGeom prst="rect">
            <a:avLst/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>
              <a:solidFill>
                <a:srgbClr val="FF3300"/>
              </a:solidFill>
            </a:endParaRPr>
          </a:p>
        </p:txBody>
      </p:sp>
      <p:sp>
        <p:nvSpPr>
          <p:cNvPr id="99345" name="Rectangle 17"/>
          <p:cNvSpPr>
            <a:spLocks noChangeArrowheads="1"/>
          </p:cNvSpPr>
          <p:nvPr/>
        </p:nvSpPr>
        <p:spPr bwMode="auto">
          <a:xfrm>
            <a:off x="6484938" y="2895600"/>
            <a:ext cx="228600" cy="152400"/>
          </a:xfrm>
          <a:prstGeom prst="rect">
            <a:avLst/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9346" name="Rectangle 18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pPr algn="l"/>
            <a:r>
              <a:rPr lang="en-US" sz="3600"/>
              <a:t>The element </a:t>
            </a:r>
            <a:r>
              <a:rPr lang="en-US" sz="3600" b="1"/>
              <a:t>y</a:t>
            </a:r>
            <a:r>
              <a:rPr lang="en-US" sz="3600" baseline="-25000"/>
              <a:t>2</a:t>
            </a:r>
            <a:r>
              <a:rPr lang="en-US" sz="3600"/>
              <a:t> is formed by the scalar product of row-2 of </a:t>
            </a:r>
            <a:r>
              <a:rPr lang="en-US" sz="3600" b="1"/>
              <a:t>A</a:t>
            </a:r>
            <a:r>
              <a:rPr lang="en-US" sz="3600"/>
              <a:t> with column </a:t>
            </a:r>
            <a:r>
              <a:rPr lang="en-US" sz="3600" b="1"/>
              <a:t>x</a:t>
            </a:r>
            <a:r>
              <a:rPr lang="en-US" sz="3600"/>
              <a:t>.</a:t>
            </a:r>
            <a:endParaRPr lang="en-US"/>
          </a:p>
        </p:txBody>
      </p:sp>
      <p:sp>
        <p:nvSpPr>
          <p:cNvPr id="99348" name="Rectangle 20"/>
          <p:cNvSpPr>
            <a:spLocks noChangeArrowheads="1"/>
          </p:cNvSpPr>
          <p:nvPr/>
        </p:nvSpPr>
        <p:spPr bwMode="auto">
          <a:xfrm rot="-5400000">
            <a:off x="3200400" y="3124200"/>
            <a:ext cx="2514600" cy="228600"/>
          </a:xfrm>
          <a:prstGeom prst="rect">
            <a:avLst/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9349" name="Text Box 21"/>
          <p:cNvSpPr txBox="1">
            <a:spLocks noChangeArrowheads="1"/>
          </p:cNvSpPr>
          <p:nvPr/>
        </p:nvSpPr>
        <p:spPr bwMode="auto">
          <a:xfrm>
            <a:off x="4343400" y="2209800"/>
            <a:ext cx="228600" cy="1917700"/>
          </a:xfrm>
          <a:prstGeom prst="rect">
            <a:avLst/>
          </a:prstGeom>
          <a:solidFill>
            <a:schemeClr val="accent1">
              <a:alpha val="8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/>
              <a:t>x</a:t>
            </a:r>
            <a:br>
              <a:rPr lang="en-US" b="1"/>
            </a:br>
            <a:r>
              <a:rPr lang="en-US" b="1"/>
              <a:t/>
            </a:r>
            <a:br>
              <a:rPr lang="en-US" b="1"/>
            </a:br>
            <a:r>
              <a:rPr lang="en-US" b="1"/>
              <a:t/>
            </a:r>
            <a:br>
              <a:rPr lang="en-US" b="1"/>
            </a:br>
            <a:endParaRPr lang="en-US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Consider the elements of </a:t>
            </a:r>
            <a:r>
              <a:rPr lang="en-US" b="1"/>
              <a:t>y</a:t>
            </a:r>
            <a:endParaRPr lang="en-US"/>
          </a:p>
        </p:txBody>
      </p:sp>
      <p:graphicFrame>
        <p:nvGraphicFramePr>
          <p:cNvPr id="101379" name="Object 3"/>
          <p:cNvGraphicFramePr>
            <a:graphicFrameLocks noChangeAspect="1"/>
          </p:cNvGraphicFramePr>
          <p:nvPr/>
        </p:nvGraphicFramePr>
        <p:xfrm>
          <a:off x="674688" y="2209800"/>
          <a:ext cx="4975225" cy="3141663"/>
        </p:xfrm>
        <a:graphic>
          <a:graphicData uri="http://schemas.openxmlformats.org/presentationml/2006/ole">
            <p:oleObj spid="_x0000_s101379" name="Equation" r:id="rId3" imgW="1447560" imgH="914400" progId="Equation.3">
              <p:embed/>
            </p:oleObj>
          </a:graphicData>
        </a:graphic>
      </p:graphicFrame>
      <p:graphicFrame>
        <p:nvGraphicFramePr>
          <p:cNvPr id="101380" name="Object 4"/>
          <p:cNvGraphicFramePr>
            <a:graphicFrameLocks noChangeAspect="1"/>
          </p:cNvGraphicFramePr>
          <p:nvPr/>
        </p:nvGraphicFramePr>
        <p:xfrm>
          <a:off x="5943600" y="2133600"/>
          <a:ext cx="1638300" cy="3276600"/>
        </p:xfrm>
        <a:graphic>
          <a:graphicData uri="http://schemas.openxmlformats.org/presentationml/2006/ole">
            <p:oleObj spid="_x0000_s101380" name="Equation" r:id="rId4" imgW="469800" imgH="9396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13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13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13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13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Consider the elements of </a:t>
            </a:r>
            <a:r>
              <a:rPr lang="en-US" b="1"/>
              <a:t>y</a:t>
            </a:r>
            <a:endParaRPr lang="en-US"/>
          </a:p>
        </p:txBody>
      </p:sp>
      <p:graphicFrame>
        <p:nvGraphicFramePr>
          <p:cNvPr id="158723" name="Object 3"/>
          <p:cNvGraphicFramePr>
            <a:graphicFrameLocks noChangeAspect="1"/>
          </p:cNvGraphicFramePr>
          <p:nvPr/>
        </p:nvGraphicFramePr>
        <p:xfrm>
          <a:off x="566738" y="2209800"/>
          <a:ext cx="5192712" cy="3141663"/>
        </p:xfrm>
        <a:graphic>
          <a:graphicData uri="http://schemas.openxmlformats.org/presentationml/2006/ole">
            <p:oleObj spid="_x0000_s158723" name="Equation" r:id="rId3" imgW="1511280" imgH="914400" progId="Equation.3">
              <p:embed/>
            </p:oleObj>
          </a:graphicData>
        </a:graphic>
      </p:graphicFrame>
      <p:graphicFrame>
        <p:nvGraphicFramePr>
          <p:cNvPr id="158724" name="Object 4"/>
          <p:cNvGraphicFramePr>
            <a:graphicFrameLocks noChangeAspect="1"/>
          </p:cNvGraphicFramePr>
          <p:nvPr/>
        </p:nvGraphicFramePr>
        <p:xfrm>
          <a:off x="5943600" y="2133600"/>
          <a:ext cx="1638300" cy="3276600"/>
        </p:xfrm>
        <a:graphic>
          <a:graphicData uri="http://schemas.openxmlformats.org/presentationml/2006/ole">
            <p:oleObj spid="_x0000_s158724" name="Equation" r:id="rId4" imgW="469800" imgH="9396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Row Ordered Algorithm</a:t>
            </a:r>
          </a:p>
        </p:txBody>
      </p:sp>
      <p:sp>
        <p:nvSpPr>
          <p:cNvPr id="100355" name="Rectangle 3"/>
          <p:cNvSpPr>
            <a:spLocks noChangeArrowheads="1"/>
          </p:cNvSpPr>
          <p:nvPr/>
        </p:nvSpPr>
        <p:spPr bwMode="auto">
          <a:xfrm>
            <a:off x="609600" y="1905000"/>
            <a:ext cx="5060950" cy="405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>
                <a:solidFill>
                  <a:srgbClr val="228B22"/>
                </a:solidFill>
                <a:latin typeface="Courier New" pitchFamily="49" charset="0"/>
              </a:rPr>
              <a:t>%compute the Ax product</a:t>
            </a:r>
          </a:p>
          <a:p>
            <a:r>
              <a:rPr lang="en-US" sz="2000">
                <a:latin typeface="Courier New" pitchFamily="49" charset="0"/>
              </a:rPr>
              <a:t>y = zeros(m,1);</a:t>
            </a:r>
            <a:endParaRPr lang="en-US" sz="2000">
              <a:solidFill>
                <a:srgbClr val="0000FF"/>
              </a:solidFill>
              <a:latin typeface="Courier New" pitchFamily="49" charset="0"/>
            </a:endParaRPr>
          </a:p>
          <a:p>
            <a:r>
              <a:rPr lang="en-US" sz="2000">
                <a:solidFill>
                  <a:srgbClr val="0000FF"/>
                </a:solidFill>
                <a:latin typeface="Courier New" pitchFamily="49" charset="0"/>
              </a:rPr>
              <a:t>for</a:t>
            </a:r>
            <a:r>
              <a:rPr lang="en-US" sz="2000">
                <a:latin typeface="Courier New" pitchFamily="49" charset="0"/>
              </a:rPr>
              <a:t> i = 1:m</a:t>
            </a:r>
          </a:p>
          <a:p>
            <a:r>
              <a:rPr lang="en-US" sz="2000">
                <a:latin typeface="Courier New" pitchFamily="49" charset="0"/>
              </a:rPr>
              <a:t>   y(i) = 0;</a:t>
            </a:r>
          </a:p>
          <a:p>
            <a:r>
              <a:rPr lang="en-US" sz="2000">
                <a:latin typeface="Courier New" pitchFamily="49" charset="0"/>
              </a:rPr>
              <a:t>   </a:t>
            </a:r>
            <a:r>
              <a:rPr lang="en-US" sz="2000">
                <a:solidFill>
                  <a:srgbClr val="0000FF"/>
                </a:solidFill>
                <a:latin typeface="Courier New" pitchFamily="49" charset="0"/>
              </a:rPr>
              <a:t>for</a:t>
            </a:r>
            <a:r>
              <a:rPr lang="en-US" sz="2000">
                <a:latin typeface="Courier New" pitchFamily="49" charset="0"/>
              </a:rPr>
              <a:t> j = 1:n</a:t>
            </a:r>
          </a:p>
          <a:p>
            <a:r>
              <a:rPr lang="en-US" sz="2000">
                <a:latin typeface="Courier New" pitchFamily="49" charset="0"/>
              </a:rPr>
              <a:t>      y(i) = y(i) + A(i,j)*x(j);</a:t>
            </a:r>
          </a:p>
          <a:p>
            <a:r>
              <a:rPr lang="en-US" sz="2000">
                <a:latin typeface="Courier New" pitchFamily="49" charset="0"/>
              </a:rPr>
              <a:t>   </a:t>
            </a:r>
            <a:r>
              <a:rPr lang="en-US" sz="2000">
                <a:solidFill>
                  <a:srgbClr val="0000FF"/>
                </a:solidFill>
                <a:latin typeface="Courier New" pitchFamily="49" charset="0"/>
              </a:rPr>
              <a:t>end</a:t>
            </a:r>
          </a:p>
          <a:p>
            <a:r>
              <a:rPr lang="en-US" sz="2000">
                <a:solidFill>
                  <a:srgbClr val="0000FF"/>
                </a:solidFill>
                <a:latin typeface="Courier New" pitchFamily="49" charset="0"/>
              </a:rPr>
              <a:t>end</a:t>
            </a:r>
          </a:p>
          <a:p>
            <a:r>
              <a:rPr lang="en-US" sz="2000">
                <a:solidFill>
                  <a:srgbClr val="228B22"/>
                </a:solidFill>
                <a:latin typeface="Courier New" pitchFamily="49" charset="0"/>
              </a:rPr>
              <a:t>%Repeat with  vector notation</a:t>
            </a:r>
          </a:p>
          <a:p>
            <a:r>
              <a:rPr lang="en-US" sz="2000">
                <a:latin typeface="Courier New" pitchFamily="49" charset="0"/>
              </a:rPr>
              <a:t>y2 = zeros(m,1);</a:t>
            </a:r>
          </a:p>
          <a:p>
            <a:r>
              <a:rPr lang="en-US" sz="2000">
                <a:solidFill>
                  <a:srgbClr val="0000FF"/>
                </a:solidFill>
                <a:latin typeface="Courier New" pitchFamily="49" charset="0"/>
              </a:rPr>
              <a:t>for</a:t>
            </a:r>
            <a:r>
              <a:rPr lang="en-US" sz="2000">
                <a:latin typeface="Courier New" pitchFamily="49" charset="0"/>
              </a:rPr>
              <a:t> i =1:m</a:t>
            </a:r>
          </a:p>
          <a:p>
            <a:r>
              <a:rPr lang="en-US" sz="2000">
                <a:latin typeface="Courier New" pitchFamily="49" charset="0"/>
              </a:rPr>
              <a:t>   y2(i) = A(i,:)*x;</a:t>
            </a:r>
          </a:p>
          <a:p>
            <a:r>
              <a:rPr lang="en-US" sz="2000">
                <a:solidFill>
                  <a:srgbClr val="0000FF"/>
                </a:solidFill>
                <a:latin typeface="Courier New" pitchFamily="49" charset="0"/>
              </a:rPr>
              <a:t>end</a:t>
            </a:r>
          </a:p>
        </p:txBody>
      </p:sp>
      <p:sp>
        <p:nvSpPr>
          <p:cNvPr id="100356" name="Text Box 4"/>
          <p:cNvSpPr txBox="1">
            <a:spLocks noChangeArrowheads="1"/>
          </p:cNvSpPr>
          <p:nvPr/>
        </p:nvSpPr>
        <p:spPr bwMode="auto">
          <a:xfrm>
            <a:off x="5867400" y="4495800"/>
            <a:ext cx="2590800" cy="1225550"/>
          </a:xfrm>
          <a:prstGeom prst="rect">
            <a:avLst/>
          </a:prstGeom>
          <a:noFill/>
          <a:ln w="38100" cmpd="dbl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Matlab uses inner product in last loop.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03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03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03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03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355" grpId="0" autoUpdateAnimBg="0"/>
      <p:bldP spid="100356" grpId="0" animBg="1" autoUpdateAnimBg="0"/>
    </p:bld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Consider the elements of </a:t>
            </a:r>
            <a:r>
              <a:rPr lang="en-US" b="1"/>
              <a:t>y</a:t>
            </a:r>
            <a:endParaRPr lang="en-US"/>
          </a:p>
        </p:txBody>
      </p:sp>
      <p:graphicFrame>
        <p:nvGraphicFramePr>
          <p:cNvPr id="159747" name="Object 3"/>
          <p:cNvGraphicFramePr>
            <a:graphicFrameLocks noChangeAspect="1"/>
          </p:cNvGraphicFramePr>
          <p:nvPr/>
        </p:nvGraphicFramePr>
        <p:xfrm>
          <a:off x="674688" y="2209800"/>
          <a:ext cx="4975225" cy="3141663"/>
        </p:xfrm>
        <a:graphic>
          <a:graphicData uri="http://schemas.openxmlformats.org/presentationml/2006/ole">
            <p:oleObj spid="_x0000_s159747" name="Equation" r:id="rId3" imgW="1447560" imgH="914400" progId="Equation.3">
              <p:embed/>
            </p:oleObj>
          </a:graphicData>
        </a:graphic>
      </p:graphicFrame>
      <p:graphicFrame>
        <p:nvGraphicFramePr>
          <p:cNvPr id="159748" name="Object 4"/>
          <p:cNvGraphicFramePr>
            <a:graphicFrameLocks noChangeAspect="1"/>
          </p:cNvGraphicFramePr>
          <p:nvPr/>
        </p:nvGraphicFramePr>
        <p:xfrm>
          <a:off x="5943600" y="2133600"/>
          <a:ext cx="1638300" cy="3276600"/>
        </p:xfrm>
        <a:graphic>
          <a:graphicData uri="http://schemas.openxmlformats.org/presentationml/2006/ole">
            <p:oleObj spid="_x0000_s159748" name="Equation" r:id="rId4" imgW="469800" imgH="9396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Consider the elements of </a:t>
            </a:r>
            <a:r>
              <a:rPr lang="en-US" b="1"/>
              <a:t>y</a:t>
            </a:r>
            <a:endParaRPr lang="en-US"/>
          </a:p>
        </p:txBody>
      </p:sp>
      <p:graphicFrame>
        <p:nvGraphicFramePr>
          <p:cNvPr id="102403" name="Object 3"/>
          <p:cNvGraphicFramePr>
            <a:graphicFrameLocks noChangeAspect="1"/>
          </p:cNvGraphicFramePr>
          <p:nvPr/>
        </p:nvGraphicFramePr>
        <p:xfrm>
          <a:off x="609600" y="2209800"/>
          <a:ext cx="5105400" cy="3141663"/>
        </p:xfrm>
        <a:graphic>
          <a:graphicData uri="http://schemas.openxmlformats.org/presentationml/2006/ole">
            <p:oleObj spid="_x0000_s102403" name="Equation" r:id="rId3" imgW="1485720" imgH="914400" progId="Equation.3">
              <p:embed/>
            </p:oleObj>
          </a:graphicData>
        </a:graphic>
      </p:graphicFrame>
      <p:sp>
        <p:nvSpPr>
          <p:cNvPr id="102404" name="Text Box 4"/>
          <p:cNvSpPr txBox="1">
            <a:spLocks noChangeArrowheads="1"/>
          </p:cNvSpPr>
          <p:nvPr/>
        </p:nvSpPr>
        <p:spPr bwMode="auto">
          <a:xfrm>
            <a:off x="6096000" y="2209800"/>
            <a:ext cx="2438400" cy="3819525"/>
          </a:xfrm>
          <a:prstGeom prst="rect">
            <a:avLst/>
          </a:prstGeom>
          <a:noFill/>
          <a:ln w="76200" cmpd="tri">
            <a:solidFill>
              <a:srgbClr val="003366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chemeClr val="accent1"/>
                </a:solidFill>
              </a:rPr>
              <a:t>Notice that there is a natural column oriented structure as well as the row structure.  The code could be organized by column.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Column Oriented Approach </a:t>
            </a:r>
            <a:br>
              <a:rPr lang="en-US" sz="4000"/>
            </a:br>
            <a:r>
              <a:rPr lang="en-US" sz="4000"/>
              <a:t>- reverse the loop structure</a:t>
            </a:r>
            <a:endParaRPr lang="en-US"/>
          </a:p>
        </p:txBody>
      </p:sp>
      <p:pic>
        <p:nvPicPr>
          <p:cNvPr id="1034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" y="2133600"/>
            <a:ext cx="5638800" cy="3848100"/>
          </a:xfrm>
          <a:prstGeom prst="rect">
            <a:avLst/>
          </a:prstGeom>
          <a:noFill/>
          <a:ln w="57150" cmpd="thickThin">
            <a:solidFill>
              <a:srgbClr val="008080"/>
            </a:solidFill>
            <a:miter lim="800000"/>
            <a:headEnd/>
            <a:tailEnd/>
          </a:ln>
          <a:effectLst/>
        </p:spPr>
      </p:pic>
      <p:sp>
        <p:nvSpPr>
          <p:cNvPr id="103428" name="Text Box 4"/>
          <p:cNvSpPr txBox="1">
            <a:spLocks noChangeArrowheads="1"/>
          </p:cNvSpPr>
          <p:nvPr/>
        </p:nvSpPr>
        <p:spPr bwMode="auto">
          <a:xfrm>
            <a:off x="5715000" y="4038600"/>
            <a:ext cx="3124200" cy="2359025"/>
          </a:xfrm>
          <a:prstGeom prst="rect">
            <a:avLst/>
          </a:prstGeom>
          <a:solidFill>
            <a:srgbClr val="FFFFFF"/>
          </a:solidFill>
          <a:ln w="76200" cmpd="tri">
            <a:solidFill>
              <a:srgbClr val="FF66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This can be thought of as  “scalar a times vector x plus vector y” or “</a:t>
            </a:r>
            <a:r>
              <a:rPr lang="en-US" b="1" i="1"/>
              <a:t>axpy”.  </a:t>
            </a:r>
            <a:r>
              <a:rPr lang="en-US" b="1"/>
              <a:t>If in single precision, called “saxpy”.</a:t>
            </a:r>
          </a:p>
        </p:txBody>
      </p:sp>
      <p:sp>
        <p:nvSpPr>
          <p:cNvPr id="103429" name="Text Box 5"/>
          <p:cNvSpPr txBox="1">
            <a:spLocks noChangeArrowheads="1"/>
          </p:cNvSpPr>
          <p:nvPr/>
        </p:nvSpPr>
        <p:spPr bwMode="auto">
          <a:xfrm>
            <a:off x="6019800" y="1752600"/>
            <a:ext cx="2209800" cy="15621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i="1"/>
              <a:t>In the inner loop </a:t>
            </a:r>
            <a:r>
              <a:rPr lang="en-US"/>
              <a:t>x(j) is essentially a scalar constant</a:t>
            </a:r>
            <a:endParaRPr lang="en-US" b="1" i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34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34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34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034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34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34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428" grpId="0" animBg="1" autoUpdateAnimBg="0"/>
      <p:bldP spid="103429" grpId="0" animBg="1" autoUpdateAnimBg="0"/>
    </p:bld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who cares?</a:t>
            </a:r>
          </a:p>
        </p:txBody>
      </p:sp>
      <p:sp>
        <p:nvSpPr>
          <p:cNvPr id="1044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743200"/>
            <a:ext cx="7772400" cy="3276600"/>
          </a:xfrm>
        </p:spPr>
        <p:txBody>
          <a:bodyPr/>
          <a:lstStyle/>
          <a:p>
            <a:r>
              <a:rPr lang="en-US"/>
              <a:t>In matlab, the compact notation makes this choice less than obvious:</a:t>
            </a:r>
          </a:p>
          <a:p>
            <a:r>
              <a:rPr lang="en-US"/>
              <a:t>The results and the number of floating point operations are the same in the column and row oriented approaches.</a:t>
            </a:r>
          </a:p>
          <a:p>
            <a:r>
              <a:rPr lang="en-US"/>
              <a:t>How could the choice be important?</a:t>
            </a:r>
          </a:p>
        </p:txBody>
      </p:sp>
      <p:sp>
        <p:nvSpPr>
          <p:cNvPr id="104452" name="Text Box 4"/>
          <p:cNvSpPr txBox="1">
            <a:spLocks noChangeArrowheads="1"/>
          </p:cNvSpPr>
          <p:nvPr/>
        </p:nvSpPr>
        <p:spPr bwMode="auto">
          <a:xfrm>
            <a:off x="1447800" y="1676400"/>
            <a:ext cx="5638800" cy="841375"/>
          </a:xfrm>
          <a:prstGeom prst="rect">
            <a:avLst/>
          </a:prstGeom>
          <a:noFill/>
          <a:ln w="19050">
            <a:solidFill>
              <a:srgbClr val="9933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>
                <a:solidFill>
                  <a:srgbClr val="228B22"/>
                </a:solidFill>
                <a:latin typeface="Courier New" pitchFamily="49" charset="0"/>
              </a:rPr>
              <a:t>%Repeat with matrix notation</a:t>
            </a:r>
          </a:p>
          <a:p>
            <a:r>
              <a:rPr lang="en-US">
                <a:latin typeface="Courier New" pitchFamily="49" charset="0"/>
              </a:rPr>
              <a:t>y3 = A*x;</a:t>
            </a:r>
            <a:endParaRPr lang="en-US" b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44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44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44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44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44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44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451" grpId="0" build="p" autoUpdateAnimBg="0"/>
    </p:bldLst>
  </p:timing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Blank Presentat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Office\Templates\Blank Presentation.pot</Template>
  <TotalTime>5058</TotalTime>
  <Words>4039</Words>
  <Application>Microsoft Office PowerPoint</Application>
  <PresentationFormat>On-screen Show (4:3)</PresentationFormat>
  <Paragraphs>577</Paragraphs>
  <Slides>120</Slides>
  <Notes>0</Notes>
  <HiddenSlides>4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3</vt:i4>
      </vt:variant>
      <vt:variant>
        <vt:lpstr>Slide Titles</vt:lpstr>
      </vt:variant>
      <vt:variant>
        <vt:i4>120</vt:i4>
      </vt:variant>
    </vt:vector>
  </HeadingPairs>
  <TitlesOfParts>
    <vt:vector size="124" baseType="lpstr">
      <vt:lpstr>Blank Presentation</vt:lpstr>
      <vt:lpstr>Equation</vt:lpstr>
      <vt:lpstr>Document</vt:lpstr>
      <vt:lpstr>Bitmap Image</vt:lpstr>
      <vt:lpstr>Accuracy/Precision/General Error Concepts</vt:lpstr>
      <vt:lpstr>Errata: chapter 1 of turner</vt:lpstr>
      <vt:lpstr>Precision</vt:lpstr>
      <vt:lpstr>Slide 4</vt:lpstr>
      <vt:lpstr>Computational Error</vt:lpstr>
      <vt:lpstr>Computational Error</vt:lpstr>
      <vt:lpstr>Error Analysis</vt:lpstr>
      <vt:lpstr>Floating-Point Numbers</vt:lpstr>
      <vt:lpstr>Floating Point Representation</vt:lpstr>
      <vt:lpstr>Normalized Binary Representation</vt:lpstr>
      <vt:lpstr>Normalized Binary Representation</vt:lpstr>
      <vt:lpstr>Parameters for typical floating-point systems</vt:lpstr>
      <vt:lpstr>UFL, OFL</vt:lpstr>
      <vt:lpstr>mach</vt:lpstr>
      <vt:lpstr>Notice...</vt:lpstr>
      <vt:lpstr>Floating Point Arithmetic Errors</vt:lpstr>
      <vt:lpstr>Floating Point Arithmetic Errors</vt:lpstr>
      <vt:lpstr>Cancellation</vt:lpstr>
      <vt:lpstr>Floating Point Arithmetic Errors</vt:lpstr>
      <vt:lpstr>Floating Point Arithmetic Errors</vt:lpstr>
      <vt:lpstr>Floating Point Arithmetic Errors</vt:lpstr>
      <vt:lpstr>Activity 2</vt:lpstr>
      <vt:lpstr>Stirling Approx to n!</vt:lpstr>
      <vt:lpstr>Truncation Error  Stirling Approx</vt:lpstr>
      <vt:lpstr>Ex 3, p 15 of text</vt:lpstr>
      <vt:lpstr>Taylor Approx for ex</vt:lpstr>
      <vt:lpstr>How to code the exp function</vt:lpstr>
      <vt:lpstr>Matlab ExpTaylor</vt:lpstr>
      <vt:lpstr>Matlab ExpTaylor</vt:lpstr>
      <vt:lpstr>Exercise 3, p 11 of text</vt:lpstr>
      <vt:lpstr>Conditioning and Sensitivity</vt:lpstr>
      <vt:lpstr>Slide 32</vt:lpstr>
      <vt:lpstr>Slide 33</vt:lpstr>
      <vt:lpstr>Following p.11</vt:lpstr>
      <vt:lpstr>Assume stable, accurate algorithm</vt:lpstr>
      <vt:lpstr>Stability (or sensitivity) refers to algorithm</vt:lpstr>
      <vt:lpstr>Quadratic Formula</vt:lpstr>
      <vt:lpstr>Error Metrics</vt:lpstr>
      <vt:lpstr>Nonlinear Equations and Root Finding</vt:lpstr>
      <vt:lpstr>How would you find?</vt:lpstr>
      <vt:lpstr>Plot it first! </vt:lpstr>
      <vt:lpstr>Plot it first! </vt:lpstr>
      <vt:lpstr>Slide 43</vt:lpstr>
      <vt:lpstr>Bisection method</vt:lpstr>
      <vt:lpstr>Slide 45</vt:lpstr>
      <vt:lpstr>Slide 46</vt:lpstr>
      <vt:lpstr>Slide 47</vt:lpstr>
      <vt:lpstr>3x3 - 5x2 - 4x +4 = 0</vt:lpstr>
      <vt:lpstr>Newton’s Method</vt:lpstr>
      <vt:lpstr>Newton’s Method</vt:lpstr>
      <vt:lpstr>Newton’s Method</vt:lpstr>
      <vt:lpstr>Newton’s Method</vt:lpstr>
      <vt:lpstr>Newton’s Method</vt:lpstr>
      <vt:lpstr>Newton’s Method</vt:lpstr>
      <vt:lpstr>Newton’s Method</vt:lpstr>
      <vt:lpstr>3x3 - 5x2 - 4x +4 = 0</vt:lpstr>
      <vt:lpstr>Systems of Nonlinear Equations</vt:lpstr>
      <vt:lpstr>systems of nonlinear equations</vt:lpstr>
      <vt:lpstr>Make plausible</vt:lpstr>
      <vt:lpstr>Slide 60</vt:lpstr>
      <vt:lpstr>Newton’s Method</vt:lpstr>
      <vt:lpstr>write in vector notation</vt:lpstr>
      <vt:lpstr>Slide 63</vt:lpstr>
      <vt:lpstr>Slide 64</vt:lpstr>
      <vt:lpstr>Slide 65</vt:lpstr>
      <vt:lpstr>2 x 2 system by Newton</vt:lpstr>
      <vt:lpstr>Activity 3</vt:lpstr>
      <vt:lpstr>Fixed Point Iteration (Activity)</vt:lpstr>
      <vt:lpstr>Slide 69</vt:lpstr>
      <vt:lpstr>Slide 70</vt:lpstr>
      <vt:lpstr>3x3 - 5x2 - 4x +4 = 0</vt:lpstr>
      <vt:lpstr>Square Root Example </vt:lpstr>
      <vt:lpstr>Square root Iteration</vt:lpstr>
      <vt:lpstr>Square Root Example </vt:lpstr>
      <vt:lpstr>Secant Method</vt:lpstr>
      <vt:lpstr>Slide 76</vt:lpstr>
      <vt:lpstr>Secant Method f(x) = x sin(x) -1</vt:lpstr>
      <vt:lpstr>Secant Method</vt:lpstr>
      <vt:lpstr>3x3 - 5x2 - 4x +4 = 0</vt:lpstr>
      <vt:lpstr>Matlab fzero function.</vt:lpstr>
      <vt:lpstr>fzero Output</vt:lpstr>
      <vt:lpstr>Matrix Computations</vt:lpstr>
      <vt:lpstr>Block Structure of Matrices</vt:lpstr>
      <vt:lpstr>Block Structure</vt:lpstr>
      <vt:lpstr>Block Structure</vt:lpstr>
      <vt:lpstr>Block Structure</vt:lpstr>
      <vt:lpstr>Block Structure</vt:lpstr>
      <vt:lpstr>y = Ax  (Matrix-Vector Product)</vt:lpstr>
      <vt:lpstr>Work Group Project</vt:lpstr>
      <vt:lpstr>With Partner</vt:lpstr>
      <vt:lpstr>The element y1 is formed by the scalar product of row-1 of A with column x.</vt:lpstr>
      <vt:lpstr>The element y2 is formed by the scalar product of row-2 of A with column x.</vt:lpstr>
      <vt:lpstr>Consider the elements of y</vt:lpstr>
      <vt:lpstr>Consider the elements of y</vt:lpstr>
      <vt:lpstr>Row Ordered Algorithm</vt:lpstr>
      <vt:lpstr>Consider the elements of y</vt:lpstr>
      <vt:lpstr>Consider the elements of y</vt:lpstr>
      <vt:lpstr>Column Oriented Approach  - reverse the loop structure</vt:lpstr>
      <vt:lpstr>who cares?</vt:lpstr>
      <vt:lpstr>Order of Data Storage</vt:lpstr>
      <vt:lpstr>With Partner</vt:lpstr>
      <vt:lpstr>Matrix vector product with upper triagular matrix</vt:lpstr>
      <vt:lpstr>Upper triangular - check code</vt:lpstr>
      <vt:lpstr>Matrix vector product with upper triangular matrix</vt:lpstr>
      <vt:lpstr>Upper triangular - check code</vt:lpstr>
      <vt:lpstr>Matrix-Matrix products C= AB</vt:lpstr>
      <vt:lpstr>The element C21 is formed by the scalar product of row-2 of A with column-1 of B.</vt:lpstr>
      <vt:lpstr>With Partner</vt:lpstr>
      <vt:lpstr>Work Group Project</vt:lpstr>
      <vt:lpstr>C = AB in full triple loop notation</vt:lpstr>
      <vt:lpstr>Run the inner loop like an inner vector product.</vt:lpstr>
      <vt:lpstr>Reorder the loop structure and run like a saxpy operation.</vt:lpstr>
      <vt:lpstr>Reorder the loop structure to make it look like a set of matrix-vector products. (matlab operator)</vt:lpstr>
      <vt:lpstr>Outer Product</vt:lpstr>
      <vt:lpstr>Reorder loops </vt:lpstr>
      <vt:lpstr>Outer Product Formulation</vt:lpstr>
      <vt:lpstr>Windows Matlab timings (running MatBench from text)</vt:lpstr>
      <vt:lpstr>Linux Matlab (#17) (running MatBench from text)</vt:lpstr>
      <vt:lpstr>Comparison</vt:lpstr>
      <vt:lpstr>Activity 4 – Part IV</vt:lpstr>
    </vt:vector>
  </TitlesOfParts>
  <Company>UW Bothell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Nonlinear Equations</dc:title>
  <dc:creator>CJackels</dc:creator>
  <cp:lastModifiedBy>jackels</cp:lastModifiedBy>
  <cp:revision>69</cp:revision>
  <cp:lastPrinted>2000-05-23T15:07:24Z</cp:lastPrinted>
  <dcterms:created xsi:type="dcterms:W3CDTF">1998-05-13T19:55:27Z</dcterms:created>
  <dcterms:modified xsi:type="dcterms:W3CDTF">2012-01-08T23:14:38Z</dcterms:modified>
</cp:coreProperties>
</file>