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handoutMasterIdLst>
    <p:handoutMasterId r:id="rId50"/>
  </p:handoutMasterIdLst>
  <p:sldIdLst>
    <p:sldId id="256" r:id="rId2"/>
    <p:sldId id="356" r:id="rId3"/>
    <p:sldId id="308" r:id="rId4"/>
    <p:sldId id="345" r:id="rId5"/>
    <p:sldId id="346" r:id="rId6"/>
    <p:sldId id="355" r:id="rId7"/>
    <p:sldId id="347" r:id="rId8"/>
    <p:sldId id="348" r:id="rId9"/>
    <p:sldId id="257" r:id="rId10"/>
    <p:sldId id="258" r:id="rId11"/>
    <p:sldId id="275" r:id="rId12"/>
    <p:sldId id="276" r:id="rId13"/>
    <p:sldId id="306" r:id="rId14"/>
    <p:sldId id="307" r:id="rId15"/>
    <p:sldId id="259" r:id="rId16"/>
    <p:sldId id="277" r:id="rId17"/>
    <p:sldId id="278" r:id="rId18"/>
    <p:sldId id="287" r:id="rId19"/>
    <p:sldId id="261" r:id="rId20"/>
    <p:sldId id="288" r:id="rId21"/>
    <p:sldId id="295" r:id="rId22"/>
    <p:sldId id="296" r:id="rId23"/>
    <p:sldId id="262" r:id="rId24"/>
    <p:sldId id="298" r:id="rId25"/>
    <p:sldId id="280" r:id="rId26"/>
    <p:sldId id="281" r:id="rId27"/>
    <p:sldId id="282" r:id="rId28"/>
    <p:sldId id="263" r:id="rId29"/>
    <p:sldId id="264" r:id="rId30"/>
    <p:sldId id="283" r:id="rId31"/>
    <p:sldId id="284" r:id="rId32"/>
    <p:sldId id="285" r:id="rId33"/>
    <p:sldId id="286" r:id="rId34"/>
    <p:sldId id="299" r:id="rId35"/>
    <p:sldId id="300" r:id="rId36"/>
    <p:sldId id="301" r:id="rId37"/>
    <p:sldId id="302" r:id="rId38"/>
    <p:sldId id="289" r:id="rId39"/>
    <p:sldId id="290" r:id="rId40"/>
    <p:sldId id="297" r:id="rId41"/>
    <p:sldId id="353" r:id="rId42"/>
    <p:sldId id="266" r:id="rId43"/>
    <p:sldId id="291" r:id="rId44"/>
    <p:sldId id="292" r:id="rId45"/>
    <p:sldId id="293" r:id="rId46"/>
    <p:sldId id="294" r:id="rId47"/>
    <p:sldId id="304" r:id="rId48"/>
    <p:sldId id="305" r:id="rId49"/>
  </p:sldIdLst>
  <p:sldSz cx="9144000" cy="6858000" type="screen4x3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0808"/>
    <a:srgbClr val="CC3300"/>
    <a:srgbClr val="FF0000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570" autoAdjust="0"/>
    <p:restoredTop sz="94652" autoAdjust="0"/>
  </p:normalViewPr>
  <p:slideViewPr>
    <p:cSldViewPr>
      <p:cViewPr varScale="1">
        <p:scale>
          <a:sx n="99" d="100"/>
          <a:sy n="99" d="100"/>
        </p:scale>
        <p:origin x="-28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720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Relationship Id="rId4" Type="http://schemas.openxmlformats.org/officeDocument/2006/relationships/image" Target="../media/image35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Relationship Id="rId4" Type="http://schemas.openxmlformats.org/officeDocument/2006/relationships/image" Target="../media/image39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image" Target="../media/image48.wmf"/><Relationship Id="rId1" Type="http://schemas.openxmlformats.org/officeDocument/2006/relationships/image" Target="../media/image4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4" Type="http://schemas.openxmlformats.org/officeDocument/2006/relationships/image" Target="../media/image2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72098" cy="46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2" tIns="46151" rIns="92302" bIns="46151" numCol="1" anchor="t" anchorCtr="0" compatLnSpc="1">
            <a:prstTxWarp prst="textNoShape">
              <a:avLst/>
            </a:prstTxWarp>
          </a:bodyPr>
          <a:lstStyle>
            <a:lvl1pPr defTabSz="923186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5903" y="1"/>
            <a:ext cx="2972097" cy="46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2" tIns="46151" rIns="92302" bIns="46151" numCol="1" anchor="t" anchorCtr="0" compatLnSpc="1">
            <a:prstTxWarp prst="textNoShape">
              <a:avLst/>
            </a:prstTxWarp>
          </a:bodyPr>
          <a:lstStyle>
            <a:lvl1pPr algn="r" defTabSz="923186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2195"/>
            <a:ext cx="2972098" cy="46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2" tIns="46151" rIns="92302" bIns="46151" numCol="1" anchor="b" anchorCtr="0" compatLnSpc="1">
            <a:prstTxWarp prst="textNoShape">
              <a:avLst/>
            </a:prstTxWarp>
          </a:bodyPr>
          <a:lstStyle>
            <a:lvl1pPr defTabSz="923186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5903" y="8832195"/>
            <a:ext cx="2972097" cy="46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2" tIns="46151" rIns="92302" bIns="46151" numCol="1" anchor="b" anchorCtr="0" compatLnSpc="1">
            <a:prstTxWarp prst="textNoShape">
              <a:avLst/>
            </a:prstTxWarp>
          </a:bodyPr>
          <a:lstStyle>
            <a:lvl1pPr algn="r" defTabSz="923186">
              <a:defRPr sz="1200" smtClean="0"/>
            </a:lvl1pPr>
          </a:lstStyle>
          <a:p>
            <a:pPr>
              <a:defRPr/>
            </a:pPr>
            <a:fld id="{32B2521B-3C18-4976-8224-3801F363C6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60644D-612F-4605-87CB-4DF675B3CE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662787-7C54-4383-9CB7-94EE8D2BCC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C8FE43-9823-42F7-B054-7290114888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5BEDC3-E5F4-45DC-BDCC-760BAAFD10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65CADA-03DC-416E-A454-405342688E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EC5A14-51D4-462F-9C97-BA4AB2A95D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9CCF8B-9A7C-496E-A782-7F44DCBACB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E80412-C9A2-48A4-A3E2-C51A0D37D7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F50F38-9087-4BEC-B7E8-2787EE3392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1B4149-DFD7-442F-BC85-1074892B51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80E435-763A-47D2-B841-2B75D89566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5E0825-5848-4D6F-9094-D09C7D6190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CDCD22-DCBF-4128-81B8-597D493C22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51930C-FA32-437B-A8B3-0EBE15AAEA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D9D0C8-10A1-4CCE-A698-200FA2A2B1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7B2193-48AB-4753-92D2-7D5D359341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FD83D6A3-DBCF-4092-A739-1D70B8B7AA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7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9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14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17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1.bin"/><Relationship Id="rId5" Type="http://schemas.openxmlformats.org/officeDocument/2006/relationships/oleObject" Target="../embeddings/oleObject20.bin"/><Relationship Id="rId4" Type="http://schemas.openxmlformats.org/officeDocument/2006/relationships/oleObject" Target="../embeddings/oleObject19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5.bin"/><Relationship Id="rId5" Type="http://schemas.openxmlformats.org/officeDocument/2006/relationships/oleObject" Target="../embeddings/oleObject24.bin"/><Relationship Id="rId4" Type="http://schemas.openxmlformats.org/officeDocument/2006/relationships/oleObject" Target="../embeddings/oleObject23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faculty.washington.edu/jackels/scicomp.dir/handouts/syllabus.pdf" TargetMode="External"/><Relationship Id="rId2" Type="http://schemas.openxmlformats.org/officeDocument/2006/relationships/hyperlink" Target="http://faculty.washington.edu/jackels/css455.w11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faculty.washington.edu/jackels/scicomp.dir/help_pages/help_pages_index.htm" TargetMode="External"/><Relationship Id="rId5" Type="http://schemas.openxmlformats.org/officeDocument/2006/relationships/hyperlink" Target="http://faculty.washington.edu/jackels/scicomp.dir/handouts/Homework/hw0.htm" TargetMode="External"/><Relationship Id="rId4" Type="http://schemas.openxmlformats.org/officeDocument/2006/relationships/hyperlink" Target="http://faculty.washington.edu/jackels/scicomp.dir/handouts/GeneralAssignments/GA1.htm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29.bin"/><Relationship Id="rId5" Type="http://schemas.openxmlformats.org/officeDocument/2006/relationships/oleObject" Target="../embeddings/oleObject28.bin"/><Relationship Id="rId4" Type="http://schemas.openxmlformats.org/officeDocument/2006/relationships/oleObject" Target="../embeddings/oleObject27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oleObject" Target="../embeddings/oleObject32.bin"/><Relationship Id="rId4" Type="http://schemas.openxmlformats.org/officeDocument/2006/relationships/oleObject" Target="../embeddings/oleObject31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4.vml"/><Relationship Id="rId5" Type="http://schemas.openxmlformats.org/officeDocument/2006/relationships/oleObject" Target="../embeddings/oleObject36.bin"/><Relationship Id="rId4" Type="http://schemas.openxmlformats.org/officeDocument/2006/relationships/oleObject" Target="../embeddings/oleObject35.bin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/>
              <a:t>Notes Set 1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CSS 455</a:t>
            </a:r>
          </a:p>
          <a:p>
            <a:r>
              <a:rPr lang="en-US" dirty="0" smtClean="0"/>
              <a:t>Winter 2011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7772400" cy="1143000"/>
          </a:xfrm>
        </p:spPr>
        <p:txBody>
          <a:bodyPr/>
          <a:lstStyle/>
          <a:p>
            <a:r>
              <a:rPr lang="en-US" smtClean="0"/>
              <a:t>Notation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371600"/>
            <a:ext cx="7772400" cy="4114800"/>
          </a:xfrm>
        </p:spPr>
        <p:txBody>
          <a:bodyPr/>
          <a:lstStyle/>
          <a:p>
            <a:r>
              <a:rPr lang="en-US" sz="2800" smtClean="0"/>
              <a:t>Vectors are often denoted by bold faced lower case symbols, such as </a:t>
            </a:r>
            <a:r>
              <a:rPr lang="en-US" sz="2800" b="1" smtClean="0"/>
              <a:t>a, </a:t>
            </a:r>
            <a:r>
              <a:rPr lang="en-US" sz="2800" smtClean="0"/>
              <a:t> or by singly underlined symbols, such as </a:t>
            </a:r>
            <a:r>
              <a:rPr lang="en-US" sz="2800" u="sng" smtClean="0"/>
              <a:t>a.</a:t>
            </a:r>
            <a:r>
              <a:rPr lang="en-US" sz="2800" smtClean="0"/>
              <a:t>  </a:t>
            </a:r>
            <a:r>
              <a:rPr lang="en-US" sz="2800" i="1" smtClean="0"/>
              <a:t>(Matlab does not distinguish)</a:t>
            </a:r>
            <a:endParaRPr lang="en-US" sz="2800" b="1" smtClean="0"/>
          </a:p>
          <a:p>
            <a:r>
              <a:rPr lang="en-US" sz="2800" smtClean="0"/>
              <a:t>In 3D Euclidean space, the </a:t>
            </a:r>
            <a:r>
              <a:rPr lang="en-US" sz="2800" i="1" smtClean="0"/>
              <a:t>unit vectors</a:t>
            </a:r>
            <a:r>
              <a:rPr lang="en-US" sz="2800" smtClean="0"/>
              <a:t> in the </a:t>
            </a:r>
            <a:r>
              <a:rPr lang="en-US" sz="2800" i="1" smtClean="0"/>
              <a:t>x, y, and z</a:t>
            </a:r>
            <a:r>
              <a:rPr lang="en-US" sz="2800" smtClean="0"/>
              <a:t> directions are denoted, respectively, as  </a:t>
            </a:r>
            <a:br>
              <a:rPr lang="en-US" sz="2800" smtClean="0"/>
            </a:br>
            <a:r>
              <a:rPr lang="en-US" sz="2800" smtClean="0"/>
              <a:t>{</a:t>
            </a:r>
            <a:r>
              <a:rPr lang="en-US" sz="2800" b="1" smtClean="0"/>
              <a:t>i, j, k} </a:t>
            </a:r>
            <a:r>
              <a:rPr lang="en-US" sz="2800" smtClean="0"/>
              <a:t>or {</a:t>
            </a:r>
            <a:r>
              <a:rPr lang="en-US" sz="2800" b="1" smtClean="0"/>
              <a:t>e</a:t>
            </a:r>
            <a:r>
              <a:rPr lang="en-US" sz="2800" b="1" baseline="-25000" smtClean="0"/>
              <a:t>1</a:t>
            </a:r>
            <a:r>
              <a:rPr lang="en-US" sz="2800" b="1" smtClean="0"/>
              <a:t>,</a:t>
            </a:r>
            <a:r>
              <a:rPr lang="en-US" sz="2800" smtClean="0"/>
              <a:t> </a:t>
            </a:r>
            <a:r>
              <a:rPr lang="en-US" sz="2800" b="1" smtClean="0"/>
              <a:t>e</a:t>
            </a:r>
            <a:r>
              <a:rPr lang="en-US" sz="2800" b="1" baseline="-25000" smtClean="0"/>
              <a:t>2</a:t>
            </a:r>
            <a:r>
              <a:rPr lang="en-US" sz="2800" b="1" smtClean="0"/>
              <a:t>, e</a:t>
            </a:r>
            <a:r>
              <a:rPr lang="en-US" sz="2800" b="1" baseline="-25000" smtClean="0"/>
              <a:t>3</a:t>
            </a:r>
            <a:r>
              <a:rPr lang="en-US" sz="2800" smtClean="0"/>
              <a:t>}</a:t>
            </a:r>
            <a:r>
              <a:rPr lang="en-US" sz="2800" b="1" smtClean="0"/>
              <a:t>.</a:t>
            </a:r>
            <a:endParaRPr lang="en-US" sz="2800" smtClean="0"/>
          </a:p>
          <a:p>
            <a:r>
              <a:rPr lang="en-US" sz="2800" smtClean="0"/>
              <a:t>The vector </a:t>
            </a:r>
            <a:r>
              <a:rPr lang="en-US" sz="2800" b="1" smtClean="0"/>
              <a:t>a</a:t>
            </a:r>
            <a:r>
              <a:rPr lang="en-US" sz="2800" smtClean="0"/>
              <a:t> with components a</a:t>
            </a:r>
            <a:r>
              <a:rPr lang="en-US" sz="2800" baseline="-25000" smtClean="0"/>
              <a:t>x</a:t>
            </a:r>
            <a:r>
              <a:rPr lang="en-US" sz="2800" smtClean="0"/>
              <a:t>, a</a:t>
            </a:r>
            <a:r>
              <a:rPr lang="en-US" sz="2800" baseline="-25000" smtClean="0"/>
              <a:t>y</a:t>
            </a:r>
            <a:r>
              <a:rPr lang="en-US" sz="2800" smtClean="0"/>
              <a:t>, and a</a:t>
            </a:r>
            <a:r>
              <a:rPr lang="en-US" sz="2800" baseline="-25000" smtClean="0"/>
              <a:t>z</a:t>
            </a:r>
            <a:r>
              <a:rPr lang="en-US" sz="2800" smtClean="0"/>
              <a:t> is expressed as </a:t>
            </a:r>
            <a:r>
              <a:rPr lang="en-US" sz="2800" b="1" smtClean="0"/>
              <a:t>a</a:t>
            </a:r>
            <a:r>
              <a:rPr lang="en-US" sz="2800" smtClean="0"/>
              <a:t> = a</a:t>
            </a:r>
            <a:r>
              <a:rPr lang="en-US" sz="2800" baseline="-25000" smtClean="0"/>
              <a:t>x</a:t>
            </a:r>
            <a:r>
              <a:rPr lang="en-US" sz="2800" b="1" smtClean="0"/>
              <a:t>i</a:t>
            </a:r>
            <a:r>
              <a:rPr lang="en-US" sz="2800" smtClean="0"/>
              <a:t> + a</a:t>
            </a:r>
            <a:r>
              <a:rPr lang="en-US" sz="2800" baseline="-25000" smtClean="0"/>
              <a:t>y</a:t>
            </a:r>
            <a:r>
              <a:rPr lang="en-US" sz="2800" b="1" smtClean="0"/>
              <a:t>j </a:t>
            </a:r>
            <a:r>
              <a:rPr lang="en-US" sz="2800" smtClean="0"/>
              <a:t>+ a</a:t>
            </a:r>
            <a:r>
              <a:rPr lang="en-US" sz="2800" baseline="-25000" smtClean="0"/>
              <a:t>z</a:t>
            </a:r>
            <a:r>
              <a:rPr lang="en-US" sz="2800" b="1" smtClean="0"/>
              <a:t>k.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7772400" cy="1143000"/>
          </a:xfrm>
        </p:spPr>
        <p:txBody>
          <a:bodyPr/>
          <a:lstStyle/>
          <a:p>
            <a:r>
              <a:rPr lang="en-US" smtClean="0"/>
              <a:t>Notation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371600"/>
            <a:ext cx="7772400" cy="914400"/>
          </a:xfrm>
        </p:spPr>
        <p:txBody>
          <a:bodyPr/>
          <a:lstStyle/>
          <a:p>
            <a:r>
              <a:rPr lang="en-US" smtClean="0"/>
              <a:t>In column notation, </a:t>
            </a:r>
            <a:r>
              <a:rPr lang="en-US" b="1" smtClean="0"/>
              <a:t>a</a:t>
            </a:r>
            <a:r>
              <a:rPr lang="en-US" smtClean="0"/>
              <a:t> is expressed as:</a:t>
            </a:r>
          </a:p>
        </p:txBody>
      </p:sp>
      <p:graphicFrame>
        <p:nvGraphicFramePr>
          <p:cNvPr id="24580" name="Object 4"/>
          <p:cNvGraphicFramePr>
            <a:graphicFrameLocks noChangeAspect="1"/>
          </p:cNvGraphicFramePr>
          <p:nvPr/>
        </p:nvGraphicFramePr>
        <p:xfrm>
          <a:off x="2438400" y="2057400"/>
          <a:ext cx="2819400" cy="1879600"/>
        </p:xfrm>
        <a:graphic>
          <a:graphicData uri="http://schemas.openxmlformats.org/presentationml/2006/ole">
            <p:oleObj spid="_x0000_s1026" name="Equation" r:id="rId3" imgW="1066680" imgH="711000" progId="Equation.3">
              <p:embed/>
            </p:oleObj>
          </a:graphicData>
        </a:graphic>
      </p:graphicFrame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990600" y="4191000"/>
            <a:ext cx="6324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3200"/>
              <a:t>In row notation, </a:t>
            </a:r>
            <a:r>
              <a:rPr lang="en-US" sz="3200" b="1"/>
              <a:t>a</a:t>
            </a:r>
            <a:r>
              <a:rPr lang="en-US" sz="3200"/>
              <a:t> is expressed as:</a:t>
            </a:r>
            <a:endParaRPr lang="en-US"/>
          </a:p>
        </p:txBody>
      </p:sp>
      <p:graphicFrame>
        <p:nvGraphicFramePr>
          <p:cNvPr id="24582" name="Object 6"/>
          <p:cNvGraphicFramePr>
            <a:graphicFrameLocks noChangeAspect="1"/>
          </p:cNvGraphicFramePr>
          <p:nvPr/>
        </p:nvGraphicFramePr>
        <p:xfrm>
          <a:off x="1557338" y="5105400"/>
          <a:ext cx="5573712" cy="828675"/>
        </p:xfrm>
        <a:graphic>
          <a:graphicData uri="http://schemas.openxmlformats.org/presentationml/2006/ole">
            <p:oleObj spid="_x0000_s1027" name="Equation" r:id="rId4" imgW="1612800" imgH="241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 autoUpdateAnimBg="0"/>
      <p:bldP spid="24581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Vector definitions in Matlab</a:t>
            </a:r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905000"/>
            <a:ext cx="35814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5181600" y="2362200"/>
            <a:ext cx="3505200" cy="24415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800"/>
              <a:t>Notice square brackets for vector definition.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800"/>
              <a:t>Semicolons separate the rows of the vector.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0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 build="p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Vector definitions in Matlab</a:t>
            </a:r>
          </a:p>
        </p:txBody>
      </p:sp>
      <p:sp>
        <p:nvSpPr>
          <p:cNvPr id="59396" name="Text Box 4"/>
          <p:cNvSpPr txBox="1">
            <a:spLocks noChangeArrowheads="1"/>
          </p:cNvSpPr>
          <p:nvPr/>
        </p:nvSpPr>
        <p:spPr bwMode="auto">
          <a:xfrm>
            <a:off x="6400800" y="2438400"/>
            <a:ext cx="2209800" cy="1373188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800" b="1"/>
              <a:t>The vector index starts at 1, not 0.</a:t>
            </a:r>
          </a:p>
        </p:txBody>
      </p:sp>
      <p:pic>
        <p:nvPicPr>
          <p:cNvPr id="59398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4800" y="1752600"/>
            <a:ext cx="3581400" cy="4343400"/>
          </a:xfrm>
          <a:noFill/>
        </p:spPr>
      </p:pic>
      <p:sp>
        <p:nvSpPr>
          <p:cNvPr id="49157" name="Rectangle 5"/>
          <p:cNvSpPr>
            <a:spLocks noChangeArrowheads="1"/>
          </p:cNvSpPr>
          <p:nvPr/>
        </p:nvSpPr>
        <p:spPr bwMode="auto">
          <a:xfrm>
            <a:off x="3581400" y="1752600"/>
            <a:ext cx="2514600" cy="4117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b="1"/>
              <a:t>&gt;&gt; a(1)</a:t>
            </a:r>
          </a:p>
          <a:p>
            <a:endParaRPr lang="fr-FR" b="1"/>
          </a:p>
          <a:p>
            <a:r>
              <a:rPr lang="fr-FR" b="1"/>
              <a:t>ans =</a:t>
            </a:r>
          </a:p>
          <a:p>
            <a:endParaRPr lang="fr-FR" b="1"/>
          </a:p>
          <a:p>
            <a:r>
              <a:rPr lang="fr-FR" b="1"/>
              <a:t>     1</a:t>
            </a:r>
          </a:p>
          <a:p>
            <a:endParaRPr lang="fr-FR" b="1"/>
          </a:p>
          <a:p>
            <a:r>
              <a:rPr lang="fr-FR" b="1"/>
              <a:t>&gt;&gt; b(2)</a:t>
            </a:r>
          </a:p>
          <a:p>
            <a:endParaRPr lang="fr-FR" b="1"/>
          </a:p>
          <a:p>
            <a:r>
              <a:rPr lang="fr-FR" b="1"/>
              <a:t>ans =</a:t>
            </a:r>
          </a:p>
          <a:p>
            <a:endParaRPr lang="fr-FR" b="1"/>
          </a:p>
          <a:p>
            <a:r>
              <a:rPr lang="fr-FR" b="1"/>
              <a:t>     5</a:t>
            </a:r>
            <a:endParaRPr lang="en-US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939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939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93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93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6" grpId="0" build="p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Vector definitions in Matlab</a:t>
            </a:r>
          </a:p>
        </p:txBody>
      </p:sp>
      <p:sp>
        <p:nvSpPr>
          <p:cNvPr id="61443" name="Text Box 3"/>
          <p:cNvSpPr txBox="1">
            <a:spLocks noChangeArrowheads="1"/>
          </p:cNvSpPr>
          <p:nvPr/>
        </p:nvSpPr>
        <p:spPr bwMode="auto">
          <a:xfrm>
            <a:off x="4495800" y="2362200"/>
            <a:ext cx="2209800" cy="180022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800" b="1"/>
              <a:t>Trailing semicolons supress output</a:t>
            </a:r>
          </a:p>
        </p:txBody>
      </p:sp>
      <p:sp>
        <p:nvSpPr>
          <p:cNvPr id="50180" name="Rectangle 6"/>
          <p:cNvSpPr>
            <a:spLocks noChangeArrowheads="1"/>
          </p:cNvSpPr>
          <p:nvPr/>
        </p:nvSpPr>
        <p:spPr bwMode="auto">
          <a:xfrm>
            <a:off x="609600" y="2057400"/>
            <a:ext cx="3505200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 b="1"/>
              <a:t>EDU&gt;&gt; c = [1 15 20];</a:t>
            </a:r>
          </a:p>
          <a:p>
            <a:r>
              <a:rPr lang="fi-FI" b="1"/>
              <a:t>EDU&gt;&gt; c</a:t>
            </a:r>
          </a:p>
          <a:p>
            <a:endParaRPr lang="fi-FI" b="1"/>
          </a:p>
          <a:p>
            <a:r>
              <a:rPr lang="fi-FI" b="1"/>
              <a:t>c =</a:t>
            </a:r>
          </a:p>
          <a:p>
            <a:endParaRPr lang="fi-FI" b="1"/>
          </a:p>
          <a:p>
            <a:r>
              <a:rPr lang="fi-FI" b="1"/>
              <a:t>     1    15    20</a:t>
            </a:r>
          </a:p>
          <a:p>
            <a:endParaRPr lang="fi-FI" b="1"/>
          </a:p>
          <a:p>
            <a:r>
              <a:rPr lang="fi-FI" b="1"/>
              <a:t>EDU&gt;&gt; </a:t>
            </a:r>
            <a:endParaRPr lang="en-US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4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4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3" grpId="0" build="p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533400"/>
            <a:ext cx="3810000" cy="914400"/>
          </a:xfrm>
        </p:spPr>
        <p:txBody>
          <a:bodyPr/>
          <a:lstStyle/>
          <a:p>
            <a:r>
              <a:rPr lang="en-US" smtClean="0"/>
              <a:t>Unit Vectors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495800" y="685800"/>
            <a:ext cx="3810000" cy="1066800"/>
          </a:xfrm>
        </p:spPr>
        <p:txBody>
          <a:bodyPr/>
          <a:lstStyle/>
          <a:p>
            <a:r>
              <a:rPr lang="en-US" smtClean="0"/>
              <a:t>n - dimensional vectors</a:t>
            </a:r>
            <a:endParaRPr lang="en-US" b="1" i="1" smtClean="0"/>
          </a:p>
        </p:txBody>
      </p:sp>
      <p:graphicFrame>
        <p:nvGraphicFramePr>
          <p:cNvPr id="5125" name="Object 5"/>
          <p:cNvGraphicFramePr>
            <a:graphicFrameLocks noChangeAspect="1"/>
          </p:cNvGraphicFramePr>
          <p:nvPr/>
        </p:nvGraphicFramePr>
        <p:xfrm>
          <a:off x="1371600" y="1295400"/>
          <a:ext cx="1476375" cy="4667250"/>
        </p:xfrm>
        <a:graphic>
          <a:graphicData uri="http://schemas.openxmlformats.org/presentationml/2006/ole">
            <p:oleObj spid="_x0000_s2050" name="Equation" r:id="rId3" imgW="787320" imgH="2489040" progId="Equation.3">
              <p:embed/>
            </p:oleObj>
          </a:graphicData>
        </a:graphic>
      </p:graphicFrame>
      <p:graphicFrame>
        <p:nvGraphicFramePr>
          <p:cNvPr id="5126" name="Object 6"/>
          <p:cNvGraphicFramePr>
            <a:graphicFrameLocks noChangeAspect="1"/>
          </p:cNvGraphicFramePr>
          <p:nvPr/>
        </p:nvGraphicFramePr>
        <p:xfrm>
          <a:off x="4572000" y="2286000"/>
          <a:ext cx="1600200" cy="3200400"/>
        </p:xfrm>
        <a:graphic>
          <a:graphicData uri="http://schemas.openxmlformats.org/presentationml/2006/ole">
            <p:oleObj spid="_x0000_s2051" name="Equation" r:id="rId4" imgW="558720" imgH="1117440" progId="Equation.3">
              <p:embed/>
            </p:oleObj>
          </a:graphicData>
        </a:graphic>
      </p:graphicFrame>
      <p:graphicFrame>
        <p:nvGraphicFramePr>
          <p:cNvPr id="5127" name="Object 7"/>
          <p:cNvGraphicFramePr>
            <a:graphicFrameLocks noChangeAspect="1"/>
          </p:cNvGraphicFramePr>
          <p:nvPr/>
        </p:nvGraphicFramePr>
        <p:xfrm>
          <a:off x="6781800" y="2209800"/>
          <a:ext cx="1636713" cy="3200400"/>
        </p:xfrm>
        <a:graphic>
          <a:graphicData uri="http://schemas.openxmlformats.org/presentationml/2006/ole">
            <p:oleObj spid="_x0000_s2052" name="Equation" r:id="rId5" imgW="571320" imgH="11174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 autoUpdateAnimBg="0"/>
      <p:bldP spid="5124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Transposition interconverts row and column vectors.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1905000"/>
          </a:xfrm>
        </p:spPr>
        <p:txBody>
          <a:bodyPr/>
          <a:lstStyle/>
          <a:p>
            <a:r>
              <a:rPr lang="en-US" smtClean="0"/>
              <a:t>Transpose operator is denoted by superscript T or by prime indicator:</a:t>
            </a:r>
          </a:p>
          <a:p>
            <a:r>
              <a:rPr lang="en-US" smtClean="0"/>
              <a:t>Transpose of </a:t>
            </a:r>
            <a:r>
              <a:rPr lang="en-US" b="1" smtClean="0">
                <a:latin typeface="Courier New" pitchFamily="49" charset="0"/>
              </a:rPr>
              <a:t>x</a:t>
            </a:r>
            <a:r>
              <a:rPr lang="en-US" smtClean="0"/>
              <a:t> is </a:t>
            </a:r>
            <a:r>
              <a:rPr lang="en-US" b="1" smtClean="0">
                <a:latin typeface="Courier New" pitchFamily="49" charset="0"/>
              </a:rPr>
              <a:t>x</a:t>
            </a:r>
            <a:r>
              <a:rPr lang="en-US" b="1" baseline="30000" smtClean="0">
                <a:latin typeface="Courier New" pitchFamily="49" charset="0"/>
              </a:rPr>
              <a:t>T</a:t>
            </a:r>
            <a:r>
              <a:rPr lang="en-US" b="1" smtClean="0"/>
              <a:t> </a:t>
            </a:r>
            <a:r>
              <a:rPr lang="en-US" smtClean="0"/>
              <a:t>or </a:t>
            </a:r>
            <a:r>
              <a:rPr lang="en-US" b="1" smtClean="0">
                <a:latin typeface="Courier New" pitchFamily="49" charset="0"/>
              </a:rPr>
              <a:t>x’</a:t>
            </a:r>
            <a:endParaRPr lang="en-US" smtClean="0"/>
          </a:p>
        </p:txBody>
      </p:sp>
      <p:graphicFrame>
        <p:nvGraphicFramePr>
          <p:cNvPr id="26628" name="Object 4"/>
          <p:cNvGraphicFramePr>
            <a:graphicFrameLocks noChangeAspect="1"/>
          </p:cNvGraphicFramePr>
          <p:nvPr/>
        </p:nvGraphicFramePr>
        <p:xfrm>
          <a:off x="3973513" y="4572000"/>
          <a:ext cx="3856037" cy="1308100"/>
        </p:xfrm>
        <a:graphic>
          <a:graphicData uri="http://schemas.openxmlformats.org/presentationml/2006/ole">
            <p:oleObj spid="_x0000_s3074" name="Equation" r:id="rId3" imgW="1346040" imgH="457200" progId="Equation.3">
              <p:embed/>
            </p:oleObj>
          </a:graphicData>
        </a:graphic>
      </p:graphicFrame>
      <p:graphicFrame>
        <p:nvGraphicFramePr>
          <p:cNvPr id="26629" name="Object 5"/>
          <p:cNvGraphicFramePr>
            <a:graphicFrameLocks noChangeAspect="1"/>
          </p:cNvGraphicFramePr>
          <p:nvPr/>
        </p:nvGraphicFramePr>
        <p:xfrm>
          <a:off x="1524000" y="3962400"/>
          <a:ext cx="1519238" cy="2895600"/>
        </p:xfrm>
        <a:graphic>
          <a:graphicData uri="http://schemas.openxmlformats.org/presentationml/2006/ole">
            <p:oleObj spid="_x0000_s3075" name="Equation" r:id="rId4" imgW="571320" imgH="11174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Transposition interconverts row and column vectors.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838200"/>
          </a:xfrm>
        </p:spPr>
        <p:txBody>
          <a:bodyPr/>
          <a:lstStyle/>
          <a:p>
            <a:r>
              <a:rPr lang="en-US" smtClean="0"/>
              <a:t>Transpose of </a:t>
            </a:r>
            <a:r>
              <a:rPr lang="en-US" b="1" smtClean="0">
                <a:latin typeface="Courier New" pitchFamily="49" charset="0"/>
              </a:rPr>
              <a:t>x</a:t>
            </a:r>
            <a:r>
              <a:rPr lang="en-US" smtClean="0"/>
              <a:t> is </a:t>
            </a:r>
            <a:r>
              <a:rPr lang="en-US" b="1" smtClean="0">
                <a:latin typeface="Courier New" pitchFamily="49" charset="0"/>
              </a:rPr>
              <a:t>x</a:t>
            </a:r>
            <a:r>
              <a:rPr lang="en-US" b="1" baseline="30000" smtClean="0">
                <a:latin typeface="Courier New" pitchFamily="49" charset="0"/>
              </a:rPr>
              <a:t>T</a:t>
            </a:r>
            <a:r>
              <a:rPr lang="en-US" b="1" smtClean="0"/>
              <a:t> </a:t>
            </a:r>
            <a:r>
              <a:rPr lang="en-US" smtClean="0"/>
              <a:t>or </a:t>
            </a:r>
            <a:r>
              <a:rPr lang="en-US" b="1" smtClean="0">
                <a:latin typeface="Courier New" pitchFamily="49" charset="0"/>
              </a:rPr>
              <a:t>x’</a:t>
            </a:r>
            <a:endParaRPr lang="en-US" smtClean="0"/>
          </a:p>
        </p:txBody>
      </p:sp>
      <p:graphicFrame>
        <p:nvGraphicFramePr>
          <p:cNvPr id="27652" name="Object 4"/>
          <p:cNvGraphicFramePr>
            <a:graphicFrameLocks noChangeAspect="1"/>
          </p:cNvGraphicFramePr>
          <p:nvPr/>
        </p:nvGraphicFramePr>
        <p:xfrm>
          <a:off x="682625" y="3429000"/>
          <a:ext cx="2722563" cy="1230313"/>
        </p:xfrm>
        <a:graphic>
          <a:graphicData uri="http://schemas.openxmlformats.org/presentationml/2006/ole">
            <p:oleObj spid="_x0000_s4098" name="Equation" r:id="rId3" imgW="952200" imgH="431640" progId="Equation.3">
              <p:embed/>
            </p:oleObj>
          </a:graphicData>
        </a:graphic>
      </p:graphicFrame>
      <p:graphicFrame>
        <p:nvGraphicFramePr>
          <p:cNvPr id="27653" name="Object 5"/>
          <p:cNvGraphicFramePr>
            <a:graphicFrameLocks noChangeAspect="1"/>
          </p:cNvGraphicFramePr>
          <p:nvPr/>
        </p:nvGraphicFramePr>
        <p:xfrm>
          <a:off x="4368800" y="2514600"/>
          <a:ext cx="2262188" cy="2895600"/>
        </p:xfrm>
        <a:graphic>
          <a:graphicData uri="http://schemas.openxmlformats.org/presentationml/2006/ole">
            <p:oleObj spid="_x0000_s4099" name="Equation" r:id="rId4" imgW="850680" imgH="11174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 smtClean="0"/>
              <a:t>Matlab uses single quote for transposition</a:t>
            </a:r>
          </a:p>
        </p:txBody>
      </p:sp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905000"/>
            <a:ext cx="3913188" cy="4343400"/>
          </a:xfrm>
          <a:prstGeom prst="rect">
            <a:avLst/>
          </a:prstGeom>
          <a:solidFill>
            <a:srgbClr val="CCFFFF"/>
          </a:solidFill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1752600"/>
            <a:ext cx="4424363" cy="48006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z="4000" smtClean="0"/>
              <a:t>Vector Operations</a:t>
            </a:r>
            <a:endParaRPr lang="en-US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371600"/>
            <a:ext cx="3810000" cy="685800"/>
          </a:xfrm>
        </p:spPr>
        <p:txBody>
          <a:bodyPr/>
          <a:lstStyle/>
          <a:p>
            <a:r>
              <a:rPr lang="en-US" smtClean="0"/>
              <a:t>Addition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endParaRPr lang="en-US" smtClean="0"/>
          </a:p>
          <a:p>
            <a:endParaRPr lang="en-US" smtClean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mtClean="0"/>
              <a:t>Multiplication by constant </a:t>
            </a:r>
            <a:r>
              <a:rPr lang="en-US" smtClean="0">
                <a:sym typeface="Symbol" pitchFamily="18" charset="2"/>
              </a:rPr>
              <a:t>:</a:t>
            </a:r>
            <a:endParaRPr lang="en-US" smtClean="0"/>
          </a:p>
        </p:txBody>
      </p:sp>
      <p:graphicFrame>
        <p:nvGraphicFramePr>
          <p:cNvPr id="7173" name="Object 5"/>
          <p:cNvGraphicFramePr>
            <a:graphicFrameLocks noChangeAspect="1"/>
          </p:cNvGraphicFramePr>
          <p:nvPr/>
        </p:nvGraphicFramePr>
        <p:xfrm>
          <a:off x="762000" y="1981200"/>
          <a:ext cx="3276600" cy="1795463"/>
        </p:xfrm>
        <a:graphic>
          <a:graphicData uri="http://schemas.openxmlformats.org/presentationml/2006/ole">
            <p:oleObj spid="_x0000_s5122" name="Equation" r:id="rId3" imgW="1714320" imgH="939600" progId="Equation.3">
              <p:embed/>
            </p:oleObj>
          </a:graphicData>
        </a:graphic>
      </p:graphicFrame>
      <p:graphicFrame>
        <p:nvGraphicFramePr>
          <p:cNvPr id="7174" name="Object 6"/>
          <p:cNvGraphicFramePr>
            <a:graphicFrameLocks noChangeAspect="1"/>
          </p:cNvGraphicFramePr>
          <p:nvPr/>
        </p:nvGraphicFramePr>
        <p:xfrm>
          <a:off x="838200" y="4572000"/>
          <a:ext cx="3276600" cy="1795463"/>
        </p:xfrm>
        <a:graphic>
          <a:graphicData uri="http://schemas.openxmlformats.org/presentationml/2006/ole">
            <p:oleObj spid="_x0000_s5123" name="Equation" r:id="rId4" imgW="1714320" imgH="939600" progId="Equation.3">
              <p:embed/>
            </p:oleObj>
          </a:graphicData>
        </a:graphic>
      </p:graphicFrame>
      <p:graphicFrame>
        <p:nvGraphicFramePr>
          <p:cNvPr id="7175" name="Object 7"/>
          <p:cNvGraphicFramePr>
            <a:graphicFrameLocks noChangeAspect="1"/>
          </p:cNvGraphicFramePr>
          <p:nvPr/>
        </p:nvGraphicFramePr>
        <p:xfrm>
          <a:off x="5181600" y="3124200"/>
          <a:ext cx="2166938" cy="2819400"/>
        </p:xfrm>
        <a:graphic>
          <a:graphicData uri="http://schemas.openxmlformats.org/presentationml/2006/ole">
            <p:oleObj spid="_x0000_s5124" name="Equation" r:id="rId5" imgW="723600" imgH="939600" progId="Equation.3">
              <p:embed/>
            </p:oleObj>
          </a:graphicData>
        </a:graphic>
      </p:graphicFrame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914400" y="3886200"/>
            <a:ext cx="2743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800"/>
              <a:t>Subtraction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autoUpdateAnimBg="0"/>
      <p:bldP spid="7172" grpId="0" build="p" autoUpdateAnimBg="0"/>
      <p:bldP spid="7176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Find a Partner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will sign up as a group at the class break.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10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5562600" y="381000"/>
            <a:ext cx="2743200" cy="1143000"/>
          </a:xfrm>
        </p:spPr>
        <p:txBody>
          <a:bodyPr/>
          <a:lstStyle/>
          <a:p>
            <a:pPr algn="l"/>
            <a:r>
              <a:rPr lang="en-US" smtClean="0"/>
              <a:t>Vector Addition</a:t>
            </a:r>
          </a:p>
        </p:txBody>
      </p:sp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76200"/>
            <a:ext cx="2317750" cy="6553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1600200"/>
            <a:ext cx="3910013" cy="46482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1295400"/>
            <a:ext cx="3976688" cy="51816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4608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0"/>
            <a:ext cx="1736725" cy="6858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53252" name="Rectangle 2"/>
          <p:cNvSpPr>
            <a:spLocks noGrp="1" noChangeArrowheads="1"/>
          </p:cNvSpPr>
          <p:nvPr>
            <p:ph type="title"/>
          </p:nvPr>
        </p:nvSpPr>
        <p:spPr>
          <a:xfrm>
            <a:off x="3276600" y="304800"/>
            <a:ext cx="5562600" cy="1828800"/>
          </a:xfrm>
          <a:solidFill>
            <a:schemeClr val="bg1"/>
          </a:solidFill>
        </p:spPr>
        <p:txBody>
          <a:bodyPr/>
          <a:lstStyle/>
          <a:p>
            <a:pPr algn="r"/>
            <a:r>
              <a:rPr lang="en-US" sz="3600" smtClean="0"/>
              <a:t>Vector Subtraction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5791200" y="304800"/>
            <a:ext cx="2895600" cy="1905000"/>
          </a:xfrm>
        </p:spPr>
        <p:txBody>
          <a:bodyPr/>
          <a:lstStyle/>
          <a:p>
            <a:pPr algn="l"/>
            <a:r>
              <a:rPr lang="en-US" sz="3600" smtClean="0"/>
              <a:t>Scalar Multiplication/division</a:t>
            </a:r>
            <a:endParaRPr lang="en-US" smtClean="0"/>
          </a:p>
        </p:txBody>
      </p:sp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304800"/>
            <a:ext cx="1454150" cy="6553200"/>
          </a:xfrm>
          <a:prstGeom prst="rect">
            <a:avLst/>
          </a:prstGeom>
          <a:noFill/>
          <a:ln w="38100" cmpd="dbl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4710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533400"/>
            <a:ext cx="1936750" cy="5791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en-US" smtClean="0"/>
              <a:t>Vector Magnitudes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1524000"/>
          </a:xfrm>
        </p:spPr>
        <p:txBody>
          <a:bodyPr/>
          <a:lstStyle/>
          <a:p>
            <a:r>
              <a:rPr lang="en-US" smtClean="0"/>
              <a:t>In ordinary two- and three- dimensional space, the magnitude of a vector is given by its Euclidean Norm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endParaRPr lang="en-US" smtClean="0"/>
          </a:p>
        </p:txBody>
      </p:sp>
      <p:graphicFrame>
        <p:nvGraphicFramePr>
          <p:cNvPr id="8197" name="Object 5"/>
          <p:cNvGraphicFramePr>
            <a:graphicFrameLocks noChangeAspect="1"/>
          </p:cNvGraphicFramePr>
          <p:nvPr/>
        </p:nvGraphicFramePr>
        <p:xfrm>
          <a:off x="1447800" y="3657600"/>
          <a:ext cx="3962400" cy="1017588"/>
        </p:xfrm>
        <a:graphic>
          <a:graphicData uri="http://schemas.openxmlformats.org/presentationml/2006/ole">
            <p:oleObj spid="_x0000_s6146" name="Equation" r:id="rId3" imgW="1130040" imgH="291960" progId="Equation.3">
              <p:embed/>
            </p:oleObj>
          </a:graphicData>
        </a:graphic>
      </p:graphicFrame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1355725" y="4800600"/>
            <a:ext cx="28352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In </a:t>
            </a:r>
            <a:r>
              <a:rPr lang="en-US" sz="2800" i="1"/>
              <a:t>n </a:t>
            </a:r>
            <a:r>
              <a:rPr lang="en-US" sz="2800"/>
              <a:t>dimensions</a:t>
            </a:r>
            <a:r>
              <a:rPr lang="en-US" sz="2800" i="1"/>
              <a:t>:</a:t>
            </a:r>
            <a:endParaRPr lang="en-US" sz="2800"/>
          </a:p>
        </p:txBody>
      </p:sp>
      <p:graphicFrame>
        <p:nvGraphicFramePr>
          <p:cNvPr id="8202" name="Object 10"/>
          <p:cNvGraphicFramePr>
            <a:graphicFrameLocks noChangeAspect="1"/>
          </p:cNvGraphicFramePr>
          <p:nvPr/>
        </p:nvGraphicFramePr>
        <p:xfrm>
          <a:off x="4343400" y="4724400"/>
          <a:ext cx="2286000" cy="1311275"/>
        </p:xfrm>
        <a:graphic>
          <a:graphicData uri="http://schemas.openxmlformats.org/presentationml/2006/ole">
            <p:oleObj spid="_x0000_s6147" name="Equation" r:id="rId4" imgW="863280" imgH="4950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 autoUpdateAnimBg="0"/>
      <p:bldP spid="8201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en-US" smtClean="0"/>
              <a:t>Vector Magnitudes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1524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smtClean="0"/>
              <a:t>In ordinary two- and three- dimensional space, the magnitude of a vector is given by its Euclidean Norm</a:t>
            </a:r>
            <a:br>
              <a:rPr lang="en-US" sz="2800" smtClean="0"/>
            </a:br>
            <a:r>
              <a:rPr lang="en-US" sz="2800" smtClean="0"/>
              <a:t/>
            </a:r>
            <a:br>
              <a:rPr lang="en-US" sz="2800" smtClean="0"/>
            </a:br>
            <a:endParaRPr lang="en-US" sz="2800" smtClean="0"/>
          </a:p>
        </p:txBody>
      </p:sp>
      <p:graphicFrame>
        <p:nvGraphicFramePr>
          <p:cNvPr id="7170" name="Object 4"/>
          <p:cNvGraphicFramePr>
            <a:graphicFrameLocks noChangeAspect="1"/>
          </p:cNvGraphicFramePr>
          <p:nvPr/>
        </p:nvGraphicFramePr>
        <p:xfrm>
          <a:off x="1447800" y="3657600"/>
          <a:ext cx="3962400" cy="1017588"/>
        </p:xfrm>
        <a:graphic>
          <a:graphicData uri="http://schemas.openxmlformats.org/presentationml/2006/ole">
            <p:oleObj spid="_x0000_s7170" name="Equation" r:id="rId3" imgW="1130040" imgH="291960" progId="Equation.3">
              <p:embed/>
            </p:oleObj>
          </a:graphicData>
        </a:graphic>
      </p:graphicFrame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1219200" y="5105400"/>
            <a:ext cx="6324600" cy="965200"/>
          </a:xfrm>
          <a:prstGeom prst="rect">
            <a:avLst/>
          </a:prstGeom>
          <a:solidFill>
            <a:srgbClr val="CCFFCC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This is an example of the more general concept of a </a:t>
            </a:r>
            <a:r>
              <a:rPr lang="en-US" sz="2800" i="1"/>
              <a:t>vector norm.</a:t>
            </a: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Vector Norms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24000"/>
            <a:ext cx="5334000" cy="609600"/>
          </a:xfrm>
        </p:spPr>
        <p:txBody>
          <a:bodyPr/>
          <a:lstStyle/>
          <a:p>
            <a:r>
              <a:rPr lang="en-US" smtClean="0"/>
              <a:t>If </a:t>
            </a:r>
            <a:r>
              <a:rPr lang="en-US" b="1" smtClean="0"/>
              <a:t>x</a:t>
            </a:r>
            <a:r>
              <a:rPr lang="en-US" smtClean="0"/>
              <a:t> is an </a:t>
            </a:r>
            <a:r>
              <a:rPr lang="en-US" i="1" smtClean="0"/>
              <a:t>n-</a:t>
            </a:r>
            <a:r>
              <a:rPr lang="en-US" smtClean="0"/>
              <a:t>dimension vector</a:t>
            </a:r>
          </a:p>
        </p:txBody>
      </p:sp>
      <p:graphicFrame>
        <p:nvGraphicFramePr>
          <p:cNvPr id="29700" name="Object 4"/>
          <p:cNvGraphicFramePr>
            <a:graphicFrameLocks noChangeAspect="1"/>
          </p:cNvGraphicFramePr>
          <p:nvPr/>
        </p:nvGraphicFramePr>
        <p:xfrm>
          <a:off x="609600" y="4114800"/>
          <a:ext cx="7848600" cy="1301750"/>
        </p:xfrm>
        <a:graphic>
          <a:graphicData uri="http://schemas.openxmlformats.org/presentationml/2006/ole">
            <p:oleObj spid="_x0000_s8194" name="Equation" r:id="rId3" imgW="2895480" imgH="482400" progId="Equation.3">
              <p:embed/>
            </p:oleObj>
          </a:graphicData>
        </a:graphic>
      </p:graphicFrame>
      <p:graphicFrame>
        <p:nvGraphicFramePr>
          <p:cNvPr id="29701" name="Object 5"/>
          <p:cNvGraphicFramePr>
            <a:graphicFrameLocks noChangeAspect="1"/>
          </p:cNvGraphicFramePr>
          <p:nvPr/>
        </p:nvGraphicFramePr>
        <p:xfrm>
          <a:off x="1143000" y="2209800"/>
          <a:ext cx="3962400" cy="804863"/>
        </p:xfrm>
        <a:graphic>
          <a:graphicData uri="http://schemas.openxmlformats.org/presentationml/2006/ole">
            <p:oleObj spid="_x0000_s8195" name="Equation" r:id="rId4" imgW="1054080" imgH="215640" progId="Equation.3">
              <p:embed/>
            </p:oleObj>
          </a:graphicData>
        </a:graphic>
      </p:graphicFrame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762000" y="3352800"/>
            <a:ext cx="5943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3200"/>
              <a:t>Then the </a:t>
            </a:r>
            <a:r>
              <a:rPr lang="en-US" sz="3200" i="1"/>
              <a:t>p</a:t>
            </a:r>
            <a:r>
              <a:rPr lang="en-US" sz="3200"/>
              <a:t>-norm of </a:t>
            </a:r>
            <a:r>
              <a:rPr lang="en-US" sz="3200" b="1"/>
              <a:t>x</a:t>
            </a:r>
            <a:r>
              <a:rPr lang="en-US" sz="3200"/>
              <a:t> is given by:</a:t>
            </a:r>
            <a:endParaRPr lang="en-US"/>
          </a:p>
        </p:txBody>
      </p:sp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1143000" y="5410200"/>
            <a:ext cx="7315200" cy="1003300"/>
          </a:xfrm>
          <a:prstGeom prst="rect">
            <a:avLst/>
          </a:prstGeom>
          <a:solidFill>
            <a:srgbClr val="FFFF99"/>
          </a:solidFill>
          <a:ln w="57150" cmpd="thinThick">
            <a:solidFill>
              <a:srgbClr val="3399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008000"/>
                </a:solidFill>
              </a:rPr>
              <a:t>The summation operator </a:t>
            </a:r>
            <a:r>
              <a:rPr lang="en-US" sz="2800">
                <a:solidFill>
                  <a:srgbClr val="008000"/>
                </a:solidFill>
                <a:sym typeface="Symbol" pitchFamily="18" charset="2"/>
              </a:rPr>
              <a:t> </a:t>
            </a:r>
            <a:r>
              <a:rPr lang="en-US" sz="2800">
                <a:solidFill>
                  <a:srgbClr val="008000"/>
                </a:solidFill>
              </a:rPr>
              <a:t>will be encountered frequently</a:t>
            </a:r>
            <a:r>
              <a:rPr lang="en-US" sz="2800">
                <a:solidFill>
                  <a:schemeClr val="accent1"/>
                </a:solidFill>
              </a:rPr>
              <a:t>.</a:t>
            </a:r>
            <a:endParaRPr lang="en-US">
              <a:solidFill>
                <a:schemeClr val="accent1"/>
              </a:solidFill>
            </a:endParaRPr>
          </a:p>
        </p:txBody>
      </p:sp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6096000" y="2209800"/>
            <a:ext cx="2743200" cy="1003300"/>
          </a:xfrm>
          <a:prstGeom prst="rect">
            <a:avLst/>
          </a:prstGeom>
          <a:solidFill>
            <a:srgbClr val="CCFFCC"/>
          </a:solidFill>
          <a:ln w="57150" cmpd="thinThick">
            <a:solidFill>
              <a:srgbClr val="8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i="1">
                <a:solidFill>
                  <a:srgbClr val="CC3300"/>
                </a:solidFill>
              </a:rPr>
              <a:t>P=2 is the usual Euclidean Norm</a:t>
            </a:r>
            <a:endParaRPr lang="en-US" i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 autoUpdateAnimBg="0"/>
      <p:bldP spid="29702" grpId="0" autoUpdateAnimBg="0"/>
      <p:bldP spid="29703" grpId="0" animBg="1" autoUpdateAnimBg="0"/>
      <p:bldP spid="29704" grpId="0" animBg="1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/>
              <a:t>Vector Norms - measure of size or “length” of vector</a:t>
            </a:r>
            <a:endParaRPr lang="en-US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3810000" cy="838200"/>
          </a:xfrm>
        </p:spPr>
        <p:txBody>
          <a:bodyPr/>
          <a:lstStyle/>
          <a:p>
            <a:r>
              <a:rPr lang="en-US" sz="2400" smtClean="0"/>
              <a:t>p-norm</a:t>
            </a:r>
            <a:br>
              <a:rPr lang="en-US" sz="2400" smtClean="0"/>
            </a:br>
            <a:endParaRPr lang="en-US" sz="2400" smtClean="0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981200"/>
            <a:ext cx="3810000" cy="609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smtClean="0"/>
              <a:t>2-norm (Euclidean)</a:t>
            </a:r>
            <a:br>
              <a:rPr lang="en-US" sz="2400" smtClean="0"/>
            </a:br>
            <a:r>
              <a:rPr lang="en-US" sz="2400" smtClean="0"/>
              <a:t/>
            </a:r>
            <a:br>
              <a:rPr lang="en-US" sz="2400" smtClean="0"/>
            </a:br>
            <a:r>
              <a:rPr lang="en-US" sz="2400" smtClean="0"/>
              <a:t/>
            </a:r>
            <a:br>
              <a:rPr lang="en-US" sz="2400" smtClean="0"/>
            </a:br>
            <a:endParaRPr lang="en-US" sz="2400" smtClean="0"/>
          </a:p>
        </p:txBody>
      </p:sp>
      <p:graphicFrame>
        <p:nvGraphicFramePr>
          <p:cNvPr id="30725" name="Object 5"/>
          <p:cNvGraphicFramePr>
            <a:graphicFrameLocks noChangeAspect="1"/>
          </p:cNvGraphicFramePr>
          <p:nvPr/>
        </p:nvGraphicFramePr>
        <p:xfrm>
          <a:off x="838200" y="2514600"/>
          <a:ext cx="3048000" cy="1266825"/>
        </p:xfrm>
        <a:graphic>
          <a:graphicData uri="http://schemas.openxmlformats.org/presentationml/2006/ole">
            <p:oleObj spid="_x0000_s9218" name="Equation" r:id="rId3" imgW="1155600" imgH="482400" progId="Equation.3">
              <p:embed/>
            </p:oleObj>
          </a:graphicData>
        </a:graphic>
      </p:graphicFrame>
      <p:graphicFrame>
        <p:nvGraphicFramePr>
          <p:cNvPr id="30726" name="Object 6"/>
          <p:cNvGraphicFramePr>
            <a:graphicFrameLocks noChangeAspect="1"/>
          </p:cNvGraphicFramePr>
          <p:nvPr/>
        </p:nvGraphicFramePr>
        <p:xfrm>
          <a:off x="914400" y="4724400"/>
          <a:ext cx="2674938" cy="1354138"/>
        </p:xfrm>
        <a:graphic>
          <a:graphicData uri="http://schemas.openxmlformats.org/presentationml/2006/ole">
            <p:oleObj spid="_x0000_s9219" name="Equation" r:id="rId4" imgW="901440" imgH="457200" progId="Equation.3">
              <p:embed/>
            </p:oleObj>
          </a:graphicData>
        </a:graphic>
      </p:graphicFrame>
      <p:graphicFrame>
        <p:nvGraphicFramePr>
          <p:cNvPr id="30727" name="Object 7"/>
          <p:cNvGraphicFramePr>
            <a:graphicFrameLocks noChangeAspect="1"/>
          </p:cNvGraphicFramePr>
          <p:nvPr/>
        </p:nvGraphicFramePr>
        <p:xfrm>
          <a:off x="4932363" y="2667000"/>
          <a:ext cx="3316287" cy="1425575"/>
        </p:xfrm>
        <a:graphic>
          <a:graphicData uri="http://schemas.openxmlformats.org/presentationml/2006/ole">
            <p:oleObj spid="_x0000_s9220" name="Equation" r:id="rId5" imgW="1117440" imgH="482400" progId="Equation.3">
              <p:embed/>
            </p:oleObj>
          </a:graphicData>
        </a:graphic>
      </p:graphicFrame>
      <p:graphicFrame>
        <p:nvGraphicFramePr>
          <p:cNvPr id="30728" name="Object 8"/>
          <p:cNvGraphicFramePr>
            <a:graphicFrameLocks noChangeAspect="1"/>
          </p:cNvGraphicFramePr>
          <p:nvPr/>
        </p:nvGraphicFramePr>
        <p:xfrm>
          <a:off x="4953000" y="4876800"/>
          <a:ext cx="2743200" cy="896938"/>
        </p:xfrm>
        <a:graphic>
          <a:graphicData uri="http://schemas.openxmlformats.org/presentationml/2006/ole">
            <p:oleObj spid="_x0000_s9221" name="Equation" r:id="rId6" imgW="888840" imgH="291960" progId="Equation.3">
              <p:embed/>
            </p:oleObj>
          </a:graphicData>
        </a:graphic>
      </p:graphicFrame>
      <p:sp>
        <p:nvSpPr>
          <p:cNvPr id="30729" name="Rectangle 9"/>
          <p:cNvSpPr>
            <a:spLocks noChangeArrowheads="1"/>
          </p:cNvSpPr>
          <p:nvPr/>
        </p:nvSpPr>
        <p:spPr bwMode="auto">
          <a:xfrm>
            <a:off x="685800" y="3962400"/>
            <a:ext cx="3810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/>
              <a:t>1-norm</a:t>
            </a:r>
            <a:br>
              <a:rPr lang="en-US"/>
            </a:br>
            <a:endParaRPr lang="en-US"/>
          </a:p>
        </p:txBody>
      </p:sp>
      <p:sp>
        <p:nvSpPr>
          <p:cNvPr id="30730" name="Text Box 10"/>
          <p:cNvSpPr txBox="1">
            <a:spLocks noChangeArrowheads="1"/>
          </p:cNvSpPr>
          <p:nvPr/>
        </p:nvSpPr>
        <p:spPr bwMode="auto">
          <a:xfrm>
            <a:off x="4800600" y="4114800"/>
            <a:ext cx="3124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en-US" sz="2800">
                <a:sym typeface="Symbol" pitchFamily="18" charset="2"/>
              </a:rPr>
              <a:t> -norm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 autoUpdateAnimBg="0"/>
      <p:bldP spid="30724" grpId="0" build="p" autoUpdateAnimBg="0"/>
      <p:bldP spid="30729" grpId="0" build="p" autoUpdateAnimBg="0"/>
      <p:bldP spid="30730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Vector Norms in Matlab</a:t>
            </a:r>
          </a:p>
        </p:txBody>
      </p: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057400"/>
            <a:ext cx="4038600" cy="2982913"/>
          </a:xfrm>
          <a:prstGeom prst="rect">
            <a:avLst/>
          </a:prstGeom>
          <a:noFill/>
          <a:ln w="57150" cmpd="thinThick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1600200"/>
            <a:ext cx="2582863" cy="4953000"/>
          </a:xfrm>
          <a:prstGeom prst="rect">
            <a:avLst/>
          </a:prstGeom>
          <a:noFill/>
          <a:ln w="76200" cmpd="tri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Scalar (dot or inner) Product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752600"/>
            <a:ext cx="7772400" cy="1981200"/>
          </a:xfrm>
        </p:spPr>
        <p:txBody>
          <a:bodyPr/>
          <a:lstStyle/>
          <a:p>
            <a:r>
              <a:rPr lang="en-US" sz="2800" smtClean="0"/>
              <a:t>In physics it is useful to define the scalar product of two vectors:</a:t>
            </a:r>
            <a:br>
              <a:rPr lang="en-US" sz="2800" smtClean="0"/>
            </a:br>
            <a:r>
              <a:rPr lang="en-US" sz="2800" b="1" smtClean="0"/>
              <a:t>a·b = |a| |b| </a:t>
            </a:r>
            <a:r>
              <a:rPr lang="en-US" sz="2800" i="1" smtClean="0"/>
              <a:t>cos(</a:t>
            </a:r>
            <a:r>
              <a:rPr lang="en-US" sz="2800" i="1" smtClean="0">
                <a:sym typeface="Symbol" pitchFamily="18" charset="2"/>
              </a:rPr>
              <a:t>), where  is the angle between </a:t>
            </a:r>
            <a:r>
              <a:rPr lang="en-US" sz="2800" b="1" smtClean="0">
                <a:sym typeface="Symbol" pitchFamily="18" charset="2"/>
              </a:rPr>
              <a:t>a</a:t>
            </a:r>
            <a:r>
              <a:rPr lang="en-US" sz="2800" smtClean="0">
                <a:sym typeface="Symbol" pitchFamily="18" charset="2"/>
              </a:rPr>
              <a:t> </a:t>
            </a:r>
            <a:r>
              <a:rPr lang="en-US" sz="2800" i="1" smtClean="0">
                <a:sym typeface="Symbol" pitchFamily="18" charset="2"/>
              </a:rPr>
              <a:t>and</a:t>
            </a:r>
            <a:r>
              <a:rPr lang="en-US" sz="2800" smtClean="0">
                <a:sym typeface="Symbol" pitchFamily="18" charset="2"/>
              </a:rPr>
              <a:t> </a:t>
            </a:r>
            <a:r>
              <a:rPr lang="en-US" sz="2800" b="1" smtClean="0">
                <a:sym typeface="Symbol" pitchFamily="18" charset="2"/>
              </a:rPr>
              <a:t>b.</a:t>
            </a:r>
            <a:endParaRPr lang="en-US" sz="2800" i="1" smtClean="0">
              <a:sym typeface="Symbol" pitchFamily="18" charset="2"/>
            </a:endParaRP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1447800" y="3733800"/>
            <a:ext cx="2590800" cy="2346325"/>
            <a:chOff x="864" y="2640"/>
            <a:chExt cx="1632" cy="1478"/>
          </a:xfrm>
        </p:grpSpPr>
        <p:grpSp>
          <p:nvGrpSpPr>
            <p:cNvPr id="56326" name="Group 10"/>
            <p:cNvGrpSpPr>
              <a:grpSpLocks/>
            </p:cNvGrpSpPr>
            <p:nvPr/>
          </p:nvGrpSpPr>
          <p:grpSpPr bwMode="auto">
            <a:xfrm>
              <a:off x="864" y="2880"/>
              <a:ext cx="1344" cy="1238"/>
              <a:chOff x="864" y="2880"/>
              <a:chExt cx="1344" cy="1238"/>
            </a:xfrm>
          </p:grpSpPr>
          <p:sp>
            <p:nvSpPr>
              <p:cNvPr id="56329" name="Line 5"/>
              <p:cNvSpPr>
                <a:spLocks noChangeShapeType="1"/>
              </p:cNvSpPr>
              <p:nvPr/>
            </p:nvSpPr>
            <p:spPr bwMode="auto">
              <a:xfrm>
                <a:off x="960" y="3360"/>
                <a:ext cx="124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6330" name="Line 6"/>
              <p:cNvSpPr>
                <a:spLocks noChangeShapeType="1"/>
              </p:cNvSpPr>
              <p:nvPr/>
            </p:nvSpPr>
            <p:spPr bwMode="auto">
              <a:xfrm flipV="1">
                <a:off x="960" y="2880"/>
                <a:ext cx="768" cy="4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6331" name="Line 7"/>
              <p:cNvSpPr>
                <a:spLocks noChangeShapeType="1"/>
              </p:cNvSpPr>
              <p:nvPr/>
            </p:nvSpPr>
            <p:spPr bwMode="auto">
              <a:xfrm>
                <a:off x="1680" y="2928"/>
                <a:ext cx="0" cy="432"/>
              </a:xfrm>
              <a:prstGeom prst="line">
                <a:avLst/>
              </a:prstGeom>
              <a:noFill/>
              <a:ln w="9525" cap="rnd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6332" name="AutoShape 8"/>
              <p:cNvSpPr>
                <a:spLocks/>
              </p:cNvSpPr>
              <p:nvPr/>
            </p:nvSpPr>
            <p:spPr bwMode="auto">
              <a:xfrm rot="5453186">
                <a:off x="1246" y="3169"/>
                <a:ext cx="193" cy="672"/>
              </a:xfrm>
              <a:prstGeom prst="rightBrace">
                <a:avLst>
                  <a:gd name="adj1" fmla="val 29016"/>
                  <a:gd name="adj2" fmla="val 50000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6333" name="Text Box 9"/>
              <p:cNvSpPr txBox="1">
                <a:spLocks noChangeArrowheads="1"/>
              </p:cNvSpPr>
              <p:nvPr/>
            </p:nvSpPr>
            <p:spPr bwMode="auto">
              <a:xfrm>
                <a:off x="864" y="3600"/>
                <a:ext cx="1056" cy="5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/>
                  <a:t>projection of </a:t>
                </a:r>
                <a:r>
                  <a:rPr lang="en-US" b="1"/>
                  <a:t>a</a:t>
                </a:r>
                <a:r>
                  <a:rPr lang="en-US"/>
                  <a:t> onto </a:t>
                </a:r>
                <a:r>
                  <a:rPr lang="en-US" b="1"/>
                  <a:t>b</a:t>
                </a:r>
                <a:endParaRPr lang="en-US"/>
              </a:p>
            </p:txBody>
          </p:sp>
        </p:grpSp>
        <p:sp>
          <p:nvSpPr>
            <p:cNvPr id="56327" name="Text Box 11"/>
            <p:cNvSpPr txBox="1">
              <a:spLocks noChangeArrowheads="1"/>
            </p:cNvSpPr>
            <p:nvPr/>
          </p:nvSpPr>
          <p:spPr bwMode="auto">
            <a:xfrm>
              <a:off x="1776" y="2640"/>
              <a:ext cx="28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/>
                <a:t>a</a:t>
              </a:r>
            </a:p>
          </p:txBody>
        </p:sp>
        <p:sp>
          <p:nvSpPr>
            <p:cNvPr id="56328" name="Text Box 12"/>
            <p:cNvSpPr txBox="1">
              <a:spLocks noChangeArrowheads="1"/>
            </p:cNvSpPr>
            <p:nvPr/>
          </p:nvSpPr>
          <p:spPr bwMode="auto">
            <a:xfrm>
              <a:off x="2256" y="3216"/>
              <a:ext cx="24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/>
                <a:t>b</a:t>
              </a:r>
            </a:p>
          </p:txBody>
        </p:sp>
      </p:grp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3657600" y="5105400"/>
            <a:ext cx="4953000" cy="1411288"/>
          </a:xfrm>
          <a:prstGeom prst="rect">
            <a:avLst/>
          </a:prstGeom>
          <a:solidFill>
            <a:srgbClr val="CCFFCC"/>
          </a:solidFill>
          <a:ln w="38100" cmpd="dbl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CC3300"/>
                </a:solidFill>
              </a:rPr>
              <a:t>If </a:t>
            </a:r>
            <a:r>
              <a:rPr lang="en-US" sz="2800" b="1">
                <a:solidFill>
                  <a:srgbClr val="CC3300"/>
                </a:solidFill>
              </a:rPr>
              <a:t>a</a:t>
            </a:r>
            <a:r>
              <a:rPr lang="en-US" sz="2800">
                <a:solidFill>
                  <a:srgbClr val="CC3300"/>
                </a:solidFill>
              </a:rPr>
              <a:t> and </a:t>
            </a:r>
            <a:r>
              <a:rPr lang="en-US" sz="2800" b="1">
                <a:solidFill>
                  <a:srgbClr val="CC3300"/>
                </a:solidFill>
              </a:rPr>
              <a:t>b</a:t>
            </a:r>
            <a:r>
              <a:rPr lang="en-US" sz="2800">
                <a:solidFill>
                  <a:srgbClr val="CC3300"/>
                </a:solidFill>
              </a:rPr>
              <a:t> are </a:t>
            </a:r>
            <a:r>
              <a:rPr lang="en-US" sz="2800" i="1">
                <a:solidFill>
                  <a:srgbClr val="CC3300"/>
                </a:solidFill>
              </a:rPr>
              <a:t>perpendicular</a:t>
            </a:r>
            <a:r>
              <a:rPr lang="en-US" sz="2800">
                <a:solidFill>
                  <a:srgbClr val="CC3300"/>
                </a:solidFill>
              </a:rPr>
              <a:t> or </a:t>
            </a:r>
            <a:r>
              <a:rPr lang="en-US" sz="2800" i="1">
                <a:solidFill>
                  <a:srgbClr val="CC3300"/>
                </a:solidFill>
              </a:rPr>
              <a:t>orthogonal</a:t>
            </a:r>
            <a:r>
              <a:rPr lang="en-US" sz="2800">
                <a:solidFill>
                  <a:srgbClr val="CC3300"/>
                </a:solidFill>
              </a:rPr>
              <a:t>, their scalar product is </a:t>
            </a:r>
            <a:r>
              <a:rPr lang="en-US" sz="2800" i="1">
                <a:solidFill>
                  <a:srgbClr val="CC3300"/>
                </a:solidFill>
              </a:rPr>
              <a:t>zero.</a:t>
            </a:r>
            <a:r>
              <a:rPr lang="en-US" sz="2800">
                <a:solidFill>
                  <a:srgbClr val="CC3300"/>
                </a:solidFill>
              </a:rPr>
              <a:t>  (Cos 90</a:t>
            </a:r>
            <a:r>
              <a:rPr lang="en-US" sz="2800" baseline="30000">
                <a:solidFill>
                  <a:srgbClr val="CC3300"/>
                </a:solidFill>
              </a:rPr>
              <a:t>o</a:t>
            </a:r>
            <a:r>
              <a:rPr lang="en-US" sz="2800">
                <a:solidFill>
                  <a:srgbClr val="CC3300"/>
                </a:solidFill>
              </a:rPr>
              <a:t> = 0)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 autoUpdateAnimBg="0"/>
      <p:bldP spid="9230" grpId="0" animBg="1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z="4000" smtClean="0"/>
              <a:t>Law of Cosines from Trig</a:t>
            </a:r>
            <a:endParaRPr lang="en-US" smtClean="0"/>
          </a:p>
        </p:txBody>
      </p:sp>
      <p:sp>
        <p:nvSpPr>
          <p:cNvPr id="10247" name="Line 5"/>
          <p:cNvSpPr>
            <a:spLocks noChangeShapeType="1"/>
          </p:cNvSpPr>
          <p:nvPr/>
        </p:nvSpPr>
        <p:spPr bwMode="auto">
          <a:xfrm flipV="1">
            <a:off x="1295400" y="2438400"/>
            <a:ext cx="990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8" name="Line 6"/>
          <p:cNvSpPr>
            <a:spLocks noChangeShapeType="1"/>
          </p:cNvSpPr>
          <p:nvPr/>
        </p:nvSpPr>
        <p:spPr bwMode="auto">
          <a:xfrm>
            <a:off x="4918075" y="1870075"/>
            <a:ext cx="2286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9" name="Text Box 7"/>
          <p:cNvSpPr txBox="1">
            <a:spLocks noChangeArrowheads="1"/>
          </p:cNvSpPr>
          <p:nvPr/>
        </p:nvSpPr>
        <p:spPr bwMode="auto">
          <a:xfrm>
            <a:off x="2514600" y="22098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a</a:t>
            </a:r>
          </a:p>
        </p:txBody>
      </p:sp>
      <p:sp>
        <p:nvSpPr>
          <p:cNvPr id="10250" name="Text Box 8"/>
          <p:cNvSpPr txBox="1">
            <a:spLocks noChangeArrowheads="1"/>
          </p:cNvSpPr>
          <p:nvPr/>
        </p:nvSpPr>
        <p:spPr bwMode="auto">
          <a:xfrm>
            <a:off x="2362200" y="34290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b</a:t>
            </a:r>
          </a:p>
        </p:txBody>
      </p:sp>
      <p:sp>
        <p:nvSpPr>
          <p:cNvPr id="10251" name="Line 9"/>
          <p:cNvSpPr>
            <a:spLocks noChangeShapeType="1"/>
          </p:cNvSpPr>
          <p:nvPr/>
        </p:nvSpPr>
        <p:spPr bwMode="auto">
          <a:xfrm flipV="1">
            <a:off x="3962400" y="1828800"/>
            <a:ext cx="990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2" name="Line 10"/>
          <p:cNvSpPr>
            <a:spLocks noChangeShapeType="1"/>
          </p:cNvSpPr>
          <p:nvPr/>
        </p:nvSpPr>
        <p:spPr bwMode="auto">
          <a:xfrm flipH="1" flipV="1">
            <a:off x="2209800" y="3048000"/>
            <a:ext cx="2286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3" name="Line 11"/>
          <p:cNvSpPr>
            <a:spLocks noChangeShapeType="1"/>
          </p:cNvSpPr>
          <p:nvPr/>
        </p:nvSpPr>
        <p:spPr bwMode="auto">
          <a:xfrm>
            <a:off x="3986213" y="2327275"/>
            <a:ext cx="11430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4" name="Text Box 12"/>
          <p:cNvSpPr txBox="1">
            <a:spLocks noChangeArrowheads="1"/>
          </p:cNvSpPr>
          <p:nvPr/>
        </p:nvSpPr>
        <p:spPr bwMode="auto">
          <a:xfrm>
            <a:off x="4267200" y="24384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c = a-b</a:t>
            </a:r>
          </a:p>
        </p:txBody>
      </p:sp>
      <p:cxnSp>
        <p:nvCxnSpPr>
          <p:cNvPr id="10255" name="AutoShape 14"/>
          <p:cNvCxnSpPr>
            <a:cxnSpLocks noChangeShapeType="1"/>
          </p:cNvCxnSpPr>
          <p:nvPr/>
        </p:nvCxnSpPr>
        <p:spPr bwMode="auto">
          <a:xfrm>
            <a:off x="4894263" y="1963738"/>
            <a:ext cx="1125537" cy="169862"/>
          </a:xfrm>
          <a:prstGeom prst="curvedConnector3">
            <a:avLst>
              <a:gd name="adj1" fmla="val 49931"/>
            </a:avLst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</p:cxnSp>
      <p:sp>
        <p:nvSpPr>
          <p:cNvPr id="10256" name="Text Box 15"/>
          <p:cNvSpPr txBox="1">
            <a:spLocks noChangeArrowheads="1"/>
          </p:cNvSpPr>
          <p:nvPr/>
        </p:nvSpPr>
        <p:spPr bwMode="auto">
          <a:xfrm>
            <a:off x="5997575" y="1928813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ym typeface="Symbol" pitchFamily="18" charset="2"/>
              </a:rPr>
              <a:t></a:t>
            </a:r>
            <a:endParaRPr lang="en-US"/>
          </a:p>
        </p:txBody>
      </p:sp>
      <p:graphicFrame>
        <p:nvGraphicFramePr>
          <p:cNvPr id="10242" name="Object 16"/>
          <p:cNvGraphicFramePr>
            <a:graphicFrameLocks noChangeAspect="1"/>
          </p:cNvGraphicFramePr>
          <p:nvPr/>
        </p:nvGraphicFramePr>
        <p:xfrm>
          <a:off x="3352800" y="3276600"/>
          <a:ext cx="4891088" cy="779463"/>
        </p:xfrm>
        <a:graphic>
          <a:graphicData uri="http://schemas.openxmlformats.org/presentationml/2006/ole">
            <p:oleObj spid="_x0000_s10242" name="Equation" r:id="rId3" imgW="1752480" imgH="279360" progId="Equation.3">
              <p:embed/>
            </p:oleObj>
          </a:graphicData>
        </a:graphic>
      </p:graphicFrame>
      <p:graphicFrame>
        <p:nvGraphicFramePr>
          <p:cNvPr id="10257" name="Object 17"/>
          <p:cNvGraphicFramePr>
            <a:graphicFrameLocks noChangeAspect="1"/>
          </p:cNvGraphicFramePr>
          <p:nvPr/>
        </p:nvGraphicFramePr>
        <p:xfrm>
          <a:off x="3733800" y="5410200"/>
          <a:ext cx="4040188" cy="779463"/>
        </p:xfrm>
        <a:graphic>
          <a:graphicData uri="http://schemas.openxmlformats.org/presentationml/2006/ole">
            <p:oleObj spid="_x0000_s10243" name="Equation" r:id="rId4" imgW="1447560" imgH="279360" progId="Equation.3">
              <p:embed/>
            </p:oleObj>
          </a:graphicData>
        </a:graphic>
      </p:graphicFrame>
      <p:graphicFrame>
        <p:nvGraphicFramePr>
          <p:cNvPr id="10258" name="Object 18"/>
          <p:cNvGraphicFramePr>
            <a:graphicFrameLocks noChangeAspect="1"/>
          </p:cNvGraphicFramePr>
          <p:nvPr/>
        </p:nvGraphicFramePr>
        <p:xfrm>
          <a:off x="3810000" y="4267200"/>
          <a:ext cx="3722688" cy="779463"/>
        </p:xfrm>
        <a:graphic>
          <a:graphicData uri="http://schemas.openxmlformats.org/presentationml/2006/ole">
            <p:oleObj spid="_x0000_s10244" name="Equation" r:id="rId5" imgW="1333440" imgH="279360" progId="Equation.3">
              <p:embed/>
            </p:oleObj>
          </a:graphicData>
        </a:graphic>
      </p:graphicFrame>
      <p:graphicFrame>
        <p:nvGraphicFramePr>
          <p:cNvPr id="10259" name="Object 19"/>
          <p:cNvGraphicFramePr>
            <a:graphicFrameLocks noChangeAspect="1"/>
          </p:cNvGraphicFramePr>
          <p:nvPr/>
        </p:nvGraphicFramePr>
        <p:xfrm>
          <a:off x="211138" y="4800600"/>
          <a:ext cx="3082925" cy="1558925"/>
        </p:xfrm>
        <a:graphic>
          <a:graphicData uri="http://schemas.openxmlformats.org/presentationml/2006/ole">
            <p:oleObj spid="_x0000_s10245" name="Equation" r:id="rId6" imgW="1104840" imgH="5587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set (week1)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4114800"/>
          </a:xfrm>
        </p:spPr>
        <p:txBody>
          <a:bodyPr/>
          <a:lstStyle/>
          <a:p>
            <a:r>
              <a:rPr lang="en-US" dirty="0" smtClean="0"/>
              <a:t>A few general introductory points</a:t>
            </a:r>
          </a:p>
          <a:p>
            <a:r>
              <a:rPr lang="en-US" dirty="0" smtClean="0">
                <a:hlinkClick r:id="rId2"/>
              </a:rPr>
              <a:t>Web Site Review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Syllabus Review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GA1</a:t>
            </a:r>
            <a:r>
              <a:rPr lang="en-US" dirty="0" smtClean="0"/>
              <a:t>, </a:t>
            </a:r>
            <a:r>
              <a:rPr lang="en-US" dirty="0" smtClean="0">
                <a:hlinkClick r:id="rId5"/>
              </a:rPr>
              <a:t>HW0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General </a:t>
            </a:r>
            <a:r>
              <a:rPr lang="en-US" dirty="0" err="1" smtClean="0">
                <a:hlinkClick r:id="rId6"/>
              </a:rPr>
              <a:t>Matlab</a:t>
            </a:r>
            <a:r>
              <a:rPr lang="en-US" dirty="0" smtClean="0">
                <a:hlinkClick r:id="rId6"/>
              </a:rPr>
              <a:t> Issues</a:t>
            </a:r>
            <a:endParaRPr lang="en-US" dirty="0" smtClean="0"/>
          </a:p>
          <a:p>
            <a:r>
              <a:rPr lang="en-US" dirty="0" smtClean="0"/>
              <a:t>Vector implementation in </a:t>
            </a:r>
            <a:r>
              <a:rPr lang="en-US" dirty="0" err="1" smtClean="0"/>
              <a:t>Matlab</a:t>
            </a:r>
            <a:r>
              <a:rPr lang="en-US" dirty="0" smtClean="0"/>
              <a:t> and simple plots</a:t>
            </a:r>
          </a:p>
          <a:p>
            <a:r>
              <a:rPr lang="en-US" dirty="0" smtClean="0"/>
              <a:t>Floating point error issues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762000"/>
            <a:ext cx="7772400" cy="1143000"/>
          </a:xfrm>
        </p:spPr>
        <p:txBody>
          <a:bodyPr/>
          <a:lstStyle/>
          <a:p>
            <a:r>
              <a:rPr lang="en-US" smtClean="0"/>
              <a:t>Substitute component expressions for vector magnitudes:</a:t>
            </a:r>
          </a:p>
        </p:txBody>
      </p:sp>
      <p:graphicFrame>
        <p:nvGraphicFramePr>
          <p:cNvPr id="32771" name="Object 3"/>
          <p:cNvGraphicFramePr>
            <a:graphicFrameLocks noChangeAspect="1"/>
          </p:cNvGraphicFramePr>
          <p:nvPr/>
        </p:nvGraphicFramePr>
        <p:xfrm>
          <a:off x="1066800" y="2057400"/>
          <a:ext cx="6400800" cy="658813"/>
        </p:xfrm>
        <a:graphic>
          <a:graphicData uri="http://schemas.openxmlformats.org/presentationml/2006/ole">
            <p:oleObj spid="_x0000_s11266" name="Equation" r:id="rId3" imgW="2336760" imgH="241200" progId="Equation.3">
              <p:embed/>
            </p:oleObj>
          </a:graphicData>
        </a:graphic>
      </p:graphicFrame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762000" y="2819400"/>
            <a:ext cx="6934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800" b="1"/>
              <a:t>c = a - b, </a:t>
            </a:r>
            <a:r>
              <a:rPr lang="en-US" sz="2800"/>
              <a:t> so c</a:t>
            </a:r>
            <a:r>
              <a:rPr lang="en-US" sz="2800" baseline="-25000"/>
              <a:t>1</a:t>
            </a:r>
            <a:r>
              <a:rPr lang="en-US" sz="2800"/>
              <a:t>=a</a:t>
            </a:r>
            <a:r>
              <a:rPr lang="en-US" sz="2800" baseline="-25000"/>
              <a:t>1</a:t>
            </a:r>
            <a:r>
              <a:rPr lang="en-US" sz="2800"/>
              <a:t>-b</a:t>
            </a:r>
            <a:r>
              <a:rPr lang="en-US" sz="2800" baseline="-25000"/>
              <a:t>1</a:t>
            </a:r>
            <a:r>
              <a:rPr lang="en-US" sz="2800"/>
              <a:t> and c</a:t>
            </a:r>
            <a:r>
              <a:rPr lang="en-US" sz="2800" baseline="-25000"/>
              <a:t>2</a:t>
            </a:r>
            <a:r>
              <a:rPr lang="en-US" sz="2800"/>
              <a:t>=a</a:t>
            </a:r>
            <a:r>
              <a:rPr lang="en-US" sz="2800" baseline="-25000"/>
              <a:t>2</a:t>
            </a:r>
            <a:r>
              <a:rPr lang="en-US" sz="2800"/>
              <a:t>-b</a:t>
            </a:r>
            <a:r>
              <a:rPr lang="en-US" sz="2800" baseline="-25000"/>
              <a:t>2</a:t>
            </a:r>
            <a:endParaRPr lang="en-US" b="1"/>
          </a:p>
        </p:txBody>
      </p:sp>
      <p:graphicFrame>
        <p:nvGraphicFramePr>
          <p:cNvPr id="32775" name="Object 7"/>
          <p:cNvGraphicFramePr>
            <a:graphicFrameLocks noChangeAspect="1"/>
          </p:cNvGraphicFramePr>
          <p:nvPr/>
        </p:nvGraphicFramePr>
        <p:xfrm>
          <a:off x="685800" y="3657600"/>
          <a:ext cx="7772400" cy="685800"/>
        </p:xfrm>
        <a:graphic>
          <a:graphicData uri="http://schemas.openxmlformats.org/presentationml/2006/ole">
            <p:oleObj spid="_x0000_s11267" name="Equation" r:id="rId4" imgW="3174840" imgH="279360" progId="Equation.3">
              <p:embed/>
            </p:oleObj>
          </a:graphicData>
        </a:graphic>
      </p:graphicFrame>
      <p:graphicFrame>
        <p:nvGraphicFramePr>
          <p:cNvPr id="32776" name="Object 8"/>
          <p:cNvGraphicFramePr>
            <a:graphicFrameLocks noChangeAspect="1"/>
          </p:cNvGraphicFramePr>
          <p:nvPr/>
        </p:nvGraphicFramePr>
        <p:xfrm>
          <a:off x="457200" y="4572000"/>
          <a:ext cx="8686800" cy="530225"/>
        </p:xfrm>
        <a:graphic>
          <a:graphicData uri="http://schemas.openxmlformats.org/presentationml/2006/ole">
            <p:oleObj spid="_x0000_s11268" name="Equation" r:id="rId5" imgW="3936960" imgH="241200" progId="Equation.3">
              <p:embed/>
            </p:oleObj>
          </a:graphicData>
        </a:graphic>
      </p:graphicFrame>
      <p:graphicFrame>
        <p:nvGraphicFramePr>
          <p:cNvPr id="32777" name="Object 9"/>
          <p:cNvGraphicFramePr>
            <a:graphicFrameLocks noChangeAspect="1"/>
          </p:cNvGraphicFramePr>
          <p:nvPr/>
        </p:nvGraphicFramePr>
        <p:xfrm>
          <a:off x="2057400" y="5334000"/>
          <a:ext cx="4572000" cy="908050"/>
        </p:xfrm>
        <a:graphic>
          <a:graphicData uri="http://schemas.openxmlformats.org/presentationml/2006/ole">
            <p:oleObj spid="_x0000_s11269" name="Equation" r:id="rId6" imgW="1079280" imgH="215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build="p" autoUpdateAnimBg="0"/>
      <p:bldP spid="32774" grpId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smtClean="0"/>
              <a:t>The inner (scalar, dot) vector product is generalized to </a:t>
            </a:r>
            <a:r>
              <a:rPr lang="en-US" sz="3600" b="1" i="1" smtClean="0"/>
              <a:t>n</a:t>
            </a:r>
            <a:r>
              <a:rPr lang="en-US" sz="3600" b="1" smtClean="0"/>
              <a:t>-dimensions:</a:t>
            </a:r>
            <a:endParaRPr lang="en-US" smtClean="0"/>
          </a:p>
        </p:txBody>
      </p:sp>
      <p:sp>
        <p:nvSpPr>
          <p:cNvPr id="122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685800"/>
          </a:xfrm>
        </p:spPr>
        <p:txBody>
          <a:bodyPr/>
          <a:lstStyle/>
          <a:p>
            <a:r>
              <a:rPr lang="en-US" sz="2800" smtClean="0"/>
              <a:t>If </a:t>
            </a:r>
            <a:r>
              <a:rPr lang="en-US" sz="2800" b="1" smtClean="0"/>
              <a:t>a</a:t>
            </a:r>
            <a:r>
              <a:rPr lang="en-US" sz="2800" smtClean="0"/>
              <a:t> and </a:t>
            </a:r>
            <a:r>
              <a:rPr lang="en-US" sz="2800" b="1" smtClean="0"/>
              <a:t>b</a:t>
            </a:r>
            <a:r>
              <a:rPr lang="en-US" sz="2800" smtClean="0"/>
              <a:t> are </a:t>
            </a:r>
            <a:r>
              <a:rPr lang="en-US" sz="2800" smtClean="0">
                <a:solidFill>
                  <a:srgbClr val="CC3300"/>
                </a:solidFill>
              </a:rPr>
              <a:t>both</a:t>
            </a:r>
            <a:r>
              <a:rPr lang="en-US" sz="2800" smtClean="0"/>
              <a:t> </a:t>
            </a:r>
            <a:r>
              <a:rPr lang="en-US" sz="2800" i="1" smtClean="0"/>
              <a:t>n</a:t>
            </a:r>
            <a:r>
              <a:rPr lang="en-US" sz="2800" smtClean="0"/>
              <a:t> dimension column vectors.</a:t>
            </a:r>
          </a:p>
        </p:txBody>
      </p:sp>
      <p:graphicFrame>
        <p:nvGraphicFramePr>
          <p:cNvPr id="12290" name="Object 4"/>
          <p:cNvGraphicFramePr>
            <a:graphicFrameLocks noChangeAspect="1"/>
          </p:cNvGraphicFramePr>
          <p:nvPr/>
        </p:nvGraphicFramePr>
        <p:xfrm>
          <a:off x="1249363" y="3716338"/>
          <a:ext cx="3427412" cy="592137"/>
        </p:xfrm>
        <a:graphic>
          <a:graphicData uri="http://schemas.openxmlformats.org/presentationml/2006/ole">
            <p:oleObj spid="_x0000_s12290" name="Equation" r:id="rId3" imgW="1320480" imgH="228600" progId="Equation.3">
              <p:embed/>
            </p:oleObj>
          </a:graphicData>
        </a:graphic>
      </p:graphicFrame>
      <p:graphicFrame>
        <p:nvGraphicFramePr>
          <p:cNvPr id="12291" name="Object 5"/>
          <p:cNvGraphicFramePr>
            <a:graphicFrameLocks noChangeAspect="1"/>
          </p:cNvGraphicFramePr>
          <p:nvPr/>
        </p:nvGraphicFramePr>
        <p:xfrm>
          <a:off x="5562600" y="2667000"/>
          <a:ext cx="1528763" cy="2514600"/>
        </p:xfrm>
        <a:graphic>
          <a:graphicData uri="http://schemas.openxmlformats.org/presentationml/2006/ole">
            <p:oleObj spid="_x0000_s12291" name="Equation" r:id="rId4" imgW="571320" imgH="939600" progId="Equation.3">
              <p:embed/>
            </p:oleObj>
          </a:graphicData>
        </a:graphic>
      </p:graphicFrame>
      <p:graphicFrame>
        <p:nvGraphicFramePr>
          <p:cNvPr id="12292" name="Object 6"/>
          <p:cNvGraphicFramePr>
            <a:graphicFrameLocks noChangeAspect="1"/>
          </p:cNvGraphicFramePr>
          <p:nvPr/>
        </p:nvGraphicFramePr>
        <p:xfrm>
          <a:off x="685800" y="5257800"/>
          <a:ext cx="7761288" cy="1082675"/>
        </p:xfrm>
        <a:graphic>
          <a:graphicData uri="http://schemas.openxmlformats.org/presentationml/2006/ole">
            <p:oleObj spid="_x0000_s12292" name="Equation" r:id="rId5" imgW="308592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8200"/>
            <a:ext cx="7772400" cy="3200400"/>
          </a:xfrm>
        </p:spPr>
        <p:txBody>
          <a:bodyPr/>
          <a:lstStyle/>
          <a:p>
            <a:r>
              <a:rPr lang="en-US" smtClean="0"/>
              <a:t>Note that by convention the first vector of the product is a </a:t>
            </a:r>
            <a:r>
              <a:rPr lang="en-US" i="1" smtClean="0"/>
              <a:t>row</a:t>
            </a:r>
            <a:r>
              <a:rPr lang="en-US" smtClean="0"/>
              <a:t> vector and the second is a </a:t>
            </a:r>
            <a:r>
              <a:rPr lang="en-US" i="1" smtClean="0"/>
              <a:t>column </a:t>
            </a:r>
            <a:r>
              <a:rPr lang="en-US" smtClean="0"/>
              <a:t>vector.  The transpose is taken if necessary to assure this.</a:t>
            </a:r>
          </a:p>
          <a:p>
            <a:r>
              <a:rPr lang="en-US" smtClean="0"/>
              <a:t>This convention is consistent with the matrix multiply operation we will introduce.</a:t>
            </a:r>
          </a:p>
        </p:txBody>
      </p:sp>
      <p:graphicFrame>
        <p:nvGraphicFramePr>
          <p:cNvPr id="35845" name="Object 5"/>
          <p:cNvGraphicFramePr>
            <a:graphicFrameLocks noChangeAspect="1"/>
          </p:cNvGraphicFramePr>
          <p:nvPr/>
        </p:nvGraphicFramePr>
        <p:xfrm>
          <a:off x="1676400" y="3962400"/>
          <a:ext cx="4713288" cy="2435225"/>
        </p:xfrm>
        <a:graphic>
          <a:graphicData uri="http://schemas.openxmlformats.org/presentationml/2006/ole">
            <p:oleObj spid="_x0000_s13314" name="Equation" r:id="rId3" imgW="1815840" imgH="939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build="p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Scalar (inner) product in Matlab</a:t>
            </a:r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600200"/>
            <a:ext cx="2925763" cy="4953000"/>
          </a:xfrm>
          <a:prstGeom prst="rect">
            <a:avLst/>
          </a:prstGeom>
          <a:noFill/>
          <a:ln w="76200" cmpd="tri">
            <a:solidFill>
              <a:srgbClr val="800000"/>
            </a:solidFill>
            <a:miter lim="800000"/>
            <a:headEnd/>
            <a:tailEnd/>
          </a:ln>
        </p:spPr>
      </p:pic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4572000" y="1600200"/>
            <a:ext cx="3505200" cy="2730500"/>
          </a:xfrm>
          <a:prstGeom prst="rect">
            <a:avLst/>
          </a:prstGeom>
          <a:solidFill>
            <a:srgbClr val="FFFF99"/>
          </a:solidFill>
          <a:ln w="76200" cmpd="tri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CC3300"/>
                </a:solidFill>
              </a:rPr>
              <a:t>There are other ways to do this in Matlab, using the element-by-element multiply (</a:t>
            </a:r>
            <a:r>
              <a:rPr lang="en-US" sz="2800" b="1">
                <a:solidFill>
                  <a:srgbClr val="080808"/>
                </a:solidFill>
              </a:rPr>
              <a:t>.*</a:t>
            </a:r>
            <a:r>
              <a:rPr lang="en-US" sz="2800">
                <a:solidFill>
                  <a:srgbClr val="CC3300"/>
                </a:solidFill>
              </a:rPr>
              <a:t>) and the sum function (</a:t>
            </a:r>
            <a:r>
              <a:rPr lang="en-US" sz="2800">
                <a:solidFill>
                  <a:srgbClr val="080808"/>
                </a:solidFill>
              </a:rPr>
              <a:t>sum</a:t>
            </a:r>
            <a:r>
              <a:rPr lang="en-US" sz="2800">
                <a:solidFill>
                  <a:srgbClr val="CC3300"/>
                </a:solidFill>
              </a:rPr>
              <a:t>)</a:t>
            </a:r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4267200" y="4495800"/>
            <a:ext cx="4191000" cy="1628775"/>
          </a:xfrm>
          <a:prstGeom prst="rect">
            <a:avLst/>
          </a:prstGeom>
          <a:noFill/>
          <a:ln w="76200" cmpd="tri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accent1"/>
                </a:solidFill>
              </a:rPr>
              <a:t>Note:  the elementary multiply operator becomes a scalar product when both operands are vectors.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autoUpdateAnimBg="0"/>
      <p:bldP spid="36868" grpId="0" animBg="1" autoUpdateAnimBg="0"/>
      <p:bldP spid="36869" grpId="0" animBg="1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Product Operator</a:t>
            </a:r>
          </a:p>
        </p:txBody>
      </p:sp>
      <p:sp>
        <p:nvSpPr>
          <p:cNvPr id="58371" name="Text Box 6"/>
          <p:cNvSpPr txBox="1">
            <a:spLocks noChangeArrowheads="1"/>
          </p:cNvSpPr>
          <p:nvPr/>
        </p:nvSpPr>
        <p:spPr bwMode="auto">
          <a:xfrm>
            <a:off x="609600" y="1752600"/>
            <a:ext cx="7924800" cy="1003300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The product operator (*) is overloaded.  It’s operation depends upon the nature of the operands.</a:t>
            </a:r>
          </a:p>
        </p:txBody>
      </p:sp>
      <p:sp>
        <p:nvSpPr>
          <p:cNvPr id="52231" name="Text Box 7"/>
          <p:cNvSpPr txBox="1">
            <a:spLocks noChangeArrowheads="1"/>
          </p:cNvSpPr>
          <p:nvPr/>
        </p:nvSpPr>
        <p:spPr bwMode="auto">
          <a:xfrm>
            <a:off x="4953000" y="3124200"/>
            <a:ext cx="1981200" cy="514350"/>
          </a:xfrm>
          <a:prstGeom prst="rect">
            <a:avLst/>
          </a:prstGeom>
          <a:solidFill>
            <a:srgbClr val="FFFF99"/>
          </a:solidFill>
          <a:ln w="57150" cmpd="thickThin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Initialization:</a:t>
            </a:r>
          </a:p>
        </p:txBody>
      </p:sp>
      <p:sp>
        <p:nvSpPr>
          <p:cNvPr id="52232" name="Text Box 8"/>
          <p:cNvSpPr txBox="1">
            <a:spLocks noChangeArrowheads="1"/>
          </p:cNvSpPr>
          <p:nvPr/>
        </p:nvSpPr>
        <p:spPr bwMode="auto">
          <a:xfrm>
            <a:off x="1066800" y="2895600"/>
            <a:ext cx="3048000" cy="2157413"/>
          </a:xfrm>
          <a:prstGeom prst="rect">
            <a:avLst/>
          </a:prstGeom>
          <a:solidFill>
            <a:srgbClr val="CCFFFF"/>
          </a:solidFill>
          <a:ln w="57150" cmpd="thickThin">
            <a:solidFill>
              <a:srgbClr val="3366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&gt;&gt; s1=3;</a:t>
            </a:r>
          </a:p>
          <a:p>
            <a:pPr>
              <a:spcBef>
                <a:spcPct val="50000"/>
              </a:spcBef>
            </a:pPr>
            <a:r>
              <a:rPr lang="en-US"/>
              <a:t>&gt;&gt; s2=5;</a:t>
            </a:r>
          </a:p>
          <a:p>
            <a:pPr>
              <a:spcBef>
                <a:spcPct val="50000"/>
              </a:spcBef>
            </a:pPr>
            <a:r>
              <a:rPr lang="en-US"/>
              <a:t>&gt;&gt; a = [1 5 9];</a:t>
            </a:r>
          </a:p>
          <a:p>
            <a:pPr>
              <a:spcBef>
                <a:spcPct val="50000"/>
              </a:spcBef>
            </a:pPr>
            <a:r>
              <a:rPr lang="en-US"/>
              <a:t>&gt;&gt; b = [3;2;7];</a:t>
            </a:r>
          </a:p>
        </p:txBody>
      </p:sp>
      <p:sp>
        <p:nvSpPr>
          <p:cNvPr id="52233" name="Text Box 9"/>
          <p:cNvSpPr txBox="1">
            <a:spLocks noChangeArrowheads="1"/>
          </p:cNvSpPr>
          <p:nvPr/>
        </p:nvSpPr>
        <p:spPr bwMode="auto">
          <a:xfrm>
            <a:off x="914400" y="5486400"/>
            <a:ext cx="3048000" cy="514350"/>
          </a:xfrm>
          <a:prstGeom prst="rect">
            <a:avLst/>
          </a:prstGeom>
          <a:solidFill>
            <a:srgbClr val="FFFF99"/>
          </a:solidFill>
          <a:ln w="57150" cmpd="thickThin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Scalar times scalar</a:t>
            </a:r>
          </a:p>
        </p:txBody>
      </p:sp>
      <p:sp>
        <p:nvSpPr>
          <p:cNvPr id="52234" name="Text Box 10"/>
          <p:cNvSpPr txBox="1">
            <a:spLocks noChangeArrowheads="1"/>
          </p:cNvSpPr>
          <p:nvPr/>
        </p:nvSpPr>
        <p:spPr bwMode="auto">
          <a:xfrm>
            <a:off x="4343400" y="4724400"/>
            <a:ext cx="3810000" cy="1427163"/>
          </a:xfrm>
          <a:prstGeom prst="rect">
            <a:avLst/>
          </a:prstGeom>
          <a:solidFill>
            <a:srgbClr val="CCFFFF"/>
          </a:solidFill>
          <a:ln w="57150" cmpd="thickThin">
            <a:solidFill>
              <a:srgbClr val="3366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&gt;&gt; s1*s2</a:t>
            </a:r>
            <a:br>
              <a:rPr lang="en-US"/>
            </a:br>
            <a:r>
              <a:rPr lang="en-US"/>
              <a:t>ans =</a:t>
            </a:r>
          </a:p>
          <a:p>
            <a:pPr>
              <a:spcBef>
                <a:spcPct val="50000"/>
              </a:spcBef>
            </a:pPr>
            <a:r>
              <a:rPr lang="en-US"/>
              <a:t>    15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2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2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2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2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2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2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31" grpId="0" animBg="1" autoUpdateAnimBg="0"/>
      <p:bldP spid="52232" grpId="0" animBg="1" autoUpdateAnimBg="0"/>
      <p:bldP spid="52233" grpId="0" animBg="1" autoUpdateAnimBg="0"/>
      <p:bldP spid="52234" grpId="0" animBg="1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Product Operator</a:t>
            </a:r>
          </a:p>
        </p:txBody>
      </p:sp>
      <p:sp>
        <p:nvSpPr>
          <p:cNvPr id="59395" name="Text Box 3"/>
          <p:cNvSpPr txBox="1">
            <a:spLocks noChangeArrowheads="1"/>
          </p:cNvSpPr>
          <p:nvPr/>
        </p:nvSpPr>
        <p:spPr bwMode="auto">
          <a:xfrm>
            <a:off x="609600" y="1752600"/>
            <a:ext cx="7924800" cy="1003300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The product operator (*) is overloaded.  It’s operation depends upon the nature of the operands.</a:t>
            </a:r>
          </a:p>
        </p:txBody>
      </p:sp>
      <p:sp>
        <p:nvSpPr>
          <p:cNvPr id="59396" name="Text Box 4"/>
          <p:cNvSpPr txBox="1">
            <a:spLocks noChangeArrowheads="1"/>
          </p:cNvSpPr>
          <p:nvPr/>
        </p:nvSpPr>
        <p:spPr bwMode="auto">
          <a:xfrm>
            <a:off x="4953000" y="3124200"/>
            <a:ext cx="1981200" cy="514350"/>
          </a:xfrm>
          <a:prstGeom prst="rect">
            <a:avLst/>
          </a:prstGeom>
          <a:solidFill>
            <a:srgbClr val="FFFF99"/>
          </a:solidFill>
          <a:ln w="57150" cmpd="thickThin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Initialization:</a:t>
            </a:r>
          </a:p>
        </p:txBody>
      </p:sp>
      <p:sp>
        <p:nvSpPr>
          <p:cNvPr id="59397" name="Text Box 5"/>
          <p:cNvSpPr txBox="1">
            <a:spLocks noChangeArrowheads="1"/>
          </p:cNvSpPr>
          <p:nvPr/>
        </p:nvSpPr>
        <p:spPr bwMode="auto">
          <a:xfrm>
            <a:off x="1066800" y="2895600"/>
            <a:ext cx="3048000" cy="2157413"/>
          </a:xfrm>
          <a:prstGeom prst="rect">
            <a:avLst/>
          </a:prstGeom>
          <a:solidFill>
            <a:srgbClr val="CCFFFF"/>
          </a:solidFill>
          <a:ln w="57150" cmpd="thickThin">
            <a:solidFill>
              <a:srgbClr val="3366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&gt;&gt; s1=3;</a:t>
            </a:r>
          </a:p>
          <a:p>
            <a:pPr>
              <a:spcBef>
                <a:spcPct val="50000"/>
              </a:spcBef>
            </a:pPr>
            <a:r>
              <a:rPr lang="en-US"/>
              <a:t>&gt;&gt; s2=5;</a:t>
            </a:r>
          </a:p>
          <a:p>
            <a:pPr>
              <a:spcBef>
                <a:spcPct val="50000"/>
              </a:spcBef>
            </a:pPr>
            <a:r>
              <a:rPr lang="en-US"/>
              <a:t>&gt;&gt; a = [1 5 9];</a:t>
            </a:r>
          </a:p>
          <a:p>
            <a:pPr>
              <a:spcBef>
                <a:spcPct val="50000"/>
              </a:spcBef>
            </a:pPr>
            <a:r>
              <a:rPr lang="en-US"/>
              <a:t>&gt;&gt; b = [3;2;7];</a:t>
            </a:r>
          </a:p>
        </p:txBody>
      </p:sp>
      <p:sp>
        <p:nvSpPr>
          <p:cNvPr id="53254" name="Text Box 6"/>
          <p:cNvSpPr txBox="1">
            <a:spLocks noChangeArrowheads="1"/>
          </p:cNvSpPr>
          <p:nvPr/>
        </p:nvSpPr>
        <p:spPr bwMode="auto">
          <a:xfrm>
            <a:off x="914400" y="5486400"/>
            <a:ext cx="3048000" cy="514350"/>
          </a:xfrm>
          <a:prstGeom prst="rect">
            <a:avLst/>
          </a:prstGeom>
          <a:solidFill>
            <a:srgbClr val="FFFF99"/>
          </a:solidFill>
          <a:ln w="57150" cmpd="thickThin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Scalar times vector</a:t>
            </a:r>
          </a:p>
        </p:txBody>
      </p:sp>
      <p:sp>
        <p:nvSpPr>
          <p:cNvPr id="53255" name="Text Box 7"/>
          <p:cNvSpPr txBox="1">
            <a:spLocks noChangeArrowheads="1"/>
          </p:cNvSpPr>
          <p:nvPr/>
        </p:nvSpPr>
        <p:spPr bwMode="auto">
          <a:xfrm>
            <a:off x="4191000" y="5029200"/>
            <a:ext cx="3810000" cy="1609725"/>
          </a:xfrm>
          <a:prstGeom prst="rect">
            <a:avLst/>
          </a:prstGeom>
          <a:solidFill>
            <a:srgbClr val="CCFFFF"/>
          </a:solidFill>
          <a:ln w="57150" cmpd="thickThin">
            <a:solidFill>
              <a:srgbClr val="3366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&gt;&gt; s1*a</a:t>
            </a:r>
          </a:p>
          <a:p>
            <a:pPr>
              <a:spcBef>
                <a:spcPct val="50000"/>
              </a:spcBef>
            </a:pPr>
            <a:r>
              <a:rPr lang="en-US"/>
              <a:t>ans =</a:t>
            </a:r>
          </a:p>
          <a:p>
            <a:pPr>
              <a:spcBef>
                <a:spcPct val="50000"/>
              </a:spcBef>
            </a:pPr>
            <a:r>
              <a:rPr lang="en-US"/>
              <a:t>     3    15    27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3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3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4" grpId="0" animBg="1" autoUpdateAnimBg="0"/>
      <p:bldP spid="53255" grpId="0" animBg="1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Product Operator</a:t>
            </a:r>
          </a:p>
        </p:txBody>
      </p:sp>
      <p:sp>
        <p:nvSpPr>
          <p:cNvPr id="60419" name="Text Box 3"/>
          <p:cNvSpPr txBox="1">
            <a:spLocks noChangeArrowheads="1"/>
          </p:cNvSpPr>
          <p:nvPr/>
        </p:nvSpPr>
        <p:spPr bwMode="auto">
          <a:xfrm>
            <a:off x="609600" y="1752600"/>
            <a:ext cx="7924800" cy="1003300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The product operator (*) is overloaded.  It’s operation depends upon the nature of the operands.</a:t>
            </a:r>
          </a:p>
        </p:txBody>
      </p:sp>
      <p:sp>
        <p:nvSpPr>
          <p:cNvPr id="60420" name="Text Box 4"/>
          <p:cNvSpPr txBox="1">
            <a:spLocks noChangeArrowheads="1"/>
          </p:cNvSpPr>
          <p:nvPr/>
        </p:nvSpPr>
        <p:spPr bwMode="auto">
          <a:xfrm>
            <a:off x="4953000" y="3124200"/>
            <a:ext cx="1981200" cy="514350"/>
          </a:xfrm>
          <a:prstGeom prst="rect">
            <a:avLst/>
          </a:prstGeom>
          <a:solidFill>
            <a:srgbClr val="FFFF99"/>
          </a:solidFill>
          <a:ln w="57150" cmpd="thickThin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Initialization:</a:t>
            </a:r>
          </a:p>
        </p:txBody>
      </p:sp>
      <p:sp>
        <p:nvSpPr>
          <p:cNvPr id="60421" name="Text Box 5"/>
          <p:cNvSpPr txBox="1">
            <a:spLocks noChangeArrowheads="1"/>
          </p:cNvSpPr>
          <p:nvPr/>
        </p:nvSpPr>
        <p:spPr bwMode="auto">
          <a:xfrm>
            <a:off x="1066800" y="2895600"/>
            <a:ext cx="3048000" cy="2157413"/>
          </a:xfrm>
          <a:prstGeom prst="rect">
            <a:avLst/>
          </a:prstGeom>
          <a:solidFill>
            <a:srgbClr val="CCFFFF"/>
          </a:solidFill>
          <a:ln w="57150" cmpd="thickThin">
            <a:solidFill>
              <a:srgbClr val="3366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&gt;&gt; s1=3;</a:t>
            </a:r>
          </a:p>
          <a:p>
            <a:pPr>
              <a:spcBef>
                <a:spcPct val="50000"/>
              </a:spcBef>
            </a:pPr>
            <a:r>
              <a:rPr lang="en-US"/>
              <a:t>&gt;&gt; s2=5;</a:t>
            </a:r>
          </a:p>
          <a:p>
            <a:pPr>
              <a:spcBef>
                <a:spcPct val="50000"/>
              </a:spcBef>
            </a:pPr>
            <a:r>
              <a:rPr lang="en-US"/>
              <a:t>&gt;&gt; a = [1 5 9];</a:t>
            </a:r>
          </a:p>
          <a:p>
            <a:pPr>
              <a:spcBef>
                <a:spcPct val="50000"/>
              </a:spcBef>
            </a:pPr>
            <a:r>
              <a:rPr lang="en-US"/>
              <a:t>&gt;&gt; b = [3;2;7];</a:t>
            </a:r>
          </a:p>
        </p:txBody>
      </p:sp>
      <p:sp>
        <p:nvSpPr>
          <p:cNvPr id="54278" name="Text Box 6"/>
          <p:cNvSpPr txBox="1">
            <a:spLocks noChangeArrowheads="1"/>
          </p:cNvSpPr>
          <p:nvPr/>
        </p:nvSpPr>
        <p:spPr bwMode="auto">
          <a:xfrm>
            <a:off x="914400" y="5486400"/>
            <a:ext cx="3048000" cy="514350"/>
          </a:xfrm>
          <a:prstGeom prst="rect">
            <a:avLst/>
          </a:prstGeom>
          <a:solidFill>
            <a:srgbClr val="FFFF99"/>
          </a:solidFill>
          <a:ln w="57150" cmpd="thickThin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Scalar times vector</a:t>
            </a:r>
          </a:p>
        </p:txBody>
      </p:sp>
      <p:sp>
        <p:nvSpPr>
          <p:cNvPr id="54279" name="Text Box 7"/>
          <p:cNvSpPr txBox="1">
            <a:spLocks noChangeArrowheads="1"/>
          </p:cNvSpPr>
          <p:nvPr/>
        </p:nvSpPr>
        <p:spPr bwMode="auto">
          <a:xfrm>
            <a:off x="4572000" y="3886200"/>
            <a:ext cx="3810000" cy="2705100"/>
          </a:xfrm>
          <a:prstGeom prst="rect">
            <a:avLst/>
          </a:prstGeom>
          <a:solidFill>
            <a:srgbClr val="CCFFFF"/>
          </a:solidFill>
          <a:ln w="57150" cmpd="thickThin">
            <a:solidFill>
              <a:srgbClr val="3366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&gt;&gt; s1*b</a:t>
            </a:r>
          </a:p>
          <a:p>
            <a:pPr>
              <a:spcBef>
                <a:spcPct val="50000"/>
              </a:spcBef>
            </a:pPr>
            <a:r>
              <a:rPr lang="en-US"/>
              <a:t>ans =</a:t>
            </a:r>
          </a:p>
          <a:p>
            <a:pPr>
              <a:spcBef>
                <a:spcPct val="50000"/>
              </a:spcBef>
            </a:pPr>
            <a:r>
              <a:rPr lang="en-US"/>
              <a:t>     9</a:t>
            </a:r>
          </a:p>
          <a:p>
            <a:pPr>
              <a:spcBef>
                <a:spcPct val="50000"/>
              </a:spcBef>
            </a:pPr>
            <a:r>
              <a:rPr lang="en-US"/>
              <a:t>     6</a:t>
            </a:r>
          </a:p>
          <a:p>
            <a:pPr>
              <a:spcBef>
                <a:spcPct val="50000"/>
              </a:spcBef>
            </a:pPr>
            <a:r>
              <a:rPr lang="en-US"/>
              <a:t>    21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4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4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8" grpId="0" animBg="1" autoUpdateAnimBg="0"/>
      <p:bldP spid="54279" grpId="0" animBg="1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Product Operator</a:t>
            </a:r>
          </a:p>
        </p:txBody>
      </p:sp>
      <p:sp>
        <p:nvSpPr>
          <p:cNvPr id="61443" name="Text Box 3"/>
          <p:cNvSpPr txBox="1">
            <a:spLocks noChangeArrowheads="1"/>
          </p:cNvSpPr>
          <p:nvPr/>
        </p:nvSpPr>
        <p:spPr bwMode="auto">
          <a:xfrm>
            <a:off x="609600" y="1752600"/>
            <a:ext cx="7924800" cy="1003300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The product operator (*) is overloaded.  It’s operation depends upon the nature of the operands.</a:t>
            </a:r>
          </a:p>
        </p:txBody>
      </p:sp>
      <p:sp>
        <p:nvSpPr>
          <p:cNvPr id="61444" name="Text Box 4"/>
          <p:cNvSpPr txBox="1">
            <a:spLocks noChangeArrowheads="1"/>
          </p:cNvSpPr>
          <p:nvPr/>
        </p:nvSpPr>
        <p:spPr bwMode="auto">
          <a:xfrm>
            <a:off x="4953000" y="3124200"/>
            <a:ext cx="1981200" cy="514350"/>
          </a:xfrm>
          <a:prstGeom prst="rect">
            <a:avLst/>
          </a:prstGeom>
          <a:solidFill>
            <a:srgbClr val="FFFF99"/>
          </a:solidFill>
          <a:ln w="57150" cmpd="thickThin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Initialization:</a:t>
            </a:r>
          </a:p>
        </p:txBody>
      </p:sp>
      <p:sp>
        <p:nvSpPr>
          <p:cNvPr id="61445" name="Text Box 5"/>
          <p:cNvSpPr txBox="1">
            <a:spLocks noChangeArrowheads="1"/>
          </p:cNvSpPr>
          <p:nvPr/>
        </p:nvSpPr>
        <p:spPr bwMode="auto">
          <a:xfrm>
            <a:off x="1066800" y="2895600"/>
            <a:ext cx="3048000" cy="2157413"/>
          </a:xfrm>
          <a:prstGeom prst="rect">
            <a:avLst/>
          </a:prstGeom>
          <a:solidFill>
            <a:srgbClr val="CCFFFF"/>
          </a:solidFill>
          <a:ln w="57150" cmpd="thickThin">
            <a:solidFill>
              <a:srgbClr val="3366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&gt;&gt; s1=3;</a:t>
            </a:r>
          </a:p>
          <a:p>
            <a:pPr>
              <a:spcBef>
                <a:spcPct val="50000"/>
              </a:spcBef>
            </a:pPr>
            <a:r>
              <a:rPr lang="en-US"/>
              <a:t>&gt;&gt; s2=5;</a:t>
            </a:r>
          </a:p>
          <a:p>
            <a:pPr>
              <a:spcBef>
                <a:spcPct val="50000"/>
              </a:spcBef>
            </a:pPr>
            <a:r>
              <a:rPr lang="en-US"/>
              <a:t>&gt;&gt; a = [1 5 9];</a:t>
            </a:r>
          </a:p>
          <a:p>
            <a:pPr>
              <a:spcBef>
                <a:spcPct val="50000"/>
              </a:spcBef>
            </a:pPr>
            <a:r>
              <a:rPr lang="en-US"/>
              <a:t>&gt;&gt; b = [3;2;7];</a:t>
            </a:r>
          </a:p>
        </p:txBody>
      </p:sp>
      <p:sp>
        <p:nvSpPr>
          <p:cNvPr id="55302" name="Text Box 6"/>
          <p:cNvSpPr txBox="1">
            <a:spLocks noChangeArrowheads="1"/>
          </p:cNvSpPr>
          <p:nvPr/>
        </p:nvSpPr>
        <p:spPr bwMode="auto">
          <a:xfrm>
            <a:off x="914400" y="5486400"/>
            <a:ext cx="3048000" cy="514350"/>
          </a:xfrm>
          <a:prstGeom prst="rect">
            <a:avLst/>
          </a:prstGeom>
          <a:solidFill>
            <a:srgbClr val="FFFF99"/>
          </a:solidFill>
          <a:ln w="57150" cmpd="thickThin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Vector times vector</a:t>
            </a:r>
          </a:p>
        </p:txBody>
      </p:sp>
      <p:sp>
        <p:nvSpPr>
          <p:cNvPr id="55303" name="Text Box 7"/>
          <p:cNvSpPr txBox="1">
            <a:spLocks noChangeArrowheads="1"/>
          </p:cNvSpPr>
          <p:nvPr/>
        </p:nvSpPr>
        <p:spPr bwMode="auto">
          <a:xfrm>
            <a:off x="4419600" y="4876800"/>
            <a:ext cx="3810000" cy="1609725"/>
          </a:xfrm>
          <a:prstGeom prst="rect">
            <a:avLst/>
          </a:prstGeom>
          <a:solidFill>
            <a:srgbClr val="CCFFFF"/>
          </a:solidFill>
          <a:ln w="57150" cmpd="thickThin">
            <a:solidFill>
              <a:srgbClr val="3366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&gt;&gt; a*b</a:t>
            </a:r>
          </a:p>
          <a:p>
            <a:pPr>
              <a:spcBef>
                <a:spcPct val="50000"/>
              </a:spcBef>
            </a:pPr>
            <a:r>
              <a:rPr lang="en-US"/>
              <a:t>ans =</a:t>
            </a:r>
          </a:p>
          <a:p>
            <a:pPr>
              <a:spcBef>
                <a:spcPct val="50000"/>
              </a:spcBef>
            </a:pPr>
            <a:r>
              <a:rPr lang="en-US"/>
              <a:t>    76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5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5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2" grpId="0" animBg="1" autoUpdateAnimBg="0"/>
      <p:bldP spid="55303" grpId="0" animBg="1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Matlab “pointwise” operators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924800" cy="1676400"/>
          </a:xfrm>
        </p:spPr>
        <p:txBody>
          <a:bodyPr/>
          <a:lstStyle/>
          <a:p>
            <a:r>
              <a:rPr lang="en-US" smtClean="0"/>
              <a:t>The operators “.*” and “./” operate on each element of the two vector operands and place the result in corresponding element.</a:t>
            </a:r>
          </a:p>
          <a:p>
            <a:pPr lvl="1">
              <a:buFontTx/>
              <a:buNone/>
            </a:pPr>
            <a:endParaRPr lang="en-US" smtClean="0"/>
          </a:p>
          <a:p>
            <a:endParaRPr lang="en-US" smtClean="0"/>
          </a:p>
        </p:txBody>
      </p:sp>
      <p:sp>
        <p:nvSpPr>
          <p:cNvPr id="39942" name="Text Box 6"/>
          <p:cNvSpPr txBox="1">
            <a:spLocks noChangeArrowheads="1"/>
          </p:cNvSpPr>
          <p:nvPr/>
        </p:nvSpPr>
        <p:spPr bwMode="auto">
          <a:xfrm>
            <a:off x="533400" y="4191000"/>
            <a:ext cx="33528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/>
            <a:r>
              <a:rPr lang="en-US" b="1"/>
              <a:t>c = a .* b</a:t>
            </a:r>
            <a:r>
              <a:rPr lang="en-US"/>
              <a:t>, then</a:t>
            </a:r>
          </a:p>
          <a:p>
            <a:pPr lvl="1"/>
            <a:r>
              <a:rPr lang="en-US"/>
              <a:t>c(1) = a(1)*b(1)</a:t>
            </a:r>
          </a:p>
          <a:p>
            <a:pPr lvl="1"/>
            <a:r>
              <a:rPr lang="en-US"/>
              <a:t>c(2) = a(2)*b(2), etc.</a:t>
            </a:r>
          </a:p>
        </p:txBody>
      </p:sp>
      <p:sp>
        <p:nvSpPr>
          <p:cNvPr id="39943" name="Text Box 7"/>
          <p:cNvSpPr txBox="1">
            <a:spLocks noChangeArrowheads="1"/>
          </p:cNvSpPr>
          <p:nvPr/>
        </p:nvSpPr>
        <p:spPr bwMode="auto">
          <a:xfrm>
            <a:off x="5029200" y="3962400"/>
            <a:ext cx="29718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/>
            <a:r>
              <a:rPr lang="en-US" b="1"/>
              <a:t>c = a ./ b</a:t>
            </a:r>
            <a:r>
              <a:rPr lang="en-US"/>
              <a:t>, then</a:t>
            </a:r>
          </a:p>
          <a:p>
            <a:pPr lvl="1"/>
            <a:r>
              <a:rPr lang="en-US"/>
              <a:t>c(1) = a(1)/b(1)</a:t>
            </a:r>
          </a:p>
          <a:p>
            <a:pPr lvl="1"/>
            <a:r>
              <a:rPr lang="en-US"/>
              <a:t>c(2) = a(2)/b(2), etc.</a:t>
            </a:r>
          </a:p>
        </p:txBody>
      </p:sp>
      <p:sp>
        <p:nvSpPr>
          <p:cNvPr id="39944" name="Text Box 8"/>
          <p:cNvSpPr txBox="1">
            <a:spLocks noChangeArrowheads="1"/>
          </p:cNvSpPr>
          <p:nvPr/>
        </p:nvSpPr>
        <p:spPr bwMode="auto">
          <a:xfrm>
            <a:off x="1143000" y="5562600"/>
            <a:ext cx="68659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The operands must be vectors of same dimension, and </a:t>
            </a:r>
            <a:br>
              <a:rPr lang="en-US"/>
            </a:br>
            <a:r>
              <a:rPr lang="en-US"/>
              <a:t>the result is also a vector that dimension.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 autoUpdateAnimBg="0"/>
      <p:bldP spid="39942" grpId="0" autoUpdateAnimBg="0"/>
      <p:bldP spid="39943" grpId="0" autoUpdateAnimBg="0"/>
      <p:bldP spid="39944" grpId="0" autoUpdateAnimBg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7772400" cy="1143000"/>
          </a:xfrm>
        </p:spPr>
        <p:txBody>
          <a:bodyPr/>
          <a:lstStyle/>
          <a:p>
            <a:r>
              <a:rPr lang="en-US" smtClean="0"/>
              <a:t>Pointwise Multiplication </a:t>
            </a:r>
          </a:p>
        </p:txBody>
      </p:sp>
      <p:pic>
        <p:nvPicPr>
          <p:cNvPr id="6349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1752600"/>
            <a:ext cx="4132263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General Matlab issues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Interpreted language, but with considerable efficiency for vector and array operations</a:t>
            </a:r>
          </a:p>
          <a:p>
            <a:r>
              <a:rPr lang="en-US" dirty="0" smtClean="0"/>
              <a:t>Frequent choice for engineering and science problems of modest proportion.</a:t>
            </a:r>
          </a:p>
          <a:p>
            <a:r>
              <a:rPr lang="en-US" dirty="0" smtClean="0"/>
              <a:t>Mostly procedural – although objects are available.  </a:t>
            </a:r>
            <a:r>
              <a:rPr lang="en-US" i="1" dirty="0" smtClean="0"/>
              <a:t>What I do is mostly procedural.</a:t>
            </a:r>
            <a:endParaRPr lang="en-US" dirty="0" smtClean="0"/>
          </a:p>
          <a:p>
            <a:r>
              <a:rPr lang="en-US" dirty="0" smtClean="0"/>
              <a:t>Double precision throughout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5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7772400" cy="1143000"/>
          </a:xfrm>
        </p:spPr>
        <p:txBody>
          <a:bodyPr/>
          <a:lstStyle/>
          <a:p>
            <a:r>
              <a:rPr lang="en-US" smtClean="0"/>
              <a:t>Pointwise Division </a:t>
            </a:r>
          </a:p>
        </p:txBody>
      </p:sp>
      <p:pic>
        <p:nvPicPr>
          <p:cNvPr id="6451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600200"/>
            <a:ext cx="617220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Activity 1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Orthogonality and normalization in terms of the scalar product</a:t>
            </a:r>
            <a:endParaRPr lang="en-US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b="1" smtClean="0"/>
              <a:t>a </a:t>
            </a:r>
            <a:r>
              <a:rPr lang="en-US" smtClean="0"/>
              <a:t>and </a:t>
            </a:r>
            <a:r>
              <a:rPr lang="en-US" b="1" smtClean="0"/>
              <a:t>b </a:t>
            </a:r>
            <a:r>
              <a:rPr lang="en-US" smtClean="0"/>
              <a:t>are </a:t>
            </a:r>
            <a:r>
              <a:rPr lang="en-US" b="1" i="1" smtClean="0"/>
              <a:t>orthogonal</a:t>
            </a:r>
            <a:r>
              <a:rPr lang="en-US" smtClean="0"/>
              <a:t> if </a:t>
            </a:r>
            <a:r>
              <a:rPr lang="en-US" b="1" smtClean="0"/>
              <a:t>a</a:t>
            </a:r>
            <a:r>
              <a:rPr lang="en-US" b="1" baseline="30000" smtClean="0"/>
              <a:t>T</a:t>
            </a:r>
            <a:r>
              <a:rPr lang="en-US" b="1" smtClean="0"/>
              <a:t>b = 0</a:t>
            </a:r>
            <a:br>
              <a:rPr lang="en-US" b="1" smtClean="0"/>
            </a:br>
            <a:endParaRPr lang="en-US" b="1" smtClean="0"/>
          </a:p>
          <a:p>
            <a:r>
              <a:rPr lang="en-US" smtClean="0"/>
              <a:t>Unit vectors are one example of an orthogonal set</a:t>
            </a:r>
            <a:br>
              <a:rPr lang="en-US" smtClean="0"/>
            </a:br>
            <a:r>
              <a:rPr lang="en-US" b="1" smtClean="0"/>
              <a:t/>
            </a:r>
            <a:br>
              <a:rPr lang="en-US" b="1" smtClean="0"/>
            </a:br>
            <a:endParaRPr lang="en-US" b="1" smtClean="0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981200"/>
            <a:ext cx="3810000" cy="990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b="1" smtClean="0"/>
              <a:t>a </a:t>
            </a:r>
            <a:r>
              <a:rPr lang="en-US" sz="2400" smtClean="0"/>
              <a:t>is </a:t>
            </a:r>
            <a:r>
              <a:rPr lang="en-US" sz="2400" b="1" i="1" smtClean="0"/>
              <a:t>normalized</a:t>
            </a:r>
            <a:r>
              <a:rPr lang="en-US" sz="2400" smtClean="0"/>
              <a:t> if its magnitude is unity:</a:t>
            </a:r>
            <a:br>
              <a:rPr lang="en-US" sz="2400" smtClean="0"/>
            </a:br>
            <a:endParaRPr lang="en-US" sz="2400" b="1" smtClean="0"/>
          </a:p>
        </p:txBody>
      </p:sp>
      <p:graphicFrame>
        <p:nvGraphicFramePr>
          <p:cNvPr id="12293" name="Object 5"/>
          <p:cNvGraphicFramePr>
            <a:graphicFrameLocks noChangeAspect="1"/>
          </p:cNvGraphicFramePr>
          <p:nvPr/>
        </p:nvGraphicFramePr>
        <p:xfrm>
          <a:off x="533400" y="4800600"/>
          <a:ext cx="3581400" cy="998538"/>
        </p:xfrm>
        <a:graphic>
          <a:graphicData uri="http://schemas.openxmlformats.org/presentationml/2006/ole">
            <p:oleObj spid="_x0000_s14338" name="Equation" r:id="rId3" imgW="1638000" imgH="457200" progId="Equation.3">
              <p:embed/>
            </p:oleObj>
          </a:graphicData>
        </a:graphic>
      </p:graphicFrame>
      <p:graphicFrame>
        <p:nvGraphicFramePr>
          <p:cNvPr id="12294" name="Object 6"/>
          <p:cNvGraphicFramePr>
            <a:graphicFrameLocks noChangeAspect="1"/>
          </p:cNvGraphicFramePr>
          <p:nvPr/>
        </p:nvGraphicFramePr>
        <p:xfrm>
          <a:off x="5410200" y="2971800"/>
          <a:ext cx="2438400" cy="1414463"/>
        </p:xfrm>
        <a:graphic>
          <a:graphicData uri="http://schemas.openxmlformats.org/presentationml/2006/ole">
            <p:oleObj spid="_x0000_s14339" name="Equation" r:id="rId4" imgW="850680" imgH="495000" progId="Equation.3">
              <p:embed/>
            </p:oleObj>
          </a:graphicData>
        </a:graphic>
      </p:graphicFrame>
      <p:graphicFrame>
        <p:nvGraphicFramePr>
          <p:cNvPr id="12295" name="Object 7"/>
          <p:cNvGraphicFramePr>
            <a:graphicFrameLocks noChangeAspect="1"/>
          </p:cNvGraphicFramePr>
          <p:nvPr/>
        </p:nvGraphicFramePr>
        <p:xfrm>
          <a:off x="4648200" y="5257800"/>
          <a:ext cx="4038600" cy="1019175"/>
        </p:xfrm>
        <a:graphic>
          <a:graphicData uri="http://schemas.openxmlformats.org/presentationml/2006/ole">
            <p:oleObj spid="_x0000_s14340" name="Equation" r:id="rId5" imgW="2108160" imgH="533160" progId="Equation.3">
              <p:embed/>
            </p:oleObj>
          </a:graphicData>
        </a:graphic>
      </p:graphicFrame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4724400" y="4419600"/>
            <a:ext cx="3581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Unit vectors are normalized: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 autoUpdateAnimBg="0"/>
      <p:bldP spid="12292" grpId="0" build="p" autoUpdateAnimBg="0"/>
      <p:bldP spid="12296" grpId="0" autoUpdateAnimBg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Vectors as arguments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81200"/>
            <a:ext cx="7772400" cy="4343400"/>
          </a:xfrm>
        </p:spPr>
        <p:txBody>
          <a:bodyPr/>
          <a:lstStyle/>
          <a:p>
            <a:r>
              <a:rPr lang="en-US" dirty="0" smtClean="0"/>
              <a:t>When a built-in function operates on a vector, it produces a vector of results in </a:t>
            </a:r>
            <a:r>
              <a:rPr lang="en-US" dirty="0" err="1" smtClean="0"/>
              <a:t>Matlab</a:t>
            </a:r>
            <a:endParaRPr lang="en-US" dirty="0" smtClean="0"/>
          </a:p>
          <a:p>
            <a:pPr lvl="1">
              <a:buFontTx/>
              <a:buNone/>
            </a:pPr>
            <a:r>
              <a:rPr lang="en-US" dirty="0" smtClean="0"/>
              <a:t>If </a:t>
            </a:r>
            <a:r>
              <a:rPr lang="en-US" b="1" dirty="0" smtClean="0"/>
              <a:t>c = </a:t>
            </a:r>
            <a:r>
              <a:rPr lang="en-US" dirty="0" smtClean="0"/>
              <a:t>sin(</a:t>
            </a:r>
            <a:r>
              <a:rPr lang="en-US" b="1" dirty="0" smtClean="0"/>
              <a:t>x</a:t>
            </a:r>
            <a:r>
              <a:rPr lang="en-US" dirty="0" smtClean="0"/>
              <a:t>), then</a:t>
            </a:r>
          </a:p>
          <a:p>
            <a:pPr lvl="1">
              <a:buFontTx/>
              <a:buNone/>
            </a:pPr>
            <a:r>
              <a:rPr lang="en-US" b="1" dirty="0" smtClean="0"/>
              <a:t>c</a:t>
            </a:r>
            <a:r>
              <a:rPr lang="en-US" dirty="0" smtClean="0"/>
              <a:t>(1) = sin(</a:t>
            </a:r>
            <a:r>
              <a:rPr lang="en-US" b="1" dirty="0" smtClean="0"/>
              <a:t>x</a:t>
            </a:r>
            <a:r>
              <a:rPr lang="en-US" dirty="0" smtClean="0"/>
              <a:t>(1))</a:t>
            </a:r>
          </a:p>
          <a:p>
            <a:pPr lvl="1">
              <a:buFontTx/>
              <a:buNone/>
            </a:pPr>
            <a:r>
              <a:rPr lang="en-US" b="1" dirty="0" smtClean="0"/>
              <a:t>c</a:t>
            </a:r>
            <a:r>
              <a:rPr lang="en-US" dirty="0" smtClean="0"/>
              <a:t>(2) = sin(</a:t>
            </a:r>
            <a:r>
              <a:rPr lang="en-US" b="1" dirty="0" smtClean="0"/>
              <a:t>x</a:t>
            </a:r>
            <a:r>
              <a:rPr lang="en-US" dirty="0" smtClean="0"/>
              <a:t>(2)), etc.</a:t>
            </a:r>
          </a:p>
          <a:p>
            <a:r>
              <a:rPr lang="en-US" dirty="0" smtClean="0"/>
              <a:t>You can </a:t>
            </a:r>
            <a:r>
              <a:rPr lang="en-US" dirty="0" err="1" smtClean="0"/>
              <a:t>vectorize</a:t>
            </a:r>
            <a:r>
              <a:rPr lang="en-US" dirty="0" smtClean="0"/>
              <a:t> in-line functions with the </a:t>
            </a:r>
            <a:r>
              <a:rPr lang="en-US" i="1" dirty="0" err="1" smtClean="0"/>
              <a:t>vectorize</a:t>
            </a:r>
            <a:r>
              <a:rPr lang="en-US" dirty="0" smtClean="0"/>
              <a:t> function.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 bldLvl="2" autoUpdateAnimBg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7772400" cy="1143000"/>
          </a:xfrm>
        </p:spPr>
        <p:txBody>
          <a:bodyPr/>
          <a:lstStyle/>
          <a:p>
            <a:r>
              <a:rPr lang="en-US" smtClean="0"/>
              <a:t>Vector argument for </a:t>
            </a:r>
            <a:r>
              <a:rPr lang="en-US" i="1" smtClean="0"/>
              <a:t>exp</a:t>
            </a:r>
            <a:endParaRPr lang="en-US" smtClean="0"/>
          </a:p>
        </p:txBody>
      </p:sp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24000"/>
            <a:ext cx="7162800" cy="377348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447800" y="5486400"/>
            <a:ext cx="5257800" cy="777875"/>
            <a:chOff x="912" y="3456"/>
            <a:chExt cx="3312" cy="490"/>
          </a:xfrm>
        </p:grpSpPr>
        <p:sp>
          <p:nvSpPr>
            <p:cNvPr id="66565" name="Text Box 4"/>
            <p:cNvSpPr txBox="1">
              <a:spLocks noChangeArrowheads="1"/>
            </p:cNvSpPr>
            <p:nvPr/>
          </p:nvSpPr>
          <p:spPr bwMode="auto">
            <a:xfrm>
              <a:off x="912" y="3456"/>
              <a:ext cx="384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4000" i="1">
                  <a:solidFill>
                    <a:srgbClr val="CC3300"/>
                  </a:solidFill>
                </a:rPr>
                <a:t>e</a:t>
              </a:r>
              <a:r>
                <a:rPr lang="en-US" sz="4000" i="1" baseline="30000">
                  <a:solidFill>
                    <a:srgbClr val="CC3300"/>
                  </a:solidFill>
                </a:rPr>
                <a:t>0</a:t>
              </a:r>
              <a:endParaRPr lang="en-US" i="1">
                <a:solidFill>
                  <a:srgbClr val="CC3300"/>
                </a:solidFill>
              </a:endParaRPr>
            </a:p>
          </p:txBody>
        </p:sp>
        <p:sp>
          <p:nvSpPr>
            <p:cNvPr id="66566" name="Text Box 5"/>
            <p:cNvSpPr txBox="1">
              <a:spLocks noChangeArrowheads="1"/>
            </p:cNvSpPr>
            <p:nvPr/>
          </p:nvSpPr>
          <p:spPr bwMode="auto">
            <a:xfrm>
              <a:off x="1872" y="3456"/>
              <a:ext cx="384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4000" i="1">
                  <a:solidFill>
                    <a:srgbClr val="CC3300"/>
                  </a:solidFill>
                </a:rPr>
                <a:t>e</a:t>
              </a:r>
              <a:r>
                <a:rPr lang="en-US" sz="4000" i="1" baseline="30000">
                  <a:solidFill>
                    <a:srgbClr val="CC3300"/>
                  </a:solidFill>
                </a:rPr>
                <a:t>1</a:t>
              </a:r>
              <a:endParaRPr lang="en-US" i="1">
                <a:solidFill>
                  <a:srgbClr val="CC3300"/>
                </a:solidFill>
              </a:endParaRPr>
            </a:p>
          </p:txBody>
        </p:sp>
        <p:sp>
          <p:nvSpPr>
            <p:cNvPr id="66567" name="Text Box 6"/>
            <p:cNvSpPr txBox="1">
              <a:spLocks noChangeArrowheads="1"/>
            </p:cNvSpPr>
            <p:nvPr/>
          </p:nvSpPr>
          <p:spPr bwMode="auto">
            <a:xfrm>
              <a:off x="2832" y="3456"/>
              <a:ext cx="384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4000" i="1">
                  <a:solidFill>
                    <a:srgbClr val="CC3300"/>
                  </a:solidFill>
                </a:rPr>
                <a:t>e</a:t>
              </a:r>
              <a:r>
                <a:rPr lang="en-US" sz="4000" i="1" baseline="30000">
                  <a:solidFill>
                    <a:srgbClr val="CC3300"/>
                  </a:solidFill>
                </a:rPr>
                <a:t>2</a:t>
              </a:r>
              <a:endParaRPr lang="en-US" i="1">
                <a:solidFill>
                  <a:srgbClr val="CC3300"/>
                </a:solidFill>
              </a:endParaRPr>
            </a:p>
          </p:txBody>
        </p:sp>
        <p:sp>
          <p:nvSpPr>
            <p:cNvPr id="66568" name="Text Box 7"/>
            <p:cNvSpPr txBox="1">
              <a:spLocks noChangeArrowheads="1"/>
            </p:cNvSpPr>
            <p:nvPr/>
          </p:nvSpPr>
          <p:spPr bwMode="auto">
            <a:xfrm>
              <a:off x="3840" y="3504"/>
              <a:ext cx="384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4000" i="1">
                  <a:solidFill>
                    <a:srgbClr val="CC3300"/>
                  </a:solidFill>
                </a:rPr>
                <a:t>e</a:t>
              </a:r>
              <a:r>
                <a:rPr lang="en-US" sz="4000" i="1" baseline="30000">
                  <a:solidFill>
                    <a:srgbClr val="CC3300"/>
                  </a:solidFill>
                </a:rPr>
                <a:t>3</a:t>
              </a:r>
              <a:endParaRPr lang="en-US" i="1">
                <a:solidFill>
                  <a:srgbClr val="CC33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Use Vectors for Plotting in Matlab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To plot the function </a:t>
            </a:r>
            <a:r>
              <a:rPr lang="en-US" i="1" smtClean="0"/>
              <a:t>f(x) = cos(x), x=0 - 2</a:t>
            </a:r>
            <a:r>
              <a:rPr lang="en-US" i="1" smtClean="0">
                <a:sym typeface="Symbol" pitchFamily="18" charset="2"/>
              </a:rPr>
              <a:t></a:t>
            </a:r>
          </a:p>
          <a:p>
            <a:r>
              <a:rPr lang="en-US" smtClean="0">
                <a:sym typeface="Symbol" pitchFamily="18" charset="2"/>
              </a:rPr>
              <a:t>First:  set up a vector </a:t>
            </a:r>
            <a:r>
              <a:rPr lang="en-US" b="1" smtClean="0">
                <a:sym typeface="Symbol" pitchFamily="18" charset="2"/>
              </a:rPr>
              <a:t>x</a:t>
            </a:r>
            <a:r>
              <a:rPr lang="en-US" smtClean="0">
                <a:sym typeface="Symbol" pitchFamily="18" charset="2"/>
              </a:rPr>
              <a:t> of the independent variable </a:t>
            </a:r>
            <a:r>
              <a:rPr lang="en-US" smtClean="0">
                <a:solidFill>
                  <a:srgbClr val="FF0000"/>
                </a:solidFill>
                <a:sym typeface="Symbol" pitchFamily="18" charset="2"/>
              </a:rPr>
              <a:t>closely spaced</a:t>
            </a:r>
            <a:r>
              <a:rPr lang="en-US" smtClean="0">
                <a:sym typeface="Symbol" pitchFamily="18" charset="2"/>
              </a:rPr>
              <a:t> over the range.</a:t>
            </a:r>
          </a:p>
          <a:p>
            <a:r>
              <a:rPr lang="en-US" smtClean="0">
                <a:sym typeface="Symbol" pitchFamily="18" charset="2"/>
              </a:rPr>
              <a:t>Second:  Evaluate a vector </a:t>
            </a:r>
            <a:r>
              <a:rPr lang="en-US" b="1" smtClean="0">
                <a:sym typeface="Symbol" pitchFamily="18" charset="2"/>
              </a:rPr>
              <a:t>y</a:t>
            </a:r>
            <a:r>
              <a:rPr lang="en-US" smtClean="0">
                <a:sym typeface="Symbol" pitchFamily="18" charset="2"/>
              </a:rPr>
              <a:t> of the dependent variables: (</a:t>
            </a:r>
            <a:r>
              <a:rPr lang="en-US" b="1" smtClean="0">
                <a:sym typeface="Symbol" pitchFamily="18" charset="2"/>
              </a:rPr>
              <a:t>y </a:t>
            </a:r>
            <a:r>
              <a:rPr lang="en-US" smtClean="0">
                <a:sym typeface="Symbol" pitchFamily="18" charset="2"/>
              </a:rPr>
              <a:t>= </a:t>
            </a:r>
            <a:r>
              <a:rPr lang="en-US" i="1" smtClean="0">
                <a:sym typeface="Symbol" pitchFamily="18" charset="2"/>
              </a:rPr>
              <a:t>f</a:t>
            </a:r>
            <a:r>
              <a:rPr lang="en-US" smtClean="0">
                <a:sym typeface="Symbol" pitchFamily="18" charset="2"/>
              </a:rPr>
              <a:t>(</a:t>
            </a:r>
            <a:r>
              <a:rPr lang="en-US" b="1" smtClean="0">
                <a:sym typeface="Symbol" pitchFamily="18" charset="2"/>
              </a:rPr>
              <a:t>x</a:t>
            </a:r>
            <a:r>
              <a:rPr lang="en-US" smtClean="0">
                <a:sym typeface="Symbol" pitchFamily="18" charset="2"/>
              </a:rPr>
              <a:t>)</a:t>
            </a:r>
            <a:r>
              <a:rPr lang="en-US" b="1" smtClean="0">
                <a:sym typeface="Symbol" pitchFamily="18" charset="2"/>
              </a:rPr>
              <a:t>)</a:t>
            </a:r>
            <a:endParaRPr lang="en-US" smtClean="0">
              <a:sym typeface="Symbol" pitchFamily="18" charset="2"/>
            </a:endParaRPr>
          </a:p>
          <a:p>
            <a:r>
              <a:rPr lang="en-US" smtClean="0">
                <a:sym typeface="Symbol" pitchFamily="18" charset="2"/>
              </a:rPr>
              <a:t>Third plot the curve using </a:t>
            </a:r>
            <a:r>
              <a:rPr lang="en-US" i="1" smtClean="0">
                <a:sym typeface="Symbol" pitchFamily="18" charset="2"/>
              </a:rPr>
              <a:t>plot(</a:t>
            </a:r>
            <a:r>
              <a:rPr lang="en-US" b="1" i="1" smtClean="0">
                <a:sym typeface="Symbol" pitchFamily="18" charset="2"/>
              </a:rPr>
              <a:t>x,y</a:t>
            </a:r>
            <a:r>
              <a:rPr lang="en-US" i="1" smtClean="0">
                <a:sym typeface="Symbol" pitchFamily="18" charset="2"/>
              </a:rPr>
              <a:t>)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 build="p" autoUpdateAnimBg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6" name="Rectangle 10"/>
          <p:cNvSpPr>
            <a:spLocks noChangeArrowheads="1"/>
          </p:cNvSpPr>
          <p:nvPr/>
        </p:nvSpPr>
        <p:spPr bwMode="auto">
          <a:xfrm>
            <a:off x="304800" y="228600"/>
            <a:ext cx="4572000" cy="22923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xlo=0;</a:t>
            </a:r>
            <a:br>
              <a:rPr lang="en-US"/>
            </a:br>
            <a:r>
              <a:rPr lang="en-US"/>
              <a:t>xhi = 2*pi;</a:t>
            </a:r>
            <a:br>
              <a:rPr lang="en-US"/>
            </a:br>
            <a:r>
              <a:rPr lang="en-US"/>
              <a:t>nstep = 120;</a:t>
            </a:r>
            <a:br>
              <a:rPr lang="en-US"/>
            </a:br>
            <a:r>
              <a:rPr lang="en-US"/>
              <a:t>x = linspace(xlo,xhi,nstep);</a:t>
            </a:r>
            <a:br>
              <a:rPr lang="en-US"/>
            </a:br>
            <a:r>
              <a:rPr lang="en-US"/>
              <a:t>y = cos(x);</a:t>
            </a:r>
            <a:br>
              <a:rPr lang="en-US"/>
            </a:br>
            <a:r>
              <a:rPr lang="en-US"/>
              <a:t>plot (x,y,'-')</a:t>
            </a:r>
          </a:p>
        </p:txBody>
      </p:sp>
      <p:sp>
        <p:nvSpPr>
          <p:cNvPr id="68611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600200"/>
            <a:ext cx="2514600" cy="3886200"/>
          </a:xfrm>
        </p:spPr>
        <p:txBody>
          <a:bodyPr/>
          <a:lstStyle/>
          <a:p>
            <a:pPr algn="l"/>
            <a:r>
              <a:rPr lang="en-US" smtClean="0"/>
              <a:t>Plot of cosine function.</a:t>
            </a:r>
          </a:p>
        </p:txBody>
      </p:sp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1752600" y="5562600"/>
            <a:ext cx="6781800" cy="9556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i="1">
                <a:solidFill>
                  <a:srgbClr val="CC3300"/>
                </a:solidFill>
              </a:rPr>
              <a:t>Here, the vectors are simply data structures and do not have physical meaning.</a:t>
            </a:r>
            <a:endParaRPr lang="en-US"/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1981200" y="533400"/>
            <a:ext cx="6726238" cy="822325"/>
            <a:chOff x="1248" y="336"/>
            <a:chExt cx="4237" cy="518"/>
          </a:xfrm>
        </p:grpSpPr>
        <p:sp>
          <p:nvSpPr>
            <p:cNvPr id="68615" name="Text Box 6"/>
            <p:cNvSpPr txBox="1">
              <a:spLocks noChangeArrowheads="1"/>
            </p:cNvSpPr>
            <p:nvPr/>
          </p:nvSpPr>
          <p:spPr bwMode="auto">
            <a:xfrm>
              <a:off x="3456" y="336"/>
              <a:ext cx="2029" cy="51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</a:rPr>
                <a:t>Curve is smooth because</a:t>
              </a:r>
              <a:br>
                <a:rPr lang="en-US">
                  <a:solidFill>
                    <a:srgbClr val="FF0000"/>
                  </a:solidFill>
                </a:rPr>
              </a:br>
              <a:r>
                <a:rPr lang="en-US">
                  <a:solidFill>
                    <a:srgbClr val="FF0000"/>
                  </a:solidFill>
                </a:rPr>
                <a:t>of using 120 points.</a:t>
              </a:r>
            </a:p>
          </p:txBody>
        </p:sp>
        <p:sp>
          <p:nvSpPr>
            <p:cNvPr id="68616" name="Line 7"/>
            <p:cNvSpPr>
              <a:spLocks noChangeShapeType="1"/>
            </p:cNvSpPr>
            <p:nvPr/>
          </p:nvSpPr>
          <p:spPr bwMode="auto">
            <a:xfrm flipH="1">
              <a:off x="1248" y="528"/>
              <a:ext cx="2208" cy="192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45065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13716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5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6" grpId="0" animBg="1" autoUpdateAnimBg="0"/>
      <p:bldP spid="45061" grpId="0" animBg="1" autoUpdateAnimBg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3"/>
          <p:cNvSpPr>
            <a:spLocks noGrp="1" noChangeArrowheads="1"/>
          </p:cNvSpPr>
          <p:nvPr>
            <p:ph type="title"/>
          </p:nvPr>
        </p:nvSpPr>
        <p:spPr>
          <a:xfrm>
            <a:off x="304800" y="1600200"/>
            <a:ext cx="2514600" cy="3886200"/>
          </a:xfrm>
        </p:spPr>
        <p:txBody>
          <a:bodyPr/>
          <a:lstStyle/>
          <a:p>
            <a:pPr algn="l"/>
            <a:r>
              <a:rPr lang="en-US" smtClean="0"/>
              <a:t>Include some data points</a:t>
            </a:r>
          </a:p>
        </p:txBody>
      </p:sp>
      <p:sp>
        <p:nvSpPr>
          <p:cNvPr id="57346" name="Rectangle 2"/>
          <p:cNvSpPr>
            <a:spLocks noChangeArrowheads="1"/>
          </p:cNvSpPr>
          <p:nvPr/>
        </p:nvSpPr>
        <p:spPr bwMode="auto">
          <a:xfrm>
            <a:off x="304800" y="228600"/>
            <a:ext cx="4572000" cy="3022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xlo=0;</a:t>
            </a:r>
            <a:br>
              <a:rPr lang="en-US"/>
            </a:br>
            <a:r>
              <a:rPr lang="en-US"/>
              <a:t>xhi = 2*pi;</a:t>
            </a:r>
            <a:br>
              <a:rPr lang="en-US"/>
            </a:br>
            <a:r>
              <a:rPr lang="en-US"/>
              <a:t>nstep = 100;</a:t>
            </a:r>
            <a:br>
              <a:rPr lang="en-US"/>
            </a:br>
            <a:r>
              <a:rPr lang="en-US"/>
              <a:t>x = linspace(xlo,xhi,nstep);</a:t>
            </a:r>
            <a:br>
              <a:rPr lang="en-US"/>
            </a:br>
            <a:r>
              <a:rPr lang="en-US"/>
              <a:t>xdata = [xlo:0.25*pi:xhi];</a:t>
            </a:r>
            <a:br>
              <a:rPr lang="en-US"/>
            </a:br>
            <a:r>
              <a:rPr lang="en-US"/>
              <a:t>y = cos(x);</a:t>
            </a:r>
            <a:br>
              <a:rPr lang="en-US"/>
            </a:br>
            <a:r>
              <a:rPr lang="en-US"/>
              <a:t>ydata = cos(xdata);</a:t>
            </a:r>
            <a:br>
              <a:rPr lang="en-US"/>
            </a:br>
            <a:r>
              <a:rPr lang="en-US"/>
              <a:t>plot (x,y,'-',xdata,ydata,'*')</a:t>
            </a:r>
          </a:p>
        </p:txBody>
      </p:sp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228600" y="5638800"/>
            <a:ext cx="8763000" cy="89376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>
                <a:solidFill>
                  <a:srgbClr val="CC3300"/>
                </a:solidFill>
              </a:rPr>
              <a:t>One vector contains the selected data points. (xdata, ydata)</a:t>
            </a:r>
            <a:br>
              <a:rPr lang="en-US" b="1" i="1">
                <a:solidFill>
                  <a:srgbClr val="CC3300"/>
                </a:solidFill>
              </a:rPr>
            </a:br>
            <a:r>
              <a:rPr lang="en-US" b="1" i="1">
                <a:solidFill>
                  <a:srgbClr val="CC3300"/>
                </a:solidFill>
              </a:rPr>
              <a:t>The other contains the many points to give a smooth curve</a:t>
            </a:r>
            <a:r>
              <a:rPr lang="en-US" sz="2800" b="1" i="1">
                <a:solidFill>
                  <a:srgbClr val="CC3300"/>
                </a:solidFill>
              </a:rPr>
              <a:t>. (x,y)</a:t>
            </a:r>
            <a:endParaRPr lang="en-US" b="1"/>
          </a:p>
        </p:txBody>
      </p:sp>
      <p:sp>
        <p:nvSpPr>
          <p:cNvPr id="57350" name="Text Box 6"/>
          <p:cNvSpPr txBox="1">
            <a:spLocks noChangeArrowheads="1"/>
          </p:cNvSpPr>
          <p:nvPr/>
        </p:nvSpPr>
        <p:spPr bwMode="auto">
          <a:xfrm>
            <a:off x="5486400" y="533400"/>
            <a:ext cx="2967038" cy="860425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>
                <a:solidFill>
                  <a:srgbClr val="FF0000"/>
                </a:solidFill>
              </a:rPr>
              <a:t>What is xdata?</a:t>
            </a:r>
          </a:p>
          <a:p>
            <a:pPr>
              <a:buFontTx/>
              <a:buChar char="•"/>
            </a:pPr>
            <a:r>
              <a:rPr lang="en-US">
                <a:solidFill>
                  <a:srgbClr val="FF0000"/>
                </a:solidFill>
              </a:rPr>
              <a:t>How many elements?</a:t>
            </a:r>
          </a:p>
        </p:txBody>
      </p:sp>
      <p:sp>
        <p:nvSpPr>
          <p:cNvPr id="57351" name="Line 7"/>
          <p:cNvSpPr>
            <a:spLocks noChangeShapeType="1"/>
          </p:cNvSpPr>
          <p:nvPr/>
        </p:nvSpPr>
        <p:spPr bwMode="auto">
          <a:xfrm flipH="1">
            <a:off x="2743200" y="838200"/>
            <a:ext cx="2743200" cy="990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57354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1600200"/>
            <a:ext cx="5257800" cy="39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 animBg="1" autoUpdateAnimBg="0"/>
      <p:bldP spid="57348" grpId="0" animBg="1" autoUpdateAnimBg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600200"/>
            <a:ext cx="2514600" cy="3886200"/>
          </a:xfrm>
        </p:spPr>
        <p:txBody>
          <a:bodyPr/>
          <a:lstStyle/>
          <a:p>
            <a:pPr algn="l"/>
            <a:r>
              <a:rPr lang="en-US" smtClean="0"/>
              <a:t>Include labels</a:t>
            </a:r>
          </a:p>
        </p:txBody>
      </p:sp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304800" y="228600"/>
            <a:ext cx="4572000" cy="15621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plot (x,y,'-',xdata,ydata,'*')</a:t>
            </a:r>
            <a:br>
              <a:rPr lang="en-US"/>
            </a:br>
            <a:r>
              <a:rPr lang="en-US"/>
              <a:t>title ('Cos(x) vs x')</a:t>
            </a:r>
            <a:br>
              <a:rPr lang="en-US"/>
            </a:br>
            <a:r>
              <a:rPr lang="en-US"/>
              <a:t>xlabel('X')</a:t>
            </a:r>
            <a:br>
              <a:rPr lang="en-US"/>
            </a:br>
            <a:r>
              <a:rPr lang="en-US"/>
              <a:t>ylabel ('Cosine(X)')</a:t>
            </a:r>
          </a:p>
        </p:txBody>
      </p:sp>
      <p:sp>
        <p:nvSpPr>
          <p:cNvPr id="58373" name="Text Box 5"/>
          <p:cNvSpPr txBox="1">
            <a:spLocks noChangeArrowheads="1"/>
          </p:cNvSpPr>
          <p:nvPr/>
        </p:nvSpPr>
        <p:spPr bwMode="auto">
          <a:xfrm>
            <a:off x="5410200" y="228600"/>
            <a:ext cx="2971800" cy="1225550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>
                <a:solidFill>
                  <a:srgbClr val="FF0000"/>
                </a:solidFill>
              </a:rPr>
              <a:t>These functions have</a:t>
            </a:r>
            <a:br>
              <a:rPr lang="en-US">
                <a:solidFill>
                  <a:srgbClr val="FF0000"/>
                </a:solidFill>
              </a:rPr>
            </a:br>
            <a:r>
              <a:rPr lang="en-US">
                <a:solidFill>
                  <a:srgbClr val="FF0000"/>
                </a:solidFill>
              </a:rPr>
              <a:t>parameters to control size, fonts, etc.</a:t>
            </a:r>
          </a:p>
        </p:txBody>
      </p:sp>
      <p:sp>
        <p:nvSpPr>
          <p:cNvPr id="58374" name="Line 6"/>
          <p:cNvSpPr>
            <a:spLocks noChangeShapeType="1"/>
          </p:cNvSpPr>
          <p:nvPr/>
        </p:nvSpPr>
        <p:spPr bwMode="auto">
          <a:xfrm flipH="1">
            <a:off x="3352800" y="838200"/>
            <a:ext cx="2133600" cy="228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58376" name="Picture 8"/>
          <p:cNvPicPr>
            <a:picLocks noChangeAspect="1" noChangeArrowheads="1"/>
          </p:cNvPicPr>
          <p:nvPr/>
        </p:nvPicPr>
        <p:blipFill>
          <a:blip r:embed="rId2" cstate="print"/>
          <a:srcRect r="7446"/>
          <a:stretch>
            <a:fillRect/>
          </a:stretch>
        </p:blipFill>
        <p:spPr bwMode="auto">
          <a:xfrm>
            <a:off x="2209800" y="1371600"/>
            <a:ext cx="6705600" cy="531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837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837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8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8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8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8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animBg="1" autoUpdateAnimBg="0"/>
      <p:bldP spid="58373" grpId="0" build="p" animBg="1" autoUpdateAnimBg="0"/>
      <p:bldP spid="5837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General Matlab issues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 smtClean="0"/>
              <a:t>Main program is at command line or in an </a:t>
            </a:r>
            <a:r>
              <a:rPr lang="en-US" sz="2800" i="1" dirty="0" smtClean="0"/>
              <a:t>m-file</a:t>
            </a:r>
            <a:r>
              <a:rPr lang="en-US" sz="2800" dirty="0" smtClean="0"/>
              <a:t> starting with commands</a:t>
            </a:r>
          </a:p>
          <a:p>
            <a:r>
              <a:rPr lang="en-US" sz="2800" dirty="0" smtClean="0"/>
              <a:t>Subprograms are functions:</a:t>
            </a:r>
          </a:p>
          <a:p>
            <a:pPr lvl="1"/>
            <a:r>
              <a:rPr lang="en-US" sz="2400" dirty="0" smtClean="0"/>
              <a:t>Primary functions – </a:t>
            </a:r>
            <a:r>
              <a:rPr lang="en-US" sz="2400" i="1" dirty="0" smtClean="0"/>
              <a:t>m-files also, with name same as function.</a:t>
            </a:r>
          </a:p>
          <a:p>
            <a:pPr lvl="1"/>
            <a:r>
              <a:rPr lang="en-US" sz="2400" dirty="0" err="1" smtClean="0"/>
              <a:t>Subfunctions</a:t>
            </a:r>
            <a:r>
              <a:rPr lang="en-US" sz="2400" dirty="0" smtClean="0"/>
              <a:t> – follow </a:t>
            </a:r>
            <a:r>
              <a:rPr lang="en-US" sz="2400" smtClean="0"/>
              <a:t>primary functions </a:t>
            </a:r>
            <a:r>
              <a:rPr lang="en-US" sz="2400" dirty="0" smtClean="0"/>
              <a:t>in m-file</a:t>
            </a:r>
          </a:p>
          <a:p>
            <a:pPr lvl="1"/>
            <a:r>
              <a:rPr lang="en-US" sz="2400" dirty="0" smtClean="0"/>
              <a:t>Nested functions – nested within primary functions</a:t>
            </a:r>
          </a:p>
          <a:p>
            <a:pPr lvl="1"/>
            <a:r>
              <a:rPr lang="en-US" sz="2400" dirty="0" smtClean="0"/>
              <a:t>Private functions – primary functions with restricted access.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General Matlab issues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 smtClean="0"/>
              <a:t>Data structures and cell arrays are available</a:t>
            </a:r>
          </a:p>
          <a:p>
            <a:r>
              <a:rPr lang="en-US" sz="2800" dirty="0" smtClean="0"/>
              <a:t>User input: </a:t>
            </a:r>
            <a:r>
              <a:rPr lang="en-US" sz="2800" i="1" dirty="0" smtClean="0"/>
              <a:t>input(), </a:t>
            </a:r>
            <a:r>
              <a:rPr lang="en-US" sz="2800" i="1" dirty="0" err="1" smtClean="0"/>
              <a:t>inputdlg</a:t>
            </a:r>
            <a:r>
              <a:rPr lang="en-US" sz="2800" i="1" dirty="0" smtClean="0"/>
              <a:t>, menu, </a:t>
            </a:r>
            <a:r>
              <a:rPr lang="en-US" sz="2800" i="1" dirty="0" err="1" smtClean="0"/>
              <a:t>ginput</a:t>
            </a:r>
            <a:endParaRPr lang="en-US" sz="2800" i="1" dirty="0" smtClean="0"/>
          </a:p>
          <a:p>
            <a:r>
              <a:rPr lang="en-US" sz="2800" dirty="0" smtClean="0"/>
              <a:t>User output: </a:t>
            </a:r>
            <a:r>
              <a:rPr lang="en-US" sz="2800" i="1" dirty="0" err="1" smtClean="0"/>
              <a:t>disp</a:t>
            </a:r>
            <a:r>
              <a:rPr lang="en-US" sz="2800" i="1" dirty="0" smtClean="0"/>
              <a:t>, </a:t>
            </a:r>
            <a:r>
              <a:rPr lang="en-US" sz="2800" i="1" dirty="0" err="1" smtClean="0"/>
              <a:t>sprintf</a:t>
            </a:r>
            <a:r>
              <a:rPr lang="en-US" sz="2800" i="1" dirty="0" smtClean="0"/>
              <a:t>, </a:t>
            </a:r>
            <a:r>
              <a:rPr lang="en-US" sz="2800" i="1" dirty="0" err="1" smtClean="0"/>
              <a:t>fprintf</a:t>
            </a:r>
            <a:r>
              <a:rPr lang="en-US" sz="2800" i="1" dirty="0" smtClean="0"/>
              <a:t>,</a:t>
            </a:r>
          </a:p>
          <a:p>
            <a:r>
              <a:rPr lang="en-US" sz="2800" dirty="0" smtClean="0"/>
              <a:t>Data import/export: spreadsheets, etc</a:t>
            </a:r>
          </a:p>
          <a:p>
            <a:r>
              <a:rPr lang="en-US" sz="2800" i="1" dirty="0" err="1" smtClean="0"/>
              <a:t>csvread</a:t>
            </a:r>
            <a:r>
              <a:rPr lang="en-US" sz="2800" i="1" dirty="0" smtClean="0"/>
              <a:t>/</a:t>
            </a:r>
            <a:r>
              <a:rPr lang="en-US" sz="2800" i="1" dirty="0" err="1" smtClean="0"/>
              <a:t>csvwrite</a:t>
            </a:r>
            <a:r>
              <a:rPr lang="en-US" sz="2800" i="1" dirty="0" smtClean="0"/>
              <a:t>; </a:t>
            </a:r>
            <a:r>
              <a:rPr lang="en-US" sz="2800" i="1" dirty="0" err="1" smtClean="0"/>
              <a:t>dlmread</a:t>
            </a:r>
            <a:r>
              <a:rPr lang="en-US" sz="2800" i="1" dirty="0" smtClean="0"/>
              <a:t>/</a:t>
            </a:r>
            <a:r>
              <a:rPr lang="en-US" sz="2800" i="1" dirty="0" err="1" smtClean="0"/>
              <a:t>dlmwrite</a:t>
            </a:r>
            <a:r>
              <a:rPr lang="en-US" sz="2800" i="1" dirty="0" smtClean="0"/>
              <a:t>; </a:t>
            </a:r>
            <a:r>
              <a:rPr lang="en-US" sz="2800" i="1" dirty="0" err="1" smtClean="0"/>
              <a:t>fread</a:t>
            </a:r>
            <a:r>
              <a:rPr lang="en-US" sz="2800" i="1" dirty="0" smtClean="0"/>
              <a:t>/</a:t>
            </a:r>
            <a:r>
              <a:rPr lang="en-US" sz="2800" i="1" dirty="0" err="1" smtClean="0"/>
              <a:t>fwrite</a:t>
            </a:r>
            <a:r>
              <a:rPr lang="en-US" sz="2800" i="1" dirty="0" smtClean="0"/>
              <a:t>; </a:t>
            </a:r>
            <a:r>
              <a:rPr lang="en-US" sz="2800" dirty="0" smtClean="0"/>
              <a:t>etc</a:t>
            </a:r>
          </a:p>
          <a:p>
            <a:r>
              <a:rPr lang="en-US" sz="2800" i="1" dirty="0" smtClean="0"/>
              <a:t>tic, </a:t>
            </a:r>
            <a:r>
              <a:rPr lang="en-US" sz="2800" i="1" dirty="0" err="1" smtClean="0"/>
              <a:t>toc</a:t>
            </a:r>
            <a:r>
              <a:rPr lang="en-US" sz="2800" i="1" smtClean="0"/>
              <a:t>, profile</a:t>
            </a:r>
            <a:endParaRPr lang="en-US" sz="24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General Matlab issues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smtClean="0"/>
              <a:t>Array indexes </a:t>
            </a:r>
            <a:r>
              <a:rPr lang="en-US" sz="2800" i="1" smtClean="0">
                <a:solidFill>
                  <a:srgbClr val="FF0000"/>
                </a:solidFill>
              </a:rPr>
              <a:t>start with 1</a:t>
            </a:r>
            <a:r>
              <a:rPr lang="en-US" sz="2800" i="1" smtClean="0"/>
              <a:t> (not zero)!!!</a:t>
            </a:r>
          </a:p>
          <a:p>
            <a:r>
              <a:rPr lang="en-US" sz="2800" smtClean="0"/>
              <a:t>2-D arrays are indexed as A(row,col)</a:t>
            </a:r>
          </a:p>
          <a:p>
            <a:r>
              <a:rPr lang="en-US" sz="2800" smtClean="0"/>
              <a:t>2D arrays can also be indexed linearly, as they are stored by column order.</a:t>
            </a:r>
          </a:p>
          <a:p>
            <a:r>
              <a:rPr lang="en-US" sz="2800" smtClean="0"/>
              <a:t>Will do activity to determine variable scope (global or local) and function scope (visibility)</a:t>
            </a:r>
          </a:p>
          <a:p>
            <a:r>
              <a:rPr lang="en-US" sz="2800" smtClean="0"/>
              <a:t>Will do activity to determine if arguments are passed by reference or by value.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General Matlab issues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mtClean="0"/>
              <a:t>Really easy: no typing (all numbers are double precision, </a:t>
            </a:r>
            <a:r>
              <a:rPr lang="en-US" i="1" smtClean="0"/>
              <a:t>regardless of format</a:t>
            </a:r>
            <a:r>
              <a:rPr lang="en-US" smtClean="0"/>
              <a:t>)</a:t>
            </a:r>
          </a:p>
          <a:p>
            <a:pPr>
              <a:lnSpc>
                <a:spcPct val="90000"/>
              </a:lnSpc>
            </a:pPr>
            <a:r>
              <a:rPr lang="en-US" smtClean="0"/>
              <a:t>Semicolons supress output rather than terminate statements.  Statements must be continued (…)</a:t>
            </a:r>
          </a:p>
          <a:p>
            <a:pPr>
              <a:lnSpc>
                <a:spcPct val="90000"/>
              </a:lnSpc>
            </a:pPr>
            <a:r>
              <a:rPr lang="en-US" smtClean="0"/>
              <a:t>Usual control logic (for loops, if-else blocks,  case , while loops.</a:t>
            </a:r>
          </a:p>
          <a:p>
            <a:pPr>
              <a:lnSpc>
                <a:spcPct val="90000"/>
              </a:lnSpc>
            </a:pPr>
            <a:r>
              <a:rPr lang="en-US" smtClean="0"/>
              <a:t>Variable names are case sensitive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066800"/>
            <a:ext cx="7848600" cy="46482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endParaRPr lang="en-US" smtClean="0"/>
          </a:p>
          <a:p>
            <a:pPr>
              <a:lnSpc>
                <a:spcPct val="90000"/>
              </a:lnSpc>
            </a:pPr>
            <a:r>
              <a:rPr lang="en-US" smtClean="0"/>
              <a:t>In physics, a vector is a construct with both magnitude and direction.</a:t>
            </a:r>
          </a:p>
          <a:p>
            <a:pPr>
              <a:lnSpc>
                <a:spcPct val="90000"/>
              </a:lnSpc>
            </a:pPr>
            <a:r>
              <a:rPr lang="en-US" smtClean="0"/>
              <a:t>In linear algebra a vector is a column (row) of numbers.</a:t>
            </a:r>
          </a:p>
          <a:p>
            <a:pPr>
              <a:lnSpc>
                <a:spcPct val="90000"/>
              </a:lnSpc>
            </a:pPr>
            <a:r>
              <a:rPr lang="en-US" smtClean="0"/>
              <a:t>The latter is a representation of the former. </a:t>
            </a:r>
          </a:p>
          <a:p>
            <a:pPr>
              <a:lnSpc>
                <a:spcPct val="90000"/>
              </a:lnSpc>
            </a:pPr>
            <a:r>
              <a:rPr lang="en-US" smtClean="0"/>
              <a:t>Think about both 2- and 3- dimensional vectors and about n-dimensional generalizations in considering these notes.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autoUpdateAnimBg="0"/>
    </p:bld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1149</TotalTime>
  <Words>1404</Words>
  <Application>Microsoft Office PowerPoint</Application>
  <PresentationFormat>On-screen Show (4:3)</PresentationFormat>
  <Paragraphs>223</Paragraphs>
  <Slides>48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0" baseType="lpstr">
      <vt:lpstr>Blank Presentation</vt:lpstr>
      <vt:lpstr>Equation</vt:lpstr>
      <vt:lpstr>Notes Set 1</vt:lpstr>
      <vt:lpstr>Find a Partner </vt:lpstr>
      <vt:lpstr>This set (week1)</vt:lpstr>
      <vt:lpstr>General Matlab issues</vt:lpstr>
      <vt:lpstr>General Matlab issues</vt:lpstr>
      <vt:lpstr>General Matlab issues</vt:lpstr>
      <vt:lpstr>General Matlab issues</vt:lpstr>
      <vt:lpstr>General Matlab issues</vt:lpstr>
      <vt:lpstr>Slide 9</vt:lpstr>
      <vt:lpstr>Notation</vt:lpstr>
      <vt:lpstr>Notation</vt:lpstr>
      <vt:lpstr>Vector definitions in Matlab</vt:lpstr>
      <vt:lpstr>Vector definitions in Matlab</vt:lpstr>
      <vt:lpstr>Vector definitions in Matlab</vt:lpstr>
      <vt:lpstr>Slide 15</vt:lpstr>
      <vt:lpstr>Transposition interconverts row and column vectors.</vt:lpstr>
      <vt:lpstr>Transposition interconverts row and column vectors.</vt:lpstr>
      <vt:lpstr>Matlab uses single quote for transposition</vt:lpstr>
      <vt:lpstr>Vector Operations</vt:lpstr>
      <vt:lpstr>Vector Addition</vt:lpstr>
      <vt:lpstr>Vector Subtraction</vt:lpstr>
      <vt:lpstr>Scalar Multiplication/division</vt:lpstr>
      <vt:lpstr>Vector Magnitudes</vt:lpstr>
      <vt:lpstr>Vector Magnitudes</vt:lpstr>
      <vt:lpstr>Vector Norms</vt:lpstr>
      <vt:lpstr>Vector Norms - measure of size or “length” of vector</vt:lpstr>
      <vt:lpstr>Vector Norms in Matlab</vt:lpstr>
      <vt:lpstr>Scalar (dot or inner) Product</vt:lpstr>
      <vt:lpstr>Law of Cosines from Trig</vt:lpstr>
      <vt:lpstr>Slide 30</vt:lpstr>
      <vt:lpstr>The inner (scalar, dot) vector product is generalized to n-dimensions:</vt:lpstr>
      <vt:lpstr>Slide 32</vt:lpstr>
      <vt:lpstr>Scalar (inner) product in Matlab</vt:lpstr>
      <vt:lpstr>Product Operator</vt:lpstr>
      <vt:lpstr>Product Operator</vt:lpstr>
      <vt:lpstr>Product Operator</vt:lpstr>
      <vt:lpstr>Product Operator</vt:lpstr>
      <vt:lpstr>Matlab “pointwise” operators</vt:lpstr>
      <vt:lpstr>Pointwise Multiplication </vt:lpstr>
      <vt:lpstr>Pointwise Division </vt:lpstr>
      <vt:lpstr>Activity 1</vt:lpstr>
      <vt:lpstr>Orthogonality and normalization in terms of the scalar product</vt:lpstr>
      <vt:lpstr>Vectors as arguments</vt:lpstr>
      <vt:lpstr>Vector argument for exp</vt:lpstr>
      <vt:lpstr>Use Vectors for Plotting in Matlab</vt:lpstr>
      <vt:lpstr>Plot of cosine function.</vt:lpstr>
      <vt:lpstr>Include some data points</vt:lpstr>
      <vt:lpstr>Include labels</vt:lpstr>
    </vt:vector>
  </TitlesOfParts>
  <Company>UW Bothell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Notes about Vector Algebra</dc:title>
  <dc:creator>CJackels</dc:creator>
  <cp:lastModifiedBy>jackels</cp:lastModifiedBy>
  <cp:revision>42</cp:revision>
  <cp:lastPrinted>1998-04-13T18:26:28Z</cp:lastPrinted>
  <dcterms:created xsi:type="dcterms:W3CDTF">1998-04-13T16:10:23Z</dcterms:created>
  <dcterms:modified xsi:type="dcterms:W3CDTF">2012-01-02T21:03:39Z</dcterms:modified>
</cp:coreProperties>
</file>