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2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4" Type="http://schemas.openxmlformats.org/officeDocument/2006/relationships/image" Target="../media/image8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7.wmf"/><Relationship Id="rId1" Type="http://schemas.openxmlformats.org/officeDocument/2006/relationships/image" Target="../media/image9.wmf"/><Relationship Id="rId4" Type="http://schemas.openxmlformats.org/officeDocument/2006/relationships/image" Target="../media/image8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75B73-37FB-432D-B882-A5052D8C6DDB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70CE2-EBBA-4D75-AD88-4DF2288819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75B73-37FB-432D-B882-A5052D8C6DDB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70CE2-EBBA-4D75-AD88-4DF2288819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75B73-37FB-432D-B882-A5052D8C6DDB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70CE2-EBBA-4D75-AD88-4DF2288819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75B73-37FB-432D-B882-A5052D8C6DDB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70CE2-EBBA-4D75-AD88-4DF2288819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75B73-37FB-432D-B882-A5052D8C6DDB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70CE2-EBBA-4D75-AD88-4DF2288819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75B73-37FB-432D-B882-A5052D8C6DDB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70CE2-EBBA-4D75-AD88-4DF2288819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75B73-37FB-432D-B882-A5052D8C6DDB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70CE2-EBBA-4D75-AD88-4DF2288819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75B73-37FB-432D-B882-A5052D8C6DDB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70CE2-EBBA-4D75-AD88-4DF2288819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75B73-37FB-432D-B882-A5052D8C6DDB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70CE2-EBBA-4D75-AD88-4DF2288819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75B73-37FB-432D-B882-A5052D8C6DDB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70CE2-EBBA-4D75-AD88-4DF2288819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75B73-37FB-432D-B882-A5052D8C6DDB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70CE2-EBBA-4D75-AD88-4DF2288819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75B73-37FB-432D-B882-A5052D8C6DDB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F70CE2-EBBA-4D75-AD88-4DF22888197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6.bin"/><Relationship Id="rId4" Type="http://schemas.openxmlformats.org/officeDocument/2006/relationships/oleObject" Target="../embeddings/oleObject5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8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2.bin"/><Relationship Id="rId5" Type="http://schemas.openxmlformats.org/officeDocument/2006/relationships/oleObject" Target="../embeddings/oleObject11.bin"/><Relationship Id="rId4" Type="http://schemas.openxmlformats.org/officeDocument/2006/relationships/oleObject" Target="../embeddings/oleObject10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6.bin"/><Relationship Id="rId5" Type="http://schemas.openxmlformats.org/officeDocument/2006/relationships/oleObject" Target="../embeddings/oleObject15.bin"/><Relationship Id="rId4" Type="http://schemas.openxmlformats.org/officeDocument/2006/relationships/oleObject" Target="../embeddings/oleObject14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MP2 Test Maze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Solve:</a:t>
            </a:r>
            <a:br>
              <a:rPr lang="en-US" dirty="0" smtClean="0"/>
            </a:br>
            <a:r>
              <a:rPr lang="en-US" dirty="0" smtClean="0"/>
              <a:t>1) Sparse Gauss Seidel</a:t>
            </a:r>
          </a:p>
          <a:p>
            <a:r>
              <a:rPr lang="en-US" dirty="0" smtClean="0"/>
              <a:t>2) Explicit Ax=B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 x 4 Maze: 4 unknowns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438400" y="2133600"/>
          <a:ext cx="3733800" cy="3276600"/>
        </p:xfrm>
        <a:graphic>
          <a:graphicData uri="http://schemas.openxmlformats.org/drawingml/2006/table">
            <a:tbl>
              <a:tblPr/>
              <a:tblGrid>
                <a:gridCol w="847132"/>
                <a:gridCol w="1019768"/>
                <a:gridCol w="1019768"/>
                <a:gridCol w="847132"/>
              </a:tblGrid>
              <a:tr h="7620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 dirty="0">
                          <a:latin typeface="Calibri"/>
                          <a:ea typeface="Calibri"/>
                          <a:cs typeface="Times New Roman"/>
                        </a:rPr>
                        <a:t>11</a:t>
                      </a:r>
                      <a:endParaRPr lang="en-US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12 </a:t>
                      </a: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=0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 dirty="0">
                          <a:latin typeface="Calibri"/>
                          <a:ea typeface="Calibri"/>
                          <a:cs typeface="Times New Roman"/>
                        </a:rPr>
                        <a:t>13 </a:t>
                      </a:r>
                      <a:r>
                        <a:rPr lang="en-US" sz="2000" b="1" dirty="0">
                          <a:latin typeface="Calibri"/>
                          <a:ea typeface="Calibri"/>
                          <a:cs typeface="Times New Roman"/>
                        </a:rPr>
                        <a:t>=0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 dirty="0" smtClean="0">
                          <a:latin typeface="Calibri"/>
                          <a:ea typeface="Calibri"/>
                          <a:cs typeface="Times New Roman"/>
                        </a:rPr>
                        <a:t>14</a:t>
                      </a:r>
                      <a:endParaRPr lang="en-US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8763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21 </a:t>
                      </a: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=1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 dirty="0">
                          <a:latin typeface="Calibri"/>
                          <a:ea typeface="Calibri"/>
                          <a:cs typeface="Times New Roman"/>
                        </a:rPr>
                        <a:t>22</a:t>
                      </a:r>
                      <a:endParaRPr lang="en-US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23</a:t>
                      </a:r>
                      <a:endParaRPr lang="en-US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 dirty="0" smtClean="0">
                          <a:latin typeface="Calibri"/>
                          <a:ea typeface="Calibri"/>
                          <a:cs typeface="Times New Roman"/>
                        </a:rPr>
                        <a:t>24 </a:t>
                      </a:r>
                      <a:r>
                        <a:rPr lang="en-US" sz="2000" b="1" dirty="0">
                          <a:latin typeface="Calibri"/>
                          <a:ea typeface="Calibri"/>
                          <a:cs typeface="Times New Roman"/>
                        </a:rPr>
                        <a:t>=0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8763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31 </a:t>
                      </a: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=1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32</a:t>
                      </a:r>
                      <a:endParaRPr lang="en-US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33</a:t>
                      </a:r>
                      <a:endParaRPr lang="en-US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 dirty="0" smtClean="0">
                          <a:latin typeface="Calibri"/>
                          <a:ea typeface="Calibri"/>
                          <a:cs typeface="Times New Roman"/>
                        </a:rPr>
                        <a:t>34 </a:t>
                      </a:r>
                      <a:r>
                        <a:rPr lang="en-US" sz="2000" b="1" dirty="0">
                          <a:latin typeface="Calibri"/>
                          <a:ea typeface="Calibri"/>
                          <a:cs typeface="Times New Roman"/>
                        </a:rPr>
                        <a:t>=0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 dirty="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en-US" sz="2000" b="1" baseline="-25000" dirty="0" smtClean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en-US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 dirty="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en-US" sz="2000" b="1" baseline="-25000" dirty="0" smtClean="0">
                          <a:latin typeface="Calibri"/>
                          <a:ea typeface="Calibri"/>
                          <a:cs typeface="Times New Roman"/>
                        </a:rPr>
                        <a:t>2 </a:t>
                      </a:r>
                      <a:r>
                        <a:rPr lang="en-US" sz="2000" b="1" dirty="0">
                          <a:latin typeface="Calibri"/>
                          <a:ea typeface="Calibri"/>
                          <a:cs typeface="Times New Roman"/>
                        </a:rPr>
                        <a:t>=0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 dirty="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en-US" sz="2000" b="1" baseline="-25000" dirty="0" smtClean="0">
                          <a:latin typeface="Calibri"/>
                          <a:ea typeface="Calibri"/>
                          <a:cs typeface="Times New Roman"/>
                        </a:rPr>
                        <a:t>3 </a:t>
                      </a:r>
                      <a:r>
                        <a:rPr lang="en-US" sz="2000" b="1" dirty="0">
                          <a:latin typeface="Calibri"/>
                          <a:ea typeface="Calibri"/>
                          <a:cs typeface="Times New Roman"/>
                        </a:rPr>
                        <a:t>=0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 dirty="0" smtClean="0">
                          <a:latin typeface="Calibri"/>
                          <a:ea typeface="Calibri"/>
                          <a:cs typeface="Times New Roman"/>
                        </a:rPr>
                        <a:t>44</a:t>
                      </a:r>
                      <a:endParaRPr lang="en-US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 Solution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533400" y="1371600"/>
          <a:ext cx="3733800" cy="3352800"/>
        </p:xfrm>
        <a:graphic>
          <a:graphicData uri="http://schemas.openxmlformats.org/drawingml/2006/table">
            <a:tbl>
              <a:tblPr/>
              <a:tblGrid>
                <a:gridCol w="847132"/>
                <a:gridCol w="1019768"/>
                <a:gridCol w="1019768"/>
                <a:gridCol w="847132"/>
              </a:tblGrid>
              <a:tr h="77972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 dirty="0">
                          <a:latin typeface="Calibri"/>
                          <a:ea typeface="Calibri"/>
                          <a:cs typeface="Times New Roman"/>
                        </a:rPr>
                        <a:t>11</a:t>
                      </a:r>
                      <a:endParaRPr lang="en-US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12 </a:t>
                      </a: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=0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 dirty="0">
                          <a:latin typeface="Calibri"/>
                          <a:ea typeface="Calibri"/>
                          <a:cs typeface="Times New Roman"/>
                        </a:rPr>
                        <a:t>13 </a:t>
                      </a:r>
                      <a:r>
                        <a:rPr lang="en-US" sz="2000" b="1" dirty="0">
                          <a:latin typeface="Calibri"/>
                          <a:ea typeface="Calibri"/>
                          <a:cs typeface="Times New Roman"/>
                        </a:rPr>
                        <a:t>=0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 dirty="0" smtClean="0">
                          <a:latin typeface="Calibri"/>
                          <a:ea typeface="Calibri"/>
                          <a:cs typeface="Times New Roman"/>
                        </a:rPr>
                        <a:t>14</a:t>
                      </a:r>
                      <a:endParaRPr lang="en-US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89667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 dirty="0">
                          <a:latin typeface="Calibri"/>
                          <a:ea typeface="Calibri"/>
                          <a:cs typeface="Times New Roman"/>
                        </a:rPr>
                        <a:t>21 </a:t>
                      </a:r>
                      <a:r>
                        <a:rPr lang="en-US" sz="2000" b="1" dirty="0">
                          <a:latin typeface="Calibri"/>
                          <a:ea typeface="Calibri"/>
                          <a:cs typeface="Times New Roman"/>
                        </a:rPr>
                        <a:t>=1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 dirty="0">
                          <a:latin typeface="Calibri"/>
                          <a:ea typeface="Calibri"/>
                          <a:cs typeface="Times New Roman"/>
                        </a:rPr>
                        <a:t>22</a:t>
                      </a:r>
                      <a:endParaRPr lang="en-US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 dirty="0">
                          <a:latin typeface="Calibri"/>
                          <a:ea typeface="Calibri"/>
                          <a:cs typeface="Times New Roman"/>
                        </a:rPr>
                        <a:t>23</a:t>
                      </a:r>
                      <a:endParaRPr lang="en-US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 dirty="0" smtClean="0">
                          <a:latin typeface="Calibri"/>
                          <a:ea typeface="Calibri"/>
                          <a:cs typeface="Times New Roman"/>
                        </a:rPr>
                        <a:t>24 </a:t>
                      </a:r>
                      <a:r>
                        <a:rPr lang="en-US" sz="2000" b="1" dirty="0">
                          <a:latin typeface="Calibri"/>
                          <a:ea typeface="Calibri"/>
                          <a:cs typeface="Times New Roman"/>
                        </a:rPr>
                        <a:t>=0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89667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31 </a:t>
                      </a: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=1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32</a:t>
                      </a:r>
                      <a:endParaRPr lang="en-US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33</a:t>
                      </a:r>
                      <a:endParaRPr lang="en-US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 dirty="0" smtClean="0">
                          <a:latin typeface="Calibri"/>
                          <a:ea typeface="Calibri"/>
                          <a:cs typeface="Times New Roman"/>
                        </a:rPr>
                        <a:t>34 </a:t>
                      </a:r>
                      <a:r>
                        <a:rPr lang="en-US" sz="2000" b="1" dirty="0">
                          <a:latin typeface="Calibri"/>
                          <a:ea typeface="Calibri"/>
                          <a:cs typeface="Times New Roman"/>
                        </a:rPr>
                        <a:t>=0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77972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 dirty="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en-US" sz="2000" b="1" baseline="-25000" dirty="0" smtClean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en-US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 dirty="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en-US" sz="2000" b="1" baseline="-25000" dirty="0" smtClean="0">
                          <a:latin typeface="Calibri"/>
                          <a:ea typeface="Calibri"/>
                          <a:cs typeface="Times New Roman"/>
                        </a:rPr>
                        <a:t>2 </a:t>
                      </a:r>
                      <a:r>
                        <a:rPr lang="en-US" sz="2000" b="1" dirty="0">
                          <a:latin typeface="Calibri"/>
                          <a:ea typeface="Calibri"/>
                          <a:cs typeface="Times New Roman"/>
                        </a:rPr>
                        <a:t>=0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 dirty="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en-US" sz="2000" b="1" baseline="-25000" dirty="0" smtClean="0">
                          <a:latin typeface="Calibri"/>
                          <a:ea typeface="Calibri"/>
                          <a:cs typeface="Times New Roman"/>
                        </a:rPr>
                        <a:t>3 </a:t>
                      </a:r>
                      <a:r>
                        <a:rPr lang="en-US" sz="2000" b="1" dirty="0">
                          <a:latin typeface="Calibri"/>
                          <a:ea typeface="Calibri"/>
                          <a:cs typeface="Times New Roman"/>
                        </a:rPr>
                        <a:t>=0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 dirty="0" smtClean="0">
                          <a:latin typeface="Calibri"/>
                          <a:ea typeface="Calibri"/>
                          <a:cs typeface="Times New Roman"/>
                        </a:rPr>
                        <a:t>44</a:t>
                      </a:r>
                      <a:endParaRPr lang="en-US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1026" name="Equation" r:id="rId3" imgW="114120" imgH="215640" progId="Equation.3">
              <p:embed/>
            </p:oleObj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533400" y="5105400"/>
          <a:ext cx="4772526" cy="533400"/>
        </p:xfrm>
        <a:graphic>
          <a:graphicData uri="http://schemas.openxmlformats.org/presentationml/2006/ole">
            <p:oleObj spid="_x0000_s1027" name="Equation" r:id="rId4" imgW="2158920" imgH="241200" progId="Equation.3">
              <p:embed/>
            </p:oleObj>
          </a:graphicData>
        </a:graphic>
      </p:graphicFrame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4648200" y="1828800"/>
          <a:ext cx="3981450" cy="2501900"/>
        </p:xfrm>
        <a:graphic>
          <a:graphicData uri="http://schemas.openxmlformats.org/presentationml/2006/ole">
            <p:oleObj spid="_x0000_s1028" name="Equation" r:id="rId5" imgW="1892160" imgH="9903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533400" y="1066800"/>
          <a:ext cx="3733800" cy="3352800"/>
        </p:xfrm>
        <a:graphic>
          <a:graphicData uri="http://schemas.openxmlformats.org/drawingml/2006/table">
            <a:tbl>
              <a:tblPr/>
              <a:tblGrid>
                <a:gridCol w="847132"/>
                <a:gridCol w="1019768"/>
                <a:gridCol w="1019768"/>
                <a:gridCol w="847132"/>
              </a:tblGrid>
              <a:tr h="77972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 dirty="0">
                          <a:latin typeface="Calibri"/>
                          <a:ea typeface="Calibri"/>
                          <a:cs typeface="Times New Roman"/>
                        </a:rPr>
                        <a:t>11</a:t>
                      </a:r>
                      <a:endParaRPr lang="en-US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12 </a:t>
                      </a: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=0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 dirty="0">
                          <a:latin typeface="Calibri"/>
                          <a:ea typeface="Calibri"/>
                          <a:cs typeface="Times New Roman"/>
                        </a:rPr>
                        <a:t>13 </a:t>
                      </a:r>
                      <a:r>
                        <a:rPr lang="en-US" sz="2000" b="1" dirty="0">
                          <a:latin typeface="Calibri"/>
                          <a:ea typeface="Calibri"/>
                          <a:cs typeface="Times New Roman"/>
                        </a:rPr>
                        <a:t>=0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 dirty="0" smtClean="0">
                          <a:latin typeface="Calibri"/>
                          <a:ea typeface="Calibri"/>
                          <a:cs typeface="Times New Roman"/>
                        </a:rPr>
                        <a:t>14</a:t>
                      </a:r>
                      <a:endParaRPr lang="en-US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89667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 dirty="0">
                          <a:latin typeface="Calibri"/>
                          <a:ea typeface="Calibri"/>
                          <a:cs typeface="Times New Roman"/>
                        </a:rPr>
                        <a:t>21 </a:t>
                      </a:r>
                      <a:r>
                        <a:rPr lang="en-US" sz="2000" b="1" dirty="0">
                          <a:latin typeface="Calibri"/>
                          <a:ea typeface="Calibri"/>
                          <a:cs typeface="Times New Roman"/>
                        </a:rPr>
                        <a:t>=1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 dirty="0">
                          <a:latin typeface="Calibri"/>
                          <a:ea typeface="Calibri"/>
                          <a:cs typeface="Times New Roman"/>
                        </a:rPr>
                        <a:t>22</a:t>
                      </a:r>
                      <a:endParaRPr lang="en-US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 dirty="0">
                          <a:latin typeface="Calibri"/>
                          <a:ea typeface="Calibri"/>
                          <a:cs typeface="Times New Roman"/>
                        </a:rPr>
                        <a:t>23</a:t>
                      </a:r>
                      <a:endParaRPr lang="en-US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 dirty="0" smtClean="0">
                          <a:latin typeface="Calibri"/>
                          <a:ea typeface="Calibri"/>
                          <a:cs typeface="Times New Roman"/>
                        </a:rPr>
                        <a:t>24 </a:t>
                      </a:r>
                      <a:r>
                        <a:rPr lang="en-US" sz="2000" b="1" dirty="0">
                          <a:latin typeface="Calibri"/>
                          <a:ea typeface="Calibri"/>
                          <a:cs typeface="Times New Roman"/>
                        </a:rPr>
                        <a:t>=0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89667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31 </a:t>
                      </a: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=1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32</a:t>
                      </a:r>
                      <a:endParaRPr lang="en-US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>
                          <a:latin typeface="Calibri"/>
                          <a:ea typeface="Calibri"/>
                          <a:cs typeface="Times New Roman"/>
                        </a:rPr>
                        <a:t>33</a:t>
                      </a:r>
                      <a:endParaRPr lang="en-US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 dirty="0" smtClean="0">
                          <a:latin typeface="Calibri"/>
                          <a:ea typeface="Calibri"/>
                          <a:cs typeface="Times New Roman"/>
                        </a:rPr>
                        <a:t>34 </a:t>
                      </a:r>
                      <a:r>
                        <a:rPr lang="en-US" sz="2000" b="1" dirty="0">
                          <a:latin typeface="Calibri"/>
                          <a:ea typeface="Calibri"/>
                          <a:cs typeface="Times New Roman"/>
                        </a:rPr>
                        <a:t>=0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77972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 dirty="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en-US" sz="2000" b="1" baseline="-25000" dirty="0" smtClean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en-US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 dirty="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en-US" sz="2000" b="1" baseline="-25000" dirty="0" smtClean="0">
                          <a:latin typeface="Calibri"/>
                          <a:ea typeface="Calibri"/>
                          <a:cs typeface="Times New Roman"/>
                        </a:rPr>
                        <a:t>2 </a:t>
                      </a:r>
                      <a:r>
                        <a:rPr lang="en-US" sz="2000" b="1" dirty="0">
                          <a:latin typeface="Calibri"/>
                          <a:ea typeface="Calibri"/>
                          <a:cs typeface="Times New Roman"/>
                        </a:rPr>
                        <a:t>=0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 dirty="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en-US" sz="2000" b="1" baseline="-25000" dirty="0" smtClean="0">
                          <a:latin typeface="Calibri"/>
                          <a:ea typeface="Calibri"/>
                          <a:cs typeface="Times New Roman"/>
                        </a:rPr>
                        <a:t>3 </a:t>
                      </a:r>
                      <a:r>
                        <a:rPr lang="en-US" sz="2000" b="1" dirty="0">
                          <a:latin typeface="Calibri"/>
                          <a:ea typeface="Calibri"/>
                          <a:cs typeface="Times New Roman"/>
                        </a:rPr>
                        <a:t>=0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en-US" sz="2000" b="1" baseline="-25000" dirty="0" smtClean="0">
                          <a:latin typeface="Calibri"/>
                          <a:ea typeface="Calibri"/>
                          <a:cs typeface="Times New Roman"/>
                        </a:rPr>
                        <a:t>44</a:t>
                      </a:r>
                      <a:endParaRPr lang="en-US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2050" name="Equation" r:id="rId3" imgW="114120" imgH="215640" progId="Equation.3">
              <p:embed/>
            </p:oleObj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1219200" y="304800"/>
          <a:ext cx="4772526" cy="533400"/>
        </p:xfrm>
        <a:graphic>
          <a:graphicData uri="http://schemas.openxmlformats.org/presentationml/2006/ole">
            <p:oleObj spid="_x0000_s2051" name="Equation" r:id="rId4" imgW="2158920" imgH="241200" progId="Equation.3">
              <p:embed/>
            </p:oleObj>
          </a:graphicData>
        </a:graphic>
      </p:graphicFrame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4572000" y="1143000"/>
          <a:ext cx="3981450" cy="2501900"/>
        </p:xfrm>
        <a:graphic>
          <a:graphicData uri="http://schemas.openxmlformats.org/presentationml/2006/ole">
            <p:oleObj spid="_x0000_s2052" name="Equation" r:id="rId5" imgW="1892160" imgH="990360" progId="Equation.3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81000" y="4648200"/>
            <a:ext cx="8382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To solve:</a:t>
            </a:r>
          </a:p>
          <a:p>
            <a:r>
              <a:rPr lang="en-US" sz="2000" dirty="0" smtClean="0"/>
              <a:t>Iterate with </a:t>
            </a:r>
            <a:r>
              <a:rPr lang="en-US" sz="2000" dirty="0" err="1" smtClean="0"/>
              <a:t>i</a:t>
            </a:r>
            <a:r>
              <a:rPr lang="en-US" sz="2000" dirty="0" smtClean="0"/>
              <a:t> and j running over the interior cells.</a:t>
            </a:r>
          </a:p>
          <a:p>
            <a:r>
              <a:rPr lang="en-US" sz="2000" dirty="0" smtClean="0"/>
              <a:t>Use prior values on right hand side to calculate updated ones on left</a:t>
            </a:r>
          </a:p>
          <a:p>
            <a:r>
              <a:rPr lang="en-US" sz="2000" dirty="0" smtClean="0"/>
              <a:t>Initial guess: use 0.25 for four interior cells (or other choices).</a:t>
            </a:r>
          </a:p>
          <a:p>
            <a:r>
              <a:rPr lang="en-US" sz="2000" dirty="0" smtClean="0"/>
              <a:t>Constants enter as any other cell value on the right, but are never updated on left.</a:t>
            </a:r>
            <a:endParaRPr lang="en-US" sz="2000" dirty="0"/>
          </a:p>
        </p:txBody>
      </p:sp>
      <p:grpSp>
        <p:nvGrpSpPr>
          <p:cNvPr id="19" name="Group 18"/>
          <p:cNvGrpSpPr/>
          <p:nvPr/>
        </p:nvGrpSpPr>
        <p:grpSpPr>
          <a:xfrm>
            <a:off x="5685692" y="1178169"/>
            <a:ext cx="2743200" cy="2362200"/>
            <a:chOff x="5715000" y="1524000"/>
            <a:chExt cx="2743200" cy="2362200"/>
          </a:xfrm>
        </p:grpSpPr>
        <p:sp>
          <p:nvSpPr>
            <p:cNvPr id="9" name="Oval 8"/>
            <p:cNvSpPr/>
            <p:nvPr/>
          </p:nvSpPr>
          <p:spPr>
            <a:xfrm>
              <a:off x="6553200" y="1524000"/>
              <a:ext cx="533400" cy="5334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7848600" y="1524000"/>
              <a:ext cx="533400" cy="5334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6477000" y="2743200"/>
              <a:ext cx="533400" cy="5334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7162800" y="2743200"/>
              <a:ext cx="533400" cy="5334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5715000" y="3352800"/>
              <a:ext cx="533400" cy="5334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7239000" y="3352800"/>
              <a:ext cx="533400" cy="5334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5791200" y="2133600"/>
              <a:ext cx="533400" cy="5334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/>
            <p:cNvSpPr/>
            <p:nvPr/>
          </p:nvSpPr>
          <p:spPr>
            <a:xfrm>
              <a:off x="7924800" y="2209800"/>
              <a:ext cx="533400" cy="5334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Matlab</a:t>
            </a:r>
            <a:r>
              <a:rPr lang="en-US" dirty="0" smtClean="0"/>
              <a:t> Implementation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62000" y="1676400"/>
            <a:ext cx="21336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P(:,:) = 0.25;</a:t>
            </a:r>
          </a:p>
          <a:p>
            <a:r>
              <a:rPr lang="en-US" dirty="0"/>
              <a:t>P(1,1) = </a:t>
            </a:r>
            <a:r>
              <a:rPr lang="en-US" dirty="0" err="1"/>
              <a:t>NaN</a:t>
            </a:r>
            <a:r>
              <a:rPr lang="en-US" dirty="0"/>
              <a:t>;</a:t>
            </a:r>
          </a:p>
          <a:p>
            <a:r>
              <a:rPr lang="en-US" dirty="0"/>
              <a:t>P(4,4) = </a:t>
            </a:r>
            <a:r>
              <a:rPr lang="en-US" dirty="0" err="1"/>
              <a:t>NaN</a:t>
            </a:r>
            <a:r>
              <a:rPr lang="en-US" dirty="0"/>
              <a:t>;</a:t>
            </a:r>
          </a:p>
          <a:p>
            <a:r>
              <a:rPr lang="en-US" dirty="0"/>
              <a:t>P(1,4) = </a:t>
            </a:r>
            <a:r>
              <a:rPr lang="en-US" dirty="0" err="1"/>
              <a:t>NaN</a:t>
            </a:r>
            <a:r>
              <a:rPr lang="en-US" dirty="0"/>
              <a:t>;</a:t>
            </a:r>
          </a:p>
          <a:p>
            <a:r>
              <a:rPr lang="en-US" dirty="0"/>
              <a:t>P(4,1) = </a:t>
            </a:r>
            <a:r>
              <a:rPr lang="en-US" dirty="0" err="1"/>
              <a:t>NaN</a:t>
            </a:r>
            <a:r>
              <a:rPr lang="en-US" dirty="0"/>
              <a:t>;</a:t>
            </a:r>
          </a:p>
          <a:p>
            <a:r>
              <a:rPr lang="en-US" dirty="0"/>
              <a:t>P(2,1) = 1;</a:t>
            </a:r>
          </a:p>
          <a:p>
            <a:r>
              <a:rPr lang="en-US" dirty="0"/>
              <a:t>P(3,1) = 1;</a:t>
            </a:r>
          </a:p>
          <a:p>
            <a:r>
              <a:rPr lang="en-US" dirty="0"/>
              <a:t>P(1,2) = 0;</a:t>
            </a:r>
          </a:p>
          <a:p>
            <a:r>
              <a:rPr lang="en-US" dirty="0"/>
              <a:t>P(1,3) = 0;</a:t>
            </a:r>
          </a:p>
          <a:p>
            <a:r>
              <a:rPr lang="en-US" dirty="0"/>
              <a:t>P(4,2) = 0;</a:t>
            </a:r>
          </a:p>
          <a:p>
            <a:r>
              <a:rPr lang="en-US" dirty="0"/>
              <a:t>P (4,3) = 0;</a:t>
            </a:r>
          </a:p>
          <a:p>
            <a:r>
              <a:rPr lang="en-US" dirty="0"/>
              <a:t>P(2,4)=0;</a:t>
            </a:r>
          </a:p>
          <a:p>
            <a:r>
              <a:rPr lang="en-US" dirty="0"/>
              <a:t>P(3,4) = 0;</a:t>
            </a:r>
          </a:p>
        </p:txBody>
      </p:sp>
      <p:sp>
        <p:nvSpPr>
          <p:cNvPr id="5" name="Rectangle 4"/>
          <p:cNvSpPr/>
          <p:nvPr/>
        </p:nvSpPr>
        <p:spPr>
          <a:xfrm>
            <a:off x="2743200" y="1524000"/>
            <a:ext cx="58674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while (~converged)</a:t>
            </a:r>
          </a:p>
          <a:p>
            <a:r>
              <a:rPr lang="en-US" dirty="0"/>
              <a:t>    </a:t>
            </a:r>
            <a:r>
              <a:rPr lang="en-US" dirty="0" err="1"/>
              <a:t>Pold</a:t>
            </a:r>
            <a:r>
              <a:rPr lang="en-US" dirty="0"/>
              <a:t> = P;</a:t>
            </a:r>
          </a:p>
          <a:p>
            <a:r>
              <a:rPr lang="en-US" dirty="0"/>
              <a:t>    for </a:t>
            </a:r>
            <a:r>
              <a:rPr lang="en-US" dirty="0" err="1"/>
              <a:t>i</a:t>
            </a:r>
            <a:r>
              <a:rPr lang="en-US" dirty="0"/>
              <a:t> = </a:t>
            </a:r>
            <a:r>
              <a:rPr lang="en-US" dirty="0" smtClean="0"/>
              <a:t>2:3</a:t>
            </a:r>
            <a:endParaRPr lang="en-US" dirty="0"/>
          </a:p>
          <a:p>
            <a:r>
              <a:rPr lang="en-US" dirty="0"/>
              <a:t>        for j = </a:t>
            </a:r>
            <a:r>
              <a:rPr lang="en-US" dirty="0" smtClean="0"/>
              <a:t>2:3</a:t>
            </a:r>
            <a:endParaRPr lang="en-US" dirty="0"/>
          </a:p>
          <a:p>
            <a:r>
              <a:rPr lang="en-US" dirty="0"/>
              <a:t>            P(</a:t>
            </a:r>
            <a:r>
              <a:rPr lang="en-US" dirty="0" err="1"/>
              <a:t>i,j</a:t>
            </a:r>
            <a:r>
              <a:rPr lang="en-US" dirty="0"/>
              <a:t>) = (0.25)*(P(i,j+1) + P(i,j-1) + P(i+1,j) + P(i-1,j));</a:t>
            </a:r>
          </a:p>
          <a:p>
            <a:r>
              <a:rPr lang="en-US" dirty="0"/>
              <a:t>        end</a:t>
            </a:r>
          </a:p>
          <a:p>
            <a:r>
              <a:rPr lang="en-US" dirty="0"/>
              <a:t>    end</a:t>
            </a:r>
          </a:p>
          <a:p>
            <a:r>
              <a:rPr lang="en-US" dirty="0"/>
              <a:t>    %check tolerance</a:t>
            </a:r>
          </a:p>
          <a:p>
            <a:r>
              <a:rPr lang="en-US" dirty="0"/>
              <a:t>    error = max(max (abs(P-</a:t>
            </a:r>
            <a:r>
              <a:rPr lang="en-US" dirty="0" err="1"/>
              <a:t>Pold</a:t>
            </a:r>
            <a:r>
              <a:rPr lang="en-US" dirty="0"/>
              <a:t>)));</a:t>
            </a:r>
          </a:p>
          <a:p>
            <a:r>
              <a:rPr lang="en-US" dirty="0"/>
              <a:t>    if (error &lt; </a:t>
            </a:r>
            <a:r>
              <a:rPr lang="en-US" dirty="0" err="1"/>
              <a:t>tol</a:t>
            </a:r>
            <a:r>
              <a:rPr lang="en-US" dirty="0"/>
              <a:t>)</a:t>
            </a:r>
          </a:p>
          <a:p>
            <a:r>
              <a:rPr lang="en-US" dirty="0"/>
              <a:t>        converged = true;</a:t>
            </a:r>
          </a:p>
          <a:p>
            <a:r>
              <a:rPr lang="en-US" dirty="0"/>
              <a:t>        P</a:t>
            </a:r>
          </a:p>
          <a:p>
            <a:r>
              <a:rPr lang="en-US" dirty="0"/>
              <a:t>    end</a:t>
            </a:r>
          </a:p>
          <a:p>
            <a:r>
              <a:rPr lang="en-US" dirty="0"/>
              <a:t>end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05400" y="4495800"/>
            <a:ext cx="3733800" cy="175432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i-FI" dirty="0" smtClean="0"/>
              <a:t>P =</a:t>
            </a:r>
          </a:p>
          <a:p>
            <a:endParaRPr lang="fi-FI" dirty="0" smtClean="0"/>
          </a:p>
          <a:p>
            <a:r>
              <a:rPr lang="fi-FI" dirty="0" smtClean="0"/>
              <a:t>       NaN         0         0       NaN</a:t>
            </a:r>
          </a:p>
          <a:p>
            <a:r>
              <a:rPr lang="fi-FI" dirty="0" smtClean="0"/>
              <a:t>    1.0000    0.3750    0.1250         0</a:t>
            </a:r>
          </a:p>
          <a:p>
            <a:r>
              <a:rPr lang="fi-FI" dirty="0" smtClean="0"/>
              <a:t>    1.0000    0.3750    0.1250         0</a:t>
            </a:r>
          </a:p>
          <a:p>
            <a:r>
              <a:rPr lang="fi-FI" dirty="0" smtClean="0"/>
              <a:t>       NaN         0         0       NaN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Same Problem as Ax = 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914399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4 </a:t>
            </a:r>
            <a:r>
              <a:rPr lang="en-US" dirty="0" err="1" smtClean="0"/>
              <a:t>unkowns</a:t>
            </a:r>
            <a:r>
              <a:rPr lang="en-US" dirty="0" smtClean="0"/>
              <a:t> and 4 equations (move constants to right hand side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304800" y="2438400"/>
          <a:ext cx="1750541" cy="2590800"/>
        </p:xfrm>
        <a:graphic>
          <a:graphicData uri="http://schemas.openxmlformats.org/presentationml/2006/ole">
            <p:oleObj spid="_x0000_s3075" name="Equation" r:id="rId3" imgW="634680" imgH="939600" progId="Equation.3">
              <p:embed/>
            </p:oleObj>
          </a:graphicData>
        </a:graphic>
      </p:graphicFrame>
      <p:graphicFrame>
        <p:nvGraphicFramePr>
          <p:cNvPr id="3076" name="Object 4"/>
          <p:cNvGraphicFramePr>
            <a:graphicFrameLocks noChangeAspect="1"/>
          </p:cNvGraphicFramePr>
          <p:nvPr/>
        </p:nvGraphicFramePr>
        <p:xfrm>
          <a:off x="2286000" y="2590800"/>
          <a:ext cx="5559425" cy="2314575"/>
        </p:xfrm>
        <a:graphic>
          <a:graphicData uri="http://schemas.openxmlformats.org/presentationml/2006/ole">
            <p:oleObj spid="_x0000_s3076" name="Equation" r:id="rId4" imgW="2641320" imgH="990360" progId="Equation.3">
              <p:embed/>
            </p:oleObj>
          </a:graphicData>
        </a:graphic>
      </p:graphicFrame>
      <p:sp>
        <p:nvSpPr>
          <p:cNvPr id="8" name="Rounded Rectangular Callout 7"/>
          <p:cNvSpPr/>
          <p:nvPr/>
        </p:nvSpPr>
        <p:spPr>
          <a:xfrm>
            <a:off x="5715000" y="5334000"/>
            <a:ext cx="2362200" cy="1143000"/>
          </a:xfrm>
          <a:prstGeom prst="wedgeRoundRectCallout">
            <a:avLst>
              <a:gd name="adj1" fmla="val -22818"/>
              <a:gd name="adj2" fmla="val -8006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Constants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Ax = 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1"/>
            <a:ext cx="8229600" cy="609600"/>
          </a:xfrm>
        </p:spPr>
        <p:txBody>
          <a:bodyPr>
            <a:normAutofit/>
          </a:bodyPr>
          <a:lstStyle/>
          <a:p>
            <a:r>
              <a:rPr lang="en-US" dirty="0" smtClean="0"/>
              <a:t>4 </a:t>
            </a:r>
            <a:r>
              <a:rPr lang="en-US" dirty="0" err="1" smtClean="0"/>
              <a:t>unkowns</a:t>
            </a:r>
            <a:r>
              <a:rPr lang="en-US" dirty="0" smtClean="0"/>
              <a:t> and 4 equations</a:t>
            </a:r>
            <a:endParaRPr lang="en-US" dirty="0"/>
          </a:p>
        </p:txBody>
      </p:sp>
      <p:graphicFrame>
        <p:nvGraphicFramePr>
          <p:cNvPr id="3076" name="Object 4"/>
          <p:cNvGraphicFramePr>
            <a:graphicFrameLocks noChangeAspect="1"/>
          </p:cNvGraphicFramePr>
          <p:nvPr/>
        </p:nvGraphicFramePr>
        <p:xfrm>
          <a:off x="304800" y="1981200"/>
          <a:ext cx="5719763" cy="2314575"/>
        </p:xfrm>
        <a:graphic>
          <a:graphicData uri="http://schemas.openxmlformats.org/presentationml/2006/ole">
            <p:oleObj spid="_x0000_s4100" name="Equation" r:id="rId3" imgW="2717640" imgH="990360" progId="Equation.3">
              <p:embed/>
            </p:oleObj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152400" y="4800600"/>
          <a:ext cx="3556000" cy="1600200"/>
        </p:xfrm>
        <a:graphic>
          <a:graphicData uri="http://schemas.openxmlformats.org/presentationml/2006/ole">
            <p:oleObj spid="_x0000_s4102" name="Equation" r:id="rId4" imgW="2031840" imgH="914400" progId="Equation.3">
              <p:embed/>
            </p:oleObj>
          </a:graphicData>
        </a:graphic>
      </p:graphicFrame>
      <p:graphicFrame>
        <p:nvGraphicFramePr>
          <p:cNvPr id="4103" name="Object 3"/>
          <p:cNvGraphicFramePr>
            <a:graphicFrameLocks noChangeAspect="1"/>
          </p:cNvGraphicFramePr>
          <p:nvPr/>
        </p:nvGraphicFramePr>
        <p:xfrm>
          <a:off x="3886200" y="4419600"/>
          <a:ext cx="1596512" cy="2362200"/>
        </p:xfrm>
        <a:graphic>
          <a:graphicData uri="http://schemas.openxmlformats.org/presentationml/2006/ole">
            <p:oleObj spid="_x0000_s4103" name="Equation" r:id="rId5" imgW="634680" imgH="939600" progId="Equation.3">
              <p:embed/>
            </p:oleObj>
          </a:graphicData>
        </a:graphic>
      </p:graphicFrame>
      <p:graphicFrame>
        <p:nvGraphicFramePr>
          <p:cNvPr id="4104" name="Object 5"/>
          <p:cNvGraphicFramePr>
            <a:graphicFrameLocks noChangeAspect="1"/>
          </p:cNvGraphicFramePr>
          <p:nvPr/>
        </p:nvGraphicFramePr>
        <p:xfrm>
          <a:off x="6553200" y="2209800"/>
          <a:ext cx="1557466" cy="2136775"/>
        </p:xfrm>
        <a:graphic>
          <a:graphicData uri="http://schemas.openxmlformats.org/presentationml/2006/ole">
            <p:oleObj spid="_x0000_s4104" name="Equation" r:id="rId6" imgW="685800" imgH="9144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962"/>
          </a:xfrm>
        </p:spPr>
        <p:txBody>
          <a:bodyPr>
            <a:normAutofit fontScale="90000"/>
          </a:bodyPr>
          <a:lstStyle/>
          <a:p>
            <a:r>
              <a:rPr lang="en-US" sz="2700" dirty="0">
                <a:solidFill>
                  <a:srgbClr val="FF0000"/>
                </a:solidFill>
              </a:rPr>
              <a:t>% solve by matrix methods</a:t>
            </a:r>
            <a:br>
              <a:rPr lang="en-US" sz="2700" dirty="0">
                <a:solidFill>
                  <a:srgbClr val="FF0000"/>
                </a:solidFill>
              </a:rPr>
            </a:br>
            <a:r>
              <a:rPr lang="pt-BR" sz="2700" dirty="0">
                <a:solidFill>
                  <a:srgbClr val="FF0000"/>
                </a:solidFill>
              </a:rPr>
              <a:t>A = [1 -.25 -.25 0; -.25 1 0 -.25; -.25 0 1 -.25; 0 -.25 -.25 1];</a:t>
            </a:r>
            <a:br>
              <a:rPr lang="pt-BR" sz="2700" dirty="0">
                <a:solidFill>
                  <a:srgbClr val="FF0000"/>
                </a:solidFill>
              </a:rPr>
            </a:br>
            <a:r>
              <a:rPr lang="pl-PL" sz="2700" dirty="0">
                <a:solidFill>
                  <a:srgbClr val="FF0000"/>
                </a:solidFill>
              </a:rPr>
              <a:t>b = [0.25; 0; 0.25; 0];</a:t>
            </a:r>
            <a:r>
              <a:rPr lang="pl-PL" sz="3600" dirty="0">
                <a:solidFill>
                  <a:srgbClr val="FF0000"/>
                </a:solidFill>
              </a:rPr>
              <a:t/>
            </a:r>
            <a:br>
              <a:rPr lang="pl-PL" sz="3600" dirty="0">
                <a:solidFill>
                  <a:srgbClr val="FF0000"/>
                </a:solidFill>
              </a:rPr>
            </a:br>
            <a:r>
              <a:rPr lang="en-US" sz="3600" dirty="0">
                <a:solidFill>
                  <a:srgbClr val="FF0000"/>
                </a:solidFill>
              </a:rPr>
              <a:t>%Solve for x</a:t>
            </a:r>
            <a:r>
              <a:rPr lang="en-US" dirty="0">
                <a:solidFill>
                  <a:srgbClr val="FF0000"/>
                </a:solidFill>
              </a:rPr>
              <a:t/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sz="3100" dirty="0">
                <a:solidFill>
                  <a:srgbClr val="FF0000"/>
                </a:solidFill>
              </a:rPr>
              <a:t>X = A\b</a:t>
            </a:r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3076" name="Object 4"/>
          <p:cNvGraphicFramePr>
            <a:graphicFrameLocks noChangeAspect="1"/>
          </p:cNvGraphicFramePr>
          <p:nvPr/>
        </p:nvGraphicFramePr>
        <p:xfrm>
          <a:off x="381000" y="2209800"/>
          <a:ext cx="5719763" cy="2314575"/>
        </p:xfrm>
        <a:graphic>
          <a:graphicData uri="http://schemas.openxmlformats.org/presentationml/2006/ole">
            <p:oleObj spid="_x0000_s6147" name="Equation" r:id="rId3" imgW="2717640" imgH="990360" progId="Equation.3">
              <p:embed/>
            </p:oleObj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152400" y="4800600"/>
          <a:ext cx="3556000" cy="1600200"/>
        </p:xfrm>
        <a:graphic>
          <a:graphicData uri="http://schemas.openxmlformats.org/presentationml/2006/ole">
            <p:oleObj spid="_x0000_s6148" name="Equation" r:id="rId4" imgW="2031840" imgH="914400" progId="Equation.3">
              <p:embed/>
            </p:oleObj>
          </a:graphicData>
        </a:graphic>
      </p:graphicFrame>
      <p:graphicFrame>
        <p:nvGraphicFramePr>
          <p:cNvPr id="4103" name="Object 3"/>
          <p:cNvGraphicFramePr>
            <a:graphicFrameLocks noChangeAspect="1"/>
          </p:cNvGraphicFramePr>
          <p:nvPr/>
        </p:nvGraphicFramePr>
        <p:xfrm>
          <a:off x="3886200" y="4419600"/>
          <a:ext cx="1596512" cy="2362200"/>
        </p:xfrm>
        <a:graphic>
          <a:graphicData uri="http://schemas.openxmlformats.org/presentationml/2006/ole">
            <p:oleObj spid="_x0000_s6149" name="Equation" r:id="rId5" imgW="634680" imgH="939600" progId="Equation.3">
              <p:embed/>
            </p:oleObj>
          </a:graphicData>
        </a:graphic>
      </p:graphicFrame>
      <p:graphicFrame>
        <p:nvGraphicFramePr>
          <p:cNvPr id="4104" name="Object 5"/>
          <p:cNvGraphicFramePr>
            <a:graphicFrameLocks noChangeAspect="1"/>
          </p:cNvGraphicFramePr>
          <p:nvPr/>
        </p:nvGraphicFramePr>
        <p:xfrm>
          <a:off x="6553200" y="2209800"/>
          <a:ext cx="1557466" cy="2136775"/>
        </p:xfrm>
        <a:graphic>
          <a:graphicData uri="http://schemas.openxmlformats.org/presentationml/2006/ole">
            <p:oleObj spid="_x0000_s6150" name="Equation" r:id="rId6" imgW="685800" imgH="914400" progId="Equation.3">
              <p:embed/>
            </p:oleObj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5715000" y="4572000"/>
            <a:ext cx="2590800" cy="175432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X =</a:t>
            </a:r>
          </a:p>
          <a:p>
            <a:endParaRPr lang="en-US" dirty="0" smtClean="0"/>
          </a:p>
          <a:p>
            <a:r>
              <a:rPr lang="en-US" dirty="0" smtClean="0"/>
              <a:t>    0.3750</a:t>
            </a:r>
          </a:p>
          <a:p>
            <a:r>
              <a:rPr lang="en-US" dirty="0" smtClean="0"/>
              <a:t>    0.1250</a:t>
            </a:r>
          </a:p>
          <a:p>
            <a:r>
              <a:rPr lang="en-US" dirty="0" smtClean="0"/>
              <a:t>    0.3750</a:t>
            </a:r>
          </a:p>
          <a:p>
            <a:r>
              <a:rPr lang="en-US" dirty="0" smtClean="0"/>
              <a:t>    0.1250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By Iterative Jacobi (p.236)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57200" y="1447800"/>
            <a:ext cx="45720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%solve by iterative Jacobi method (p. 236 of turner)</a:t>
            </a:r>
          </a:p>
          <a:p>
            <a:r>
              <a:rPr lang="en-US" dirty="0"/>
              <a:t>%A and b from above</a:t>
            </a:r>
          </a:p>
          <a:p>
            <a:r>
              <a:rPr lang="en-US" dirty="0"/>
              <a:t>D = </a:t>
            </a:r>
            <a:r>
              <a:rPr lang="en-US" dirty="0" err="1"/>
              <a:t>diag</a:t>
            </a:r>
            <a:r>
              <a:rPr lang="en-US" dirty="0"/>
              <a:t>(A);</a:t>
            </a:r>
          </a:p>
          <a:p>
            <a:r>
              <a:rPr lang="en-US" dirty="0"/>
              <a:t>n = size(A,1);</a:t>
            </a:r>
          </a:p>
          <a:p>
            <a:r>
              <a:rPr lang="en-US" dirty="0"/>
              <a:t>A_D = A - </a:t>
            </a:r>
            <a:r>
              <a:rPr lang="en-US" dirty="0" err="1"/>
              <a:t>diag</a:t>
            </a:r>
            <a:r>
              <a:rPr lang="en-US" dirty="0"/>
              <a:t>(D);</a:t>
            </a:r>
          </a:p>
          <a:p>
            <a:r>
              <a:rPr lang="en-US" dirty="0"/>
              <a:t>x = zeros(n,1);</a:t>
            </a:r>
          </a:p>
          <a:p>
            <a:r>
              <a:rPr lang="en-US" dirty="0"/>
              <a:t>nits = 15;</a:t>
            </a:r>
          </a:p>
          <a:p>
            <a:r>
              <a:rPr lang="en-US" dirty="0"/>
              <a:t>for k = 1:nits</a:t>
            </a:r>
          </a:p>
          <a:p>
            <a:r>
              <a:rPr lang="en-US" dirty="0"/>
              <a:t>    x = (b - A_D*x)./D;</a:t>
            </a:r>
          </a:p>
          <a:p>
            <a:r>
              <a:rPr lang="en-US" dirty="0"/>
              <a:t>    S(:,k)=x;</a:t>
            </a:r>
          </a:p>
          <a:p>
            <a:r>
              <a:rPr lang="en-US" dirty="0"/>
              <a:t>end</a:t>
            </a:r>
          </a:p>
          <a:p>
            <a:r>
              <a:rPr lang="en-US" dirty="0"/>
              <a:t>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90800" y="2209800"/>
            <a:ext cx="6172200" cy="2862322"/>
          </a:xfrm>
          <a:prstGeom prst="rect">
            <a:avLst/>
          </a:prstGeom>
          <a:noFill/>
          <a:ln w="2222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 =</a:t>
            </a:r>
          </a:p>
          <a:p>
            <a:endParaRPr lang="en-US" sz="1200" dirty="0" smtClean="0"/>
          </a:p>
          <a:p>
            <a:r>
              <a:rPr lang="en-US" sz="1200" dirty="0" smtClean="0"/>
              <a:t>  Columns 1 through 9</a:t>
            </a:r>
          </a:p>
          <a:p>
            <a:endParaRPr lang="en-US" sz="1200" dirty="0" smtClean="0"/>
          </a:p>
          <a:p>
            <a:r>
              <a:rPr lang="en-US" sz="1200" dirty="0" smtClean="0"/>
              <a:t>    0.2500    0.3125    0.3438    0.3594    0.3672    0.3711    0.3730    0.3740    0.3745</a:t>
            </a:r>
          </a:p>
          <a:p>
            <a:r>
              <a:rPr lang="en-US" sz="1200" dirty="0" smtClean="0"/>
              <a:t>         0         0.0625    0.0938    0.1094    0.1172    0.1211    0.1230    0.1240    0.1245</a:t>
            </a:r>
          </a:p>
          <a:p>
            <a:r>
              <a:rPr lang="en-US" sz="1200" dirty="0" smtClean="0"/>
              <a:t>    0.2500    0.3125    0.3438    0.3594    0.3672    0.3711    0.3730    0.3740    0.3745</a:t>
            </a:r>
          </a:p>
          <a:p>
            <a:r>
              <a:rPr lang="en-US" sz="1200" dirty="0" smtClean="0"/>
              <a:t>         0         0.0625    0.0938    0.1094    0.1172    0.1211    0.1230    0.1240    0.1245</a:t>
            </a:r>
          </a:p>
          <a:p>
            <a:endParaRPr lang="en-US" sz="1200" dirty="0" smtClean="0"/>
          </a:p>
          <a:p>
            <a:r>
              <a:rPr lang="en-US" sz="1200" dirty="0" smtClean="0"/>
              <a:t>  Columns 10 through 15</a:t>
            </a:r>
          </a:p>
          <a:p>
            <a:endParaRPr lang="en-US" sz="1200" dirty="0" smtClean="0"/>
          </a:p>
          <a:p>
            <a:r>
              <a:rPr lang="en-US" sz="1200" dirty="0" smtClean="0"/>
              <a:t>    0.3748    0.3749    0.3749    0.3750    0.3750    0.3750</a:t>
            </a:r>
          </a:p>
          <a:p>
            <a:r>
              <a:rPr lang="en-US" sz="1200" dirty="0" smtClean="0"/>
              <a:t>    0.1248    0.1249    0.1249    0.1250    0.1250    0.1250</a:t>
            </a:r>
          </a:p>
          <a:p>
            <a:r>
              <a:rPr lang="en-US" sz="1200" dirty="0" smtClean="0"/>
              <a:t>    0.3748    0.3749    0.3749    0.3750    0.3750    0.3750</a:t>
            </a:r>
          </a:p>
          <a:p>
            <a:r>
              <a:rPr lang="en-US" sz="1200" dirty="0" smtClean="0"/>
              <a:t>    0.1248    0.1249    0.1249    0.1250    0.1250    0.1250</a:t>
            </a:r>
            <a:endParaRPr lang="en-US" sz="1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522</Words>
  <Application>Microsoft Office PowerPoint</Application>
  <PresentationFormat>On-screen Show (4:3)</PresentationFormat>
  <Paragraphs>132</Paragraphs>
  <Slides>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Office Theme</vt:lpstr>
      <vt:lpstr>Equation</vt:lpstr>
      <vt:lpstr>MP2 Test Maze</vt:lpstr>
      <vt:lpstr>4 x 4 Maze: 4 unknowns</vt:lpstr>
      <vt:lpstr>At Solution</vt:lpstr>
      <vt:lpstr>Slide 4</vt:lpstr>
      <vt:lpstr>Matlab Implementation</vt:lpstr>
      <vt:lpstr>Same Problem as Ax = b</vt:lpstr>
      <vt:lpstr>Solve as Ax = b</vt:lpstr>
      <vt:lpstr>% solve by matrix methods A = [1 -.25 -.25 0; -.25 1 0 -.25; -.25 0 1 -.25; 0 -.25 -.25 1]; b = [0.25; 0; 0.25; 0]; %Solve for x X = A\b</vt:lpstr>
      <vt:lpstr>By Iterative Jacobi (p.236)</vt:lpstr>
    </vt:vector>
  </TitlesOfParts>
  <Company>University of Washington Bothell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MP2 Test Maze</dc:title>
  <dc:creator>jackels</dc:creator>
  <cp:lastModifiedBy>jackels</cp:lastModifiedBy>
  <cp:revision>12</cp:revision>
  <dcterms:created xsi:type="dcterms:W3CDTF">2011-02-02T18:51:37Z</dcterms:created>
  <dcterms:modified xsi:type="dcterms:W3CDTF">2012-01-25T20:32:59Z</dcterms:modified>
</cp:coreProperties>
</file>