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58" r:id="rId5"/>
    <p:sldId id="260" r:id="rId6"/>
    <p:sldId id="272" r:id="rId7"/>
    <p:sldId id="261" r:id="rId8"/>
    <p:sldId id="262" r:id="rId9"/>
    <p:sldId id="270" r:id="rId10"/>
    <p:sldId id="263" r:id="rId11"/>
    <p:sldId id="264" r:id="rId12"/>
    <p:sldId id="271" r:id="rId13"/>
    <p:sldId id="265" r:id="rId14"/>
    <p:sldId id="267" r:id="rId15"/>
    <p:sldId id="266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0F841-1F93-B44E-87F9-E7999500E1F9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0881-8B70-044A-AA70-7D54F7870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9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E2199-372E-BE42-A82A-DA933C9BBE23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6BE7-2137-FC4A-88C1-7D8488D1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9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Bands: extension of molecular</a:t>
            </a:r>
            <a:r>
              <a:rPr lang="en-US" baseline="0" dirty="0" smtClean="0"/>
              <a:t> orbitals to a crystal, become bands (chalk talk if needed), describes electron energies</a:t>
            </a:r>
          </a:p>
          <a:p>
            <a:r>
              <a:rPr lang="en-US" baseline="0" dirty="0" smtClean="0"/>
              <a:t>Valence band: highest energies occupied at T= 0</a:t>
            </a:r>
          </a:p>
          <a:p>
            <a:r>
              <a:rPr lang="en-US" baseline="0" dirty="0" smtClean="0"/>
              <a:t>Band gap = impossible energies</a:t>
            </a:r>
          </a:p>
          <a:p>
            <a:r>
              <a:rPr lang="en-US" baseline="0" dirty="0" smtClean="0"/>
              <a:t>EXTRA NOTES IF MORE DETAIL NEEDED: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Hyperbranched</a:t>
            </a:r>
            <a:r>
              <a:rPr lang="en-US" dirty="0" smtClean="0"/>
              <a:t> </a:t>
            </a:r>
            <a:r>
              <a:rPr lang="en-US" dirty="0" err="1" smtClean="0"/>
              <a:t>nanocrystal</a:t>
            </a:r>
            <a:r>
              <a:rPr lang="en-US" dirty="0" smtClean="0"/>
              <a:t> solar cell with a)</a:t>
            </a:r>
            <a:r>
              <a:rPr lang="en-US" baseline="0" dirty="0" smtClean="0"/>
              <a:t> controlled morphology of </a:t>
            </a:r>
            <a:r>
              <a:rPr lang="en-US" baseline="0" dirty="0" err="1" smtClean="0"/>
              <a:t>templated</a:t>
            </a:r>
            <a:r>
              <a:rPr lang="en-US" baseline="0" dirty="0" smtClean="0"/>
              <a:t> approaches b) no defects c) </a:t>
            </a:r>
            <a:r>
              <a:rPr lang="en-US" baseline="0" dirty="0" err="1" smtClean="0"/>
              <a:t>hyperbranching</a:t>
            </a:r>
            <a:r>
              <a:rPr lang="en-US" baseline="0" dirty="0" smtClean="0"/>
              <a:t> spans thickness d) 3-D </a:t>
            </a:r>
            <a:r>
              <a:rPr lang="en-US" baseline="0" dirty="0" err="1" smtClean="0"/>
              <a:t>CdSe</a:t>
            </a:r>
            <a:r>
              <a:rPr lang="en-US" baseline="0" dirty="0" smtClean="0"/>
              <a:t> structure e) </a:t>
            </a:r>
            <a:r>
              <a:rPr lang="en-US" baseline="0" dirty="0" err="1" smtClean="0"/>
              <a:t>CdTe</a:t>
            </a:r>
            <a:r>
              <a:rPr lang="en-US" baseline="0" dirty="0" smtClean="0"/>
              <a:t> structure, scale bar is 100nM</a:t>
            </a:r>
          </a:p>
          <a:p>
            <a:r>
              <a:rPr lang="en-US" baseline="0" dirty="0" smtClean="0"/>
              <a:t>Also mainly for the cool visual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couple quantum dots to larger semiconductor particles, e.g. </a:t>
            </a:r>
            <a:r>
              <a:rPr lang="en-US" dirty="0" err="1" smtClean="0"/>
              <a:t>CdSe</a:t>
            </a:r>
            <a:r>
              <a:rPr lang="en-US" dirty="0" smtClean="0"/>
              <a:t> dot with TiO</a:t>
            </a:r>
            <a:r>
              <a:rPr lang="en-US" baseline="-25000" dirty="0" smtClean="0"/>
              <a:t>2</a:t>
            </a:r>
            <a:r>
              <a:rPr lang="en-US" dirty="0" smtClean="0"/>
              <a:t> particle</a:t>
            </a:r>
          </a:p>
          <a:p>
            <a:pPr lvl="1"/>
            <a:r>
              <a:rPr lang="en-US" dirty="0" smtClean="0"/>
              <a:t>Coupling to larger </a:t>
            </a:r>
            <a:r>
              <a:rPr lang="en-US" dirty="0" err="1" smtClean="0"/>
              <a:t>bandgap</a:t>
            </a:r>
            <a:r>
              <a:rPr lang="en-US" dirty="0" smtClean="0"/>
              <a:t> increases power conversion </a:t>
            </a:r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Band</a:t>
            </a:r>
            <a:r>
              <a:rPr lang="en-US" baseline="0" dirty="0" smtClean="0"/>
              <a:t> diagram: electron excited in </a:t>
            </a:r>
            <a:r>
              <a:rPr lang="en-US" baseline="0" dirty="0" err="1" smtClean="0"/>
              <a:t>CdSe</a:t>
            </a:r>
            <a:r>
              <a:rPr lang="en-US" baseline="0" dirty="0" smtClean="0"/>
              <a:t> and moves to lower energy state in TiO2 where larger </a:t>
            </a:r>
            <a:r>
              <a:rPr lang="en-US" baseline="0" dirty="0" err="1" smtClean="0"/>
              <a:t>bandgap</a:t>
            </a:r>
            <a:r>
              <a:rPr lang="en-US" baseline="0" dirty="0" smtClean="0"/>
              <a:t> prevents recombination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Molecular</a:t>
            </a:r>
            <a:r>
              <a:rPr lang="en-US" baseline="0" dirty="0" smtClean="0"/>
              <a:t> Engineering building: labs positively rolling in dough. I find that very comforting given climate change political drama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Photon excites electron from valence band into conduction band</a:t>
            </a:r>
          </a:p>
          <a:p>
            <a:pPr lvl="1"/>
            <a:r>
              <a:rPr lang="en-US" dirty="0" smtClean="0"/>
              <a:t>Resulting electron-hole pair (</a:t>
            </a:r>
            <a:r>
              <a:rPr lang="en-US" dirty="0" err="1" smtClean="0"/>
              <a:t>exciton</a:t>
            </a:r>
            <a:r>
              <a:rPr lang="en-US" dirty="0" smtClean="0"/>
              <a:t>) contributes to current at </a:t>
            </a:r>
            <a:r>
              <a:rPr lang="en-US" dirty="0" err="1" smtClean="0"/>
              <a:t>pn</a:t>
            </a:r>
            <a:r>
              <a:rPr lang="en-US" dirty="0" smtClean="0"/>
              <a:t> junction</a:t>
            </a:r>
          </a:p>
          <a:p>
            <a:pPr lvl="1"/>
            <a:r>
              <a:rPr lang="en-US" dirty="0" smtClean="0"/>
              <a:t>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N: “dope” with different impurities that increase number of charge carriers of a given type, donor for N, acceptor for P. Donors have more valence electrons</a:t>
            </a:r>
          </a:p>
          <a:p>
            <a:pPr lvl="1"/>
            <a:r>
              <a:rPr lang="en-US" baseline="0" dirty="0" smtClean="0"/>
              <a:t>Fermi Level increases for N, decreases for P, so when matched at junction bands bend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Accompany</a:t>
            </a:r>
            <a:r>
              <a:rPr lang="en-US" baseline="0" dirty="0" smtClean="0"/>
              <a:t> with reference to previous figure and a small bit of chalk talk (fill factor)</a:t>
            </a:r>
          </a:p>
          <a:p>
            <a:r>
              <a:rPr lang="en-US" baseline="0" dirty="0" smtClean="0"/>
              <a:t>Way to minimize losses beyond theoretical limit is to couple diff. technologies to utilize parallel absorption and/or diff. </a:t>
            </a:r>
            <a:r>
              <a:rPr lang="en-US" baseline="0" dirty="0" err="1" smtClean="0"/>
              <a:t>bandgaps</a:t>
            </a:r>
            <a:endParaRPr lang="en-US" baseline="0" dirty="0" smtClean="0"/>
          </a:p>
          <a:p>
            <a:r>
              <a:rPr lang="en-US" baseline="0" dirty="0" smtClean="0"/>
              <a:t>Max theoretical limit (given some conditions like single-junction) is </a:t>
            </a:r>
            <a:r>
              <a:rPr lang="en-US" baseline="0" dirty="0" err="1" smtClean="0"/>
              <a:t>Shokley-Quaiser</a:t>
            </a:r>
            <a:r>
              <a:rPr lang="en-US" baseline="0" dirty="0" smtClean="0"/>
              <a:t> Limit, 34%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new PVs</a:t>
            </a:r>
            <a:r>
              <a:rPr lang="en-US" baseline="0" dirty="0" smtClean="0"/>
              <a:t> involve thin semiconductor films: lots of potential for mass fabrication and precise </a:t>
            </a:r>
            <a:r>
              <a:rPr lang="en-US" baseline="0" dirty="0" err="1" smtClean="0"/>
              <a:t>bandgap</a:t>
            </a:r>
            <a:r>
              <a:rPr lang="en-US" baseline="0" dirty="0" smtClean="0"/>
              <a:t> engineering</a:t>
            </a:r>
          </a:p>
          <a:p>
            <a:r>
              <a:rPr lang="en-US" baseline="0" dirty="0" smtClean="0"/>
              <a:t>Slide is largely for the sweet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0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show creating of potential well by matching </a:t>
            </a:r>
            <a:r>
              <a:rPr lang="en-US" baseline="0" dirty="0" err="1" smtClean="0"/>
              <a:t>bandgaps</a:t>
            </a:r>
            <a:r>
              <a:rPr lang="en-US" baseline="0" dirty="0" smtClean="0"/>
              <a:t>, then generalize to 2D and 3D with quantum wire and quantum </a:t>
            </a:r>
            <a:r>
              <a:rPr lang="en-US" baseline="0" dirty="0" smtClean="0"/>
              <a:t>dot</a:t>
            </a:r>
          </a:p>
          <a:p>
            <a:r>
              <a:rPr lang="en-US" baseline="0" dirty="0" smtClean="0"/>
              <a:t>Also surprising property that multiple electrons can be excited by a single photon, mysterious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Main schemes for using QDs in solar cells: differences lie in engineering </a:t>
            </a:r>
            <a:r>
              <a:rPr lang="en-US" baseline="0" dirty="0" err="1" smtClean="0"/>
              <a:t>bandgaps</a:t>
            </a:r>
            <a:r>
              <a:rPr lang="en-US" baseline="0" dirty="0" smtClean="0"/>
              <a:t>, energy landscapes of junctions, and manufacturing requirements of different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r>
              <a:rPr lang="en-US" baseline="0" dirty="0" smtClean="0"/>
              <a:t> small cells and measuring efficiencies as well as creating thin films and classifying, lots of imaging and spectroscopy (UW MAF (molecular analysis facility)</a:t>
            </a:r>
          </a:p>
          <a:p>
            <a:r>
              <a:rPr lang="en-US" baseline="0" dirty="0" smtClean="0"/>
              <a:t>Riel: Self-assembly quantum dots under scanning electron microscope</a:t>
            </a:r>
          </a:p>
          <a:p>
            <a:r>
              <a:rPr lang="en-US" baseline="0" dirty="0" err="1" smtClean="0"/>
              <a:t>Kamat</a:t>
            </a:r>
            <a:r>
              <a:rPr lang="en-US" baseline="0" dirty="0" smtClean="0"/>
              <a:t>: a) Schematic of conductive AFM b) AFM height image of spin-coated film c) Photocurrent map under illumination w/0 external 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self-assembled quantum dots on metallic nanoparticle,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 from QD to metal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ref. 127)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than band-bending in p-n,  Fermi-level equilibration causes excited carriers to jump the gap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Classify w/known redox pair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redox agent to transfer charge to electrodes</a:t>
            </a:r>
          </a:p>
          <a:p>
            <a:r>
              <a:rPr lang="en-US" dirty="0" err="1" smtClean="0"/>
              <a:t>Ecb</a:t>
            </a:r>
            <a:r>
              <a:rPr lang="en-US" baseline="0" dirty="0" smtClean="0"/>
              <a:t> = conduction ban E,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= density of conduction electrons,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= charge carrier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is just an example of a polymer that is used to exchange carriers with excited </a:t>
            </a:r>
            <a:r>
              <a:rPr lang="en-US" baseline="0" dirty="0" err="1" smtClean="0"/>
              <a:t>CdSe</a:t>
            </a:r>
            <a:r>
              <a:rPr lang="en-US" baseline="0" dirty="0" smtClean="0"/>
              <a:t> quantum </a:t>
            </a:r>
            <a:r>
              <a:rPr lang="en-US" baseline="0" dirty="0" smtClean="0"/>
              <a:t>dot</a:t>
            </a:r>
          </a:p>
          <a:p>
            <a:r>
              <a:rPr lang="en-US" baseline="0" dirty="0" smtClean="0"/>
              <a:t>Poly-3(</a:t>
            </a:r>
            <a:r>
              <a:rPr lang="en-US" baseline="0" dirty="0" err="1" smtClean="0"/>
              <a:t>hexylthiophene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6BE7-2137-FC4A-88C1-7D8488D161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0699-3452-D54A-9AE7-A8844A6A922A}" type="datetime1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36F-80EE-F24F-8374-6533979C7B65}" type="datetime1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CE9D-F4CC-B44A-B991-03353580E44F}" type="datetime1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5F4F-0795-924E-A2D1-1E9A168858CD}" type="datetime1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6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B526-50C3-7B4D-92BC-D255F4551947}" type="datetime1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C18B-2586-1543-B40E-F6E9C2453820}" type="datetime1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052-2891-464F-A52E-51D6052EAB17}" type="datetime1">
              <a:rPr lang="en-US" smtClean="0"/>
              <a:t>11/18/16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BD81-3207-9148-ADAC-56C8AD82CA98}" type="datetime1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41B0-869D-B545-8EEA-27A79967C154}" type="datetime1">
              <a:rPr lang="en-US" smtClean="0"/>
              <a:t>11/18/16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0FF1-C383-7641-908A-856DB972B85E}" type="datetime1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60EA-3F43-2D43-BA94-835A80DF690C}" type="datetime1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02A3-83CA-3F41-BAF6-31D14DC22D45}" type="datetime1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73459-780C-E344-846F-37B70B1C7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Kittel" TargetMode="External"/><Relationship Id="rId4" Type="http://schemas.openxmlformats.org/officeDocument/2006/relationships/hyperlink" Target="https://en.wikipedia.org/wiki/Special:BookSources/0471111813" TargetMode="External"/><Relationship Id="rId5" Type="http://schemas.openxmlformats.org/officeDocument/2006/relationships/hyperlink" Target="https://en.wikipedia.org/wiki/Valence_and_conduction_bands" TargetMode="External"/><Relationship Id="rId6" Type="http://schemas.openxmlformats.org/officeDocument/2006/relationships/hyperlink" Target="http://www.light.utoronto.ca/edit/files/pdfs/photovoltaics/116.pdf" TargetMode="External"/><Relationship Id="rId7" Type="http://schemas.openxmlformats.org/officeDocument/2006/relationships/hyperlink" Target="http://www.light.utoronto.ca/edit/files/pdfs/photovoltaics/10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emf"/><Relationship Id="rId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Dots in Solar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Hugh </a:t>
            </a:r>
            <a:r>
              <a:rPr lang="en-US" dirty="0" err="1" smtClean="0"/>
              <a:t>Higinbotham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Schottkey</a:t>
            </a:r>
            <a:r>
              <a:rPr lang="en-US" dirty="0" smtClean="0"/>
              <a:t>-Junction Cells</a:t>
            </a:r>
            <a:endParaRPr lang="en-US" dirty="0"/>
          </a:p>
        </p:txBody>
      </p:sp>
      <p:pic>
        <p:nvPicPr>
          <p:cNvPr id="4" name="Content Placeholder 3" descr="Shotkey-Junction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6" r="-1366"/>
          <a:stretch/>
        </p:blipFill>
        <p:spPr>
          <a:xfrm>
            <a:off x="354156" y="1417638"/>
            <a:ext cx="4337202" cy="3405705"/>
          </a:xfrm>
        </p:spPr>
      </p:pic>
      <p:pic>
        <p:nvPicPr>
          <p:cNvPr id="5" name="Picture 4" descr="QD_Shotke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/>
          <a:stretch/>
        </p:blipFill>
        <p:spPr>
          <a:xfrm>
            <a:off x="4785926" y="1417638"/>
            <a:ext cx="3900874" cy="29559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0076" y="4560774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94737" y="5166047"/>
            <a:ext cx="718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Band bending only occurs in large metal-semiconductor junctions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Get improved energetics in nanoparticles with Fermi-level equilibration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924704"/>
              </p:ext>
            </p:extLst>
          </p:nvPr>
        </p:nvGraphicFramePr>
        <p:xfrm>
          <a:off x="894737" y="5887344"/>
          <a:ext cx="7186762" cy="75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6" imgW="5486400" imgH="520700" progId="Word.Document.12">
                  <p:embed/>
                </p:oleObj>
              </mc:Choice>
              <mc:Fallback>
                <p:oleObj name="Document" r:id="rId6" imgW="54864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4737" y="5887344"/>
                        <a:ext cx="7186762" cy="75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Polymer-Semiconductor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junction between QD and organic polymer</a:t>
            </a:r>
          </a:p>
          <a:p>
            <a:pPr lvl="1"/>
            <a:r>
              <a:rPr lang="en-US" dirty="0" smtClean="0"/>
              <a:t>Lower efficiencies, but potentially much cheaper to mass produce</a:t>
            </a:r>
          </a:p>
          <a:p>
            <a:pPr lvl="1"/>
            <a:r>
              <a:rPr lang="en-US" dirty="0" smtClean="0"/>
              <a:t>Potential uses in medical devices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8000" y="493888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</a:t>
            </a:r>
            <a:endParaRPr lang="en-US" dirty="0"/>
          </a:p>
        </p:txBody>
      </p:sp>
      <p:pic>
        <p:nvPicPr>
          <p:cNvPr id="8" name="Content Placeholder 7" descr="nanorod_polym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9" b="-7059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0389" y="6217850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(Huynh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909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Nanorod</a:t>
            </a:r>
            <a:r>
              <a:rPr lang="en-US" dirty="0" smtClean="0"/>
              <a:t> Detail</a:t>
            </a:r>
            <a:endParaRPr lang="en-US" dirty="0"/>
          </a:p>
        </p:txBody>
      </p:sp>
      <p:pic>
        <p:nvPicPr>
          <p:cNvPr id="6" name="Content Placeholder 5" descr="Kamat_polymer_nanorod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" r="-641" b="29822"/>
          <a:stretch/>
        </p:blipFill>
        <p:spPr>
          <a:xfrm>
            <a:off x="351491" y="1600199"/>
            <a:ext cx="4191073" cy="4330653"/>
          </a:xfrm>
        </p:spPr>
      </p:pic>
      <p:pic>
        <p:nvPicPr>
          <p:cNvPr id="7" name="Content Placeholder 6" descr="Kamat_polymer_nanorod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71134" r="48342"/>
          <a:stretch/>
        </p:blipFill>
        <p:spPr>
          <a:xfrm>
            <a:off x="5001840" y="1417638"/>
            <a:ext cx="2874650" cy="2420822"/>
          </a:xfrm>
        </p:spPr>
      </p:pic>
      <p:sp>
        <p:nvSpPr>
          <p:cNvPr id="8" name="TextBox 7"/>
          <p:cNvSpPr txBox="1"/>
          <p:nvPr/>
        </p:nvSpPr>
        <p:spPr>
          <a:xfrm>
            <a:off x="1590114" y="6356350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  <p:pic>
        <p:nvPicPr>
          <p:cNvPr id="9" name="Picture 8" descr="Kamat_polymer_nanoro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7" t="73435"/>
          <a:stretch/>
        </p:blipFill>
        <p:spPr>
          <a:xfrm>
            <a:off x="4900821" y="3838460"/>
            <a:ext cx="2874650" cy="2252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6490" y="3564285"/>
            <a:ext cx="94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100nm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89091" y="5746186"/>
            <a:ext cx="94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QDSSC</a:t>
            </a:r>
            <a:endParaRPr lang="en-US" dirty="0"/>
          </a:p>
        </p:txBody>
      </p:sp>
      <p:pic>
        <p:nvPicPr>
          <p:cNvPr id="7" name="Content Placeholder 6" descr="QDSSC_Schematic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" r="-3773" b="-5538"/>
          <a:stretch/>
        </p:blipFill>
        <p:spPr>
          <a:xfrm>
            <a:off x="457200" y="1111201"/>
            <a:ext cx="8472086" cy="3604570"/>
          </a:xfrm>
        </p:spPr>
      </p:pic>
      <p:sp>
        <p:nvSpPr>
          <p:cNvPr id="8" name="TextBox 7"/>
          <p:cNvSpPr txBox="1"/>
          <p:nvPr/>
        </p:nvSpPr>
        <p:spPr>
          <a:xfrm>
            <a:off x="903714" y="4897773"/>
            <a:ext cx="7425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Coupling QDs to larger semiconductor particles to improve charge transfer efficiency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has a larger </a:t>
            </a:r>
            <a:r>
              <a:rPr lang="en-US" sz="2400" dirty="0" err="1" smtClean="0"/>
              <a:t>bandgap</a:t>
            </a:r>
            <a:r>
              <a:rPr lang="en-US" sz="2400" dirty="0" smtClean="0"/>
              <a:t>, lower recombination rate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CdSe</a:t>
            </a:r>
            <a:r>
              <a:rPr lang="en-US" sz="2400" dirty="0" smtClean="0"/>
              <a:t> can absorb wider range of frequencies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8257" y="4423814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443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CdSe</a:t>
            </a:r>
            <a:r>
              <a:rPr lang="en-US" dirty="0" smtClean="0"/>
              <a:t> – TiO</a:t>
            </a:r>
            <a:r>
              <a:rPr lang="en-US" baseline="-25000" dirty="0" smtClean="0"/>
              <a:t>2</a:t>
            </a:r>
            <a:r>
              <a:rPr lang="en-US" dirty="0" smtClean="0"/>
              <a:t> Absorbance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 absorption spectra of </a:t>
            </a:r>
            <a:r>
              <a:rPr lang="en-US" dirty="0" err="1" smtClean="0"/>
              <a:t>CdSe</a:t>
            </a:r>
            <a:r>
              <a:rPr lang="en-US" dirty="0" smtClean="0"/>
              <a:t> QDs coupled to TiO</a:t>
            </a:r>
            <a:r>
              <a:rPr lang="en-US" baseline="-25000" dirty="0" smtClean="0"/>
              <a:t>2</a:t>
            </a:r>
            <a:r>
              <a:rPr lang="en-US" dirty="0" smtClean="0"/>
              <a:t> semiconductor particles</a:t>
            </a:r>
          </a:p>
          <a:p>
            <a:pPr lvl="1"/>
            <a:r>
              <a:rPr lang="en-US" dirty="0" smtClean="0"/>
              <a:t>Size dependence is maintained even in composite systems</a:t>
            </a:r>
          </a:p>
          <a:p>
            <a:pPr lvl="1"/>
            <a:r>
              <a:rPr lang="en-US" dirty="0" smtClean="0"/>
              <a:t>Can match absorption to solar spectrum</a:t>
            </a:r>
            <a:endParaRPr lang="en-US" dirty="0"/>
          </a:p>
        </p:txBody>
      </p:sp>
      <p:pic>
        <p:nvPicPr>
          <p:cNvPr id="5" name="Content Placeholder 4" descr="Ti_Cd_Absorbance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-6606" r="46662" b="-8745"/>
          <a:stretch/>
        </p:blipFill>
        <p:spPr>
          <a:xfrm>
            <a:off x="4459219" y="1600200"/>
            <a:ext cx="4368104" cy="42851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6935" y="6067998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01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Effect on Efficiency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2172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ICPE = Incident Photon to Charge-carrier-generation Efficiency</a:t>
            </a:r>
          </a:p>
          <a:p>
            <a:r>
              <a:rPr lang="en-US" dirty="0" smtClean="0"/>
              <a:t>Unknown why it’s higher for smaller dots</a:t>
            </a:r>
          </a:p>
          <a:p>
            <a:r>
              <a:rPr lang="en-US" dirty="0" smtClean="0"/>
              <a:t>One cool theory: hot electrons injected</a:t>
            </a:r>
          </a:p>
          <a:p>
            <a:pPr lvl="1"/>
            <a:r>
              <a:rPr lang="en-US" dirty="0" smtClean="0"/>
              <a:t>Might reduce </a:t>
            </a:r>
            <a:r>
              <a:rPr lang="en-US" dirty="0" err="1" smtClean="0"/>
              <a:t>thermalization</a:t>
            </a:r>
            <a:r>
              <a:rPr lang="en-US" dirty="0" smtClean="0"/>
              <a:t> losses</a:t>
            </a:r>
            <a:endParaRPr lang="en-US" dirty="0"/>
          </a:p>
        </p:txBody>
      </p:sp>
      <p:pic>
        <p:nvPicPr>
          <p:cNvPr id="6" name="Content Placeholder 5" descr="Ti_Cd_IPCE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-19763" b="-12164"/>
          <a:stretch/>
        </p:blipFill>
        <p:spPr>
          <a:xfrm>
            <a:off x="4078926" y="1417638"/>
            <a:ext cx="4827679" cy="4907659"/>
          </a:xfrm>
        </p:spPr>
      </p:pic>
      <p:sp>
        <p:nvSpPr>
          <p:cNvPr id="7" name="Oval 6"/>
          <p:cNvSpPr/>
          <p:nvPr/>
        </p:nvSpPr>
        <p:spPr>
          <a:xfrm>
            <a:off x="6399273" y="2820740"/>
            <a:ext cx="842653" cy="854769"/>
          </a:xfrm>
          <a:prstGeom prst="ellipse">
            <a:avLst/>
          </a:prstGeom>
          <a:noFill/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3250" y="5987663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645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QD-PVs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Maximum efficiency: 10.6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Compare to 34% single junction max, 45% multi</a:t>
            </a:r>
            <a:r>
              <a:rPr lang="en-US" smtClean="0"/>
              <a:t>-junction</a:t>
            </a:r>
            <a:endParaRPr lang="en-US" dirty="0" smtClean="0"/>
          </a:p>
          <a:p>
            <a:r>
              <a:rPr lang="en-US" dirty="0" smtClean="0"/>
              <a:t>Successful IR sensitive QD-PV</a:t>
            </a:r>
          </a:p>
          <a:p>
            <a:pPr lvl="1"/>
            <a:r>
              <a:rPr lang="en-US" dirty="0" smtClean="0"/>
              <a:t>Efficiency above 4%</a:t>
            </a:r>
          </a:p>
          <a:p>
            <a:r>
              <a:rPr lang="en-US" dirty="0" smtClean="0"/>
              <a:t>Initial promise and huge sample space -&gt; high research potential</a:t>
            </a:r>
          </a:p>
          <a:p>
            <a:pPr lvl="1"/>
            <a:r>
              <a:rPr lang="en-US" dirty="0" smtClean="0"/>
              <a:t>PV companies face economic and </a:t>
            </a:r>
            <a:r>
              <a:rPr lang="en-US" dirty="0" err="1" smtClean="0"/>
              <a:t>geopolitcal</a:t>
            </a:r>
            <a:r>
              <a:rPr lang="en-US" dirty="0" smtClean="0"/>
              <a:t> hurdles, high risk/reward market</a:t>
            </a:r>
          </a:p>
          <a:p>
            <a:pPr lvl="2"/>
            <a:r>
              <a:rPr lang="en-US" dirty="0" smtClean="0"/>
              <a:t>Helped with better PV technology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500" dirty="0" err="1"/>
              <a:t>Uhl</a:t>
            </a:r>
            <a:r>
              <a:rPr lang="en-US" sz="1500" dirty="0"/>
              <a:t>, A., “A Solar Cell From a Material Science Perspective”, Univ. of Washington, HONORS 396 A.</a:t>
            </a:r>
          </a:p>
          <a:p>
            <a:pPr lvl="0"/>
            <a:r>
              <a:rPr lang="en-US" sz="1500" dirty="0">
                <a:hlinkClick r:id="rId3" tooltip="Charles Kittel"/>
              </a:rPr>
              <a:t>Charles Kittel</a:t>
            </a:r>
            <a:r>
              <a:rPr lang="en-US" sz="1500" dirty="0"/>
              <a:t> (1995) </a:t>
            </a:r>
            <a:r>
              <a:rPr lang="en-US" sz="1500" i="1" dirty="0"/>
              <a:t>Introduction to Solid State Physics</a:t>
            </a:r>
            <a:r>
              <a:rPr lang="en-US" sz="1500" dirty="0"/>
              <a:t>, 7th ed. Wiley, </a:t>
            </a:r>
            <a:r>
              <a:rPr lang="en-US" sz="1500" dirty="0">
                <a:hlinkClick r:id="rId4"/>
              </a:rPr>
              <a:t>ISBN 0-471-11181-3</a:t>
            </a:r>
            <a:r>
              <a:rPr lang="en-US" sz="1500" dirty="0"/>
              <a:t>.</a:t>
            </a:r>
          </a:p>
          <a:p>
            <a:pPr lvl="0"/>
            <a:r>
              <a:rPr lang="en-US" sz="1500" u="sng" dirty="0">
                <a:hlinkClick r:id="rId5"/>
              </a:rPr>
              <a:t>https://en.wikipedia.org/wiki/Valence_and_conduction_bands</a:t>
            </a:r>
            <a:r>
              <a:rPr lang="en-US" sz="1500" dirty="0"/>
              <a:t> (for image)</a:t>
            </a:r>
          </a:p>
          <a:p>
            <a:pPr lvl="0"/>
            <a:r>
              <a:rPr lang="en-US" sz="1500" dirty="0"/>
              <a:t>Schulze et al., Energy Environ. Sci.,2015, 8,103 (for image)</a:t>
            </a:r>
          </a:p>
          <a:p>
            <a:pPr lvl="0"/>
            <a:r>
              <a:rPr lang="en-US" sz="1500" dirty="0">
                <a:hlinkClick r:id="rId6"/>
              </a:rPr>
              <a:t>K. W. Johnston, A. G. Pattantyus-Abraham, J. P. Clifford, S. H. Myrskog, D. D. MacNeil, L. Levina, and E. H. Sargent, "Schottky-quantum dot photovoltaics for efficient infrared power conversion," Applied Physics Letters, vol. 92, p. 151115, 2008</a:t>
            </a:r>
            <a:r>
              <a:rPr lang="en-US" sz="1500" dirty="0"/>
              <a:t>.</a:t>
            </a:r>
          </a:p>
          <a:p>
            <a:pPr lvl="0"/>
            <a:r>
              <a:rPr lang="en-US" sz="1500" dirty="0">
                <a:hlinkClick r:id="rId7"/>
              </a:rPr>
              <a:t>J. P. Clifford, K. W. Johnston, L. Levina, E. H. Sargent , “Schottky barriers to colloidal quantum dot films,” Applied Physics Letters, vol. 91, pp. 253117, 2007</a:t>
            </a:r>
            <a:r>
              <a:rPr lang="en-US" sz="1500" dirty="0"/>
              <a:t>.</a:t>
            </a:r>
          </a:p>
          <a:p>
            <a:pPr lvl="0"/>
            <a:r>
              <a:rPr lang="en-US" sz="1500" dirty="0" err="1"/>
              <a:t>Kamat</a:t>
            </a:r>
            <a:r>
              <a:rPr lang="en-US" sz="1500" dirty="0"/>
              <a:t>, </a:t>
            </a:r>
            <a:r>
              <a:rPr lang="en-US" sz="1500" dirty="0" err="1"/>
              <a:t>Prashant</a:t>
            </a:r>
            <a:r>
              <a:rPr lang="en-US" sz="1500" dirty="0"/>
              <a:t> V. "Quantum Dot Solar Cells. Semiconductor </a:t>
            </a:r>
            <a:r>
              <a:rPr lang="en-US" sz="1500" dirty="0" err="1"/>
              <a:t>Nanocrystals</a:t>
            </a:r>
            <a:r>
              <a:rPr lang="en-US" sz="1500" dirty="0"/>
              <a:t> as Light 	Harvesters †." </a:t>
            </a:r>
            <a:r>
              <a:rPr lang="en-US" sz="1500" i="1" dirty="0"/>
              <a:t>J. Phys. Chem. C The Journal of Physical Chemistry C</a:t>
            </a:r>
            <a:r>
              <a:rPr lang="en-US" sz="1500" dirty="0"/>
              <a:t> 112.48 (2008): 18737-8753. Web. 8 Oct. 2016. </a:t>
            </a:r>
          </a:p>
          <a:p>
            <a:pPr lvl="0"/>
            <a:r>
              <a:rPr lang="en-US" sz="1500" dirty="0"/>
              <a:t>Riel, B. J. "An Introduction to Self-assembled Quantum Dots." </a:t>
            </a:r>
            <a:r>
              <a:rPr lang="en-US" sz="1500" i="1" dirty="0"/>
              <a:t>American Journal of Physics</a:t>
            </a:r>
            <a:r>
              <a:rPr lang="en-US" sz="1500" dirty="0"/>
              <a:t> 76.8 (2008): 750. Web. 8 Oct. 2016. </a:t>
            </a:r>
          </a:p>
          <a:p>
            <a:pPr lvl="0"/>
            <a:r>
              <a:rPr lang="en-US" sz="1500" dirty="0" err="1"/>
              <a:t>Guyot-Sionnest</a:t>
            </a:r>
            <a:r>
              <a:rPr lang="en-US" sz="1500" dirty="0"/>
              <a:t>, Philippe. "Colloidal Quantum Dots." </a:t>
            </a:r>
            <a:r>
              <a:rPr lang="en-US" sz="1500" i="1" dirty="0" err="1"/>
              <a:t>Comptes</a:t>
            </a:r>
            <a:r>
              <a:rPr lang="en-US" sz="1500" i="1" dirty="0"/>
              <a:t> </a:t>
            </a:r>
            <a:r>
              <a:rPr lang="en-US" sz="1500" i="1" dirty="0" err="1"/>
              <a:t>Rendus</a:t>
            </a:r>
            <a:r>
              <a:rPr lang="en-US" sz="1500" i="1" dirty="0"/>
              <a:t> Physique</a:t>
            </a:r>
            <a:r>
              <a:rPr lang="en-US" sz="1500" dirty="0"/>
              <a:t> 9.8 (2008): 777-87. Web. </a:t>
            </a:r>
          </a:p>
          <a:p>
            <a:pPr lvl="0"/>
            <a:r>
              <a:rPr lang="en-US" sz="1500" dirty="0"/>
              <a:t>Huynh, W.U. “Hybrid </a:t>
            </a:r>
            <a:r>
              <a:rPr lang="en-US" sz="1500" dirty="0" err="1"/>
              <a:t>Nanorod</a:t>
            </a:r>
            <a:r>
              <a:rPr lang="en-US" sz="1500" dirty="0"/>
              <a:t>-Polymer Solar Cells.” </a:t>
            </a:r>
            <a:r>
              <a:rPr lang="en-US" sz="1500" i="1" dirty="0"/>
              <a:t>Science</a:t>
            </a:r>
            <a:r>
              <a:rPr lang="en-US" sz="1500" dirty="0"/>
              <a:t> 295.5564 (2002) 2425-427. Web. 14 Nov.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Photovoltaics</a:t>
            </a:r>
            <a:r>
              <a:rPr lang="en-US" dirty="0" smtClean="0"/>
              <a:t> (PVs)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</a:t>
            </a:r>
            <a:r>
              <a:rPr lang="en-US" dirty="0" smtClean="0"/>
              <a:t>light to </a:t>
            </a:r>
            <a:r>
              <a:rPr lang="en-US" dirty="0" smtClean="0"/>
              <a:t>electric current</a:t>
            </a:r>
          </a:p>
          <a:p>
            <a:r>
              <a:rPr lang="en-US" dirty="0" smtClean="0"/>
              <a:t>GHG neutral energy source</a:t>
            </a:r>
          </a:p>
          <a:p>
            <a:r>
              <a:rPr lang="en-US" dirty="0" smtClean="0"/>
              <a:t>Currently </a:t>
            </a:r>
            <a:r>
              <a:rPr lang="en-US" dirty="0" smtClean="0"/>
              <a:t>cheaper than coal/natural gas on the utility scale, but not efficient enough to be do well in current energy market</a:t>
            </a:r>
          </a:p>
          <a:p>
            <a:pPr lvl="1"/>
            <a:r>
              <a:rPr lang="en-US" dirty="0" smtClean="0"/>
              <a:t>Huge demand for more efficient and/or easier to manufacture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783390"/>
              </p:ext>
            </p:extLst>
          </p:nvPr>
        </p:nvGraphicFramePr>
        <p:xfrm>
          <a:off x="-1719622" y="5476523"/>
          <a:ext cx="8943792" cy="104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4" imgW="5486400" imgH="520700" progId="Word.Document.12">
                  <p:embed/>
                </p:oleObj>
              </mc:Choice>
              <mc:Fallback>
                <p:oleObj name="Document" r:id="rId4" imgW="54864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19622" y="5476523"/>
                        <a:ext cx="8943792" cy="104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Review</a:t>
            </a:r>
            <a:endParaRPr lang="en-US" dirty="0"/>
          </a:p>
        </p:txBody>
      </p:sp>
      <p:pic>
        <p:nvPicPr>
          <p:cNvPr id="7" name="Content Placeholder 6" descr="Semiconductor_Bands.png"/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9" b="-2046"/>
          <a:stretch/>
        </p:blipFill>
        <p:spPr>
          <a:xfrm>
            <a:off x="4315108" y="1783980"/>
            <a:ext cx="4663798" cy="354080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71291"/>
            <a:ext cx="2133600" cy="365125"/>
          </a:xfrm>
        </p:spPr>
        <p:txBody>
          <a:bodyPr/>
          <a:lstStyle/>
          <a:p>
            <a:fld id="{09A73459-780C-E344-846F-37B70B1C72EE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546721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</a:t>
            </a:r>
            <a:r>
              <a:rPr lang="en-US" sz="1400" dirty="0" err="1"/>
              <a:t>File:Semiconductor_band_structure</a:t>
            </a:r>
            <a:r>
              <a:rPr lang="en-US" sz="1400" dirty="0"/>
              <a:t>_(lots_of_bands_2).</a:t>
            </a:r>
            <a:r>
              <a:rPr lang="en-US" sz="1400" dirty="0" err="1"/>
              <a:t>svg</a:t>
            </a:r>
            <a:endParaRPr lang="en-US" sz="1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8369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Fermi_Statistics_Uhl.png"/>
          <p:cNvPicPr>
            <a:picLocks noGrp="1" noChangeAspect="1"/>
          </p:cNvPicPr>
          <p:nvPr>
            <p:ph sz="half"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1" r="-13331" b="24934"/>
          <a:stretch/>
        </p:blipFill>
        <p:spPr>
          <a:xfrm>
            <a:off x="327319" y="1309214"/>
            <a:ext cx="4503652" cy="3788673"/>
          </a:xfrm>
        </p:spPr>
      </p:pic>
      <p:sp>
        <p:nvSpPr>
          <p:cNvPr id="13" name="TextBox 12"/>
          <p:cNvSpPr txBox="1"/>
          <p:nvPr/>
        </p:nvSpPr>
        <p:spPr>
          <a:xfrm>
            <a:off x="649406" y="5140115"/>
            <a:ext cx="966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Uhl</a:t>
            </a:r>
            <a:r>
              <a:rPr lang="en-US" sz="1400" dirty="0" smtClean="0"/>
              <a:t> 2016)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366725" y="5078560"/>
            <a:ext cx="11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Semiconductors in PV</a:t>
            </a:r>
            <a:endParaRPr lang="en-US" dirty="0"/>
          </a:p>
        </p:txBody>
      </p:sp>
      <p:pic>
        <p:nvPicPr>
          <p:cNvPr id="7" name="Content Placeholder 6" descr="Uhl_p-n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/>
          <a:stretch/>
        </p:blipFill>
        <p:spPr>
          <a:xfrm>
            <a:off x="4349252" y="2772244"/>
            <a:ext cx="4701755" cy="3171357"/>
          </a:xfrm>
        </p:spPr>
      </p:pic>
      <p:pic>
        <p:nvPicPr>
          <p:cNvPr id="5" name="Content Placeholder 4" descr="Pn-junction-equilibrium-graphs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r="3575"/>
          <a:stretch>
            <a:fillRect/>
          </a:stretch>
        </p:blipFill>
        <p:spPr>
          <a:xfrm>
            <a:off x="457200" y="1417638"/>
            <a:ext cx="4038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457200" y="6089742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en.wikipedia.org</a:t>
            </a:r>
            <a:r>
              <a:rPr lang="en-US" sz="1400" dirty="0" smtClean="0"/>
              <a:t>/wiki/P%E2%80%93n_junction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 rot="11964870">
            <a:off x="5773388" y="4655038"/>
            <a:ext cx="570447" cy="141234"/>
          </a:xfrm>
          <a:prstGeom prst="rightArrow">
            <a:avLst>
              <a:gd name="adj1" fmla="val 34614"/>
              <a:gd name="adj2" fmla="val 846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24997">
            <a:off x="6811055" y="3879404"/>
            <a:ext cx="570447" cy="141234"/>
          </a:xfrm>
          <a:prstGeom prst="rightArrow">
            <a:avLst>
              <a:gd name="adj1" fmla="val 34614"/>
              <a:gd name="adj2" fmla="val 846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0499" y="1318787"/>
            <a:ext cx="3812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Junction (e.g. p-n) creates  potential gradient causing current to flow after photon absorption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4744" y="5905076"/>
            <a:ext cx="165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Uhl</a:t>
            </a:r>
            <a:r>
              <a:rPr lang="en-US" dirty="0" smtClean="0"/>
              <a:t>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Resistive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Transmission, </a:t>
            </a:r>
          </a:p>
          <a:p>
            <a:pPr marL="0" indent="0">
              <a:buNone/>
            </a:pPr>
            <a:r>
              <a:rPr lang="en-US" dirty="0" smtClean="0"/>
              <a:t>	absorption</a:t>
            </a:r>
            <a:endParaRPr lang="en-US" dirty="0" smtClean="0"/>
          </a:p>
          <a:p>
            <a:r>
              <a:rPr lang="en-US" dirty="0" err="1" smtClean="0"/>
              <a:t>Thermalization</a:t>
            </a:r>
            <a:endParaRPr lang="en-US" dirty="0" smtClean="0"/>
          </a:p>
          <a:p>
            <a:r>
              <a:rPr lang="en-US" dirty="0" smtClean="0"/>
              <a:t>Recombination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45" y="1417638"/>
            <a:ext cx="4470644" cy="48065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47880" y="6352143"/>
            <a:ext cx="4396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Schulze et al., Energy Environ. Sci.,2015, 8,103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743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PVs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12253" b="12253"/>
          <a:stretch>
            <a:fillRect/>
          </a:stretch>
        </p:blipFill>
        <p:spPr>
          <a:xfrm>
            <a:off x="601512" y="1417638"/>
            <a:ext cx="7840768" cy="43121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1869" y="6046297"/>
            <a:ext cx="606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Todorov</a:t>
            </a:r>
            <a:r>
              <a:rPr lang="en-US" dirty="0" smtClean="0"/>
              <a:t> et al., </a:t>
            </a:r>
            <a:r>
              <a:rPr lang="en-US" dirty="0" err="1" smtClean="0"/>
              <a:t>Prog</a:t>
            </a:r>
            <a:r>
              <a:rPr lang="en-US" dirty="0" smtClean="0"/>
              <a:t>. </a:t>
            </a:r>
            <a:r>
              <a:rPr lang="en-US" dirty="0" err="1" smtClean="0"/>
              <a:t>Photovolt</a:t>
            </a:r>
            <a:r>
              <a:rPr lang="en-US" dirty="0" smtClean="0"/>
              <a:t>. (2013) 21, 82-87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62417"/>
              </p:ext>
            </p:extLst>
          </p:nvPr>
        </p:nvGraphicFramePr>
        <p:xfrm>
          <a:off x="1136141" y="5038325"/>
          <a:ext cx="1437061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5486400" imgH="279400" progId="Word.Document.12">
                  <p:embed/>
                </p:oleObj>
              </mc:Choice>
              <mc:Fallback>
                <p:oleObj name="Document" r:id="rId4" imgW="5486400" imgH="27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6141" y="5038325"/>
                        <a:ext cx="14370617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Engineering </a:t>
            </a:r>
            <a:r>
              <a:rPr lang="en-US" sz="2600" dirty="0" err="1" smtClean="0"/>
              <a:t>Bandgaps</a:t>
            </a:r>
            <a:r>
              <a:rPr lang="en-US" sz="2600" dirty="0" smtClean="0"/>
              <a:t> to create different potentials (</a:t>
            </a:r>
            <a:r>
              <a:rPr lang="en-US" sz="2600" dirty="0" smtClean="0"/>
              <a:t>e.g. </a:t>
            </a:r>
            <a:r>
              <a:rPr lang="en-US" sz="2600" dirty="0" smtClean="0"/>
              <a:t>finite square well)</a:t>
            </a:r>
          </a:p>
          <a:p>
            <a:r>
              <a:rPr lang="en-US" sz="2600" dirty="0" smtClean="0"/>
              <a:t>Surround low </a:t>
            </a:r>
            <a:r>
              <a:rPr lang="en-US" sz="2600" dirty="0" err="1" smtClean="0"/>
              <a:t>bandgap</a:t>
            </a:r>
            <a:r>
              <a:rPr lang="en-US" sz="2600" dirty="0" smtClean="0"/>
              <a:t> </a:t>
            </a:r>
            <a:r>
              <a:rPr lang="en-US" sz="2600" dirty="0" err="1" smtClean="0"/>
              <a:t>nanocrystal</a:t>
            </a:r>
            <a:r>
              <a:rPr lang="en-US" sz="2600" dirty="0" smtClean="0"/>
              <a:t> with higher -&gt; “artificial atom” Discrete energy levels, closer spaced for larger dot</a:t>
            </a:r>
            <a:endParaRPr lang="en-US" sz="2600" dirty="0"/>
          </a:p>
        </p:txBody>
      </p:sp>
      <p:pic>
        <p:nvPicPr>
          <p:cNvPr id="5" name="Content Placeholder 4" descr="Wiel_Band_Bending.png"/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" r="-1455" b="29595"/>
          <a:stretch/>
        </p:blipFill>
        <p:spPr>
          <a:xfrm>
            <a:off x="4665165" y="1283318"/>
            <a:ext cx="3512405" cy="2771335"/>
          </a:xfrm>
        </p:spPr>
      </p:pic>
      <p:pic>
        <p:nvPicPr>
          <p:cNvPr id="6" name="Picture 5" descr="Wiel_QD_Schem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34" y="4203914"/>
            <a:ext cx="3297336" cy="2236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6670" y="6425859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(Riel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457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QDPV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58" y="4763284"/>
            <a:ext cx="8229600" cy="18213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Metal-Semiconductor (</a:t>
            </a:r>
            <a:r>
              <a:rPr lang="en-US" dirty="0" err="1" smtClean="0"/>
              <a:t>Schottkey</a:t>
            </a:r>
            <a:r>
              <a:rPr lang="en-US" dirty="0" smtClean="0"/>
              <a:t>) Junction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Polymer-Semiconductor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Semiconductor-Semiconductor</a:t>
            </a:r>
          </a:p>
          <a:p>
            <a:pPr marL="400050" lvl="1" indent="0">
              <a:buNone/>
            </a:pPr>
            <a:r>
              <a:rPr lang="en-US" dirty="0" smtClean="0"/>
              <a:t>		QDSSC</a:t>
            </a:r>
          </a:p>
        </p:txBody>
      </p:sp>
      <p:pic>
        <p:nvPicPr>
          <p:cNvPr id="4" name="Picture 3" descr="QDPV_Ty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3" y="1586499"/>
            <a:ext cx="7208194" cy="3041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6314" y="4351358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25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Experimental work in classifying QD mixes and their properties in actual PVs</a:t>
            </a:r>
            <a:endParaRPr lang="en-US" sz="2200" dirty="0"/>
          </a:p>
        </p:txBody>
      </p:sp>
      <p:pic>
        <p:nvPicPr>
          <p:cNvPr id="7" name="Content Placeholder 6" descr="Kamat_AFM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4" r="1345" b="24769"/>
          <a:stretch/>
        </p:blipFill>
        <p:spPr>
          <a:xfrm>
            <a:off x="4495800" y="1190610"/>
            <a:ext cx="3412524" cy="53264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3459-780C-E344-846F-37B70B1C72E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26" y="4857968"/>
            <a:ext cx="3094918" cy="1378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39060"/>
          <a:stretch/>
        </p:blipFill>
        <p:spPr>
          <a:xfrm>
            <a:off x="758226" y="2973449"/>
            <a:ext cx="3088289" cy="1884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5594" y="6493107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Kamat</a:t>
            </a:r>
            <a:r>
              <a:rPr lang="en-US" sz="1200" dirty="0" smtClean="0"/>
              <a:t> 2008)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0114" y="6356350"/>
            <a:ext cx="108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(Riel 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28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1069</Words>
  <Application>Microsoft Macintosh PowerPoint</Application>
  <PresentationFormat>On-screen Show (4:3)</PresentationFormat>
  <Paragraphs>148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Microsoft Word Document</vt:lpstr>
      <vt:lpstr>Quantum Dots in Solar Cells</vt:lpstr>
      <vt:lpstr>Photovoltaics (PVs)</vt:lpstr>
      <vt:lpstr>Semiconductor Review</vt:lpstr>
      <vt:lpstr>Semiconductors in PV</vt:lpstr>
      <vt:lpstr>Energy Losses</vt:lpstr>
      <vt:lpstr>Thin Film PVs</vt:lpstr>
      <vt:lpstr>Quantum Dots</vt:lpstr>
      <vt:lpstr>QDPV Types</vt:lpstr>
      <vt:lpstr>Experiments</vt:lpstr>
      <vt:lpstr>Schottkey-Junction Cells</vt:lpstr>
      <vt:lpstr>Polymer-Semiconductor</vt:lpstr>
      <vt:lpstr>Nanorod Detail</vt:lpstr>
      <vt:lpstr>QDSSC</vt:lpstr>
      <vt:lpstr>CdSe – TiO2 Absorbance</vt:lpstr>
      <vt:lpstr>Size Effect on Efficiency</vt:lpstr>
      <vt:lpstr>Current State of QD-PVs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Dots in Solar Cells</dc:title>
  <dc:creator>Hugh</dc:creator>
  <cp:lastModifiedBy>Hugh</cp:lastModifiedBy>
  <cp:revision>83</cp:revision>
  <dcterms:created xsi:type="dcterms:W3CDTF">2016-11-13T20:26:43Z</dcterms:created>
  <dcterms:modified xsi:type="dcterms:W3CDTF">2016-11-21T21:07:58Z</dcterms:modified>
</cp:coreProperties>
</file>