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90" r:id="rId2"/>
    <p:sldId id="291" r:id="rId3"/>
    <p:sldId id="316" r:id="rId4"/>
    <p:sldId id="292" r:id="rId5"/>
    <p:sldId id="314" r:id="rId6"/>
    <p:sldId id="257" r:id="rId7"/>
    <p:sldId id="330" r:id="rId8"/>
    <p:sldId id="286" r:id="rId9"/>
    <p:sldId id="329" r:id="rId10"/>
    <p:sldId id="294" r:id="rId11"/>
    <p:sldId id="258" r:id="rId12"/>
    <p:sldId id="259" r:id="rId13"/>
    <p:sldId id="261" r:id="rId14"/>
    <p:sldId id="268" r:id="rId15"/>
    <p:sldId id="269" r:id="rId16"/>
    <p:sldId id="270" r:id="rId17"/>
    <p:sldId id="262" r:id="rId18"/>
    <p:sldId id="359" r:id="rId19"/>
    <p:sldId id="273" r:id="rId20"/>
    <p:sldId id="278" r:id="rId21"/>
    <p:sldId id="279" r:id="rId22"/>
    <p:sldId id="280" r:id="rId23"/>
    <p:sldId id="274" r:id="rId24"/>
    <p:sldId id="281" r:id="rId25"/>
    <p:sldId id="282" r:id="rId26"/>
    <p:sldId id="283" r:id="rId27"/>
    <p:sldId id="275" r:id="rId28"/>
    <p:sldId id="260" r:id="rId29"/>
    <p:sldId id="334" r:id="rId30"/>
    <p:sldId id="336" r:id="rId31"/>
    <p:sldId id="335" r:id="rId32"/>
    <p:sldId id="381" r:id="rId33"/>
    <p:sldId id="325" r:id="rId34"/>
    <p:sldId id="357" r:id="rId35"/>
    <p:sldId id="361" r:id="rId36"/>
    <p:sldId id="326" r:id="rId37"/>
    <p:sldId id="312" r:id="rId38"/>
    <p:sldId id="356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0" autoAdjust="0"/>
  </p:normalViewPr>
  <p:slideViewPr>
    <p:cSldViewPr snapToGrid="0" snapToObjects="1">
      <p:cViewPr>
        <p:scale>
          <a:sx n="100" d="100"/>
          <a:sy n="100" d="100"/>
        </p:scale>
        <p:origin x="-12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aelgelb:Library:Containers:com.apple.mail:Data:Library:Mail%20Downloads:01322D19-E0E7-49BE-B242-A86AFF9D033E:MPSII%20%20Distribution%204225-4267-Gelb%20update%2010-7-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032;&#36039;&#26009;&#22846;\pompe\Pompe%20paper\Pompe%20paper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MPS II  Activity    Date 10/07/14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(n=4964)  Mean= 31.99   20%of mean = 6.40</a:t>
            </a:r>
            <a:endParaRPr lang="en-US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1662101287403"/>
          <c:y val="0.198797391946119"/>
          <c:w val="0.840124798264145"/>
          <c:h val="0.664046638024996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'MPSII Plot'!$A$2:$A$63</c:f>
              <c:strCache>
                <c:ptCount val="6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More</c:v>
                </c:pt>
              </c:strCache>
            </c:strRef>
          </c:cat>
          <c:val>
            <c:numRef>
              <c:f>'MPSII Plot'!$B$2:$B$63</c:f>
              <c:numCache>
                <c:formatCode>General</c:formatCode>
                <c:ptCount val="6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2.0</c:v>
                </c:pt>
                <c:pt idx="13">
                  <c:v>1.0</c:v>
                </c:pt>
                <c:pt idx="14">
                  <c:v>1.0</c:v>
                </c:pt>
                <c:pt idx="15">
                  <c:v>5.0</c:v>
                </c:pt>
                <c:pt idx="16">
                  <c:v>8.0</c:v>
                </c:pt>
                <c:pt idx="17">
                  <c:v>9.0</c:v>
                </c:pt>
                <c:pt idx="18">
                  <c:v>19.0</c:v>
                </c:pt>
                <c:pt idx="19">
                  <c:v>26.0</c:v>
                </c:pt>
                <c:pt idx="20">
                  <c:v>40.0</c:v>
                </c:pt>
                <c:pt idx="21">
                  <c:v>57.0</c:v>
                </c:pt>
                <c:pt idx="22">
                  <c:v>84.0</c:v>
                </c:pt>
                <c:pt idx="23">
                  <c:v>134.0</c:v>
                </c:pt>
                <c:pt idx="24">
                  <c:v>141.0</c:v>
                </c:pt>
                <c:pt idx="25">
                  <c:v>214.0</c:v>
                </c:pt>
                <c:pt idx="26">
                  <c:v>240.0</c:v>
                </c:pt>
                <c:pt idx="27">
                  <c:v>248.0</c:v>
                </c:pt>
                <c:pt idx="28">
                  <c:v>299.0</c:v>
                </c:pt>
                <c:pt idx="29">
                  <c:v>281.0</c:v>
                </c:pt>
                <c:pt idx="30">
                  <c:v>312.0</c:v>
                </c:pt>
                <c:pt idx="31">
                  <c:v>282.0</c:v>
                </c:pt>
                <c:pt idx="32">
                  <c:v>289.0</c:v>
                </c:pt>
                <c:pt idx="33">
                  <c:v>303.0</c:v>
                </c:pt>
                <c:pt idx="34">
                  <c:v>310.0</c:v>
                </c:pt>
                <c:pt idx="35">
                  <c:v>259.0</c:v>
                </c:pt>
                <c:pt idx="36">
                  <c:v>235.0</c:v>
                </c:pt>
                <c:pt idx="37">
                  <c:v>223.0</c:v>
                </c:pt>
                <c:pt idx="38">
                  <c:v>183.0</c:v>
                </c:pt>
                <c:pt idx="39">
                  <c:v>144.0</c:v>
                </c:pt>
                <c:pt idx="40">
                  <c:v>112.0</c:v>
                </c:pt>
                <c:pt idx="41">
                  <c:v>97.0</c:v>
                </c:pt>
                <c:pt idx="42">
                  <c:v>66.0</c:v>
                </c:pt>
                <c:pt idx="43">
                  <c:v>67.0</c:v>
                </c:pt>
                <c:pt idx="44">
                  <c:v>43.0</c:v>
                </c:pt>
                <c:pt idx="45">
                  <c:v>49.0</c:v>
                </c:pt>
                <c:pt idx="46">
                  <c:v>38.0</c:v>
                </c:pt>
                <c:pt idx="47">
                  <c:v>25.0</c:v>
                </c:pt>
                <c:pt idx="48">
                  <c:v>19.0</c:v>
                </c:pt>
                <c:pt idx="49">
                  <c:v>14.0</c:v>
                </c:pt>
                <c:pt idx="50">
                  <c:v>20.0</c:v>
                </c:pt>
                <c:pt idx="51">
                  <c:v>12.0</c:v>
                </c:pt>
                <c:pt idx="52">
                  <c:v>10.0</c:v>
                </c:pt>
                <c:pt idx="53">
                  <c:v>4.0</c:v>
                </c:pt>
                <c:pt idx="54">
                  <c:v>9.0</c:v>
                </c:pt>
                <c:pt idx="55">
                  <c:v>4.0</c:v>
                </c:pt>
                <c:pt idx="56">
                  <c:v>0.0</c:v>
                </c:pt>
                <c:pt idx="57">
                  <c:v>4.0</c:v>
                </c:pt>
                <c:pt idx="58">
                  <c:v>3.0</c:v>
                </c:pt>
                <c:pt idx="59">
                  <c:v>1.0</c:v>
                </c:pt>
                <c:pt idx="60">
                  <c:v>3.0</c:v>
                </c:pt>
                <c:pt idx="61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0046840"/>
        <c:axId val="-2038410776"/>
      </c:barChart>
      <c:catAx>
        <c:axId val="-2010046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uMoles/Hr/L</a:t>
                </a:r>
              </a:p>
            </c:rich>
          </c:tx>
          <c:overlay val="0"/>
        </c:title>
        <c:majorTickMark val="out"/>
        <c:minorTickMark val="none"/>
        <c:tickLblPos val="nextTo"/>
        <c:crossAx val="-2038410776"/>
        <c:crosses val="autoZero"/>
        <c:auto val="1"/>
        <c:lblAlgn val="ctr"/>
        <c:lblOffset val="100"/>
        <c:noMultiLvlLbl val="0"/>
      </c:catAx>
      <c:valAx>
        <c:axId val="-20384107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10046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6442593436152"/>
          <c:y val="0.0271870673148024"/>
          <c:w val="0.744290319082016"/>
          <c:h val="0.911468209996099"/>
        </c:manualLayout>
      </c:layout>
      <c:scatterChart>
        <c:scatterStyle val="lineMarker"/>
        <c:varyColors val="0"/>
        <c:ser>
          <c:idx val="0"/>
          <c:order val="0"/>
          <c:tx>
            <c:strRef>
              <c:f>工作表2!$B$1</c:f>
              <c:strCache>
                <c:ptCount val="1"/>
                <c:pt idx="0">
                  <c:v>IOPD</c:v>
                </c:pt>
              </c:strCache>
            </c:strRef>
          </c:tx>
          <c:spPr>
            <a:ln w="28575">
              <a:noFill/>
            </a:ln>
          </c:spPr>
          <c:xVal>
            <c:numRef>
              <c:f>工作表2!$K$4:$K$14</c:f>
              <c:numCache>
                <c:formatCode>General</c:formatCode>
                <c:ptCount val="11"/>
                <c:pt idx="0">
                  <c:v>1.1</c:v>
                </c:pt>
                <c:pt idx="1">
                  <c:v>0.9</c:v>
                </c:pt>
                <c:pt idx="2">
                  <c:v>1.0</c:v>
                </c:pt>
                <c:pt idx="3">
                  <c:v>1.1</c:v>
                </c:pt>
                <c:pt idx="4">
                  <c:v>0.9</c:v>
                </c:pt>
                <c:pt idx="5">
                  <c:v>1.0</c:v>
                </c:pt>
                <c:pt idx="6">
                  <c:v>1.05</c:v>
                </c:pt>
                <c:pt idx="7">
                  <c:v>1.1</c:v>
                </c:pt>
                <c:pt idx="8">
                  <c:v>1.1</c:v>
                </c:pt>
                <c:pt idx="9">
                  <c:v>1.0</c:v>
                </c:pt>
                <c:pt idx="10">
                  <c:v>0.95</c:v>
                </c:pt>
              </c:numCache>
            </c:numRef>
          </c:xVal>
          <c:yVal>
            <c:numRef>
              <c:f>工作表2!$J$4:$J$14</c:f>
              <c:numCache>
                <c:formatCode>General</c:formatCode>
                <c:ptCount val="11"/>
                <c:pt idx="0">
                  <c:v>28.68548980803912</c:v>
                </c:pt>
                <c:pt idx="1">
                  <c:v>58.948397264175</c:v>
                </c:pt>
                <c:pt idx="2">
                  <c:v>91.09037634224099</c:v>
                </c:pt>
                <c:pt idx="3">
                  <c:v>209.5991711790027</c:v>
                </c:pt>
                <c:pt idx="4">
                  <c:v>454.7771014507989</c:v>
                </c:pt>
                <c:pt idx="5">
                  <c:v>195.4442204680532</c:v>
                </c:pt>
                <c:pt idx="6">
                  <c:v>37.79962134943692</c:v>
                </c:pt>
                <c:pt idx="7">
                  <c:v>61.47521690647045</c:v>
                </c:pt>
                <c:pt idx="8">
                  <c:v>475.5013622180269</c:v>
                </c:pt>
                <c:pt idx="9">
                  <c:v>753.2922838452729</c:v>
                </c:pt>
                <c:pt idx="10">
                  <c:v>25.33333333333328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LOPD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</c:marker>
          <c:xVal>
            <c:numRef>
              <c:f>工作表2!$K$26:$K$35</c:f>
              <c:numCache>
                <c:formatCode>General</c:formatCode>
                <c:ptCount val="10"/>
                <c:pt idx="0">
                  <c:v>2.1</c:v>
                </c:pt>
                <c:pt idx="1">
                  <c:v>2.1</c:v>
                </c:pt>
                <c:pt idx="2">
                  <c:v>1.9</c:v>
                </c:pt>
                <c:pt idx="3">
                  <c:v>2.1</c:v>
                </c:pt>
                <c:pt idx="4">
                  <c:v>2.0</c:v>
                </c:pt>
                <c:pt idx="5">
                  <c:v>1.9</c:v>
                </c:pt>
                <c:pt idx="6">
                  <c:v>2.0</c:v>
                </c:pt>
                <c:pt idx="7">
                  <c:v>1.9</c:v>
                </c:pt>
                <c:pt idx="8">
                  <c:v>2.0</c:v>
                </c:pt>
                <c:pt idx="9">
                  <c:v>1.9</c:v>
                </c:pt>
              </c:numCache>
            </c:numRef>
          </c:xVal>
          <c:yVal>
            <c:numRef>
              <c:f>工作表2!$J$26:$J$35</c:f>
              <c:numCache>
                <c:formatCode>General</c:formatCode>
                <c:ptCount val="10"/>
                <c:pt idx="0">
                  <c:v>8.111111111111086</c:v>
                </c:pt>
                <c:pt idx="1">
                  <c:v>27.4779671802605</c:v>
                </c:pt>
                <c:pt idx="2">
                  <c:v>24.87866954423276</c:v>
                </c:pt>
                <c:pt idx="3">
                  <c:v>90.26407629727603</c:v>
                </c:pt>
                <c:pt idx="4">
                  <c:v>68.5167276633225</c:v>
                </c:pt>
                <c:pt idx="5">
                  <c:v>83.47446536376067</c:v>
                </c:pt>
                <c:pt idx="6">
                  <c:v>207.4479316896283</c:v>
                </c:pt>
                <c:pt idx="7">
                  <c:v>384.0</c:v>
                </c:pt>
                <c:pt idx="8">
                  <c:v>20.16666666666667</c:v>
                </c:pt>
                <c:pt idx="9">
                  <c:v>62.22222222222223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工作表2!$D$1</c:f>
              <c:strCache>
                <c:ptCount val="1"/>
                <c:pt idx="0">
                  <c:v>False positive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4"/>
            <c:spPr>
              <a:noFill/>
            </c:spPr>
          </c:marker>
          <c:xVal>
            <c:numRef>
              <c:f>pseudo!$J$2:$J$291</c:f>
              <c:numCache>
                <c:formatCode>General</c:formatCode>
                <c:ptCount val="290"/>
                <c:pt idx="0">
                  <c:v>3.0</c:v>
                </c:pt>
                <c:pt idx="1">
                  <c:v>2.9</c:v>
                </c:pt>
                <c:pt idx="2">
                  <c:v>2.8</c:v>
                </c:pt>
                <c:pt idx="3">
                  <c:v>3.0</c:v>
                </c:pt>
                <c:pt idx="4">
                  <c:v>3.0</c:v>
                </c:pt>
                <c:pt idx="5">
                  <c:v>3.0</c:v>
                </c:pt>
                <c:pt idx="6">
                  <c:v>3.3</c:v>
                </c:pt>
                <c:pt idx="7">
                  <c:v>3.1</c:v>
                </c:pt>
                <c:pt idx="8">
                  <c:v>2.8</c:v>
                </c:pt>
                <c:pt idx="9">
                  <c:v>3.3</c:v>
                </c:pt>
                <c:pt idx="10">
                  <c:v>2.9</c:v>
                </c:pt>
                <c:pt idx="11">
                  <c:v>3.0</c:v>
                </c:pt>
                <c:pt idx="12">
                  <c:v>3.2</c:v>
                </c:pt>
                <c:pt idx="13">
                  <c:v>3.0</c:v>
                </c:pt>
                <c:pt idx="14">
                  <c:v>2.8</c:v>
                </c:pt>
                <c:pt idx="15">
                  <c:v>3.3</c:v>
                </c:pt>
                <c:pt idx="16">
                  <c:v>3.1</c:v>
                </c:pt>
                <c:pt idx="17">
                  <c:v>2.7</c:v>
                </c:pt>
                <c:pt idx="18">
                  <c:v>3.3</c:v>
                </c:pt>
                <c:pt idx="19">
                  <c:v>3.0</c:v>
                </c:pt>
                <c:pt idx="20">
                  <c:v>3.0</c:v>
                </c:pt>
                <c:pt idx="21">
                  <c:v>3.2</c:v>
                </c:pt>
                <c:pt idx="22">
                  <c:v>3.0</c:v>
                </c:pt>
                <c:pt idx="23">
                  <c:v>3.0</c:v>
                </c:pt>
                <c:pt idx="24">
                  <c:v>3.2</c:v>
                </c:pt>
                <c:pt idx="25">
                  <c:v>2.9</c:v>
                </c:pt>
                <c:pt idx="26">
                  <c:v>3.1</c:v>
                </c:pt>
                <c:pt idx="27">
                  <c:v>3.0</c:v>
                </c:pt>
                <c:pt idx="28">
                  <c:v>3.3</c:v>
                </c:pt>
                <c:pt idx="29">
                  <c:v>2.7</c:v>
                </c:pt>
                <c:pt idx="30">
                  <c:v>3.2</c:v>
                </c:pt>
                <c:pt idx="31">
                  <c:v>3.2</c:v>
                </c:pt>
                <c:pt idx="32">
                  <c:v>3.0</c:v>
                </c:pt>
                <c:pt idx="33">
                  <c:v>3.2</c:v>
                </c:pt>
                <c:pt idx="34">
                  <c:v>3.2</c:v>
                </c:pt>
                <c:pt idx="35">
                  <c:v>2.9</c:v>
                </c:pt>
                <c:pt idx="36">
                  <c:v>3.3</c:v>
                </c:pt>
                <c:pt idx="37">
                  <c:v>3.3</c:v>
                </c:pt>
                <c:pt idx="38">
                  <c:v>3.3</c:v>
                </c:pt>
                <c:pt idx="39">
                  <c:v>3.1</c:v>
                </c:pt>
                <c:pt idx="40">
                  <c:v>3.0</c:v>
                </c:pt>
                <c:pt idx="41">
                  <c:v>2.9</c:v>
                </c:pt>
                <c:pt idx="42">
                  <c:v>3.0</c:v>
                </c:pt>
                <c:pt idx="43">
                  <c:v>3.0</c:v>
                </c:pt>
                <c:pt idx="44">
                  <c:v>3.0</c:v>
                </c:pt>
                <c:pt idx="45">
                  <c:v>3.3</c:v>
                </c:pt>
                <c:pt idx="46">
                  <c:v>2.9</c:v>
                </c:pt>
                <c:pt idx="47">
                  <c:v>3.2</c:v>
                </c:pt>
                <c:pt idx="48">
                  <c:v>2.7</c:v>
                </c:pt>
                <c:pt idx="49">
                  <c:v>2.8</c:v>
                </c:pt>
                <c:pt idx="50">
                  <c:v>2.7</c:v>
                </c:pt>
                <c:pt idx="51">
                  <c:v>2.9</c:v>
                </c:pt>
                <c:pt idx="52">
                  <c:v>3.1</c:v>
                </c:pt>
                <c:pt idx="53">
                  <c:v>3.3</c:v>
                </c:pt>
                <c:pt idx="54">
                  <c:v>3.0</c:v>
                </c:pt>
                <c:pt idx="55">
                  <c:v>3.0</c:v>
                </c:pt>
                <c:pt idx="56">
                  <c:v>3.0</c:v>
                </c:pt>
                <c:pt idx="57">
                  <c:v>3.0</c:v>
                </c:pt>
                <c:pt idx="58">
                  <c:v>3.2</c:v>
                </c:pt>
                <c:pt idx="59">
                  <c:v>2.8</c:v>
                </c:pt>
                <c:pt idx="60">
                  <c:v>2.7</c:v>
                </c:pt>
                <c:pt idx="61">
                  <c:v>2.7</c:v>
                </c:pt>
                <c:pt idx="62">
                  <c:v>2.8</c:v>
                </c:pt>
                <c:pt idx="63">
                  <c:v>2.7</c:v>
                </c:pt>
                <c:pt idx="64">
                  <c:v>2.7</c:v>
                </c:pt>
                <c:pt idx="65">
                  <c:v>2.8</c:v>
                </c:pt>
                <c:pt idx="66">
                  <c:v>2.9</c:v>
                </c:pt>
                <c:pt idx="67">
                  <c:v>3.3</c:v>
                </c:pt>
                <c:pt idx="68">
                  <c:v>3.3</c:v>
                </c:pt>
                <c:pt idx="69">
                  <c:v>2.9</c:v>
                </c:pt>
                <c:pt idx="70">
                  <c:v>3.1</c:v>
                </c:pt>
                <c:pt idx="71">
                  <c:v>3.3</c:v>
                </c:pt>
                <c:pt idx="72">
                  <c:v>3.1</c:v>
                </c:pt>
                <c:pt idx="73">
                  <c:v>3.2</c:v>
                </c:pt>
                <c:pt idx="74">
                  <c:v>2.7</c:v>
                </c:pt>
                <c:pt idx="75">
                  <c:v>3.0</c:v>
                </c:pt>
                <c:pt idx="76">
                  <c:v>3.0</c:v>
                </c:pt>
                <c:pt idx="77">
                  <c:v>2.7</c:v>
                </c:pt>
                <c:pt idx="78">
                  <c:v>3.3</c:v>
                </c:pt>
                <c:pt idx="79">
                  <c:v>3.2</c:v>
                </c:pt>
                <c:pt idx="80">
                  <c:v>2.7</c:v>
                </c:pt>
                <c:pt idx="81">
                  <c:v>3.3</c:v>
                </c:pt>
                <c:pt idx="82">
                  <c:v>2.7</c:v>
                </c:pt>
                <c:pt idx="83">
                  <c:v>2.8</c:v>
                </c:pt>
                <c:pt idx="84">
                  <c:v>3.1</c:v>
                </c:pt>
                <c:pt idx="85">
                  <c:v>2.8</c:v>
                </c:pt>
                <c:pt idx="86">
                  <c:v>3.0</c:v>
                </c:pt>
                <c:pt idx="87">
                  <c:v>3.3</c:v>
                </c:pt>
                <c:pt idx="88">
                  <c:v>2.8</c:v>
                </c:pt>
                <c:pt idx="89">
                  <c:v>2.7</c:v>
                </c:pt>
                <c:pt idx="90">
                  <c:v>3.3</c:v>
                </c:pt>
                <c:pt idx="91">
                  <c:v>3.0</c:v>
                </c:pt>
                <c:pt idx="92">
                  <c:v>2.9</c:v>
                </c:pt>
                <c:pt idx="93">
                  <c:v>3.0</c:v>
                </c:pt>
                <c:pt idx="94">
                  <c:v>2.9</c:v>
                </c:pt>
                <c:pt idx="95">
                  <c:v>3.1</c:v>
                </c:pt>
                <c:pt idx="96">
                  <c:v>3.3</c:v>
                </c:pt>
                <c:pt idx="97">
                  <c:v>3.0</c:v>
                </c:pt>
                <c:pt idx="98">
                  <c:v>3.0</c:v>
                </c:pt>
                <c:pt idx="99">
                  <c:v>3.3</c:v>
                </c:pt>
                <c:pt idx="100">
                  <c:v>3.0</c:v>
                </c:pt>
                <c:pt idx="101">
                  <c:v>3.0</c:v>
                </c:pt>
                <c:pt idx="102">
                  <c:v>3.0</c:v>
                </c:pt>
                <c:pt idx="103">
                  <c:v>3.3</c:v>
                </c:pt>
                <c:pt idx="104">
                  <c:v>2.9</c:v>
                </c:pt>
                <c:pt idx="105">
                  <c:v>3.0</c:v>
                </c:pt>
                <c:pt idx="106">
                  <c:v>3.1</c:v>
                </c:pt>
                <c:pt idx="107">
                  <c:v>3.2</c:v>
                </c:pt>
                <c:pt idx="108">
                  <c:v>3.0</c:v>
                </c:pt>
                <c:pt idx="109">
                  <c:v>2.7</c:v>
                </c:pt>
                <c:pt idx="110">
                  <c:v>2.9</c:v>
                </c:pt>
                <c:pt idx="111">
                  <c:v>2.8</c:v>
                </c:pt>
                <c:pt idx="112">
                  <c:v>2.7</c:v>
                </c:pt>
                <c:pt idx="113">
                  <c:v>3.2</c:v>
                </c:pt>
                <c:pt idx="114">
                  <c:v>3.2</c:v>
                </c:pt>
                <c:pt idx="115">
                  <c:v>2.9</c:v>
                </c:pt>
                <c:pt idx="116">
                  <c:v>2.7</c:v>
                </c:pt>
                <c:pt idx="117">
                  <c:v>2.9</c:v>
                </c:pt>
                <c:pt idx="118">
                  <c:v>2.7</c:v>
                </c:pt>
                <c:pt idx="119">
                  <c:v>3.3</c:v>
                </c:pt>
                <c:pt idx="120">
                  <c:v>3.3</c:v>
                </c:pt>
                <c:pt idx="121">
                  <c:v>3.1</c:v>
                </c:pt>
                <c:pt idx="122">
                  <c:v>3.3</c:v>
                </c:pt>
                <c:pt idx="123">
                  <c:v>2.8</c:v>
                </c:pt>
                <c:pt idx="124">
                  <c:v>2.8</c:v>
                </c:pt>
                <c:pt idx="125">
                  <c:v>3.1</c:v>
                </c:pt>
                <c:pt idx="126">
                  <c:v>3.1</c:v>
                </c:pt>
                <c:pt idx="127">
                  <c:v>3.1</c:v>
                </c:pt>
                <c:pt idx="128">
                  <c:v>3.0</c:v>
                </c:pt>
                <c:pt idx="129">
                  <c:v>3.3</c:v>
                </c:pt>
                <c:pt idx="130">
                  <c:v>3.1</c:v>
                </c:pt>
                <c:pt idx="131">
                  <c:v>2.7</c:v>
                </c:pt>
                <c:pt idx="132">
                  <c:v>2.9</c:v>
                </c:pt>
                <c:pt idx="133">
                  <c:v>2.8</c:v>
                </c:pt>
                <c:pt idx="134">
                  <c:v>3.1</c:v>
                </c:pt>
                <c:pt idx="135">
                  <c:v>2.7</c:v>
                </c:pt>
                <c:pt idx="136">
                  <c:v>3.1</c:v>
                </c:pt>
                <c:pt idx="137">
                  <c:v>2.7</c:v>
                </c:pt>
                <c:pt idx="138">
                  <c:v>2.7</c:v>
                </c:pt>
                <c:pt idx="139">
                  <c:v>2.8</c:v>
                </c:pt>
                <c:pt idx="140">
                  <c:v>3.2</c:v>
                </c:pt>
                <c:pt idx="141">
                  <c:v>3.1</c:v>
                </c:pt>
                <c:pt idx="142">
                  <c:v>3.0</c:v>
                </c:pt>
                <c:pt idx="143">
                  <c:v>2.9</c:v>
                </c:pt>
                <c:pt idx="144">
                  <c:v>2.9</c:v>
                </c:pt>
                <c:pt idx="145">
                  <c:v>3.2</c:v>
                </c:pt>
                <c:pt idx="146">
                  <c:v>3.2</c:v>
                </c:pt>
                <c:pt idx="147">
                  <c:v>3.2</c:v>
                </c:pt>
                <c:pt idx="148">
                  <c:v>3.0</c:v>
                </c:pt>
                <c:pt idx="149">
                  <c:v>3.1</c:v>
                </c:pt>
                <c:pt idx="150">
                  <c:v>3.1</c:v>
                </c:pt>
                <c:pt idx="151">
                  <c:v>3.2</c:v>
                </c:pt>
                <c:pt idx="152">
                  <c:v>3.0</c:v>
                </c:pt>
                <c:pt idx="153">
                  <c:v>2.9</c:v>
                </c:pt>
                <c:pt idx="154">
                  <c:v>3.3</c:v>
                </c:pt>
                <c:pt idx="155">
                  <c:v>3.1</c:v>
                </c:pt>
                <c:pt idx="156">
                  <c:v>2.8</c:v>
                </c:pt>
                <c:pt idx="157">
                  <c:v>3.0</c:v>
                </c:pt>
                <c:pt idx="158">
                  <c:v>2.8</c:v>
                </c:pt>
                <c:pt idx="159">
                  <c:v>2.7</c:v>
                </c:pt>
                <c:pt idx="160">
                  <c:v>2.8</c:v>
                </c:pt>
                <c:pt idx="161">
                  <c:v>2.9</c:v>
                </c:pt>
                <c:pt idx="162">
                  <c:v>2.9</c:v>
                </c:pt>
                <c:pt idx="163">
                  <c:v>3.0</c:v>
                </c:pt>
                <c:pt idx="164">
                  <c:v>2.9</c:v>
                </c:pt>
                <c:pt idx="165">
                  <c:v>3.0</c:v>
                </c:pt>
                <c:pt idx="166">
                  <c:v>3.0</c:v>
                </c:pt>
                <c:pt idx="167">
                  <c:v>3.0</c:v>
                </c:pt>
                <c:pt idx="168">
                  <c:v>3.3</c:v>
                </c:pt>
                <c:pt idx="169">
                  <c:v>3.1</c:v>
                </c:pt>
                <c:pt idx="170">
                  <c:v>3.2</c:v>
                </c:pt>
                <c:pt idx="171">
                  <c:v>2.9</c:v>
                </c:pt>
                <c:pt idx="172">
                  <c:v>3.0</c:v>
                </c:pt>
                <c:pt idx="173">
                  <c:v>2.8</c:v>
                </c:pt>
                <c:pt idx="174">
                  <c:v>2.9</c:v>
                </c:pt>
                <c:pt idx="175">
                  <c:v>2.7</c:v>
                </c:pt>
                <c:pt idx="176">
                  <c:v>3.2</c:v>
                </c:pt>
                <c:pt idx="177">
                  <c:v>3.2</c:v>
                </c:pt>
                <c:pt idx="178">
                  <c:v>3.0</c:v>
                </c:pt>
                <c:pt idx="179">
                  <c:v>3.0</c:v>
                </c:pt>
                <c:pt idx="180">
                  <c:v>2.9</c:v>
                </c:pt>
                <c:pt idx="181">
                  <c:v>3.2</c:v>
                </c:pt>
                <c:pt idx="182">
                  <c:v>3.0</c:v>
                </c:pt>
                <c:pt idx="183">
                  <c:v>2.8</c:v>
                </c:pt>
                <c:pt idx="184">
                  <c:v>3.0</c:v>
                </c:pt>
                <c:pt idx="185">
                  <c:v>3.0</c:v>
                </c:pt>
                <c:pt idx="186">
                  <c:v>3.2</c:v>
                </c:pt>
                <c:pt idx="187">
                  <c:v>3.0</c:v>
                </c:pt>
                <c:pt idx="188">
                  <c:v>3.3</c:v>
                </c:pt>
                <c:pt idx="189">
                  <c:v>2.7</c:v>
                </c:pt>
                <c:pt idx="190">
                  <c:v>2.8</c:v>
                </c:pt>
                <c:pt idx="191">
                  <c:v>3.0</c:v>
                </c:pt>
                <c:pt idx="192">
                  <c:v>3.3</c:v>
                </c:pt>
                <c:pt idx="193">
                  <c:v>3.1</c:v>
                </c:pt>
                <c:pt idx="194">
                  <c:v>2.9</c:v>
                </c:pt>
                <c:pt idx="195">
                  <c:v>2.7</c:v>
                </c:pt>
                <c:pt idx="196">
                  <c:v>3.0</c:v>
                </c:pt>
                <c:pt idx="197">
                  <c:v>3.3</c:v>
                </c:pt>
                <c:pt idx="198">
                  <c:v>3.1</c:v>
                </c:pt>
                <c:pt idx="199">
                  <c:v>2.8</c:v>
                </c:pt>
                <c:pt idx="200">
                  <c:v>2.8</c:v>
                </c:pt>
                <c:pt idx="201">
                  <c:v>3.2</c:v>
                </c:pt>
                <c:pt idx="202">
                  <c:v>2.8</c:v>
                </c:pt>
                <c:pt idx="203">
                  <c:v>3.2</c:v>
                </c:pt>
                <c:pt idx="204">
                  <c:v>2.7</c:v>
                </c:pt>
                <c:pt idx="205">
                  <c:v>3.2</c:v>
                </c:pt>
                <c:pt idx="206">
                  <c:v>3.1</c:v>
                </c:pt>
                <c:pt idx="207">
                  <c:v>3.0</c:v>
                </c:pt>
                <c:pt idx="208">
                  <c:v>3.0</c:v>
                </c:pt>
                <c:pt idx="209">
                  <c:v>3.1</c:v>
                </c:pt>
                <c:pt idx="210">
                  <c:v>3.3</c:v>
                </c:pt>
                <c:pt idx="211">
                  <c:v>2.9</c:v>
                </c:pt>
                <c:pt idx="212">
                  <c:v>3.0</c:v>
                </c:pt>
                <c:pt idx="213">
                  <c:v>2.8</c:v>
                </c:pt>
                <c:pt idx="214">
                  <c:v>2.9</c:v>
                </c:pt>
                <c:pt idx="215">
                  <c:v>3.3</c:v>
                </c:pt>
                <c:pt idx="216">
                  <c:v>3.1</c:v>
                </c:pt>
                <c:pt idx="217">
                  <c:v>2.9</c:v>
                </c:pt>
                <c:pt idx="218">
                  <c:v>3.0</c:v>
                </c:pt>
                <c:pt idx="219">
                  <c:v>2.7</c:v>
                </c:pt>
                <c:pt idx="220">
                  <c:v>2.8</c:v>
                </c:pt>
                <c:pt idx="221">
                  <c:v>3.0</c:v>
                </c:pt>
                <c:pt idx="222">
                  <c:v>2.9</c:v>
                </c:pt>
                <c:pt idx="223">
                  <c:v>2.9</c:v>
                </c:pt>
                <c:pt idx="224">
                  <c:v>3.1</c:v>
                </c:pt>
                <c:pt idx="225">
                  <c:v>2.8</c:v>
                </c:pt>
                <c:pt idx="226">
                  <c:v>3.2</c:v>
                </c:pt>
                <c:pt idx="227">
                  <c:v>3.1</c:v>
                </c:pt>
                <c:pt idx="228">
                  <c:v>3.0</c:v>
                </c:pt>
                <c:pt idx="229">
                  <c:v>2.7</c:v>
                </c:pt>
                <c:pt idx="230">
                  <c:v>3.1</c:v>
                </c:pt>
                <c:pt idx="231">
                  <c:v>2.9</c:v>
                </c:pt>
                <c:pt idx="232">
                  <c:v>3.0</c:v>
                </c:pt>
                <c:pt idx="233">
                  <c:v>3.3</c:v>
                </c:pt>
                <c:pt idx="234">
                  <c:v>3.0</c:v>
                </c:pt>
                <c:pt idx="235">
                  <c:v>3.2</c:v>
                </c:pt>
                <c:pt idx="236">
                  <c:v>2.8</c:v>
                </c:pt>
                <c:pt idx="237">
                  <c:v>2.7</c:v>
                </c:pt>
                <c:pt idx="238">
                  <c:v>2.9</c:v>
                </c:pt>
                <c:pt idx="239">
                  <c:v>3.3</c:v>
                </c:pt>
                <c:pt idx="240">
                  <c:v>3.0</c:v>
                </c:pt>
                <c:pt idx="241">
                  <c:v>3.0</c:v>
                </c:pt>
                <c:pt idx="242">
                  <c:v>3.1</c:v>
                </c:pt>
                <c:pt idx="243">
                  <c:v>3.0</c:v>
                </c:pt>
                <c:pt idx="244">
                  <c:v>3.2</c:v>
                </c:pt>
                <c:pt idx="245">
                  <c:v>3.0</c:v>
                </c:pt>
                <c:pt idx="246">
                  <c:v>3.2</c:v>
                </c:pt>
                <c:pt idx="247">
                  <c:v>3.3</c:v>
                </c:pt>
                <c:pt idx="248">
                  <c:v>3.0</c:v>
                </c:pt>
                <c:pt idx="249">
                  <c:v>3.0</c:v>
                </c:pt>
                <c:pt idx="250">
                  <c:v>2.8</c:v>
                </c:pt>
                <c:pt idx="251">
                  <c:v>3.0</c:v>
                </c:pt>
                <c:pt idx="252">
                  <c:v>2.7</c:v>
                </c:pt>
                <c:pt idx="253">
                  <c:v>3.2</c:v>
                </c:pt>
                <c:pt idx="254">
                  <c:v>3.0</c:v>
                </c:pt>
                <c:pt idx="255">
                  <c:v>3.0</c:v>
                </c:pt>
                <c:pt idx="256">
                  <c:v>3.1</c:v>
                </c:pt>
                <c:pt idx="257">
                  <c:v>2.8</c:v>
                </c:pt>
                <c:pt idx="258">
                  <c:v>3.0</c:v>
                </c:pt>
                <c:pt idx="259">
                  <c:v>3.1</c:v>
                </c:pt>
                <c:pt idx="260">
                  <c:v>3.2</c:v>
                </c:pt>
                <c:pt idx="261">
                  <c:v>2.9</c:v>
                </c:pt>
                <c:pt idx="262">
                  <c:v>2.8</c:v>
                </c:pt>
                <c:pt idx="263">
                  <c:v>3.1</c:v>
                </c:pt>
                <c:pt idx="264">
                  <c:v>2.9</c:v>
                </c:pt>
                <c:pt idx="265">
                  <c:v>2.8</c:v>
                </c:pt>
                <c:pt idx="266">
                  <c:v>2.8</c:v>
                </c:pt>
                <c:pt idx="267">
                  <c:v>3.2</c:v>
                </c:pt>
                <c:pt idx="268">
                  <c:v>3.2</c:v>
                </c:pt>
                <c:pt idx="269">
                  <c:v>2.7</c:v>
                </c:pt>
                <c:pt idx="270">
                  <c:v>2.7</c:v>
                </c:pt>
                <c:pt idx="271">
                  <c:v>3.0</c:v>
                </c:pt>
                <c:pt idx="272">
                  <c:v>2.9</c:v>
                </c:pt>
                <c:pt idx="273">
                  <c:v>2.7</c:v>
                </c:pt>
                <c:pt idx="274">
                  <c:v>2.7</c:v>
                </c:pt>
                <c:pt idx="275">
                  <c:v>2.9</c:v>
                </c:pt>
                <c:pt idx="276">
                  <c:v>2.8</c:v>
                </c:pt>
                <c:pt idx="277">
                  <c:v>3.3</c:v>
                </c:pt>
                <c:pt idx="278">
                  <c:v>2.7</c:v>
                </c:pt>
                <c:pt idx="279">
                  <c:v>2.8</c:v>
                </c:pt>
                <c:pt idx="280">
                  <c:v>3.0</c:v>
                </c:pt>
                <c:pt idx="281">
                  <c:v>3.1</c:v>
                </c:pt>
                <c:pt idx="282">
                  <c:v>3.3</c:v>
                </c:pt>
                <c:pt idx="283">
                  <c:v>2.8</c:v>
                </c:pt>
                <c:pt idx="284">
                  <c:v>2.7</c:v>
                </c:pt>
                <c:pt idx="285">
                  <c:v>3.0</c:v>
                </c:pt>
                <c:pt idx="286">
                  <c:v>3.1</c:v>
                </c:pt>
                <c:pt idx="287">
                  <c:v>2.8</c:v>
                </c:pt>
                <c:pt idx="288">
                  <c:v>3.0</c:v>
                </c:pt>
                <c:pt idx="289">
                  <c:v>3.0</c:v>
                </c:pt>
              </c:numCache>
            </c:numRef>
          </c:xVal>
          <c:yVal>
            <c:numRef>
              <c:f>pseudo!$H$2:$H$291</c:f>
              <c:numCache>
                <c:formatCode>0.00_ </c:formatCode>
                <c:ptCount val="290"/>
                <c:pt idx="0">
                  <c:v>126.7931714202902</c:v>
                </c:pt>
                <c:pt idx="1">
                  <c:v>14.81277138972582</c:v>
                </c:pt>
                <c:pt idx="2">
                  <c:v>13.67743954477531</c:v>
                </c:pt>
                <c:pt idx="3">
                  <c:v>13.27203945188903</c:v>
                </c:pt>
                <c:pt idx="4">
                  <c:v>11.94807207475222</c:v>
                </c:pt>
                <c:pt idx="5">
                  <c:v>11.72939792864304</c:v>
                </c:pt>
                <c:pt idx="6">
                  <c:v>11.48450154244138</c:v>
                </c:pt>
                <c:pt idx="7">
                  <c:v>11.40877016092722</c:v>
                </c:pt>
                <c:pt idx="8">
                  <c:v>11.29480834039452</c:v>
                </c:pt>
                <c:pt idx="9">
                  <c:v>11.07531159320845</c:v>
                </c:pt>
                <c:pt idx="10">
                  <c:v>11.057722267043</c:v>
                </c:pt>
                <c:pt idx="11">
                  <c:v>10.93200045000413</c:v>
                </c:pt>
                <c:pt idx="12">
                  <c:v>10.91277703658861</c:v>
                </c:pt>
                <c:pt idx="13">
                  <c:v>10.8225501647157</c:v>
                </c:pt>
                <c:pt idx="14">
                  <c:v>10.77896902276478</c:v>
                </c:pt>
                <c:pt idx="15">
                  <c:v>10.74476480891496</c:v>
                </c:pt>
                <c:pt idx="16">
                  <c:v>10.60990402022387</c:v>
                </c:pt>
                <c:pt idx="17">
                  <c:v>10.4835946202508</c:v>
                </c:pt>
                <c:pt idx="18">
                  <c:v>10.38833899468119</c:v>
                </c:pt>
                <c:pt idx="19">
                  <c:v>10.33359755804786</c:v>
                </c:pt>
                <c:pt idx="20">
                  <c:v>10.19006156819811</c:v>
                </c:pt>
                <c:pt idx="21">
                  <c:v>10.10584899326556</c:v>
                </c:pt>
                <c:pt idx="22">
                  <c:v>9.91242333925097</c:v>
                </c:pt>
                <c:pt idx="23">
                  <c:v>9.761108423614528</c:v>
                </c:pt>
                <c:pt idx="24">
                  <c:v>9.475078663904195</c:v>
                </c:pt>
                <c:pt idx="25">
                  <c:v>9.122961491243998</c:v>
                </c:pt>
                <c:pt idx="26">
                  <c:v>8.83040023199766</c:v>
                </c:pt>
                <c:pt idx="27">
                  <c:v>8.794245621879536</c:v>
                </c:pt>
                <c:pt idx="28">
                  <c:v>8.77746547754224</c:v>
                </c:pt>
                <c:pt idx="29">
                  <c:v>8.771581192841283</c:v>
                </c:pt>
                <c:pt idx="30">
                  <c:v>8.49551467628224</c:v>
                </c:pt>
                <c:pt idx="31">
                  <c:v>8.40677966101695</c:v>
                </c:pt>
                <c:pt idx="32">
                  <c:v>8.202553444086714</c:v>
                </c:pt>
                <c:pt idx="33">
                  <c:v>8.201959408108168</c:v>
                </c:pt>
                <c:pt idx="34">
                  <c:v>8.141910604320925</c:v>
                </c:pt>
                <c:pt idx="35">
                  <c:v>8.101121769132922</c:v>
                </c:pt>
                <c:pt idx="36">
                  <c:v>7.96396452296992</c:v>
                </c:pt>
                <c:pt idx="37">
                  <c:v>7.948713478322714</c:v>
                </c:pt>
                <c:pt idx="38">
                  <c:v>7.94661231197482</c:v>
                </c:pt>
                <c:pt idx="39">
                  <c:v>7.922775066288175</c:v>
                </c:pt>
                <c:pt idx="40">
                  <c:v>7.819412941961146</c:v>
                </c:pt>
                <c:pt idx="41">
                  <c:v>7.793335764512508</c:v>
                </c:pt>
                <c:pt idx="42">
                  <c:v>7.712451941527465</c:v>
                </c:pt>
                <c:pt idx="43">
                  <c:v>7.67063445497537</c:v>
                </c:pt>
                <c:pt idx="44">
                  <c:v>7.644071098260094</c:v>
                </c:pt>
                <c:pt idx="45">
                  <c:v>7.611479936218707</c:v>
                </c:pt>
                <c:pt idx="46">
                  <c:v>7.587205037971056</c:v>
                </c:pt>
                <c:pt idx="47">
                  <c:v>7.541937909460978</c:v>
                </c:pt>
                <c:pt idx="48">
                  <c:v>7.538143857729779</c:v>
                </c:pt>
                <c:pt idx="49">
                  <c:v>7.511410693087397</c:v>
                </c:pt>
                <c:pt idx="50">
                  <c:v>7.504770210654994</c:v>
                </c:pt>
                <c:pt idx="51">
                  <c:v>7.256565004309901</c:v>
                </c:pt>
                <c:pt idx="52">
                  <c:v>7.222731910041617</c:v>
                </c:pt>
                <c:pt idx="53">
                  <c:v>7.155456980854598</c:v>
                </c:pt>
                <c:pt idx="54">
                  <c:v>7.131345756138447</c:v>
                </c:pt>
                <c:pt idx="55">
                  <c:v>7.10542600168607</c:v>
                </c:pt>
                <c:pt idx="56">
                  <c:v>7.104376863488069</c:v>
                </c:pt>
                <c:pt idx="57">
                  <c:v>7.095838346837573</c:v>
                </c:pt>
                <c:pt idx="58">
                  <c:v>7.073020369699599</c:v>
                </c:pt>
                <c:pt idx="59">
                  <c:v>7.047791961690678</c:v>
                </c:pt>
                <c:pt idx="60">
                  <c:v>7.01502738283063</c:v>
                </c:pt>
                <c:pt idx="61">
                  <c:v>7.001485836204207</c:v>
                </c:pt>
                <c:pt idx="62">
                  <c:v>6.96522917194273</c:v>
                </c:pt>
                <c:pt idx="63">
                  <c:v>6.959188304666768</c:v>
                </c:pt>
                <c:pt idx="64">
                  <c:v>6.954575408109529</c:v>
                </c:pt>
                <c:pt idx="65">
                  <c:v>6.77761696002364</c:v>
                </c:pt>
                <c:pt idx="66">
                  <c:v>6.67372747418507</c:v>
                </c:pt>
                <c:pt idx="67">
                  <c:v>6.637532593444714</c:v>
                </c:pt>
                <c:pt idx="68">
                  <c:v>6.63156769457265</c:v>
                </c:pt>
                <c:pt idx="69">
                  <c:v>6.606746559720229</c:v>
                </c:pt>
                <c:pt idx="70">
                  <c:v>6.58919479263779</c:v>
                </c:pt>
                <c:pt idx="71">
                  <c:v>6.575805307451295</c:v>
                </c:pt>
                <c:pt idx="72">
                  <c:v>6.574088595287877</c:v>
                </c:pt>
                <c:pt idx="73">
                  <c:v>6.540512801498121</c:v>
                </c:pt>
                <c:pt idx="74">
                  <c:v>6.434132131472596</c:v>
                </c:pt>
                <c:pt idx="75">
                  <c:v>6.334272365322446</c:v>
                </c:pt>
                <c:pt idx="76">
                  <c:v>6.332957996042874</c:v>
                </c:pt>
                <c:pt idx="77">
                  <c:v>6.275378237585387</c:v>
                </c:pt>
                <c:pt idx="78">
                  <c:v>6.268904357897049</c:v>
                </c:pt>
                <c:pt idx="79">
                  <c:v>6.264999436028876</c:v>
                </c:pt>
                <c:pt idx="80">
                  <c:v>6.24</c:v>
                </c:pt>
                <c:pt idx="81">
                  <c:v>6.193588848859243</c:v>
                </c:pt>
                <c:pt idx="82">
                  <c:v>6.169784078731773</c:v>
                </c:pt>
                <c:pt idx="83">
                  <c:v>6.159999857200925</c:v>
                </c:pt>
                <c:pt idx="84">
                  <c:v>6.125210519541431</c:v>
                </c:pt>
                <c:pt idx="85">
                  <c:v>5.99137498359253</c:v>
                </c:pt>
                <c:pt idx="86">
                  <c:v>5.984601321618622</c:v>
                </c:pt>
                <c:pt idx="87">
                  <c:v>5.97075667571403</c:v>
                </c:pt>
                <c:pt idx="88">
                  <c:v>5.9486388644812</c:v>
                </c:pt>
                <c:pt idx="89">
                  <c:v>5.890710873963187</c:v>
                </c:pt>
                <c:pt idx="90">
                  <c:v>5.864135888618756</c:v>
                </c:pt>
                <c:pt idx="91">
                  <c:v>5.83155123733554</c:v>
                </c:pt>
                <c:pt idx="92">
                  <c:v>5.823529411764707</c:v>
                </c:pt>
                <c:pt idx="93">
                  <c:v>5.79992316934707</c:v>
                </c:pt>
                <c:pt idx="94">
                  <c:v>5.79312519455208</c:v>
                </c:pt>
                <c:pt idx="95">
                  <c:v>5.770675588329336</c:v>
                </c:pt>
                <c:pt idx="96">
                  <c:v>5.707770317101946</c:v>
                </c:pt>
                <c:pt idx="97">
                  <c:v>5.667086049172953</c:v>
                </c:pt>
                <c:pt idx="98">
                  <c:v>5.63177019022517</c:v>
                </c:pt>
                <c:pt idx="99">
                  <c:v>5.509157110270556</c:v>
                </c:pt>
                <c:pt idx="100">
                  <c:v>5.48083134296821</c:v>
                </c:pt>
                <c:pt idx="101">
                  <c:v>5.46972144308798</c:v>
                </c:pt>
                <c:pt idx="102">
                  <c:v>5.45049654386355</c:v>
                </c:pt>
                <c:pt idx="103">
                  <c:v>5.415844819508674</c:v>
                </c:pt>
                <c:pt idx="104">
                  <c:v>5.41171849444935</c:v>
                </c:pt>
                <c:pt idx="105">
                  <c:v>5.407314265310925</c:v>
                </c:pt>
                <c:pt idx="106">
                  <c:v>5.406613831100962</c:v>
                </c:pt>
                <c:pt idx="107">
                  <c:v>5.36824021035348</c:v>
                </c:pt>
                <c:pt idx="108">
                  <c:v>5.348215993167085</c:v>
                </c:pt>
                <c:pt idx="109">
                  <c:v>5.305079425908557</c:v>
                </c:pt>
                <c:pt idx="110">
                  <c:v>5.243263227699308</c:v>
                </c:pt>
                <c:pt idx="111">
                  <c:v>5.193563518296275</c:v>
                </c:pt>
                <c:pt idx="112">
                  <c:v>5.178038417999041</c:v>
                </c:pt>
                <c:pt idx="113">
                  <c:v>5.17293033493417</c:v>
                </c:pt>
                <c:pt idx="114">
                  <c:v>5.110353298545494</c:v>
                </c:pt>
                <c:pt idx="115">
                  <c:v>5.080112390257326</c:v>
                </c:pt>
                <c:pt idx="116">
                  <c:v>5.073649147172758</c:v>
                </c:pt>
                <c:pt idx="117">
                  <c:v>5.027595319478986</c:v>
                </c:pt>
                <c:pt idx="118">
                  <c:v>4.10827249960119</c:v>
                </c:pt>
                <c:pt idx="119">
                  <c:v>4.993938827654335</c:v>
                </c:pt>
                <c:pt idx="120">
                  <c:v>4.98576759660338</c:v>
                </c:pt>
                <c:pt idx="121">
                  <c:v>4.977143462973298</c:v>
                </c:pt>
                <c:pt idx="122">
                  <c:v>4.971582687423945</c:v>
                </c:pt>
                <c:pt idx="123">
                  <c:v>4.968712687795546</c:v>
                </c:pt>
                <c:pt idx="124">
                  <c:v>4.96371247184755</c:v>
                </c:pt>
                <c:pt idx="125">
                  <c:v>4.936407292962051</c:v>
                </c:pt>
                <c:pt idx="126">
                  <c:v>4.910178512663593</c:v>
                </c:pt>
                <c:pt idx="127">
                  <c:v>4.895171474128495</c:v>
                </c:pt>
                <c:pt idx="128">
                  <c:v>4.886143393886388</c:v>
                </c:pt>
                <c:pt idx="129">
                  <c:v>4.8810426749926</c:v>
                </c:pt>
                <c:pt idx="130">
                  <c:v>4.824263203379127</c:v>
                </c:pt>
                <c:pt idx="131">
                  <c:v>4.81395398586166</c:v>
                </c:pt>
                <c:pt idx="132">
                  <c:v>4.78129841101798</c:v>
                </c:pt>
                <c:pt idx="133">
                  <c:v>4.769398908829025</c:v>
                </c:pt>
                <c:pt idx="134">
                  <c:v>4.761281436363578</c:v>
                </c:pt>
                <c:pt idx="135">
                  <c:v>4.759830353495329</c:v>
                </c:pt>
                <c:pt idx="136">
                  <c:v>4.747252747252747</c:v>
                </c:pt>
                <c:pt idx="137">
                  <c:v>4.718123806727471</c:v>
                </c:pt>
                <c:pt idx="138">
                  <c:v>4.712753235607042</c:v>
                </c:pt>
                <c:pt idx="139">
                  <c:v>4.70974261005161</c:v>
                </c:pt>
                <c:pt idx="140">
                  <c:v>4.688261006533096</c:v>
                </c:pt>
                <c:pt idx="141">
                  <c:v>4.676047137179773</c:v>
                </c:pt>
                <c:pt idx="142">
                  <c:v>4.599303820449883</c:v>
                </c:pt>
                <c:pt idx="143">
                  <c:v>4.586881808431468</c:v>
                </c:pt>
                <c:pt idx="144">
                  <c:v>4.554112804858726</c:v>
                </c:pt>
                <c:pt idx="145">
                  <c:v>4.53287909451409</c:v>
                </c:pt>
                <c:pt idx="146">
                  <c:v>4.511962915557448</c:v>
                </c:pt>
                <c:pt idx="147">
                  <c:v>4.502360977750235</c:v>
                </c:pt>
                <c:pt idx="148">
                  <c:v>4.482022009215578</c:v>
                </c:pt>
                <c:pt idx="149">
                  <c:v>4.458014272062037</c:v>
                </c:pt>
                <c:pt idx="150">
                  <c:v>4.452427936083748</c:v>
                </c:pt>
                <c:pt idx="151">
                  <c:v>4.447619047619048</c:v>
                </c:pt>
                <c:pt idx="152">
                  <c:v>4.44362913405176</c:v>
                </c:pt>
                <c:pt idx="153">
                  <c:v>4.405233391185133</c:v>
                </c:pt>
                <c:pt idx="154">
                  <c:v>4.385498246430465</c:v>
                </c:pt>
                <c:pt idx="155">
                  <c:v>4.376998898325731</c:v>
                </c:pt>
                <c:pt idx="156">
                  <c:v>4.35869862770319</c:v>
                </c:pt>
                <c:pt idx="157">
                  <c:v>4.356666467987426</c:v>
                </c:pt>
                <c:pt idx="158">
                  <c:v>4.301767177997716</c:v>
                </c:pt>
                <c:pt idx="159">
                  <c:v>4.27206613077019</c:v>
                </c:pt>
                <c:pt idx="160">
                  <c:v>4.26881642637564</c:v>
                </c:pt>
                <c:pt idx="161">
                  <c:v>4.256107307406785</c:v>
                </c:pt>
                <c:pt idx="162">
                  <c:v>4.25586693027009</c:v>
                </c:pt>
                <c:pt idx="163">
                  <c:v>4.21882308926299</c:v>
                </c:pt>
                <c:pt idx="164">
                  <c:v>4.203505051708687</c:v>
                </c:pt>
                <c:pt idx="165">
                  <c:v>4.195248357633378</c:v>
                </c:pt>
                <c:pt idx="166">
                  <c:v>4.170784857779273</c:v>
                </c:pt>
                <c:pt idx="167">
                  <c:v>4.109290767744342</c:v>
                </c:pt>
                <c:pt idx="168">
                  <c:v>4.037085704813516</c:v>
                </c:pt>
                <c:pt idx="169">
                  <c:v>4.027129529599747</c:v>
                </c:pt>
                <c:pt idx="170">
                  <c:v>4.014296269987194</c:v>
                </c:pt>
                <c:pt idx="171">
                  <c:v>4.011060617499047</c:v>
                </c:pt>
                <c:pt idx="172">
                  <c:v>4.007080314056584</c:v>
                </c:pt>
                <c:pt idx="173">
                  <c:v>3.999379623804383</c:v>
                </c:pt>
                <c:pt idx="174">
                  <c:v>3.99749088381342</c:v>
                </c:pt>
                <c:pt idx="175">
                  <c:v>3.980065676604904</c:v>
                </c:pt>
                <c:pt idx="176">
                  <c:v>3.973149476645455</c:v>
                </c:pt>
                <c:pt idx="177">
                  <c:v>3.962112577836198</c:v>
                </c:pt>
                <c:pt idx="178">
                  <c:v>3.954879592682943</c:v>
                </c:pt>
                <c:pt idx="179">
                  <c:v>3.944960125169838</c:v>
                </c:pt>
                <c:pt idx="180">
                  <c:v>3.918775585626164</c:v>
                </c:pt>
                <c:pt idx="181">
                  <c:v>3.914327036336291</c:v>
                </c:pt>
                <c:pt idx="182">
                  <c:v>3.90856628397619</c:v>
                </c:pt>
                <c:pt idx="183">
                  <c:v>3.899042079896176</c:v>
                </c:pt>
                <c:pt idx="184">
                  <c:v>3.856384929893974</c:v>
                </c:pt>
                <c:pt idx="185">
                  <c:v>3.832369824113376</c:v>
                </c:pt>
                <c:pt idx="186">
                  <c:v>3.823401516671705</c:v>
                </c:pt>
                <c:pt idx="187">
                  <c:v>3.822911972567663</c:v>
                </c:pt>
                <c:pt idx="188">
                  <c:v>3.816706270840036</c:v>
                </c:pt>
                <c:pt idx="189">
                  <c:v>3.810124095033323</c:v>
                </c:pt>
                <c:pt idx="190">
                  <c:v>3.808506358950104</c:v>
                </c:pt>
                <c:pt idx="191">
                  <c:v>3.784092428314226</c:v>
                </c:pt>
                <c:pt idx="192">
                  <c:v>3.781617011321397</c:v>
                </c:pt>
                <c:pt idx="193">
                  <c:v>3.759847719075965</c:v>
                </c:pt>
                <c:pt idx="194">
                  <c:v>3.759095204212307</c:v>
                </c:pt>
                <c:pt idx="195">
                  <c:v>3.749275433237372</c:v>
                </c:pt>
                <c:pt idx="196">
                  <c:v>3.731338565356129</c:v>
                </c:pt>
                <c:pt idx="197">
                  <c:v>3.728102526153158</c:v>
                </c:pt>
                <c:pt idx="198">
                  <c:v>3.674205323230696</c:v>
                </c:pt>
                <c:pt idx="199">
                  <c:v>3.664543049114344</c:v>
                </c:pt>
                <c:pt idx="200">
                  <c:v>3.659070575763168</c:v>
                </c:pt>
                <c:pt idx="201">
                  <c:v>3.611353353872994</c:v>
                </c:pt>
                <c:pt idx="202">
                  <c:v>3.578958424690604</c:v>
                </c:pt>
                <c:pt idx="203">
                  <c:v>3.565656565656565</c:v>
                </c:pt>
                <c:pt idx="204">
                  <c:v>3.552987839280449</c:v>
                </c:pt>
                <c:pt idx="205">
                  <c:v>3.548236374226888</c:v>
                </c:pt>
                <c:pt idx="206">
                  <c:v>3.523348169722377</c:v>
                </c:pt>
                <c:pt idx="207">
                  <c:v>3.523135870008324</c:v>
                </c:pt>
                <c:pt idx="208">
                  <c:v>3.490562934331308</c:v>
                </c:pt>
                <c:pt idx="209">
                  <c:v>3.473506949193518</c:v>
                </c:pt>
                <c:pt idx="210">
                  <c:v>3.471256618617544</c:v>
                </c:pt>
                <c:pt idx="211">
                  <c:v>3.452966615994991</c:v>
                </c:pt>
                <c:pt idx="212">
                  <c:v>3.429752066115703</c:v>
                </c:pt>
                <c:pt idx="213">
                  <c:v>3.418637670033389</c:v>
                </c:pt>
                <c:pt idx="214">
                  <c:v>3.381841138723276</c:v>
                </c:pt>
                <c:pt idx="215">
                  <c:v>3.361708262791977</c:v>
                </c:pt>
                <c:pt idx="216">
                  <c:v>3.356574468023339</c:v>
                </c:pt>
                <c:pt idx="217">
                  <c:v>3.35468544212577</c:v>
                </c:pt>
                <c:pt idx="218">
                  <c:v>3.349592155000874</c:v>
                </c:pt>
                <c:pt idx="219">
                  <c:v>3.336562829674362</c:v>
                </c:pt>
                <c:pt idx="220">
                  <c:v>3.30670079079836</c:v>
                </c:pt>
                <c:pt idx="221">
                  <c:v>3.280811330659104</c:v>
                </c:pt>
                <c:pt idx="222">
                  <c:v>3.208960356458238</c:v>
                </c:pt>
                <c:pt idx="223">
                  <c:v>3.202859043128427</c:v>
                </c:pt>
                <c:pt idx="224">
                  <c:v>3.178502272335412</c:v>
                </c:pt>
                <c:pt idx="225">
                  <c:v>3.177395335287513</c:v>
                </c:pt>
                <c:pt idx="226">
                  <c:v>3.148487171503988</c:v>
                </c:pt>
                <c:pt idx="227">
                  <c:v>3.093170637860062</c:v>
                </c:pt>
                <c:pt idx="228">
                  <c:v>3.079730423007687</c:v>
                </c:pt>
                <c:pt idx="229">
                  <c:v>3.075638184145335</c:v>
                </c:pt>
                <c:pt idx="230">
                  <c:v>3.069948651832344</c:v>
                </c:pt>
                <c:pt idx="231">
                  <c:v>3.006794253058665</c:v>
                </c:pt>
                <c:pt idx="232">
                  <c:v>3.004901340664692</c:v>
                </c:pt>
                <c:pt idx="233">
                  <c:v>2.974004397189311</c:v>
                </c:pt>
                <c:pt idx="234">
                  <c:v>2.972545386552253</c:v>
                </c:pt>
                <c:pt idx="235">
                  <c:v>2.971527784446244</c:v>
                </c:pt>
                <c:pt idx="236">
                  <c:v>2.897892999809418</c:v>
                </c:pt>
                <c:pt idx="237">
                  <c:v>2.830788696428339</c:v>
                </c:pt>
                <c:pt idx="238">
                  <c:v>2.830746056796278</c:v>
                </c:pt>
                <c:pt idx="239">
                  <c:v>2.818212841233278</c:v>
                </c:pt>
                <c:pt idx="240">
                  <c:v>2.77809435794298</c:v>
                </c:pt>
                <c:pt idx="241">
                  <c:v>2.760791453012606</c:v>
                </c:pt>
                <c:pt idx="242">
                  <c:v>2.733958697172348</c:v>
                </c:pt>
                <c:pt idx="243">
                  <c:v>2.725384505096028</c:v>
                </c:pt>
                <c:pt idx="244">
                  <c:v>2.675708818789397</c:v>
                </c:pt>
                <c:pt idx="245">
                  <c:v>2.653457082472127</c:v>
                </c:pt>
                <c:pt idx="246">
                  <c:v>2.617797623065191</c:v>
                </c:pt>
                <c:pt idx="247">
                  <c:v>2.591187110864213</c:v>
                </c:pt>
                <c:pt idx="248">
                  <c:v>2.5479439069971</c:v>
                </c:pt>
                <c:pt idx="249">
                  <c:v>2.542456197873233</c:v>
                </c:pt>
                <c:pt idx="250">
                  <c:v>2.507779158277402</c:v>
                </c:pt>
                <c:pt idx="251">
                  <c:v>2.493749999999999</c:v>
                </c:pt>
                <c:pt idx="252">
                  <c:v>2.44968745006708</c:v>
                </c:pt>
                <c:pt idx="253">
                  <c:v>2.402124769797433</c:v>
                </c:pt>
                <c:pt idx="254">
                  <c:v>2.363860183097635</c:v>
                </c:pt>
                <c:pt idx="255">
                  <c:v>2.339593144240452</c:v>
                </c:pt>
                <c:pt idx="256">
                  <c:v>2.314916675121911</c:v>
                </c:pt>
                <c:pt idx="257">
                  <c:v>2.25099269105195</c:v>
                </c:pt>
                <c:pt idx="258">
                  <c:v>2.242435256973724</c:v>
                </c:pt>
                <c:pt idx="259">
                  <c:v>2.230122496368716</c:v>
                </c:pt>
                <c:pt idx="260">
                  <c:v>2.225485388776965</c:v>
                </c:pt>
                <c:pt idx="261">
                  <c:v>2.214974154862167</c:v>
                </c:pt>
                <c:pt idx="262">
                  <c:v>2.171319083972035</c:v>
                </c:pt>
                <c:pt idx="263">
                  <c:v>2.152341847773726</c:v>
                </c:pt>
                <c:pt idx="264">
                  <c:v>2.102075280187783</c:v>
                </c:pt>
                <c:pt idx="265">
                  <c:v>2.088235294117647</c:v>
                </c:pt>
                <c:pt idx="266">
                  <c:v>2.069329575659985</c:v>
                </c:pt>
                <c:pt idx="267">
                  <c:v>2.055480308775026</c:v>
                </c:pt>
                <c:pt idx="268">
                  <c:v>2.003300757445567</c:v>
                </c:pt>
                <c:pt idx="269">
                  <c:v>1.996326424383682</c:v>
                </c:pt>
                <c:pt idx="270">
                  <c:v>1.992326542183694</c:v>
                </c:pt>
                <c:pt idx="271">
                  <c:v>1.97356949810275</c:v>
                </c:pt>
                <c:pt idx="272">
                  <c:v>1.961576727760416</c:v>
                </c:pt>
                <c:pt idx="273">
                  <c:v>1.93825836573236</c:v>
                </c:pt>
                <c:pt idx="274">
                  <c:v>1.916187201620427</c:v>
                </c:pt>
                <c:pt idx="275">
                  <c:v>1.903507643388352</c:v>
                </c:pt>
                <c:pt idx="276">
                  <c:v>1.821088564825471</c:v>
                </c:pt>
                <c:pt idx="277">
                  <c:v>1.816010451822293</c:v>
                </c:pt>
                <c:pt idx="278">
                  <c:v>1.800030442923878</c:v>
                </c:pt>
                <c:pt idx="279">
                  <c:v>1.736500418994756</c:v>
                </c:pt>
                <c:pt idx="280">
                  <c:v>1.723587035841723</c:v>
                </c:pt>
                <c:pt idx="281">
                  <c:v>1.714930102106592</c:v>
                </c:pt>
                <c:pt idx="282">
                  <c:v>1.623675411717892</c:v>
                </c:pt>
                <c:pt idx="283">
                  <c:v>1.582799259995479</c:v>
                </c:pt>
                <c:pt idx="284">
                  <c:v>1.58</c:v>
                </c:pt>
                <c:pt idx="285">
                  <c:v>1.486080755597338</c:v>
                </c:pt>
                <c:pt idx="286">
                  <c:v>1.191428734025923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工作表2!$F$1</c:f>
              <c:strCache>
                <c:ptCount val="1"/>
                <c:pt idx="0">
                  <c:v>Normal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5"/>
          </c:marker>
          <c:xVal>
            <c:numRef>
              <c:f>工作表2!$K$227:$K$327</c:f>
              <c:numCache>
                <c:formatCode>General</c:formatCode>
                <c:ptCount val="101"/>
                <c:pt idx="0">
                  <c:v>3.75</c:v>
                </c:pt>
                <c:pt idx="1">
                  <c:v>3.8</c:v>
                </c:pt>
                <c:pt idx="2">
                  <c:v>3.849999999999999</c:v>
                </c:pt>
                <c:pt idx="3">
                  <c:v>3.9</c:v>
                </c:pt>
                <c:pt idx="4">
                  <c:v>4.0</c:v>
                </c:pt>
                <c:pt idx="5">
                  <c:v>4.05</c:v>
                </c:pt>
                <c:pt idx="6">
                  <c:v>4.1</c:v>
                </c:pt>
                <c:pt idx="7">
                  <c:v>4.149999999999999</c:v>
                </c:pt>
                <c:pt idx="8">
                  <c:v>4.2</c:v>
                </c:pt>
                <c:pt idx="9">
                  <c:v>3.75</c:v>
                </c:pt>
                <c:pt idx="10">
                  <c:v>3.8</c:v>
                </c:pt>
                <c:pt idx="11">
                  <c:v>3.849999999999999</c:v>
                </c:pt>
                <c:pt idx="12">
                  <c:v>3.9</c:v>
                </c:pt>
                <c:pt idx="13">
                  <c:v>4.0</c:v>
                </c:pt>
                <c:pt idx="14">
                  <c:v>4.05</c:v>
                </c:pt>
                <c:pt idx="15">
                  <c:v>4.1</c:v>
                </c:pt>
                <c:pt idx="16">
                  <c:v>4.149999999999999</c:v>
                </c:pt>
                <c:pt idx="17">
                  <c:v>4.2</c:v>
                </c:pt>
                <c:pt idx="18">
                  <c:v>3.75</c:v>
                </c:pt>
                <c:pt idx="19">
                  <c:v>3.8</c:v>
                </c:pt>
                <c:pt idx="20">
                  <c:v>3.849999999999999</c:v>
                </c:pt>
                <c:pt idx="21">
                  <c:v>3.9</c:v>
                </c:pt>
                <c:pt idx="22">
                  <c:v>4.0</c:v>
                </c:pt>
                <c:pt idx="23">
                  <c:v>4.05</c:v>
                </c:pt>
                <c:pt idx="24">
                  <c:v>4.1</c:v>
                </c:pt>
                <c:pt idx="25">
                  <c:v>4.149999999999999</c:v>
                </c:pt>
                <c:pt idx="26">
                  <c:v>4.2</c:v>
                </c:pt>
                <c:pt idx="27">
                  <c:v>3.75</c:v>
                </c:pt>
                <c:pt idx="28">
                  <c:v>3.8</c:v>
                </c:pt>
                <c:pt idx="29">
                  <c:v>3.849999999999999</c:v>
                </c:pt>
                <c:pt idx="30">
                  <c:v>3.9</c:v>
                </c:pt>
                <c:pt idx="31">
                  <c:v>4.0</c:v>
                </c:pt>
                <c:pt idx="32">
                  <c:v>4.05</c:v>
                </c:pt>
                <c:pt idx="33">
                  <c:v>4.1</c:v>
                </c:pt>
                <c:pt idx="34">
                  <c:v>4.149999999999999</c:v>
                </c:pt>
                <c:pt idx="35">
                  <c:v>4.2</c:v>
                </c:pt>
                <c:pt idx="36">
                  <c:v>3.75</c:v>
                </c:pt>
                <c:pt idx="37">
                  <c:v>3.8</c:v>
                </c:pt>
                <c:pt idx="38">
                  <c:v>3.849999999999999</c:v>
                </c:pt>
                <c:pt idx="39">
                  <c:v>3.9</c:v>
                </c:pt>
                <c:pt idx="40">
                  <c:v>4.0</c:v>
                </c:pt>
                <c:pt idx="41">
                  <c:v>4.05</c:v>
                </c:pt>
                <c:pt idx="42">
                  <c:v>4.1</c:v>
                </c:pt>
                <c:pt idx="43">
                  <c:v>4.149999999999999</c:v>
                </c:pt>
                <c:pt idx="44">
                  <c:v>4.2</c:v>
                </c:pt>
                <c:pt idx="45">
                  <c:v>3.75</c:v>
                </c:pt>
                <c:pt idx="46">
                  <c:v>3.8</c:v>
                </c:pt>
                <c:pt idx="47">
                  <c:v>3.849999999999999</c:v>
                </c:pt>
                <c:pt idx="48">
                  <c:v>3.9</c:v>
                </c:pt>
                <c:pt idx="49">
                  <c:v>4.0</c:v>
                </c:pt>
                <c:pt idx="50">
                  <c:v>4.05</c:v>
                </c:pt>
                <c:pt idx="51">
                  <c:v>4.1</c:v>
                </c:pt>
                <c:pt idx="52">
                  <c:v>4.149999999999999</c:v>
                </c:pt>
                <c:pt idx="53">
                  <c:v>4.2</c:v>
                </c:pt>
                <c:pt idx="54">
                  <c:v>3.75</c:v>
                </c:pt>
                <c:pt idx="55">
                  <c:v>3.8</c:v>
                </c:pt>
                <c:pt idx="56">
                  <c:v>3.849999999999999</c:v>
                </c:pt>
                <c:pt idx="57">
                  <c:v>3.9</c:v>
                </c:pt>
                <c:pt idx="58">
                  <c:v>4.0</c:v>
                </c:pt>
                <c:pt idx="59">
                  <c:v>4.05</c:v>
                </c:pt>
                <c:pt idx="60">
                  <c:v>4.1</c:v>
                </c:pt>
                <c:pt idx="61">
                  <c:v>4.149999999999999</c:v>
                </c:pt>
                <c:pt idx="62">
                  <c:v>4.2</c:v>
                </c:pt>
                <c:pt idx="63">
                  <c:v>3.75</c:v>
                </c:pt>
                <c:pt idx="64">
                  <c:v>3.8</c:v>
                </c:pt>
                <c:pt idx="65">
                  <c:v>3.849999999999999</c:v>
                </c:pt>
                <c:pt idx="66">
                  <c:v>3.9</c:v>
                </c:pt>
                <c:pt idx="67">
                  <c:v>4.0</c:v>
                </c:pt>
                <c:pt idx="68">
                  <c:v>4.05</c:v>
                </c:pt>
                <c:pt idx="69">
                  <c:v>4.1</c:v>
                </c:pt>
                <c:pt idx="70">
                  <c:v>4.149999999999999</c:v>
                </c:pt>
                <c:pt idx="71">
                  <c:v>4.2</c:v>
                </c:pt>
                <c:pt idx="72">
                  <c:v>3.75</c:v>
                </c:pt>
                <c:pt idx="73">
                  <c:v>3.8</c:v>
                </c:pt>
                <c:pt idx="74">
                  <c:v>3.849999999999999</c:v>
                </c:pt>
                <c:pt idx="75">
                  <c:v>3.9</c:v>
                </c:pt>
                <c:pt idx="76">
                  <c:v>4.0</c:v>
                </c:pt>
                <c:pt idx="77">
                  <c:v>4.05</c:v>
                </c:pt>
                <c:pt idx="78">
                  <c:v>4.1</c:v>
                </c:pt>
                <c:pt idx="79">
                  <c:v>4.149999999999999</c:v>
                </c:pt>
                <c:pt idx="80">
                  <c:v>4.2</c:v>
                </c:pt>
                <c:pt idx="81">
                  <c:v>3.75</c:v>
                </c:pt>
                <c:pt idx="82">
                  <c:v>3.8</c:v>
                </c:pt>
                <c:pt idx="83">
                  <c:v>3.849999999999999</c:v>
                </c:pt>
                <c:pt idx="84">
                  <c:v>3.9</c:v>
                </c:pt>
                <c:pt idx="85">
                  <c:v>4.0</c:v>
                </c:pt>
                <c:pt idx="86">
                  <c:v>4.05</c:v>
                </c:pt>
                <c:pt idx="87">
                  <c:v>4.1</c:v>
                </c:pt>
                <c:pt idx="88">
                  <c:v>4.149999999999999</c:v>
                </c:pt>
                <c:pt idx="89">
                  <c:v>4.2</c:v>
                </c:pt>
                <c:pt idx="90">
                  <c:v>3.75</c:v>
                </c:pt>
                <c:pt idx="91">
                  <c:v>3.8</c:v>
                </c:pt>
                <c:pt idx="92">
                  <c:v>3.849999999999999</c:v>
                </c:pt>
                <c:pt idx="93">
                  <c:v>3.9</c:v>
                </c:pt>
                <c:pt idx="94">
                  <c:v>4.0</c:v>
                </c:pt>
                <c:pt idx="95">
                  <c:v>4.05</c:v>
                </c:pt>
                <c:pt idx="96">
                  <c:v>4.1</c:v>
                </c:pt>
                <c:pt idx="97">
                  <c:v>4.149999999999999</c:v>
                </c:pt>
                <c:pt idx="98">
                  <c:v>4.2</c:v>
                </c:pt>
                <c:pt idx="99">
                  <c:v>3.75</c:v>
                </c:pt>
                <c:pt idx="100">
                  <c:v>3.8</c:v>
                </c:pt>
              </c:numCache>
            </c:numRef>
          </c:xVal>
          <c:yVal>
            <c:numRef>
              <c:f>工作表2!$J$227:$J$327</c:f>
              <c:numCache>
                <c:formatCode>General</c:formatCode>
                <c:ptCount val="101"/>
                <c:pt idx="0">
                  <c:v>0.420432123403848</c:v>
                </c:pt>
                <c:pt idx="1">
                  <c:v>0.268643401036628</c:v>
                </c:pt>
                <c:pt idx="2">
                  <c:v>0.395244086654831</c:v>
                </c:pt>
                <c:pt idx="3">
                  <c:v>0.291406964969898</c:v>
                </c:pt>
                <c:pt idx="4">
                  <c:v>0.545040611706211</c:v>
                </c:pt>
                <c:pt idx="5">
                  <c:v>0.310507801613021</c:v>
                </c:pt>
                <c:pt idx="6">
                  <c:v>0.330158580382512</c:v>
                </c:pt>
                <c:pt idx="7">
                  <c:v>0.366129657147733</c:v>
                </c:pt>
                <c:pt idx="8">
                  <c:v>0.320543221160196</c:v>
                </c:pt>
                <c:pt idx="9">
                  <c:v>0.342622426977203</c:v>
                </c:pt>
                <c:pt idx="10">
                  <c:v>1.588549348823592</c:v>
                </c:pt>
                <c:pt idx="11">
                  <c:v>1.657765205338277</c:v>
                </c:pt>
                <c:pt idx="12">
                  <c:v>0.421395642592851</c:v>
                </c:pt>
                <c:pt idx="13">
                  <c:v>0.367427923177802</c:v>
                </c:pt>
                <c:pt idx="14">
                  <c:v>0.330268677807155</c:v>
                </c:pt>
                <c:pt idx="15">
                  <c:v>0.43777080445447</c:v>
                </c:pt>
                <c:pt idx="16">
                  <c:v>0.283197825223088</c:v>
                </c:pt>
                <c:pt idx="17">
                  <c:v>0.477618477089451</c:v>
                </c:pt>
                <c:pt idx="18">
                  <c:v>0.351699195771385</c:v>
                </c:pt>
                <c:pt idx="19">
                  <c:v>0.377383629998088</c:v>
                </c:pt>
                <c:pt idx="20">
                  <c:v>0.335713219004343</c:v>
                </c:pt>
                <c:pt idx="21">
                  <c:v>0.543702028179534</c:v>
                </c:pt>
                <c:pt idx="22">
                  <c:v>2.406444910127663</c:v>
                </c:pt>
                <c:pt idx="23">
                  <c:v>2.096308159412778</c:v>
                </c:pt>
                <c:pt idx="24">
                  <c:v>0.429601575206315</c:v>
                </c:pt>
                <c:pt idx="25">
                  <c:v>0.466043318702235</c:v>
                </c:pt>
                <c:pt idx="26">
                  <c:v>1.807546755041906</c:v>
                </c:pt>
                <c:pt idx="27">
                  <c:v>0.509805206351485</c:v>
                </c:pt>
                <c:pt idx="28">
                  <c:v>0.237990908708317</c:v>
                </c:pt>
                <c:pt idx="29">
                  <c:v>0.210075045858057</c:v>
                </c:pt>
                <c:pt idx="30">
                  <c:v>0.552698271052337</c:v>
                </c:pt>
                <c:pt idx="31">
                  <c:v>0.181241273824013</c:v>
                </c:pt>
                <c:pt idx="32">
                  <c:v>0.503857168494569</c:v>
                </c:pt>
                <c:pt idx="33">
                  <c:v>0.465942878465474</c:v>
                </c:pt>
                <c:pt idx="34">
                  <c:v>0.185699559723548</c:v>
                </c:pt>
                <c:pt idx="35">
                  <c:v>0.418836033939985</c:v>
                </c:pt>
                <c:pt idx="36">
                  <c:v>0.421632456695324</c:v>
                </c:pt>
                <c:pt idx="37">
                  <c:v>0.405848395103133</c:v>
                </c:pt>
                <c:pt idx="38">
                  <c:v>0.179577605269562</c:v>
                </c:pt>
                <c:pt idx="39">
                  <c:v>0.75296314992132</c:v>
                </c:pt>
                <c:pt idx="40">
                  <c:v>0.440702696578566</c:v>
                </c:pt>
                <c:pt idx="41">
                  <c:v>0.372799935776869</c:v>
                </c:pt>
                <c:pt idx="42">
                  <c:v>0.315942364010836</c:v>
                </c:pt>
                <c:pt idx="43">
                  <c:v>0.363736351060253</c:v>
                </c:pt>
                <c:pt idx="44">
                  <c:v>0.372356728225459</c:v>
                </c:pt>
                <c:pt idx="45">
                  <c:v>0.471604935642283</c:v>
                </c:pt>
                <c:pt idx="46">
                  <c:v>0.241659120056817</c:v>
                </c:pt>
                <c:pt idx="47">
                  <c:v>0.288146941970454</c:v>
                </c:pt>
                <c:pt idx="48">
                  <c:v>0.203077451038821</c:v>
                </c:pt>
                <c:pt idx="49">
                  <c:v>0.205570138199413</c:v>
                </c:pt>
                <c:pt idx="50">
                  <c:v>0.292501169444667</c:v>
                </c:pt>
                <c:pt idx="51">
                  <c:v>0.266580987877629</c:v>
                </c:pt>
                <c:pt idx="52">
                  <c:v>0.236018864878582</c:v>
                </c:pt>
                <c:pt idx="53">
                  <c:v>0.237642461479371</c:v>
                </c:pt>
                <c:pt idx="54">
                  <c:v>0.43427176587953</c:v>
                </c:pt>
                <c:pt idx="55">
                  <c:v>0.267716618597668</c:v>
                </c:pt>
                <c:pt idx="56">
                  <c:v>0.792749763966036</c:v>
                </c:pt>
                <c:pt idx="57">
                  <c:v>0.364633832692509</c:v>
                </c:pt>
                <c:pt idx="58">
                  <c:v>0.212444761953865</c:v>
                </c:pt>
                <c:pt idx="59">
                  <c:v>0.408746034710569</c:v>
                </c:pt>
                <c:pt idx="60">
                  <c:v>0.250219303307133</c:v>
                </c:pt>
                <c:pt idx="61">
                  <c:v>0.335753700438466</c:v>
                </c:pt>
                <c:pt idx="62">
                  <c:v>0.22841426940771</c:v>
                </c:pt>
                <c:pt idx="63">
                  <c:v>0.26054398217569</c:v>
                </c:pt>
                <c:pt idx="64">
                  <c:v>0.300985774421371</c:v>
                </c:pt>
                <c:pt idx="65">
                  <c:v>0.237884391633623</c:v>
                </c:pt>
                <c:pt idx="66">
                  <c:v>0.333981320950226</c:v>
                </c:pt>
                <c:pt idx="67">
                  <c:v>0.257678262233697</c:v>
                </c:pt>
                <c:pt idx="68">
                  <c:v>0.930301375446419</c:v>
                </c:pt>
                <c:pt idx="69">
                  <c:v>0.479112583256598</c:v>
                </c:pt>
                <c:pt idx="70">
                  <c:v>0.429067005361942</c:v>
                </c:pt>
                <c:pt idx="71">
                  <c:v>0.82618563525314</c:v>
                </c:pt>
                <c:pt idx="72">
                  <c:v>1.535052419041791</c:v>
                </c:pt>
                <c:pt idx="73">
                  <c:v>0.357227853389856</c:v>
                </c:pt>
                <c:pt idx="74">
                  <c:v>0.364331881306185</c:v>
                </c:pt>
                <c:pt idx="75">
                  <c:v>0.724585264744129</c:v>
                </c:pt>
                <c:pt idx="76">
                  <c:v>0.266788699905548</c:v>
                </c:pt>
                <c:pt idx="77">
                  <c:v>0.544991095558055</c:v>
                </c:pt>
                <c:pt idx="78">
                  <c:v>0.366225205977997</c:v>
                </c:pt>
                <c:pt idx="79">
                  <c:v>0.293260145019712</c:v>
                </c:pt>
                <c:pt idx="80">
                  <c:v>0.437545480129651</c:v>
                </c:pt>
                <c:pt idx="81">
                  <c:v>0.882094453838394</c:v>
                </c:pt>
                <c:pt idx="82">
                  <c:v>0.211686281163273</c:v>
                </c:pt>
                <c:pt idx="83">
                  <c:v>0.493287757046823</c:v>
                </c:pt>
                <c:pt idx="84">
                  <c:v>0.827315134073706</c:v>
                </c:pt>
                <c:pt idx="85">
                  <c:v>0.32964472221171</c:v>
                </c:pt>
                <c:pt idx="86">
                  <c:v>0.331303436572786</c:v>
                </c:pt>
                <c:pt idx="87">
                  <c:v>0.269416349559431</c:v>
                </c:pt>
                <c:pt idx="88">
                  <c:v>0.306108515742939</c:v>
                </c:pt>
                <c:pt idx="89">
                  <c:v>1.014083776083008</c:v>
                </c:pt>
                <c:pt idx="90">
                  <c:v>0.178321170306046</c:v>
                </c:pt>
                <c:pt idx="91">
                  <c:v>0.297701721750123</c:v>
                </c:pt>
                <c:pt idx="92">
                  <c:v>0.402866637095779</c:v>
                </c:pt>
                <c:pt idx="93">
                  <c:v>0.578200656111</c:v>
                </c:pt>
                <c:pt idx="94">
                  <c:v>0.462071919471623</c:v>
                </c:pt>
                <c:pt idx="95">
                  <c:v>0.628921930258149</c:v>
                </c:pt>
                <c:pt idx="96">
                  <c:v>0.276002339730238</c:v>
                </c:pt>
                <c:pt idx="97">
                  <c:v>0.539096209989062</c:v>
                </c:pt>
                <c:pt idx="98">
                  <c:v>0.193957713126691</c:v>
                </c:pt>
                <c:pt idx="99">
                  <c:v>0.474877349136368</c:v>
                </c:pt>
                <c:pt idx="100">
                  <c:v>0.279305591589303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4137144"/>
        <c:axId val="-2084151464"/>
      </c:scatterChart>
      <c:valAx>
        <c:axId val="-2084137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-2084151464"/>
        <c:crossesAt val="0.1"/>
        <c:crossBetween val="midCat"/>
      </c:valAx>
      <c:valAx>
        <c:axId val="-2084151464"/>
        <c:scaling>
          <c:logBase val="10.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altLang="en-US" sz="10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GLA/GAA ratio</a:t>
                </a:r>
              </a:p>
            </c:rich>
          </c:tx>
          <c:layout>
            <c:manualLayout>
              <c:xMode val="edge"/>
              <c:yMode val="edge"/>
              <c:x val="0.0671699095464307"/>
              <c:y val="0.355929964794213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084137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4060649443614"/>
          <c:y val="0.0691989743101286"/>
          <c:w val="0.19065009435804"/>
          <c:h val="0.166162684717595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0.23759</cdr:x>
      <cdr:y>0.69438</cdr:y>
    </cdr:from>
    <cdr:to>
      <cdr:x>0.39627</cdr:x>
      <cdr:y>0.87069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9145" y="36012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DNA </a:t>
          </a:r>
          <a:r>
            <a:rPr lang="en-US" sz="1100" dirty="0" err="1" smtClean="0"/>
            <a:t>seq</a:t>
          </a:r>
          <a:endParaRPr lang="en-US" sz="1100" dirty="0" smtClean="0"/>
        </a:p>
        <a:p xmlns:a="http://schemas.openxmlformats.org/drawingml/2006/main">
          <a:r>
            <a:rPr lang="en-US" dirty="0" smtClean="0"/>
            <a:t>shows 90% </a:t>
          </a:r>
        </a:p>
        <a:p xmlns:a="http://schemas.openxmlformats.org/drawingml/2006/main">
          <a:r>
            <a:rPr lang="en-US" sz="1100" dirty="0" smtClean="0"/>
            <a:t>of false positives</a:t>
          </a:r>
        </a:p>
        <a:p xmlns:a="http://schemas.openxmlformats.org/drawingml/2006/main">
          <a:r>
            <a:rPr lang="en-US" dirty="0" smtClean="0"/>
            <a:t>have </a:t>
          </a:r>
          <a:r>
            <a:rPr lang="en-US" dirty="0" err="1" smtClean="0"/>
            <a:t>pseudodef</a:t>
          </a:r>
          <a:r>
            <a:rPr lang="en-US" dirty="0" smtClean="0"/>
            <a:t>.</a:t>
          </a:r>
        </a:p>
        <a:p xmlns:a="http://schemas.openxmlformats.org/drawingml/2006/main">
          <a:r>
            <a:rPr lang="en-US" sz="1100" dirty="0" smtClean="0"/>
            <a:t>alleles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0.45002</cdr:x>
      <cdr:y>0.61107</cdr:y>
    </cdr:from>
    <cdr:to>
      <cdr:x>0.57497</cdr:x>
      <cdr:y>0.69438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2593281" y="3169246"/>
          <a:ext cx="72008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5732-2C1D-2A49-B9E4-33F4EEDE76C4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8152-5BE9-C74A-811C-F202AB4E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6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8E3BACB-5AAD-0949-A465-2D9365E54061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C8152-5BE9-C74A-811C-F202AB4E96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8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5BFA7B-2BEB-9C4F-8C03-C05A6150E8A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03453DD-E63D-0E4D-98C6-E28739C1F157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5BFA7B-2BEB-9C4F-8C03-C05A6150E8A5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75BFA7B-2BEB-9C4F-8C03-C05A6150E8A5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1FB459-C377-694A-B4B2-EBD1E8288F0C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CC44-D214-4B99-BE50-E3E7530BC40F}" type="slidenum">
              <a:rPr lang="zh-TW" altLang="en-US" smtClean="0"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71FB459-C377-694A-B4B2-EBD1E8288F0C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0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2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4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3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9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39509-065E-3547-B9F1-8925C8B8C298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44F55-DD4C-CE42-8306-168019E8E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26.png"/><Relationship Id="rId5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3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35000" y="165100"/>
            <a:ext cx="8529261" cy="72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accent2"/>
                </a:solidFill>
              </a:rPr>
              <a:t>Newborn </a:t>
            </a:r>
            <a:r>
              <a:rPr lang="en-US" sz="2800" b="1" dirty="0">
                <a:solidFill>
                  <a:schemeClr val="accent2"/>
                </a:solidFill>
              </a:rPr>
              <a:t>Screening of </a:t>
            </a:r>
            <a:r>
              <a:rPr lang="en-US" sz="2800" b="1" dirty="0" err="1">
                <a:solidFill>
                  <a:schemeClr val="accent2"/>
                </a:solidFill>
              </a:rPr>
              <a:t>Lysosomal</a:t>
            </a:r>
            <a:r>
              <a:rPr lang="en-US" sz="2800" b="1" dirty="0">
                <a:solidFill>
                  <a:schemeClr val="accent2"/>
                </a:solidFill>
              </a:rPr>
              <a:t> Storage Diseases</a:t>
            </a:r>
          </a:p>
          <a:p>
            <a:endParaRPr lang="en-US" b="1" dirty="0"/>
          </a:p>
          <a:p>
            <a:r>
              <a:rPr lang="en-US" sz="2000" b="1" dirty="0" smtClean="0"/>
              <a:t>Michael </a:t>
            </a:r>
            <a:r>
              <a:rPr lang="en-US" sz="2000" b="1" dirty="0"/>
              <a:t>H. Gelb (</a:t>
            </a:r>
            <a:r>
              <a:rPr lang="en-US" sz="2000" b="1" dirty="0" smtClean="0"/>
              <a:t>Dept. </a:t>
            </a:r>
            <a:r>
              <a:rPr lang="en-US" sz="2000" b="1" dirty="0"/>
              <a:t>of </a:t>
            </a:r>
            <a:r>
              <a:rPr lang="en-US" sz="2000" b="1" dirty="0" smtClean="0"/>
              <a:t>Chemistry &amp; Biochemistry, </a:t>
            </a:r>
            <a:r>
              <a:rPr lang="en-US" sz="2000" b="1" dirty="0"/>
              <a:t>Univ. of Washington</a:t>
            </a:r>
            <a:r>
              <a:rPr lang="en-US" sz="2000" b="1" dirty="0" smtClean="0"/>
              <a:t>)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30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yrs</a:t>
            </a:r>
            <a:r>
              <a:rPr lang="en-US" sz="2000" b="1" i="1" dirty="0" smtClean="0">
                <a:solidFill>
                  <a:srgbClr val="0000FF"/>
                </a:solidFill>
              </a:rPr>
              <a:t> of experience in enzymology, organic chemistry, mass spec.</a:t>
            </a:r>
            <a:endParaRPr lang="en-US" sz="2000" b="1" i="1" dirty="0">
              <a:solidFill>
                <a:srgbClr val="0000FF"/>
              </a:solidFill>
            </a:endParaRPr>
          </a:p>
          <a:p>
            <a:endParaRPr lang="en-US" b="1" dirty="0"/>
          </a:p>
          <a:p>
            <a:r>
              <a:rPr lang="en-US" sz="2000" b="1" dirty="0"/>
              <a:t>Frank </a:t>
            </a:r>
            <a:r>
              <a:rPr lang="en-US" sz="2000" b="1" dirty="0" err="1"/>
              <a:t>Turecek</a:t>
            </a:r>
            <a:r>
              <a:rPr lang="en-US" sz="2000" b="1" dirty="0"/>
              <a:t> (Dept. of Chemistry, Univ. of Washington</a:t>
            </a:r>
            <a:r>
              <a:rPr lang="en-US" sz="2000" b="1" dirty="0" smtClean="0"/>
              <a:t>)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35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yrs</a:t>
            </a:r>
            <a:r>
              <a:rPr lang="en-US" sz="2000" b="1" i="1" dirty="0" smtClean="0">
                <a:solidFill>
                  <a:srgbClr val="0000FF"/>
                </a:solidFill>
              </a:rPr>
              <a:t> experience in mass spec instrumentation and theory</a:t>
            </a:r>
            <a:endParaRPr lang="en-US" sz="2000" b="1" i="1" dirty="0">
              <a:solidFill>
                <a:srgbClr val="0000FF"/>
              </a:solidFill>
            </a:endParaRPr>
          </a:p>
          <a:p>
            <a:endParaRPr lang="en-US" b="1" dirty="0"/>
          </a:p>
          <a:p>
            <a:r>
              <a:rPr lang="en-US" sz="2000" b="1" dirty="0"/>
              <a:t>C. Ron Scott (Dept. of Medicine, Univ. of Washington</a:t>
            </a:r>
            <a:r>
              <a:rPr lang="en-US" sz="2000" b="1" dirty="0" smtClean="0"/>
              <a:t>)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40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yrs</a:t>
            </a:r>
            <a:r>
              <a:rPr lang="en-US" sz="2000" b="1" i="1" dirty="0" smtClean="0">
                <a:solidFill>
                  <a:srgbClr val="0000FF"/>
                </a:solidFill>
              </a:rPr>
              <a:t> of experience in metabolic diseases and newborn screening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i="1" dirty="0" smtClean="0">
                <a:solidFill>
                  <a:srgbClr val="FF6600"/>
                </a:solidFill>
              </a:rPr>
              <a:t>NIH Grant DK67859 (Salvatore </a:t>
            </a:r>
            <a:r>
              <a:rPr lang="en-US" b="1" i="1" dirty="0" err="1" smtClean="0">
                <a:solidFill>
                  <a:srgbClr val="FF6600"/>
                </a:solidFill>
              </a:rPr>
              <a:t>Sechi</a:t>
            </a:r>
            <a:r>
              <a:rPr lang="en-US" b="1" i="1" dirty="0" smtClean="0">
                <a:solidFill>
                  <a:srgbClr val="FF6600"/>
                </a:solidFill>
              </a:rPr>
              <a:t>, Program Official)</a:t>
            </a:r>
          </a:p>
          <a:p>
            <a:endParaRPr lang="en-US" b="1" dirty="0"/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300" y="5334000"/>
            <a:ext cx="5599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Today’s Slides:  </a:t>
            </a:r>
          </a:p>
          <a:p>
            <a:r>
              <a:rPr lang="en-US" sz="3000" b="1" dirty="0" smtClean="0"/>
              <a:t>Google me to find my home page.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07165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209800" y="609600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>
              <a:latin typeface="Arial Narrow Bold" charset="0"/>
            </a:endParaRPr>
          </a:p>
          <a:p>
            <a:endParaRPr lang="en-US">
              <a:latin typeface="Arial Narrow Bold" charset="0"/>
            </a:endParaRPr>
          </a:p>
        </p:txBody>
      </p:sp>
      <p:pic>
        <p:nvPicPr>
          <p:cNvPr id="481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063"/>
            <a:ext cx="61849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645354" y="140732"/>
            <a:ext cx="744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90"/>
                </a:solidFill>
              </a:rPr>
              <a:t>Fluorescence Assay for </a:t>
            </a:r>
            <a:r>
              <a:rPr lang="en-US" sz="1800" dirty="0" err="1" smtClean="0">
                <a:solidFill>
                  <a:srgbClr val="000090"/>
                </a:solidFill>
              </a:rPr>
              <a:t>Niemann</a:t>
            </a:r>
            <a:r>
              <a:rPr lang="en-US" sz="1800" dirty="0" smtClean="0">
                <a:solidFill>
                  <a:srgbClr val="000090"/>
                </a:solidFill>
              </a:rPr>
              <a:t>-Pick has a serious false negative problem and should not be used for NBS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1371600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4648200" y="2590800"/>
            <a:ext cx="4351338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00"/>
                </a:solidFill>
              </a:rPr>
              <a:t>15-20% cases of NP-AB</a:t>
            </a:r>
          </a:p>
          <a:p>
            <a:r>
              <a:rPr lang="en-US" sz="1800">
                <a:solidFill>
                  <a:srgbClr val="000000"/>
                </a:solidFill>
              </a:rPr>
              <a:t>are missed with the fluorometric</a:t>
            </a:r>
          </a:p>
          <a:p>
            <a:r>
              <a:rPr lang="en-US" sz="1800">
                <a:solidFill>
                  <a:srgbClr val="000000"/>
                </a:solidFill>
              </a:rPr>
              <a:t>assay due to a mutation that has no</a:t>
            </a:r>
          </a:p>
          <a:p>
            <a:r>
              <a:rPr lang="en-US" sz="1800">
                <a:solidFill>
                  <a:srgbClr val="000000"/>
                </a:solidFill>
              </a:rPr>
              <a:t>activity with the natural substrate</a:t>
            </a:r>
          </a:p>
          <a:p>
            <a:r>
              <a:rPr lang="en-US" sz="1800">
                <a:solidFill>
                  <a:srgbClr val="000000"/>
                </a:solidFill>
              </a:rPr>
              <a:t>but has normal activity with the fluorometric</a:t>
            </a:r>
          </a:p>
          <a:p>
            <a:r>
              <a:rPr lang="en-US" sz="1800">
                <a:solidFill>
                  <a:srgbClr val="000000"/>
                </a:solidFill>
              </a:rPr>
              <a:t>substrate.  This is a deal breaker !</a:t>
            </a:r>
          </a:p>
          <a:p>
            <a:endParaRPr lang="en-US" sz="1800">
              <a:solidFill>
                <a:srgbClr val="000000"/>
              </a:solidFill>
            </a:endParaRPr>
          </a:p>
          <a:p>
            <a:r>
              <a:rPr lang="en-US" sz="1800" i="1">
                <a:solidFill>
                  <a:srgbClr val="000000"/>
                </a:solidFill>
              </a:rPr>
              <a:t>Neuropediatr. (2003) 34, 301</a:t>
            </a:r>
          </a:p>
          <a:p>
            <a:r>
              <a:rPr lang="en-US" sz="1800" i="1">
                <a:solidFill>
                  <a:srgbClr val="000000"/>
                </a:solidFill>
              </a:rPr>
              <a:t>J. Inherit. Metab. Dis. (2005) 28, 733</a:t>
            </a:r>
          </a:p>
          <a:p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8135" name="TextBox 1"/>
          <p:cNvSpPr txBox="1">
            <a:spLocks noChangeArrowheads="1"/>
          </p:cNvSpPr>
          <p:nvPr/>
        </p:nvSpPr>
        <p:spPr bwMode="auto">
          <a:xfrm>
            <a:off x="645354" y="5575300"/>
            <a:ext cx="803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/>
              <a:t>Use of MS/MS allows enzymes assays to be carried out with the natural substrate</a:t>
            </a:r>
          </a:p>
          <a:p>
            <a:r>
              <a:rPr lang="en-US" sz="1800" dirty="0"/>
              <a:t>or a close </a:t>
            </a:r>
            <a:r>
              <a:rPr lang="en-US" sz="1800" dirty="0" smtClean="0"/>
              <a:t>analog.  Recent data in the Gelb lab shows that use of the MS/MS </a:t>
            </a:r>
            <a:r>
              <a:rPr lang="en-US" sz="1800" dirty="0" err="1" smtClean="0"/>
              <a:t>substate</a:t>
            </a:r>
            <a:endParaRPr lang="en-US" sz="1800" dirty="0" smtClean="0"/>
          </a:p>
          <a:p>
            <a:r>
              <a:rPr lang="en-US" sz="1800" dirty="0" smtClean="0"/>
              <a:t>solves the false negative problem (to be published). Fluor. substrate for </a:t>
            </a:r>
            <a:r>
              <a:rPr lang="en-US" sz="1800" dirty="0" err="1" smtClean="0"/>
              <a:t>Gaucher</a:t>
            </a:r>
            <a:r>
              <a:rPr lang="en-US" sz="1800" dirty="0" smtClean="0"/>
              <a:t>, and </a:t>
            </a:r>
          </a:p>
          <a:p>
            <a:r>
              <a:rPr lang="en-US" sz="1800" dirty="0" err="1" smtClean="0"/>
              <a:t>Krabbe</a:t>
            </a:r>
            <a:r>
              <a:rPr lang="en-US" sz="1800" dirty="0" smtClean="0"/>
              <a:t> are also not like the natural substrates. Reasons for concern? Let’s see.</a:t>
            </a:r>
          </a:p>
        </p:txBody>
      </p:sp>
    </p:spTree>
    <p:extLst>
      <p:ext uri="{BB962C8B-B14F-4D97-AF65-F5344CB8AC3E}">
        <p14:creationId xmlns:p14="http://schemas.microsoft.com/office/powerpoint/2010/main" val="411770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80" y="458569"/>
            <a:ext cx="882172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Detailed comparison of FIA-MS/MS  Method to the 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Method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LSDs covered as of Oct. 2014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FIA-MS/MS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MPS-I, </a:t>
            </a:r>
            <a:r>
              <a:rPr lang="en-US" dirty="0" err="1" smtClean="0">
                <a:solidFill>
                  <a:srgbClr val="800000"/>
                </a:solidFill>
              </a:rPr>
              <a:t>Fabry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Gaucher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Pompe</a:t>
            </a:r>
            <a:r>
              <a:rPr lang="en-US" dirty="0" smtClean="0">
                <a:solidFill>
                  <a:srgbClr val="800000"/>
                </a:solidFill>
              </a:rPr>
              <a:t>, MPS-II,</a:t>
            </a:r>
            <a:r>
              <a:rPr lang="en-US" dirty="0" smtClean="0"/>
              <a:t> </a:t>
            </a:r>
            <a:r>
              <a:rPr lang="en-US" dirty="0" err="1" smtClean="0"/>
              <a:t>Krabbe</a:t>
            </a:r>
            <a:r>
              <a:rPr lang="en-US" dirty="0" smtClean="0"/>
              <a:t>, </a:t>
            </a:r>
            <a:r>
              <a:rPr lang="en-US" dirty="0" err="1" smtClean="0"/>
              <a:t>Niemann</a:t>
            </a:r>
            <a:r>
              <a:rPr lang="en-US" dirty="0" smtClean="0"/>
              <a:t>-Pick-A/B,</a:t>
            </a:r>
          </a:p>
          <a:p>
            <a:r>
              <a:rPr lang="en-US" dirty="0" smtClean="0"/>
              <a:t>MPS-IVA, MPS-VI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DMF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MPS-I, </a:t>
            </a:r>
            <a:r>
              <a:rPr lang="en-US" dirty="0" err="1" smtClean="0">
                <a:solidFill>
                  <a:srgbClr val="800000"/>
                </a:solidFill>
              </a:rPr>
              <a:t>Fabry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Gaucher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err="1" smtClean="0">
                <a:solidFill>
                  <a:srgbClr val="800000"/>
                </a:solidFill>
              </a:rPr>
              <a:t>Pompe</a:t>
            </a:r>
            <a:r>
              <a:rPr lang="en-US" dirty="0" smtClean="0">
                <a:solidFill>
                  <a:srgbClr val="800000"/>
                </a:solidFill>
              </a:rPr>
              <a:t>, MPS-II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8592" y="188226"/>
            <a:ext cx="333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UW/PE-FIA-MS/MS-2014 Method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52" y="3375707"/>
            <a:ext cx="3967175" cy="2768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45" y="1981328"/>
            <a:ext cx="2411263" cy="2186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13" y="3983159"/>
            <a:ext cx="1971489" cy="2016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121" y="1256322"/>
            <a:ext cx="364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 Punch DBS into 96-well plate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59609" y="2623090"/>
            <a:ext cx="1325267" cy="1108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77167" y="3009651"/>
            <a:ext cx="1214828" cy="721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15899" y="6317836"/>
            <a:ext cx="239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UW/PE to be published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38909" y="591914"/>
            <a:ext cx="77275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N</a:t>
            </a:r>
            <a:r>
              <a:rPr lang="en-US" sz="1600" i="1" dirty="0" smtClean="0"/>
              <a:t>ote IL is using the </a:t>
            </a:r>
            <a:r>
              <a:rPr lang="en-US" sz="1600" i="1" dirty="0"/>
              <a:t> UW-LC-MS/MS-2013 </a:t>
            </a:r>
            <a:r>
              <a:rPr lang="en-US" sz="1600" i="1" dirty="0" smtClean="0"/>
              <a:t>method and will likely switch to the</a:t>
            </a:r>
          </a:p>
          <a:p>
            <a:r>
              <a:rPr lang="en-US" sz="1600" i="1" dirty="0" smtClean="0"/>
              <a:t>UW/PE-FIA-MS/MS-2014 method in 2016, easy for them to do, just remove the </a:t>
            </a:r>
            <a:r>
              <a:rPr lang="en-US" sz="1600" i="1" smtClean="0"/>
              <a:t>LC column.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6163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8485" y="326146"/>
            <a:ext cx="333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UW/PE-FIA-MS/MS-2014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09" y="2664251"/>
            <a:ext cx="3967175" cy="27687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8731" y="933156"/>
            <a:ext cx="7749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 Add 30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L 6-plex assay cocktail containing 6 substrates and 6 int. </a:t>
            </a:r>
            <a:r>
              <a:rPr lang="en-US" dirty="0" err="1" smtClean="0"/>
              <a:t>stds</a:t>
            </a:r>
            <a:r>
              <a:rPr lang="en-US" dirty="0" smtClean="0"/>
              <a:t>. to</a:t>
            </a:r>
          </a:p>
          <a:p>
            <a:r>
              <a:rPr lang="en-US" dirty="0" smtClean="0"/>
              <a:t>each well (96 newborns per plate)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1" y="1891130"/>
            <a:ext cx="5287728" cy="3958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829" y="5849857"/>
            <a:ext cx="3686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Rainin</a:t>
            </a:r>
            <a:r>
              <a:rPr lang="en-US" dirty="0" smtClean="0"/>
              <a:t> Liquidator 96-channel </a:t>
            </a:r>
            <a:r>
              <a:rPr lang="en-US" dirty="0" err="1" smtClean="0"/>
              <a:t>pipettor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ROBOT needed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17485" y="6162550"/>
            <a:ext cx="239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UW/PE to be published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9200" y="1891130"/>
            <a:ext cx="2329446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liquid transfer per 96</a:t>
            </a:r>
          </a:p>
          <a:p>
            <a:r>
              <a:rPr lang="en-US" dirty="0" smtClean="0"/>
              <a:t>newborns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8485" y="326146"/>
            <a:ext cx="333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UW/PE-FIA-MS/MS-2014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731" y="933156"/>
            <a:ext cx="692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  Place 96-well plate in shaker/incubator for overnight incubation.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44" y="1408497"/>
            <a:ext cx="5775713" cy="4331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022" y="5834635"/>
            <a:ext cx="282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Already present in NBS labs.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670165" y="6273301"/>
            <a:ext cx="239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UW/PE to be published</a:t>
            </a:r>
          </a:p>
        </p:txBody>
      </p:sp>
    </p:spTree>
    <p:extLst>
      <p:ext uri="{BB962C8B-B14F-4D97-AF65-F5344CB8AC3E}">
        <p14:creationId xmlns:p14="http://schemas.microsoft.com/office/powerpoint/2010/main" val="195946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8485" y="326146"/>
            <a:ext cx="333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UW/PE-FIA-MS/MS-2014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09" y="2664251"/>
            <a:ext cx="3967175" cy="27687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683" y="933156"/>
            <a:ext cx="880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4:  Add 200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L water then 400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L ethyl acetate to each well, mix up and down with </a:t>
            </a:r>
            <a:r>
              <a:rPr lang="en-US" dirty="0" err="1" smtClean="0"/>
              <a:t>pipettor</a:t>
            </a:r>
            <a:r>
              <a:rPr lang="en-US" dirty="0" smtClean="0"/>
              <a:t> 4-5 times.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1" y="1891130"/>
            <a:ext cx="5287728" cy="3958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829" y="5977884"/>
            <a:ext cx="368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Rainin</a:t>
            </a:r>
            <a:r>
              <a:rPr lang="en-US" dirty="0" smtClean="0"/>
              <a:t> Liquidator 96-channel </a:t>
            </a:r>
            <a:r>
              <a:rPr lang="en-US" dirty="0" err="1" smtClean="0"/>
              <a:t>pipettor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17485" y="6347216"/>
            <a:ext cx="239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UW/PE to be published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3900" y="1567964"/>
            <a:ext cx="2540000" cy="646331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2 </a:t>
            </a:r>
            <a:r>
              <a:rPr lang="en-US" dirty="0"/>
              <a:t>liquid transfer per 96</a:t>
            </a:r>
          </a:p>
          <a:p>
            <a:r>
              <a:rPr lang="en-US" dirty="0"/>
              <a:t>newborns</a:t>
            </a:r>
          </a:p>
        </p:txBody>
      </p:sp>
    </p:spTree>
    <p:extLst>
      <p:ext uri="{BB962C8B-B14F-4D97-AF65-F5344CB8AC3E}">
        <p14:creationId xmlns:p14="http://schemas.microsoft.com/office/powerpoint/2010/main" val="255318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8485" y="326146"/>
            <a:ext cx="333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UW/PE-FIA-MS/MS-2014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731" y="933156"/>
            <a:ext cx="685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5:  Centrifuge plates 5 min to separate organic and aqueous layers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8829" y="5977884"/>
            <a:ext cx="394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inch diameter plate centrifuge:  $4500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73" y="1302488"/>
            <a:ext cx="4386988" cy="44475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17485" y="6162550"/>
            <a:ext cx="239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UW/PE to be published</a:t>
            </a:r>
          </a:p>
        </p:txBody>
      </p:sp>
    </p:spTree>
    <p:extLst>
      <p:ext uri="{BB962C8B-B14F-4D97-AF65-F5344CB8AC3E}">
        <p14:creationId xmlns:p14="http://schemas.microsoft.com/office/powerpoint/2010/main" val="78704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9754" y="326146"/>
            <a:ext cx="333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UW/PE-FIA-MS/MS-2014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121" y="914601"/>
            <a:ext cx="7090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6:  Transfer 200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L of upper ethyl acetate layer to new 96-well plate.</a:t>
            </a:r>
          </a:p>
          <a:p>
            <a:r>
              <a:rPr lang="en-US" dirty="0" smtClean="0"/>
              <a:t>Step 7:  Evaporate ethyl acetate .</a:t>
            </a:r>
          </a:p>
          <a:p>
            <a:r>
              <a:rPr lang="en-US" dirty="0" smtClean="0"/>
              <a:t>Step 8:  Add flow injection solvent</a:t>
            </a:r>
          </a:p>
          <a:p>
            <a:r>
              <a:rPr lang="en-US" dirty="0" smtClean="0"/>
              <a:t>Step 9: Place on </a:t>
            </a:r>
            <a:r>
              <a:rPr lang="en-US" dirty="0" err="1" smtClean="0"/>
              <a:t>autosampler</a:t>
            </a:r>
            <a:r>
              <a:rPr lang="en-US" dirty="0" smtClean="0"/>
              <a:t> for flow injection MS/MS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59" y="3907024"/>
            <a:ext cx="2912863" cy="25487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9754" y="6271113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Already present in most NBS labs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486" y="2664506"/>
            <a:ext cx="3944612" cy="2258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78" y="2664506"/>
            <a:ext cx="2454761" cy="18377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148" y="5163235"/>
            <a:ext cx="2425552" cy="646331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2 </a:t>
            </a:r>
            <a:r>
              <a:rPr lang="en-US" dirty="0"/>
              <a:t>liquid transfer per 96</a:t>
            </a:r>
          </a:p>
          <a:p>
            <a:r>
              <a:rPr lang="en-US" dirty="0"/>
              <a:t>newborns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7238" y="6271113"/>
            <a:ext cx="239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UW/PE to be published</a:t>
            </a:r>
          </a:p>
        </p:txBody>
      </p:sp>
    </p:spTree>
    <p:extLst>
      <p:ext uri="{BB962C8B-B14F-4D97-AF65-F5344CB8AC3E}">
        <p14:creationId xmlns:p14="http://schemas.microsoft.com/office/powerpoint/2010/main" val="229188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9754" y="326146"/>
            <a:ext cx="3339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UW/PE-FIA-MS/MS-2014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221" y="1514765"/>
            <a:ext cx="77997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 past 3 years, </a:t>
            </a:r>
            <a:r>
              <a:rPr lang="en-US" dirty="0" smtClean="0"/>
              <a:t>a SINGLE FTE in the WA NBS lab has run 113,000 DBS per year</a:t>
            </a:r>
          </a:p>
          <a:p>
            <a:r>
              <a:rPr lang="en-US" dirty="0" smtClean="0"/>
              <a:t>on a SINGLE FIA-MS/MS instrument. </a:t>
            </a:r>
          </a:p>
          <a:p>
            <a:endParaRPr lang="en-US" dirty="0"/>
          </a:p>
          <a:p>
            <a:r>
              <a:rPr lang="en-US" dirty="0" smtClean="0"/>
              <a:t>No backup MS/MS purchased since the lab already has 1 for the amino acids/acyl</a:t>
            </a:r>
          </a:p>
          <a:p>
            <a:r>
              <a:rPr lang="en-US" dirty="0" err="1" smtClean="0"/>
              <a:t>carnitines</a:t>
            </a:r>
            <a:r>
              <a:rPr lang="en-US" dirty="0" smtClean="0"/>
              <a:t>/organic acid NBS (same machine as used for LSD NBS).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0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876" y="141480"/>
            <a:ext cx="381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5-plex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952" y="3375707"/>
            <a:ext cx="3967175" cy="2768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445" y="1981328"/>
            <a:ext cx="2411263" cy="2186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13" y="3983159"/>
            <a:ext cx="1971489" cy="2016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121" y="1256322"/>
            <a:ext cx="671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 Punch DBS into 96-well plate, identical to FIA-MS/MS method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159609" y="2623090"/>
            <a:ext cx="1325267" cy="1108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77167" y="3009651"/>
            <a:ext cx="1214828" cy="7217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06952" y="6272540"/>
            <a:ext cx="3601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R.S. </a:t>
            </a:r>
            <a:r>
              <a:rPr lang="en-US" baseline="30000" dirty="0" err="1"/>
              <a:t>Sista</a:t>
            </a:r>
            <a:r>
              <a:rPr lang="en-US" baseline="30000" dirty="0"/>
              <a:t> et al. / </a:t>
            </a:r>
            <a:r>
              <a:rPr lang="en-US" baseline="30000" dirty="0" err="1"/>
              <a:t>Clinica</a:t>
            </a:r>
            <a:r>
              <a:rPr lang="en-US" baseline="30000" dirty="0"/>
              <a:t> </a:t>
            </a:r>
            <a:r>
              <a:rPr lang="en-US" baseline="30000" dirty="0" err="1"/>
              <a:t>Chimica</a:t>
            </a:r>
            <a:r>
              <a:rPr lang="en-US" baseline="30000" dirty="0"/>
              <a:t> </a:t>
            </a:r>
            <a:r>
              <a:rPr lang="en-US" baseline="30000" dirty="0" err="1"/>
              <a:t>Acta</a:t>
            </a:r>
            <a:r>
              <a:rPr lang="en-US" baseline="30000" dirty="0"/>
              <a:t> 424 (2013) 12–18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6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85247" y="-342900"/>
            <a:ext cx="8558753" cy="858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2"/>
                </a:solidFill>
              </a:rPr>
              <a:t>      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					Disclosures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We have received funding from and/or worked in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collaboration  the following companies: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Perkin Elmer (funding and consulting) </a:t>
            </a:r>
            <a:r>
              <a:rPr lang="en-US" sz="1800" i="1" dirty="0" smtClean="0">
                <a:solidFill>
                  <a:srgbClr val="000000"/>
                </a:solidFill>
              </a:rPr>
              <a:t>Mack </a:t>
            </a:r>
            <a:r>
              <a:rPr lang="en-US" sz="1800" i="1" dirty="0" err="1" smtClean="0">
                <a:solidFill>
                  <a:srgbClr val="000000"/>
                </a:solidFill>
              </a:rPr>
              <a:t>Schermer</a:t>
            </a:r>
            <a:r>
              <a:rPr lang="en-US" sz="1800" i="1" dirty="0" smtClean="0">
                <a:solidFill>
                  <a:srgbClr val="000000"/>
                </a:solidFill>
              </a:rPr>
              <a:t>, PE Life </a:t>
            </a:r>
            <a:r>
              <a:rPr lang="en-US" sz="1800" i="1" dirty="0" err="1" smtClean="0">
                <a:solidFill>
                  <a:srgbClr val="000000"/>
                </a:solidFill>
              </a:rPr>
              <a:t>Sciecnes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Genzyme (funding and consulting)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smtClean="0">
                <a:solidFill>
                  <a:srgbClr val="000000"/>
                </a:solidFill>
              </a:rPr>
              <a:t>Joan </a:t>
            </a:r>
            <a:r>
              <a:rPr lang="en-US" sz="1800" i="1" dirty="0" err="1" smtClean="0">
                <a:solidFill>
                  <a:srgbClr val="000000"/>
                </a:solidFill>
              </a:rPr>
              <a:t>Keutzer</a:t>
            </a:r>
            <a:r>
              <a:rPr lang="en-US" sz="1800" i="1" dirty="0" smtClean="0">
                <a:solidFill>
                  <a:srgbClr val="000000"/>
                </a:solidFill>
              </a:rPr>
              <a:t>, Genzyme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rgbClr val="000000"/>
                </a:solidFill>
              </a:rPr>
              <a:t>BioMarin</a:t>
            </a:r>
            <a:r>
              <a:rPr lang="en-US" dirty="0" smtClean="0">
                <a:solidFill>
                  <a:srgbClr val="000000"/>
                </a:solidFill>
              </a:rPr>
              <a:t> (funding) </a:t>
            </a:r>
            <a:r>
              <a:rPr lang="en-US" sz="1800" i="1" dirty="0" smtClean="0">
                <a:solidFill>
                  <a:srgbClr val="000000"/>
                </a:solidFill>
              </a:rPr>
              <a:t>Nicole Miller, </a:t>
            </a:r>
            <a:r>
              <a:rPr lang="en-US" sz="1800" i="1" dirty="0" err="1" smtClean="0">
                <a:solidFill>
                  <a:srgbClr val="000000"/>
                </a:solidFill>
              </a:rPr>
              <a:t>BioMarin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Shire (funding) </a:t>
            </a:r>
            <a:r>
              <a:rPr lang="en-US" sz="1800" i="1" dirty="0" smtClean="0">
                <a:solidFill>
                  <a:srgbClr val="000000"/>
                </a:solidFill>
              </a:rPr>
              <a:t>David Whiteman, Shire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5. 	</a:t>
            </a:r>
            <a:r>
              <a:rPr lang="en-US" dirty="0" err="1" smtClean="0">
                <a:solidFill>
                  <a:srgbClr val="000000"/>
                </a:solidFill>
              </a:rPr>
              <a:t>Synageva</a:t>
            </a:r>
            <a:r>
              <a:rPr lang="en-US" dirty="0" smtClean="0">
                <a:solidFill>
                  <a:srgbClr val="000000"/>
                </a:solidFill>
              </a:rPr>
              <a:t> (collaboration) </a:t>
            </a:r>
            <a:r>
              <a:rPr lang="en-US" sz="1800" i="1" dirty="0" smtClean="0">
                <a:solidFill>
                  <a:srgbClr val="000000"/>
                </a:solidFill>
              </a:rPr>
              <a:t>Dana Martin, </a:t>
            </a:r>
            <a:r>
              <a:rPr lang="en-US" sz="1800" i="1" dirty="0" err="1" smtClean="0">
                <a:solidFill>
                  <a:srgbClr val="000000"/>
                </a:solidFill>
              </a:rPr>
              <a:t>Synageva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6. 	</a:t>
            </a:r>
            <a:r>
              <a:rPr lang="en-US" dirty="0" err="1" smtClean="0">
                <a:solidFill>
                  <a:srgbClr val="000000"/>
                </a:solidFill>
              </a:rPr>
              <a:t>Ultragenyx</a:t>
            </a:r>
            <a:r>
              <a:rPr lang="en-US" dirty="0" smtClean="0">
                <a:solidFill>
                  <a:srgbClr val="000000"/>
                </a:solidFill>
              </a:rPr>
              <a:t> (collaboration) </a:t>
            </a:r>
            <a:r>
              <a:rPr lang="en-US" sz="1800" i="1" dirty="0" smtClean="0">
                <a:solidFill>
                  <a:srgbClr val="000000"/>
                </a:solidFill>
              </a:rPr>
              <a:t>Emil </a:t>
            </a:r>
            <a:r>
              <a:rPr lang="en-US" sz="1800" i="1" dirty="0" err="1" smtClean="0">
                <a:solidFill>
                  <a:srgbClr val="000000"/>
                </a:solidFill>
              </a:rPr>
              <a:t>Kakkis</a:t>
            </a:r>
            <a:r>
              <a:rPr lang="en-US" sz="1800" i="1" dirty="0" smtClean="0">
                <a:solidFill>
                  <a:srgbClr val="000000"/>
                </a:solidFill>
              </a:rPr>
              <a:t>, </a:t>
            </a:r>
            <a:r>
              <a:rPr lang="en-US" sz="1800" i="1" dirty="0" err="1" smtClean="0">
                <a:solidFill>
                  <a:srgbClr val="000000"/>
                </a:solidFill>
              </a:rPr>
              <a:t>Ultragenyx</a:t>
            </a:r>
            <a:endParaRPr lang="en-US" sz="1800" i="1" dirty="0">
              <a:solidFill>
                <a:srgbClr val="000000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8485" y="326146"/>
            <a:ext cx="381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5-plex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09" y="2664251"/>
            <a:ext cx="3967175" cy="27687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977" y="933156"/>
            <a:ext cx="836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 Add DBS extraction solvent to each well.  </a:t>
            </a:r>
          </a:p>
          <a:p>
            <a:endParaRPr lang="en-US" dirty="0" smtClean="0"/>
          </a:p>
          <a:p>
            <a:r>
              <a:rPr lang="en-US" i="1" dirty="0" smtClean="0"/>
              <a:t>Not sure how this is done but a 96-channel </a:t>
            </a:r>
            <a:r>
              <a:rPr lang="en-US" i="1" dirty="0" err="1" smtClean="0"/>
              <a:t>pipettor</a:t>
            </a:r>
            <a:r>
              <a:rPr lang="en-US" i="1" dirty="0" smtClean="0"/>
              <a:t> seems appropriate.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81" y="1891130"/>
            <a:ext cx="5287728" cy="3958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829" y="5977884"/>
            <a:ext cx="368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Rainin</a:t>
            </a:r>
            <a:r>
              <a:rPr lang="en-US" dirty="0" smtClean="0"/>
              <a:t> Liquidator 96-channel </a:t>
            </a:r>
            <a:r>
              <a:rPr lang="en-US" dirty="0" err="1" smtClean="0"/>
              <a:t>pipettor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95135" y="6347216"/>
            <a:ext cx="3601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R.S. </a:t>
            </a:r>
            <a:r>
              <a:rPr lang="en-US" baseline="30000" dirty="0" err="1"/>
              <a:t>Sista</a:t>
            </a:r>
            <a:r>
              <a:rPr lang="en-US" baseline="30000" dirty="0"/>
              <a:t> et al. / </a:t>
            </a:r>
            <a:r>
              <a:rPr lang="en-US" baseline="30000" dirty="0" err="1"/>
              <a:t>Clinica</a:t>
            </a:r>
            <a:r>
              <a:rPr lang="en-US" baseline="30000" dirty="0"/>
              <a:t> </a:t>
            </a:r>
            <a:r>
              <a:rPr lang="en-US" baseline="30000" dirty="0" err="1"/>
              <a:t>Chimica</a:t>
            </a:r>
            <a:r>
              <a:rPr lang="en-US" baseline="30000" dirty="0"/>
              <a:t> </a:t>
            </a:r>
            <a:r>
              <a:rPr lang="en-US" baseline="30000" dirty="0" err="1"/>
              <a:t>Acta</a:t>
            </a:r>
            <a:r>
              <a:rPr lang="en-US" baseline="30000" dirty="0"/>
              <a:t> 424 (2013) 12–18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36301" y="2152134"/>
            <a:ext cx="2081156" cy="646331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 liquid transfer per</a:t>
            </a:r>
          </a:p>
          <a:p>
            <a:r>
              <a:rPr lang="en-US" dirty="0" smtClean="0"/>
              <a:t>96 newborns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8485" y="326146"/>
            <a:ext cx="382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5-plex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731" y="933156"/>
            <a:ext cx="745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  Place 96-well plate in shaker/incubator for 30 min to extract enzymes.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44" y="1408497"/>
            <a:ext cx="5775713" cy="4331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5022" y="5834635"/>
            <a:ext cx="2820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Already present in NBS labs.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42383" y="6438209"/>
            <a:ext cx="3601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R.S. </a:t>
            </a:r>
            <a:r>
              <a:rPr lang="en-US" baseline="30000" dirty="0" err="1"/>
              <a:t>Sista</a:t>
            </a:r>
            <a:r>
              <a:rPr lang="en-US" baseline="30000" dirty="0"/>
              <a:t> et al. / </a:t>
            </a:r>
            <a:r>
              <a:rPr lang="en-US" baseline="30000" dirty="0" err="1"/>
              <a:t>Clinica</a:t>
            </a:r>
            <a:r>
              <a:rPr lang="en-US" baseline="30000" dirty="0"/>
              <a:t> </a:t>
            </a:r>
            <a:r>
              <a:rPr lang="en-US" baseline="30000" dirty="0" err="1"/>
              <a:t>Chimica</a:t>
            </a:r>
            <a:r>
              <a:rPr lang="en-US" baseline="30000" dirty="0"/>
              <a:t> </a:t>
            </a:r>
            <a:r>
              <a:rPr lang="en-US" baseline="30000" dirty="0" err="1"/>
              <a:t>Acta</a:t>
            </a:r>
            <a:r>
              <a:rPr lang="en-US" baseline="30000" dirty="0"/>
              <a:t> 424 (2013) 12–18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6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8485" y="326146"/>
            <a:ext cx="381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5-plex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8731" y="933156"/>
            <a:ext cx="318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4:  Centrifuge plates 5 min.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8829" y="5977884"/>
            <a:ext cx="394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inch diameter plate centrifuge:  $4500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73" y="1302488"/>
            <a:ext cx="4386988" cy="44475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07921" y="6393369"/>
            <a:ext cx="3601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R.S. </a:t>
            </a:r>
            <a:r>
              <a:rPr lang="en-US" baseline="30000" dirty="0" err="1"/>
              <a:t>Sista</a:t>
            </a:r>
            <a:r>
              <a:rPr lang="en-US" baseline="30000" dirty="0"/>
              <a:t> et al. / </a:t>
            </a:r>
            <a:r>
              <a:rPr lang="en-US" baseline="30000" dirty="0" err="1"/>
              <a:t>Clinica</a:t>
            </a:r>
            <a:r>
              <a:rPr lang="en-US" baseline="30000" dirty="0"/>
              <a:t> </a:t>
            </a:r>
            <a:r>
              <a:rPr lang="en-US" baseline="30000" dirty="0" err="1"/>
              <a:t>Chimica</a:t>
            </a:r>
            <a:r>
              <a:rPr lang="en-US" baseline="30000" dirty="0"/>
              <a:t> </a:t>
            </a:r>
            <a:r>
              <a:rPr lang="en-US" baseline="30000" dirty="0" err="1"/>
              <a:t>Acta</a:t>
            </a:r>
            <a:r>
              <a:rPr lang="en-US" baseline="30000" dirty="0"/>
              <a:t> 424 (2013) 12–18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5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876" y="141480"/>
            <a:ext cx="381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5-plex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1121" y="786927"/>
            <a:ext cx="742083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5:  Transfer 1.6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L of DBS extract to sample well on microfluidics chip.</a:t>
            </a:r>
          </a:p>
          <a:p>
            <a:endParaRPr lang="en-US" dirty="0"/>
          </a:p>
          <a:p>
            <a:r>
              <a:rPr lang="en-US" dirty="0" smtClean="0"/>
              <a:t>Not sure how the small volume is transferred.  Each chip accepts 44 enzyme</a:t>
            </a:r>
          </a:p>
          <a:p>
            <a:r>
              <a:rPr lang="en-US" dirty="0" smtClean="0"/>
              <a:t>extracts and 4 calibrators.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Screen Shot 2014-09-30 at 7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3" y="2320362"/>
            <a:ext cx="5533162" cy="37240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69872" y="6369180"/>
            <a:ext cx="3601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R.S. </a:t>
            </a:r>
            <a:r>
              <a:rPr lang="en-US" baseline="30000" dirty="0" err="1"/>
              <a:t>Sista</a:t>
            </a:r>
            <a:r>
              <a:rPr lang="en-US" baseline="30000" dirty="0"/>
              <a:t> et al. / </a:t>
            </a:r>
            <a:r>
              <a:rPr lang="en-US" baseline="30000" dirty="0" err="1"/>
              <a:t>Clinica</a:t>
            </a:r>
            <a:r>
              <a:rPr lang="en-US" baseline="30000" dirty="0"/>
              <a:t> </a:t>
            </a:r>
            <a:r>
              <a:rPr lang="en-US" baseline="30000" dirty="0" err="1"/>
              <a:t>Chimica</a:t>
            </a:r>
            <a:r>
              <a:rPr lang="en-US" baseline="30000" dirty="0"/>
              <a:t> </a:t>
            </a:r>
            <a:r>
              <a:rPr lang="en-US" baseline="30000" dirty="0" err="1"/>
              <a:t>Acta</a:t>
            </a:r>
            <a:r>
              <a:rPr lang="en-US" baseline="30000" dirty="0"/>
              <a:t> 424 (2013) 12–18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2335" y="2079589"/>
            <a:ext cx="2689265" cy="92333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2 </a:t>
            </a:r>
            <a:r>
              <a:rPr lang="en-US" dirty="0"/>
              <a:t>liquid transfer per</a:t>
            </a:r>
          </a:p>
          <a:p>
            <a:r>
              <a:rPr lang="en-US" dirty="0"/>
              <a:t>96 </a:t>
            </a:r>
            <a:r>
              <a:rPr lang="en-US" dirty="0" smtClean="0"/>
              <a:t>newborns if done with a 48-channel </a:t>
            </a:r>
            <a:r>
              <a:rPr lang="en-US" dirty="0" err="1" smtClean="0"/>
              <a:t>pipettor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876" y="141480"/>
            <a:ext cx="381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5-plex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1121" y="1256322"/>
            <a:ext cx="7201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6:  Transfer 5 different assay reagents to 5 different reservoirs on chip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Screen Shot 2014-09-30 at 7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30" y="2320362"/>
            <a:ext cx="5533162" cy="37240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69872" y="6369180"/>
            <a:ext cx="3601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R.S. </a:t>
            </a:r>
            <a:r>
              <a:rPr lang="en-US" baseline="30000" dirty="0" err="1"/>
              <a:t>Sista</a:t>
            </a:r>
            <a:r>
              <a:rPr lang="en-US" baseline="30000" dirty="0"/>
              <a:t> et al. / </a:t>
            </a:r>
            <a:r>
              <a:rPr lang="en-US" baseline="30000" dirty="0" err="1"/>
              <a:t>Clinica</a:t>
            </a:r>
            <a:r>
              <a:rPr lang="en-US" baseline="30000" dirty="0"/>
              <a:t> </a:t>
            </a:r>
            <a:r>
              <a:rPr lang="en-US" baseline="30000" dirty="0" err="1"/>
              <a:t>Chimica</a:t>
            </a:r>
            <a:r>
              <a:rPr lang="en-US" baseline="30000" dirty="0"/>
              <a:t> </a:t>
            </a:r>
            <a:r>
              <a:rPr lang="en-US" baseline="30000" dirty="0" err="1"/>
              <a:t>Acta</a:t>
            </a:r>
            <a:r>
              <a:rPr lang="en-US" baseline="30000" dirty="0"/>
              <a:t> 424 (2013) 12–18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85489" y="1674031"/>
            <a:ext cx="2558511" cy="92333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2 </a:t>
            </a:r>
            <a:r>
              <a:rPr lang="en-US" dirty="0"/>
              <a:t>liquid transfer per</a:t>
            </a:r>
          </a:p>
          <a:p>
            <a:r>
              <a:rPr lang="en-US" dirty="0"/>
              <a:t>96 </a:t>
            </a:r>
            <a:r>
              <a:rPr lang="en-US" dirty="0" smtClean="0"/>
              <a:t>newborns if done with</a:t>
            </a:r>
          </a:p>
          <a:p>
            <a:r>
              <a:rPr lang="en-US" dirty="0" smtClean="0"/>
              <a:t>a 5-channel </a:t>
            </a:r>
            <a:r>
              <a:rPr lang="en-US" dirty="0" err="1" smtClean="0"/>
              <a:t>pipettor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4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876" y="141480"/>
            <a:ext cx="381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5-plex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1121" y="1256322"/>
            <a:ext cx="7136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7:  Transfer 5 different stop solutions to 5 different reservoirs on chip.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Screen Shot 2014-09-30 at 7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30" y="2320362"/>
            <a:ext cx="5533162" cy="37240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69872" y="6369180"/>
            <a:ext cx="3601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R.S. </a:t>
            </a:r>
            <a:r>
              <a:rPr lang="en-US" baseline="30000" dirty="0" err="1"/>
              <a:t>Sista</a:t>
            </a:r>
            <a:r>
              <a:rPr lang="en-US" baseline="30000" dirty="0"/>
              <a:t> et al. / </a:t>
            </a:r>
            <a:r>
              <a:rPr lang="en-US" baseline="30000" dirty="0" err="1"/>
              <a:t>Clinica</a:t>
            </a:r>
            <a:r>
              <a:rPr lang="en-US" baseline="30000" dirty="0"/>
              <a:t> </a:t>
            </a:r>
            <a:r>
              <a:rPr lang="en-US" baseline="30000" dirty="0" err="1"/>
              <a:t>Chimica</a:t>
            </a:r>
            <a:r>
              <a:rPr lang="en-US" baseline="30000" dirty="0"/>
              <a:t> </a:t>
            </a:r>
            <a:r>
              <a:rPr lang="en-US" baseline="30000" dirty="0" err="1"/>
              <a:t>Acta</a:t>
            </a:r>
            <a:r>
              <a:rPr lang="en-US" baseline="30000" dirty="0"/>
              <a:t> 424 (2013) 12–18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02335" y="1717987"/>
            <a:ext cx="2616200" cy="923330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2 liquid transfer per</a:t>
            </a:r>
          </a:p>
          <a:p>
            <a:r>
              <a:rPr lang="en-US" dirty="0"/>
              <a:t>96 newborns if done with</a:t>
            </a:r>
          </a:p>
          <a:p>
            <a:r>
              <a:rPr lang="en-US" dirty="0"/>
              <a:t>a 5-channel </a:t>
            </a:r>
            <a:r>
              <a:rPr lang="en-US" dirty="0" err="1"/>
              <a:t>pipettor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4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876" y="141480"/>
            <a:ext cx="381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5-plex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1121" y="1256322"/>
            <a:ext cx="4083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8:  Transfer silicone oil to cover chip.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Screen Shot 2014-09-30 at 7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" y="2320362"/>
            <a:ext cx="5533162" cy="37240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69872" y="6369180"/>
            <a:ext cx="3601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R.S. </a:t>
            </a:r>
            <a:r>
              <a:rPr lang="en-US" baseline="30000" dirty="0" err="1"/>
              <a:t>Sista</a:t>
            </a:r>
            <a:r>
              <a:rPr lang="en-US" baseline="30000" dirty="0"/>
              <a:t> et al. / </a:t>
            </a:r>
            <a:r>
              <a:rPr lang="en-US" baseline="30000" dirty="0" err="1"/>
              <a:t>Clinica</a:t>
            </a:r>
            <a:r>
              <a:rPr lang="en-US" baseline="30000" dirty="0"/>
              <a:t> </a:t>
            </a:r>
            <a:r>
              <a:rPr lang="en-US" baseline="30000" dirty="0" err="1"/>
              <a:t>Chimica</a:t>
            </a:r>
            <a:r>
              <a:rPr lang="en-US" baseline="30000" dirty="0"/>
              <a:t> </a:t>
            </a:r>
            <a:r>
              <a:rPr lang="en-US" baseline="30000" dirty="0" err="1"/>
              <a:t>Acta</a:t>
            </a:r>
            <a:r>
              <a:rPr lang="en-US" baseline="30000" dirty="0"/>
              <a:t> 424 (2013) 12–18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76900" y="1417967"/>
            <a:ext cx="2120900" cy="646331"/>
          </a:xfrm>
          <a:prstGeom prst="rect">
            <a:avLst/>
          </a:prstGeom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2 liquid transfer per</a:t>
            </a:r>
          </a:p>
          <a:p>
            <a:r>
              <a:rPr lang="en-US" dirty="0"/>
              <a:t>96 </a:t>
            </a:r>
            <a:r>
              <a:rPr lang="en-US" dirty="0" smtClean="0"/>
              <a:t>newborns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9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711" y="1902653"/>
            <a:ext cx="5634474" cy="2212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84876" y="141480"/>
            <a:ext cx="381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microfluidics </a:t>
            </a:r>
            <a:r>
              <a:rPr lang="en-US" dirty="0" err="1" smtClean="0"/>
              <a:t>fluorimetric</a:t>
            </a:r>
            <a:r>
              <a:rPr lang="en-US" dirty="0" smtClean="0"/>
              <a:t> 5-plex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1121" y="1256322"/>
            <a:ext cx="7743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9:  Place chip in chip reader for reagent mixing, incubation, and </a:t>
            </a:r>
            <a:r>
              <a:rPr lang="en-US" dirty="0" err="1" smtClean="0"/>
              <a:t>fluorimetry</a:t>
            </a:r>
            <a:r>
              <a:rPr lang="en-US" dirty="0" smtClean="0"/>
              <a:t>.  </a:t>
            </a:r>
            <a:endParaRPr lang="en-US" dirty="0"/>
          </a:p>
          <a:p>
            <a:r>
              <a:rPr lang="en-US" dirty="0" smtClean="0"/>
              <a:t>One workstation is a set of 4 readers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3" y="2080453"/>
            <a:ext cx="973256" cy="17803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42383" y="6581001"/>
            <a:ext cx="3601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R.S. </a:t>
            </a:r>
            <a:r>
              <a:rPr lang="en-US" baseline="30000" dirty="0" err="1" smtClean="0"/>
              <a:t>Sista</a:t>
            </a:r>
            <a:r>
              <a:rPr lang="en-US" baseline="30000" dirty="0" smtClean="0"/>
              <a:t> et al. / </a:t>
            </a:r>
            <a:r>
              <a:rPr lang="en-US" baseline="30000" dirty="0" err="1" smtClean="0"/>
              <a:t>Clinica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Chimica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Acta</a:t>
            </a:r>
            <a:r>
              <a:rPr lang="en-US" baseline="30000" dirty="0" smtClean="0"/>
              <a:t> 424 (2013) 12–18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62" y="1965121"/>
            <a:ext cx="973256" cy="17803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010" y="2080453"/>
            <a:ext cx="973256" cy="1780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382" y="2080453"/>
            <a:ext cx="973256" cy="1780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7231" y="3745468"/>
            <a:ext cx="179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work station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9773" y="4292458"/>
            <a:ext cx="5634474" cy="22121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6" y="4455083"/>
            <a:ext cx="973256" cy="17803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38" y="4455083"/>
            <a:ext cx="973256" cy="17803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010" y="4455083"/>
            <a:ext cx="973256" cy="17803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20" y="4455083"/>
            <a:ext cx="973256" cy="17803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79631" y="6198699"/>
            <a:ext cx="179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work 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4924" y="635064"/>
            <a:ext cx="107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773606"/>
              </p:ext>
            </p:extLst>
          </p:nvPr>
        </p:nvGraphicFramePr>
        <p:xfrm>
          <a:off x="470271" y="1114754"/>
          <a:ext cx="7568457" cy="305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Document" r:id="rId4" imgW="6413500" imgH="2590800" progId="Word.Document.12">
                  <p:embed/>
                </p:oleObj>
              </mc:Choice>
              <mc:Fallback>
                <p:oleObj name="Document" r:id="rId4" imgW="6413500" imgH="259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271" y="1114754"/>
                        <a:ext cx="7568457" cy="3057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52500" y="4724400"/>
            <a:ext cx="774397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 state NBS lab, 1 FTE (B.S. level) has been running 6-7 x 96 well plates per</a:t>
            </a:r>
          </a:p>
          <a:p>
            <a:r>
              <a:rPr lang="en-US" dirty="0" smtClean="0"/>
              <a:t>day doing all steps except punching the blood spot (170,000 newborns per year)</a:t>
            </a:r>
          </a:p>
          <a:p>
            <a:r>
              <a:rPr lang="en-US" dirty="0" smtClean="0"/>
              <a:t>using a SINGLE Waters TQD MS/MS with a flow-injection </a:t>
            </a:r>
            <a:r>
              <a:rPr lang="en-US" dirty="0" err="1" smtClean="0"/>
              <a:t>autosampler</a:t>
            </a:r>
            <a:r>
              <a:rPr lang="en-US" dirty="0" smtClean="0"/>
              <a:t>.  A backup</a:t>
            </a:r>
          </a:p>
          <a:p>
            <a:r>
              <a:rPr lang="en-US" dirty="0" smtClean="0"/>
              <a:t>machine may be required, but you could use the backup for amino acid/</a:t>
            </a:r>
          </a:p>
          <a:p>
            <a:r>
              <a:rPr lang="en-US" dirty="0" smtClean="0"/>
              <a:t>acyl </a:t>
            </a:r>
            <a:r>
              <a:rPr lang="en-US" dirty="0" err="1" smtClean="0"/>
              <a:t>carnitine</a:t>
            </a:r>
            <a:r>
              <a:rPr lang="en-US" dirty="0" smtClean="0"/>
              <a:t>/organic acid analysis since it is the SAME instrument.  </a:t>
            </a:r>
            <a:endParaRPr lang="en-US" dirty="0"/>
          </a:p>
          <a:p>
            <a:r>
              <a:rPr lang="en-US" dirty="0" smtClean="0"/>
              <a:t>Throughput of 1 MS/MS = throughput of 7.8 digital microfluidics machines.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78948" y="3762375"/>
            <a:ext cx="184150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2685" y="3702050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954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5274" y="368756"/>
            <a:ext cx="3900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Space Requirements are Similar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2600" y="1003300"/>
            <a:ext cx="31175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</a:p>
          <a:p>
            <a:endParaRPr lang="en-US" dirty="0"/>
          </a:p>
          <a:p>
            <a:pPr algn="ctr"/>
            <a:r>
              <a:rPr lang="en-US" dirty="0" smtClean="0"/>
              <a:t>             </a:t>
            </a:r>
            <a:r>
              <a:rPr lang="en-US" sz="2400" u="sng" dirty="0" smtClean="0">
                <a:solidFill>
                  <a:srgbClr val="3366FF"/>
                </a:solidFill>
              </a:rPr>
              <a:t>MS/MS</a:t>
            </a:r>
          </a:p>
          <a:p>
            <a:pPr algn="ctr"/>
            <a:endParaRPr lang="en-US" sz="2400" dirty="0" smtClean="0">
              <a:solidFill>
                <a:srgbClr val="3366FF"/>
              </a:solidFill>
            </a:endParaRPr>
          </a:p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one MS/MS instrument</a:t>
            </a:r>
            <a:endParaRPr lang="en-US" sz="2400" dirty="0">
              <a:solidFill>
                <a:srgbClr val="3366FF"/>
              </a:solidFill>
            </a:endParaRPr>
          </a:p>
          <a:p>
            <a:pPr algn="ctr"/>
            <a:endParaRPr lang="en-US" sz="2400" dirty="0" smtClean="0">
              <a:solidFill>
                <a:srgbClr val="3366FF"/>
              </a:solidFill>
            </a:endParaRPr>
          </a:p>
          <a:p>
            <a:r>
              <a:rPr lang="en-US" sz="2400" dirty="0" smtClean="0">
                <a:solidFill>
                  <a:srgbClr val="3366FF"/>
                </a:solidFill>
              </a:rPr>
              <a:t>Volume: 14 cu </a:t>
            </a:r>
            <a:r>
              <a:rPr lang="en-US" sz="2400" dirty="0" err="1" smtClean="0">
                <a:solidFill>
                  <a:srgbClr val="3366FF"/>
                </a:solidFill>
              </a:rPr>
              <a:t>ft</a:t>
            </a:r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  <a:p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 smtClean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342" y="1455698"/>
            <a:ext cx="41344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Digital microfluidics </a:t>
            </a:r>
            <a:r>
              <a:rPr lang="en-US" sz="2400" u="sng" dirty="0" err="1" smtClean="0">
                <a:solidFill>
                  <a:srgbClr val="FF0000"/>
                </a:solidFill>
              </a:rPr>
              <a:t>fluorimetry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7 </a:t>
            </a:r>
            <a:r>
              <a:rPr lang="en-US" sz="2400" dirty="0" err="1" smtClean="0">
                <a:solidFill>
                  <a:srgbClr val="FF0000"/>
                </a:solidFill>
              </a:rPr>
              <a:t>Fluorimeter</a:t>
            </a:r>
            <a:r>
              <a:rPr lang="en-US" sz="2400" dirty="0" smtClean="0">
                <a:solidFill>
                  <a:srgbClr val="FF0000"/>
                </a:solidFill>
              </a:rPr>
              <a:t> plate readers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Volume: 12.6 cu </a:t>
            </a:r>
            <a:r>
              <a:rPr lang="en-US" sz="2400" dirty="0" err="1" smtClean="0">
                <a:solidFill>
                  <a:srgbClr val="FF0000"/>
                </a:solidFill>
              </a:rPr>
              <a:t>ft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8599" y="3771136"/>
            <a:ext cx="2197100" cy="29967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86101" y="4692649"/>
            <a:ext cx="850900" cy="11176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933451" y="4825998"/>
            <a:ext cx="1117600" cy="85090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6200000">
            <a:off x="4946651" y="4813298"/>
            <a:ext cx="1117600" cy="85090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1936752" y="4825998"/>
            <a:ext cx="1117600" cy="85090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3956052" y="4825998"/>
            <a:ext cx="1117600" cy="85090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6927851" y="4813297"/>
            <a:ext cx="1117600" cy="85090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5956300" y="4813297"/>
            <a:ext cx="1117600" cy="85090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9300" y="424934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Presentation Outline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1498600"/>
            <a:ext cx="7814960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Brief historical overview.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Worldwide NBS labs live or near-live for LSD NBS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Development of the new UW/PE-FIA-MS/MS-2014 6-Plex Assay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Detailed </a:t>
            </a:r>
            <a:r>
              <a:rPr lang="en-US" dirty="0" err="1" smtClean="0"/>
              <a:t>comparision</a:t>
            </a:r>
            <a:r>
              <a:rPr lang="en-US" dirty="0" smtClean="0"/>
              <a:t> of the UW/PE-FIA-MS/MS-2014 and digital microfluidics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fluorimetry</a:t>
            </a:r>
            <a:r>
              <a:rPr lang="en-US" dirty="0" smtClean="0"/>
              <a:t> methods.</a:t>
            </a:r>
          </a:p>
          <a:p>
            <a:endParaRPr lang="en-US" dirty="0"/>
          </a:p>
          <a:p>
            <a:r>
              <a:rPr lang="en-US" dirty="0" smtClean="0"/>
              <a:t>5.  Large Scale Pilot studies for LSDs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4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0188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                              Estimated costs  per newborn per LSD</a:t>
            </a:r>
          </a:p>
          <a:p>
            <a:endParaRPr lang="en-US" sz="1800" dirty="0" smtClean="0">
              <a:latin typeface="Arial" charset="0"/>
            </a:endParaRP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206500"/>
            <a:ext cx="8153400" cy="8285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CCFFCC"/>
              </a:solidFill>
              <a:effectLst/>
              <a:latin typeface="Times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38200" y="1206500"/>
            <a:ext cx="685800" cy="828596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$0.07</a:t>
            </a:r>
          </a:p>
          <a:p>
            <a:r>
              <a:rPr kumimoji="0" lang="en-US" sz="1400" b="0" i="0" u="none" strike="noStrike" cap="none" normalizeH="0" baseline="0" dirty="0" smtClean="0">
                <a:ln>
                  <a:noFill/>
                </a:ln>
                <a:effectLst/>
              </a:rPr>
              <a:t>MS</a:t>
            </a:r>
            <a:endParaRPr lang="en-US" sz="14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1184196"/>
            <a:ext cx="762000" cy="8509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350665"/>
            <a:ext cx="748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$.05</a:t>
            </a:r>
          </a:p>
          <a:p>
            <a:r>
              <a:rPr lang="en-US" sz="1200" dirty="0" smtClean="0"/>
              <a:t>Reagents</a:t>
            </a:r>
          </a:p>
          <a:p>
            <a:r>
              <a:rPr lang="en-US" sz="1200" dirty="0" smtClean="0"/>
              <a:t>plastic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990600" y="2438400"/>
            <a:ext cx="8001000" cy="99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90600" y="2438400"/>
            <a:ext cx="685800" cy="9906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$?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DMF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76400" y="2438400"/>
            <a:ext cx="762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653" y="2438400"/>
            <a:ext cx="761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$?</a:t>
            </a:r>
          </a:p>
          <a:p>
            <a:r>
              <a:rPr lang="en-US" sz="1200" dirty="0" smtClean="0"/>
              <a:t>Chips,</a:t>
            </a:r>
          </a:p>
          <a:p>
            <a:r>
              <a:rPr lang="en-US" sz="1200" dirty="0" smtClean="0"/>
              <a:t>Reagents</a:t>
            </a:r>
          </a:p>
          <a:p>
            <a:r>
              <a:rPr lang="en-US" sz="1200" dirty="0" smtClean="0"/>
              <a:t>plastic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" y="1371600"/>
            <a:ext cx="8347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PE</a:t>
            </a:r>
          </a:p>
          <a:p>
            <a:r>
              <a:rPr lang="en-US" sz="1600" dirty="0" smtClean="0"/>
              <a:t>MS/MS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928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Dig.</a:t>
            </a:r>
          </a:p>
          <a:p>
            <a:r>
              <a:rPr lang="en-US" dirty="0" smtClean="0"/>
              <a:t>Micro-</a:t>
            </a:r>
          </a:p>
          <a:p>
            <a:r>
              <a:rPr lang="en-US" dirty="0" smtClean="0"/>
              <a:t>Fluidics</a:t>
            </a:r>
          </a:p>
          <a:p>
            <a:r>
              <a:rPr lang="en-US" dirty="0" smtClean="0"/>
              <a:t>Fluor.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096000" y="3733800"/>
            <a:ext cx="2895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914400" y="3810000"/>
            <a:ext cx="2438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429000" y="3581400"/>
            <a:ext cx="266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$1 per newborn per LSD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55784" y="4359870"/>
            <a:ext cx="800174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MS/MS instrumentation cost is the cost of instrumentation purchasing, installation,</a:t>
            </a:r>
          </a:p>
          <a:p>
            <a:r>
              <a:rPr lang="en-US" dirty="0" smtClean="0"/>
              <a:t>maintenance, nitrogen, and electricity divided by the number of LSD enzymes</a:t>
            </a:r>
          </a:p>
          <a:p>
            <a:r>
              <a:rPr lang="en-US" dirty="0" smtClean="0"/>
              <a:t>analyzed before the instrument needs to be replaced (8-10 </a:t>
            </a:r>
            <a:r>
              <a:rPr lang="en-US" dirty="0" err="1" smtClean="0"/>
              <a:t>yrs</a:t>
            </a:r>
            <a:r>
              <a:rPr lang="en-US" dirty="0" smtClean="0"/>
              <a:t>).  Does not include</a:t>
            </a:r>
          </a:p>
          <a:p>
            <a:r>
              <a:rPr lang="en-US" dirty="0" smtClean="0"/>
              <a:t>a backup, presumably most labs already have one for their ongoing MS/MS NBS.</a:t>
            </a:r>
          </a:p>
          <a:p>
            <a:r>
              <a:rPr lang="en-US" dirty="0" smtClean="0"/>
              <a:t>Does not include capital other than installation, but space requirements for MS/MS</a:t>
            </a:r>
          </a:p>
          <a:p>
            <a:r>
              <a:rPr lang="en-US" dirty="0" smtClean="0"/>
              <a:t>is similar to that for digital microfluidics.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4"/>
          <p:cNvSpPr txBox="1">
            <a:spLocks noChangeArrowheads="1"/>
          </p:cNvSpPr>
          <p:nvPr/>
        </p:nvSpPr>
        <p:spPr bwMode="auto">
          <a:xfrm>
            <a:off x="457200" y="25400"/>
            <a:ext cx="842193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Arial" charset="0"/>
              </a:rPr>
              <a:t>Comparison of new UW/PE-MS/MS assay to digital </a:t>
            </a:r>
          </a:p>
          <a:p>
            <a:r>
              <a:rPr lang="en-US" dirty="0" err="1" smtClean="0">
                <a:latin typeface="Arial" charset="0"/>
              </a:rPr>
              <a:t>microflluidics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fluorimetric</a:t>
            </a:r>
            <a:r>
              <a:rPr lang="en-US" dirty="0" smtClean="0">
                <a:latin typeface="Arial" charset="0"/>
              </a:rPr>
              <a:t> assay.  </a:t>
            </a:r>
          </a:p>
          <a:p>
            <a:endParaRPr lang="en-US" sz="1800" dirty="0" smtClean="0">
              <a:latin typeface="Arial" charset="0"/>
            </a:endParaRPr>
          </a:p>
          <a:p>
            <a:r>
              <a:rPr lang="en-US" sz="1800" dirty="0" smtClean="0">
                <a:solidFill>
                  <a:srgbClr val="1926A7"/>
                </a:solidFill>
                <a:latin typeface="Arial" charset="0"/>
              </a:rPr>
              <a:t>The critical parameter is the assay signal with blood divided by the signal without</a:t>
            </a:r>
          </a:p>
          <a:p>
            <a:r>
              <a:rPr lang="en-US" sz="1800" dirty="0" smtClean="0">
                <a:solidFill>
                  <a:srgbClr val="1926A7"/>
                </a:solidFill>
                <a:latin typeface="Arial" charset="0"/>
              </a:rPr>
              <a:t>blood, the so-called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blood/no blood ratio</a:t>
            </a:r>
            <a:r>
              <a:rPr lang="en-US" sz="1800" dirty="0" smtClean="0">
                <a:solidFill>
                  <a:srgbClr val="1926A7"/>
                </a:solidFill>
                <a:latin typeface="Arial" charset="0"/>
              </a:rPr>
              <a:t>, aka 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dynamic range</a:t>
            </a:r>
            <a:r>
              <a:rPr lang="en-US" sz="1800" dirty="0" smtClean="0">
                <a:solidFill>
                  <a:srgbClr val="1926A7"/>
                </a:solidFill>
                <a:latin typeface="Arial" charset="0"/>
              </a:rPr>
              <a:t>.</a:t>
            </a:r>
          </a:p>
          <a:p>
            <a:endParaRPr lang="en-US" dirty="0" smtClean="0"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526233"/>
              </p:ext>
            </p:extLst>
          </p:nvPr>
        </p:nvGraphicFramePr>
        <p:xfrm>
          <a:off x="304800" y="1752600"/>
          <a:ext cx="8458200" cy="492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Document" r:id="rId5" imgW="5626100" imgH="3276600" progId="Word.Document.12">
                  <p:embed/>
                </p:oleObj>
              </mc:Choice>
              <mc:Fallback>
                <p:oleObj name="Document" r:id="rId5" imgW="5626100" imgH="327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1752600"/>
                        <a:ext cx="8458200" cy="4925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4500" y="538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8166" y="5153680"/>
            <a:ext cx="34499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 charset="0"/>
              </a:rPr>
              <a:t>Jason </a:t>
            </a:r>
            <a:r>
              <a:rPr lang="en-US" sz="1600" i="1" dirty="0" err="1">
                <a:latin typeface="Arial" charset="0"/>
              </a:rPr>
              <a:t>Cournoyer</a:t>
            </a:r>
            <a:r>
              <a:rPr lang="en-US" sz="1600" i="1" dirty="0">
                <a:latin typeface="Arial" charset="0"/>
              </a:rPr>
              <a:t>, PE Life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61434"/>
            <a:ext cx="353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Comparision</a:t>
            </a:r>
            <a:r>
              <a:rPr lang="en-US" dirty="0" smtClean="0"/>
              <a:t> of 2 large MPS-I Pilots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882201"/>
              </p:ext>
            </p:extLst>
          </p:nvPr>
        </p:nvGraphicFramePr>
        <p:xfrm>
          <a:off x="850900" y="963613"/>
          <a:ext cx="7296150" cy="519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Document" r:id="rId4" imgW="6134100" imgH="4368800" progId="Word.Document.12">
                  <p:embed/>
                </p:oleObj>
              </mc:Choice>
              <mc:Fallback>
                <p:oleObj name="Document" r:id="rId4" imgW="6134100" imgH="436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900" y="963613"/>
                        <a:ext cx="7296150" cy="51958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940066" y="3060700"/>
            <a:ext cx="419100" cy="558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40066" y="2133600"/>
            <a:ext cx="724134" cy="571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51881" y="2133600"/>
            <a:ext cx="73636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404" y="21442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3155950"/>
            <a:ext cx="8382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6261" y="3212584"/>
            <a:ext cx="7104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20% of</a:t>
            </a:r>
          </a:p>
          <a:p>
            <a:r>
              <a:rPr lang="en-US" sz="1400" dirty="0" smtClean="0"/>
              <a:t>mean</a:t>
            </a:r>
          </a:p>
          <a:p>
            <a:r>
              <a:rPr lang="en-US" sz="1400" dirty="0" smtClean="0"/>
              <a:t>activity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751881" y="3155950"/>
            <a:ext cx="572719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~2020%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551" y="3161268"/>
            <a:ext cx="35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551" y="3237984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7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500" y="206801"/>
            <a:ext cx="4787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 state NBS lab 3-plex pilot study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94648" y="838199"/>
            <a:ext cx="6609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of IUDA enzymatic activity measured with n-1 version of</a:t>
            </a:r>
          </a:p>
          <a:p>
            <a:r>
              <a:rPr lang="en-US" dirty="0" smtClean="0"/>
              <a:t>UW/PE-FIA-MS/MS-2014 Method</a:t>
            </a:r>
            <a:endParaRPr lang="en-US" dirty="0"/>
          </a:p>
        </p:txBody>
      </p:sp>
      <p:pic>
        <p:nvPicPr>
          <p:cNvPr id="6" name="Picture 5" descr="Screen Shot 2014-10-04 at 1.0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1694765"/>
            <a:ext cx="6515100" cy="3987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175000" y="5257800"/>
            <a:ext cx="0" cy="812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60702" y="60071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 cutoff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7800" y="1484530"/>
            <a:ext cx="393700" cy="547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9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927100"/>
            <a:ext cx="8032730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WA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MO large scale NBS lab comparison:  The UW/PE-FIA-MS/MS-2014 method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outperforms the digital microfluidics </a:t>
            </a:r>
            <a:r>
              <a:rPr lang="en-US" dirty="0" err="1" smtClean="0">
                <a:solidFill>
                  <a:srgbClr val="FF0000"/>
                </a:solidFill>
              </a:rPr>
              <a:t>fluorimetry</a:t>
            </a:r>
            <a:r>
              <a:rPr lang="en-US" dirty="0" smtClean="0">
                <a:solidFill>
                  <a:srgbClr val="FF0000"/>
                </a:solidFill>
              </a:rPr>
              <a:t> method in terms of dynamic range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estimated false positive rates.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Mayo Clinic Pilot:  ~100,000 DBS submitted to 4 assays: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Standard </a:t>
            </a:r>
            <a:r>
              <a:rPr lang="en-US" dirty="0" err="1" smtClean="0">
                <a:solidFill>
                  <a:srgbClr val="0000FF"/>
                </a:solidFill>
              </a:rPr>
              <a:t>microtiter</a:t>
            </a:r>
            <a:r>
              <a:rPr lang="en-US" dirty="0" smtClean="0">
                <a:solidFill>
                  <a:srgbClr val="0000FF"/>
                </a:solidFill>
              </a:rPr>
              <a:t> plate </a:t>
            </a:r>
            <a:r>
              <a:rPr lang="en-US" dirty="0" err="1" smtClean="0">
                <a:solidFill>
                  <a:srgbClr val="0000FF"/>
                </a:solidFill>
              </a:rPr>
              <a:t>fluorimetric</a:t>
            </a:r>
            <a:r>
              <a:rPr lang="en-US" dirty="0" smtClean="0">
                <a:solidFill>
                  <a:srgbClr val="0000FF"/>
                </a:solidFill>
              </a:rPr>
              <a:t> assay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UW/Genzyme/CDC-2008-FIA-MS/MS assay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0000FF"/>
                </a:solidFill>
              </a:rPr>
              <a:t>Digital microfluidics </a:t>
            </a:r>
            <a:r>
              <a:rPr lang="en-US" dirty="0" err="1" smtClean="0">
                <a:solidFill>
                  <a:srgbClr val="0000FF"/>
                </a:solidFill>
              </a:rPr>
              <a:t>fluorimetry</a:t>
            </a:r>
            <a:r>
              <a:rPr lang="en-US" dirty="0" smtClean="0">
                <a:solidFill>
                  <a:srgbClr val="0000FF"/>
                </a:solidFill>
              </a:rPr>
              <a:t> assay</a:t>
            </a:r>
          </a:p>
          <a:p>
            <a:pPr marL="342900" indent="-342900">
              <a:buAutoNum type="arabicParenR"/>
            </a:pPr>
            <a:r>
              <a:rPr lang="en-US" dirty="0" err="1" smtClean="0">
                <a:solidFill>
                  <a:srgbClr val="0000FF"/>
                </a:solidFill>
              </a:rPr>
              <a:t>Luminex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immunoquantification</a:t>
            </a:r>
            <a:r>
              <a:rPr lang="en-US" dirty="0" smtClean="0">
                <a:solidFill>
                  <a:srgbClr val="0000FF"/>
                </a:solidFill>
              </a:rPr>
              <a:t> of protein abundance assay</a:t>
            </a:r>
          </a:p>
          <a:p>
            <a:pPr marL="342900" indent="-342900">
              <a:buAutoNum type="arabicParenR"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i="1" dirty="0" err="1">
                <a:solidFill>
                  <a:srgbClr val="0000FF"/>
                </a:solidFill>
              </a:rPr>
              <a:t>Matern</a:t>
            </a:r>
            <a:r>
              <a:rPr lang="en-US" i="1" dirty="0">
                <a:solidFill>
                  <a:srgbClr val="0000FF"/>
                </a:solidFill>
              </a:rPr>
              <a:t> D, </a:t>
            </a:r>
            <a:r>
              <a:rPr lang="en-US" i="1" dirty="0" err="1">
                <a:solidFill>
                  <a:srgbClr val="0000FF"/>
                </a:solidFill>
              </a:rPr>
              <a:t>Oglesbee</a:t>
            </a:r>
            <a:r>
              <a:rPr lang="en-US" i="1" dirty="0">
                <a:solidFill>
                  <a:srgbClr val="0000FF"/>
                </a:solidFill>
              </a:rPr>
              <a:t> D, </a:t>
            </a:r>
            <a:r>
              <a:rPr lang="en-US" i="1" dirty="0" err="1">
                <a:solidFill>
                  <a:srgbClr val="0000FF"/>
                </a:solidFill>
              </a:rPr>
              <a:t>Tortorelli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S.Dev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Disabil</a:t>
            </a:r>
            <a:r>
              <a:rPr lang="en-US" i="1" dirty="0">
                <a:solidFill>
                  <a:srgbClr val="0000FF"/>
                </a:solidFill>
              </a:rPr>
              <a:t> Res Rev. 2013 Jun;17(3):247-53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  <a:endParaRPr lang="en-US" i="1" dirty="0">
              <a:solidFill>
                <a:srgbClr val="0000FF"/>
              </a:solidFill>
            </a:endParaRPr>
          </a:p>
          <a:p>
            <a:pPr marL="342900" indent="-342900">
              <a:buAutoNum type="arabicParenR"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NBS assay performance of assays 2-4 are similar and better than 1.  False positive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rates of all four are unacceptably high.</a:t>
            </a:r>
          </a:p>
          <a:p>
            <a:endParaRPr lang="en-US" dirty="0"/>
          </a:p>
          <a:p>
            <a:r>
              <a:rPr lang="en-US" dirty="0" smtClean="0"/>
              <a:t>Putting it all together:  UW/PE-FIA-MS/MS-2014 assay is the top performing</a:t>
            </a:r>
          </a:p>
          <a:p>
            <a:r>
              <a:rPr lang="en-US" dirty="0" smtClean="0"/>
              <a:t>LSD NBS assay.  Furthermore the UW/Genzyme/CDC-2008 assay is becoming</a:t>
            </a:r>
          </a:p>
          <a:p>
            <a:r>
              <a:rPr lang="en-US" dirty="0" smtClean="0"/>
              <a:t>obsolete and is being replaced by the UW/PE-FIA-MS/MS-2014 assay.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9400" y="424934"/>
            <a:ext cx="515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Putting all the large-scale NBS pilot studies together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045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62587"/>
              </p:ext>
            </p:extLst>
          </p:nvPr>
        </p:nvGraphicFramePr>
        <p:xfrm>
          <a:off x="625171" y="1714500"/>
          <a:ext cx="7852079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Document" r:id="rId4" imgW="5626100" imgH="2921000" progId="Word.Document.12">
                  <p:embed/>
                </p:oleObj>
              </mc:Choice>
              <mc:Fallback>
                <p:oleObj name="Document" r:id="rId4" imgW="56261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171" y="1714500"/>
                        <a:ext cx="7852079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6600" y="406400"/>
            <a:ext cx="752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of UW/PE-FIA-MS/MS-2014 6-plex to UW-LC-MS/MS-2013 6-plex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1463" y="5887134"/>
            <a:ext cx="7495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 and FIA MS/MS are likely to be equivalent, better performance in WA likely</a:t>
            </a:r>
          </a:p>
          <a:p>
            <a:r>
              <a:rPr lang="en-US" dirty="0" smtClean="0"/>
              <a:t>due to improved reagents and buffer in assay cocktail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0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6800" y="214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5000" y="723900"/>
            <a:ext cx="8539492" cy="7017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There are multiple </a:t>
            </a:r>
            <a:r>
              <a:rPr lang="en-US" dirty="0" err="1" smtClean="0"/>
              <a:t>fluorimetric</a:t>
            </a:r>
            <a:r>
              <a:rPr lang="en-US" dirty="0" smtClean="0"/>
              <a:t> and MS/MS methods for LSD NBS.  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MS/MS methods are converging to the UW/PE-FIA-2014 method for 3 reasons:</a:t>
            </a:r>
          </a:p>
          <a:p>
            <a:r>
              <a:rPr lang="en-US" dirty="0" smtClean="0"/>
              <a:t>	1) It is simpler to carry out the pre-MS/MS steps. </a:t>
            </a:r>
          </a:p>
          <a:p>
            <a:r>
              <a:rPr lang="en-US" dirty="0" smtClean="0"/>
              <a:t> 	2) It outperforms the earlier developed MS/MS methods in terms of false positives.</a:t>
            </a:r>
          </a:p>
          <a:p>
            <a:r>
              <a:rPr lang="en-US" dirty="0" smtClean="0"/>
              <a:t>	3) The PE kit will likely be the only long-term source of MS/MS reagents, and</a:t>
            </a:r>
          </a:p>
          <a:p>
            <a:r>
              <a:rPr lang="en-US" dirty="0"/>
              <a:t>	</a:t>
            </a:r>
            <a:r>
              <a:rPr lang="en-US" dirty="0" smtClean="0"/>
              <a:t>home-brew is probably not feasible.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The comparison of 2 large pilot studies (~110,000 DBS), the WA state NBS lab</a:t>
            </a:r>
          </a:p>
          <a:p>
            <a:r>
              <a:rPr lang="en-US" dirty="0" smtClean="0"/>
              <a:t>	MS/MS 3-plex study (n-1 version of UW/PE-FIA-MS/MS-2104 method) and</a:t>
            </a:r>
          </a:p>
          <a:p>
            <a:r>
              <a:rPr lang="en-US" dirty="0"/>
              <a:t>	</a:t>
            </a:r>
            <a:r>
              <a:rPr lang="en-US" dirty="0" smtClean="0"/>
              <a:t>the MO state NBS lab 4-plex study (digital microfluidics </a:t>
            </a:r>
            <a:r>
              <a:rPr lang="en-US" dirty="0" err="1" smtClean="0"/>
              <a:t>fluorimetry</a:t>
            </a:r>
            <a:r>
              <a:rPr lang="en-US" dirty="0" smtClean="0"/>
              <a:t>) shows</a:t>
            </a:r>
          </a:p>
          <a:p>
            <a:r>
              <a:rPr lang="en-US" dirty="0"/>
              <a:t>	</a:t>
            </a:r>
            <a:r>
              <a:rPr lang="en-US" dirty="0" smtClean="0"/>
              <a:t>that the MS/MS method greatly outperforms the </a:t>
            </a:r>
            <a:r>
              <a:rPr lang="en-US" dirty="0" err="1" smtClean="0"/>
              <a:t>fluor</a:t>
            </a:r>
            <a:r>
              <a:rPr lang="en-US" dirty="0" smtClean="0"/>
              <a:t>. method in terms</a:t>
            </a:r>
          </a:p>
          <a:p>
            <a:r>
              <a:rPr lang="en-US" dirty="0"/>
              <a:t>	</a:t>
            </a:r>
            <a:r>
              <a:rPr lang="en-US" dirty="0" smtClean="0"/>
              <a:t>the number of screen positives and the false positive rates.  Large scale</a:t>
            </a:r>
          </a:p>
          <a:p>
            <a:r>
              <a:rPr lang="en-US" dirty="0"/>
              <a:t> </a:t>
            </a:r>
            <a:r>
              <a:rPr lang="en-US" dirty="0" smtClean="0"/>
              <a:t>  pilot studies using conventional </a:t>
            </a:r>
            <a:r>
              <a:rPr lang="en-US" dirty="0" err="1" smtClean="0"/>
              <a:t>fluorimetry</a:t>
            </a:r>
            <a:r>
              <a:rPr lang="en-US" dirty="0" smtClean="0"/>
              <a:t> shows enormously high false positive rates.</a:t>
            </a:r>
          </a:p>
          <a:p>
            <a:endParaRPr lang="en-US" dirty="0"/>
          </a:p>
          <a:p>
            <a:r>
              <a:rPr lang="en-US" dirty="0"/>
              <a:t>4. Pre-instrumentation sample preparation is easier for the UW/PE-FIA-MS/MS-</a:t>
            </a:r>
            <a:r>
              <a:rPr lang="en-US" dirty="0" smtClean="0"/>
              <a:t>2014</a:t>
            </a:r>
          </a:p>
          <a:p>
            <a:r>
              <a:rPr lang="en-US" dirty="0"/>
              <a:t>	</a:t>
            </a:r>
            <a:r>
              <a:rPr lang="en-US" dirty="0" smtClean="0"/>
              <a:t>method </a:t>
            </a:r>
            <a:r>
              <a:rPr lang="en-US" dirty="0"/>
              <a:t>compared to digital microfluidics </a:t>
            </a:r>
            <a:r>
              <a:rPr lang="en-US" dirty="0" err="1"/>
              <a:t>fluorimetry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Manpower and space requirements of the two methods are similar</a:t>
            </a:r>
          </a:p>
          <a:p>
            <a:pPr marL="342900" indent="-342900">
              <a:buAutoNum type="arabicPeriod" startAt="5"/>
            </a:pPr>
            <a:endParaRPr lang="en-US" dirty="0"/>
          </a:p>
          <a:p>
            <a:pPr marL="342900" indent="-342900">
              <a:buAutoNum type="arabicPeriod" startAt="5"/>
            </a:pPr>
            <a:r>
              <a:rPr lang="en-US" dirty="0" smtClean="0"/>
              <a:t>Cost of the two methods are likely to be similar.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59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/>
          <p:cNvSpPr>
            <a:spLocks noChangeArrowheads="1"/>
          </p:cNvSpPr>
          <p:nvPr/>
        </p:nvSpPr>
        <p:spPr bwMode="auto">
          <a:xfrm>
            <a:off x="4876800" y="4724400"/>
            <a:ext cx="184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20835" name="Text Box 13"/>
          <p:cNvSpPr txBox="1">
            <a:spLocks noChangeArrowheads="1"/>
          </p:cNvSpPr>
          <p:nvPr/>
        </p:nvSpPr>
        <p:spPr bwMode="auto">
          <a:xfrm>
            <a:off x="4419600" y="4953000"/>
            <a:ext cx="1841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0836" name="Text Box 14"/>
          <p:cNvSpPr txBox="1">
            <a:spLocks noChangeArrowheads="1"/>
          </p:cNvSpPr>
          <p:nvPr/>
        </p:nvSpPr>
        <p:spPr bwMode="auto">
          <a:xfrm>
            <a:off x="1828800" y="381000"/>
            <a:ext cx="1905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800" b="1"/>
          </a:p>
          <a:p>
            <a:endParaRPr lang="en-US" sz="1800" b="1"/>
          </a:p>
          <a:p>
            <a:endParaRPr lang="en-US" sz="1800" b="1"/>
          </a:p>
          <a:p>
            <a:endParaRPr lang="en-US" sz="2000"/>
          </a:p>
        </p:txBody>
      </p:sp>
      <p:sp>
        <p:nvSpPr>
          <p:cNvPr id="120837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22526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Genzyme Corp.</a:t>
            </a:r>
          </a:p>
          <a:p>
            <a:r>
              <a:rPr lang="en-US" sz="1800" dirty="0"/>
              <a:t>Joan </a:t>
            </a:r>
            <a:r>
              <a:rPr lang="en-US" sz="1800" dirty="0" err="1"/>
              <a:t>Keutzer</a:t>
            </a:r>
            <a:endParaRPr lang="en-US" sz="1800" dirty="0"/>
          </a:p>
          <a:p>
            <a:r>
              <a:rPr lang="en-US" sz="1800" dirty="0"/>
              <a:t>Helmut </a:t>
            </a:r>
            <a:r>
              <a:rPr lang="en-US" sz="1800" dirty="0" err="1"/>
              <a:t>Kallwass</a:t>
            </a:r>
            <a:endParaRPr lang="en-US" sz="1800" dirty="0"/>
          </a:p>
          <a:p>
            <a:r>
              <a:rPr lang="en-US" sz="1800" dirty="0"/>
              <a:t>Kate Zhang</a:t>
            </a:r>
          </a:p>
          <a:p>
            <a:r>
              <a:rPr lang="en-US" sz="1800" dirty="0"/>
              <a:t>Petra </a:t>
            </a:r>
            <a:r>
              <a:rPr lang="en-US" sz="1800" dirty="0" err="1"/>
              <a:t>Olivova</a:t>
            </a:r>
            <a:endParaRPr lang="en-US" sz="1800" dirty="0"/>
          </a:p>
          <a:p>
            <a:r>
              <a:rPr lang="en-US" sz="1800" dirty="0"/>
              <a:t>Daniel </a:t>
            </a:r>
            <a:r>
              <a:rPr lang="en-US" sz="1800" dirty="0" err="1"/>
              <a:t>Scheidegger</a:t>
            </a: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i="1" dirty="0" smtClean="0"/>
              <a:t>xc</a:t>
            </a:r>
            <a:endParaRPr lang="en-US" sz="1800" i="1" dirty="0"/>
          </a:p>
        </p:txBody>
      </p:sp>
      <p:sp>
        <p:nvSpPr>
          <p:cNvPr id="120839" name="Text Box 23"/>
          <p:cNvSpPr txBox="1">
            <a:spLocks noChangeArrowheads="1"/>
          </p:cNvSpPr>
          <p:nvPr/>
        </p:nvSpPr>
        <p:spPr bwMode="auto">
          <a:xfrm>
            <a:off x="762000" y="152400"/>
            <a:ext cx="3124200" cy="461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UW</a:t>
            </a:r>
          </a:p>
          <a:p>
            <a:r>
              <a:rPr lang="en-US" sz="1800" dirty="0"/>
              <a:t>Mariana </a:t>
            </a:r>
            <a:r>
              <a:rPr lang="en-US" sz="1800" dirty="0" err="1"/>
              <a:t>Barcenas</a:t>
            </a:r>
            <a:endParaRPr lang="en-US" sz="1800" dirty="0"/>
          </a:p>
          <a:p>
            <a:r>
              <a:rPr lang="en-US" sz="1800" dirty="0"/>
              <a:t>Sophie Blanchard</a:t>
            </a:r>
          </a:p>
          <a:p>
            <a:r>
              <a:rPr lang="en-US" sz="1800" dirty="0"/>
              <a:t>Naveen </a:t>
            </a:r>
            <a:r>
              <a:rPr lang="en-US" sz="1800" dirty="0" err="1"/>
              <a:t>Chennamaneni</a:t>
            </a:r>
            <a:endParaRPr lang="en-US" sz="1800" dirty="0"/>
          </a:p>
          <a:p>
            <a:r>
              <a:rPr lang="en-US" sz="1800" dirty="0"/>
              <a:t>Trisha </a:t>
            </a:r>
            <a:r>
              <a:rPr lang="en-US" sz="1800" dirty="0" err="1"/>
              <a:t>Duffey</a:t>
            </a:r>
            <a:endParaRPr lang="en-US" sz="1800" dirty="0"/>
          </a:p>
          <a:p>
            <a:r>
              <a:rPr lang="en-US" sz="1800" dirty="0"/>
              <a:t>Scott Gerber</a:t>
            </a:r>
          </a:p>
          <a:p>
            <a:r>
              <a:rPr lang="en-US" sz="1800" dirty="0"/>
              <a:t>Frances </a:t>
            </a:r>
            <a:r>
              <a:rPr lang="en-US" sz="1800" dirty="0" err="1"/>
              <a:t>Hocutt</a:t>
            </a:r>
            <a:endParaRPr lang="en-US" sz="1800" dirty="0"/>
          </a:p>
          <a:p>
            <a:r>
              <a:rPr lang="en-US" sz="1800" dirty="0" err="1"/>
              <a:t>Tanvir</a:t>
            </a:r>
            <a:r>
              <a:rPr lang="en-US" sz="1800" dirty="0"/>
              <a:t> </a:t>
            </a:r>
            <a:r>
              <a:rPr lang="en-US" sz="1800" dirty="0" err="1" smtClean="0"/>
              <a:t>Khaliq</a:t>
            </a:r>
            <a:endParaRPr lang="en-US" sz="1800" dirty="0" smtClean="0"/>
          </a:p>
          <a:p>
            <a:r>
              <a:rPr lang="en-US" sz="1800" dirty="0" err="1" smtClean="0"/>
              <a:t>Arun</a:t>
            </a:r>
            <a:r>
              <a:rPr lang="en-US" sz="1800" dirty="0" smtClean="0"/>
              <a:t> </a:t>
            </a:r>
            <a:r>
              <a:rPr lang="en-US" sz="1800" dirty="0" err="1" smtClean="0"/>
              <a:t>Babu</a:t>
            </a:r>
            <a:r>
              <a:rPr lang="en-US" sz="1800" dirty="0" smtClean="0"/>
              <a:t> Kumar</a:t>
            </a:r>
            <a:endParaRPr lang="en-US" sz="1800" dirty="0"/>
          </a:p>
          <a:p>
            <a:r>
              <a:rPr lang="en-US" sz="1800" dirty="0" err="1"/>
              <a:t>Yijun</a:t>
            </a:r>
            <a:r>
              <a:rPr lang="en-US" sz="1800" dirty="0"/>
              <a:t> </a:t>
            </a:r>
            <a:r>
              <a:rPr lang="en-US" sz="1800" dirty="0" smtClean="0"/>
              <a:t>Li</a:t>
            </a:r>
          </a:p>
          <a:p>
            <a:r>
              <a:rPr lang="en-US" sz="1800" dirty="0" smtClean="0"/>
              <a:t>Sophia </a:t>
            </a:r>
            <a:r>
              <a:rPr lang="en-US" sz="1800" dirty="0" err="1" smtClean="0"/>
              <a:t>Masi</a:t>
            </a:r>
            <a:endParaRPr lang="en-US" sz="1800" dirty="0"/>
          </a:p>
          <a:p>
            <a:r>
              <a:rPr lang="en-US" sz="1800" dirty="0"/>
              <a:t>Martin </a:t>
            </a:r>
            <a:r>
              <a:rPr lang="en-US" sz="1800" dirty="0" err="1" smtClean="0"/>
              <a:t>Sadilek</a:t>
            </a:r>
            <a:endParaRPr lang="en-US" sz="1800" dirty="0" smtClean="0"/>
          </a:p>
          <a:p>
            <a:r>
              <a:rPr lang="en-US" sz="1800" dirty="0" err="1" smtClean="0"/>
              <a:t>Zdenek</a:t>
            </a:r>
            <a:r>
              <a:rPr lang="en-US" sz="1800" dirty="0" smtClean="0"/>
              <a:t> </a:t>
            </a:r>
            <a:r>
              <a:rPr lang="en-US" sz="1800" dirty="0" err="1" smtClean="0"/>
              <a:t>Spacil</a:t>
            </a:r>
            <a:endParaRPr lang="en-US" sz="1800" dirty="0"/>
          </a:p>
          <a:p>
            <a:r>
              <a:rPr lang="en-US" sz="1800" dirty="0" err="1"/>
              <a:t>Haribabu</a:t>
            </a:r>
            <a:r>
              <a:rPr lang="en-US" sz="1800" dirty="0"/>
              <a:t> </a:t>
            </a:r>
            <a:r>
              <a:rPr lang="en-US" sz="1800" dirty="0" err="1"/>
              <a:t>Tatipaka</a:t>
            </a:r>
            <a:endParaRPr lang="en-US" sz="1800" dirty="0"/>
          </a:p>
          <a:p>
            <a:r>
              <a:rPr lang="en-US" sz="1800" dirty="0"/>
              <a:t>Ding Wang</a:t>
            </a:r>
          </a:p>
          <a:p>
            <a:r>
              <a:rPr lang="en-US" sz="1800" dirty="0"/>
              <a:t>Brian Wolfe</a:t>
            </a:r>
          </a:p>
        </p:txBody>
      </p:sp>
      <p:pic>
        <p:nvPicPr>
          <p:cNvPr id="120840" name="Picture 9" descr="cscot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1160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1" name="Picture 10" descr="turecek150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2" name="Rectangle 11"/>
          <p:cNvSpPr>
            <a:spLocks noChangeArrowheads="1"/>
          </p:cNvSpPr>
          <p:nvPr/>
        </p:nvSpPr>
        <p:spPr bwMode="auto">
          <a:xfrm>
            <a:off x="6858000" y="54864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1" dirty="0"/>
          </a:p>
          <a:p>
            <a:r>
              <a:rPr lang="en-US" b="1" dirty="0"/>
              <a:t>C. Ronald Scott</a:t>
            </a:r>
          </a:p>
          <a:p>
            <a:r>
              <a:rPr lang="en-US" i="1" dirty="0"/>
              <a:t>Dept. of Medicine</a:t>
            </a:r>
          </a:p>
          <a:p>
            <a:r>
              <a:rPr lang="en-US" i="1" dirty="0"/>
              <a:t>Univ. of Washington</a:t>
            </a:r>
            <a:endParaRPr lang="en-US" dirty="0"/>
          </a:p>
        </p:txBody>
      </p:sp>
      <p:sp>
        <p:nvSpPr>
          <p:cNvPr id="120843" name="TextBox 12"/>
          <p:cNvSpPr txBox="1">
            <a:spLocks noChangeArrowheads="1"/>
          </p:cNvSpPr>
          <p:nvPr/>
        </p:nvSpPr>
        <p:spPr bwMode="auto">
          <a:xfrm>
            <a:off x="228600" y="5716137"/>
            <a:ext cx="48122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i="1" dirty="0"/>
              <a:t>Funding: NIH, Genzyme Corp.,</a:t>
            </a:r>
          </a:p>
          <a:p>
            <a:r>
              <a:rPr lang="en-US" i="1" dirty="0" err="1"/>
              <a:t>BioMarin</a:t>
            </a:r>
            <a:r>
              <a:rPr lang="en-US" i="1" dirty="0"/>
              <a:t> Corp., Perkin </a:t>
            </a:r>
            <a:r>
              <a:rPr lang="en-US" i="1" dirty="0" smtClean="0"/>
              <a:t>Elmer, Shire</a:t>
            </a:r>
            <a:endParaRPr lang="en-US" i="1" dirty="0"/>
          </a:p>
          <a:p>
            <a:endParaRPr lang="en-US" sz="1800" dirty="0"/>
          </a:p>
        </p:txBody>
      </p:sp>
      <p:sp>
        <p:nvSpPr>
          <p:cNvPr id="120844" name="Rectangle 11"/>
          <p:cNvSpPr>
            <a:spLocks noChangeArrowheads="1"/>
          </p:cNvSpPr>
          <p:nvPr/>
        </p:nvSpPr>
        <p:spPr bwMode="auto">
          <a:xfrm>
            <a:off x="3429000" y="228600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Perkin Elmer</a:t>
            </a:r>
          </a:p>
          <a:p>
            <a:r>
              <a:rPr lang="en-US" dirty="0"/>
              <a:t>Jason </a:t>
            </a:r>
            <a:r>
              <a:rPr lang="en-US" dirty="0" err="1" smtClean="0"/>
              <a:t>Cournoyer</a:t>
            </a:r>
            <a:endParaRPr lang="en-US" dirty="0" smtClean="0"/>
          </a:p>
          <a:p>
            <a:r>
              <a:rPr lang="en-US" dirty="0" smtClean="0"/>
              <a:t>Anna Butterfield</a:t>
            </a:r>
          </a:p>
          <a:p>
            <a:r>
              <a:rPr lang="en-US" dirty="0" smtClean="0"/>
              <a:t>Carole </a:t>
            </a:r>
            <a:r>
              <a:rPr lang="en-US" dirty="0" err="1" smtClean="0"/>
              <a:t>Elbin</a:t>
            </a:r>
            <a:endParaRPr lang="en-US" dirty="0" smtClean="0"/>
          </a:p>
          <a:p>
            <a:r>
              <a:rPr lang="en-US" dirty="0" smtClean="0"/>
              <a:t>Joe </a:t>
            </a:r>
            <a:r>
              <a:rPr lang="en-US" dirty="0" err="1" smtClean="0"/>
              <a:t>Trometer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 smtClean="0"/>
              <a:t>Cherkasskiy</a:t>
            </a:r>
            <a:endParaRPr lang="en-US" dirty="0" smtClean="0"/>
          </a:p>
          <a:p>
            <a:r>
              <a:rPr lang="en-US" smtClean="0"/>
              <a:t>Mack </a:t>
            </a:r>
            <a:r>
              <a:rPr lang="en-US" dirty="0" err="1" smtClean="0"/>
              <a:t>Schermer</a:t>
            </a:r>
            <a:endParaRPr lang="en-US" dirty="0" smtClean="0"/>
          </a:p>
          <a:p>
            <a:r>
              <a:rPr lang="en-US" dirty="0" smtClean="0"/>
              <a:t>Mark </a:t>
            </a:r>
            <a:r>
              <a:rPr lang="en-US" dirty="0" err="1" smtClean="0"/>
              <a:t>Kuracina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8200" y="5029200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Frank </a:t>
            </a:r>
            <a:r>
              <a:rPr lang="en-US" b="1" dirty="0" err="1" smtClean="0"/>
              <a:t>Turecek</a:t>
            </a:r>
            <a:endParaRPr lang="en-US" b="1" dirty="0" smtClean="0"/>
          </a:p>
          <a:p>
            <a:r>
              <a:rPr lang="en-US" dirty="0" smtClean="0"/>
              <a:t>Dept. of Chemistry</a:t>
            </a:r>
          </a:p>
          <a:p>
            <a:r>
              <a:rPr lang="en-US" dirty="0" smtClean="0"/>
              <a:t>Univ. of Washington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2819400"/>
            <a:ext cx="2438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BioMarin</a:t>
            </a:r>
            <a:r>
              <a:rPr lang="en-US" sz="2200" b="1" dirty="0" smtClean="0"/>
              <a:t> Corp.</a:t>
            </a:r>
          </a:p>
          <a:p>
            <a:r>
              <a:rPr lang="en-US" dirty="0" smtClean="0"/>
              <a:t>Nicole Miller</a:t>
            </a:r>
          </a:p>
          <a:p>
            <a:r>
              <a:rPr lang="en-US" dirty="0" smtClean="0"/>
              <a:t>Tom Lester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362200"/>
            <a:ext cx="17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Shire Corp.</a:t>
            </a:r>
          </a:p>
          <a:p>
            <a:r>
              <a:rPr lang="en-US" dirty="0" smtClean="0"/>
              <a:t>David Whiteman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8100" y="417036"/>
            <a:ext cx="367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Perkin Elmer Development Team</a:t>
            </a:r>
            <a:endParaRPr lang="en-US" dirty="0"/>
          </a:p>
        </p:txBody>
      </p:sp>
      <p:pic>
        <p:nvPicPr>
          <p:cNvPr id="5" name="Picture 4" descr="IMG_18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23950"/>
            <a:ext cx="68326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635000" y="165100"/>
            <a:ext cx="8465141" cy="76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b="1" dirty="0" smtClean="0">
                <a:solidFill>
                  <a:schemeClr val="accent2"/>
                </a:solidFill>
              </a:rPr>
              <a:t>Improved Assays for the Enzymes Relevant to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the </a:t>
            </a:r>
            <a:r>
              <a:rPr lang="en-US" sz="2800" b="1" dirty="0" err="1" smtClean="0">
                <a:solidFill>
                  <a:schemeClr val="accent2"/>
                </a:solidFill>
              </a:rPr>
              <a:t>Mucopolysaccharidoses</a:t>
            </a:r>
            <a:endParaRPr lang="en-US" sz="2800" b="1" dirty="0">
              <a:solidFill>
                <a:schemeClr val="accent2"/>
              </a:solidFill>
            </a:endParaRPr>
          </a:p>
          <a:p>
            <a:endParaRPr lang="en-US" b="1" dirty="0"/>
          </a:p>
          <a:p>
            <a:r>
              <a:rPr lang="en-US" sz="2000" b="1" dirty="0" smtClean="0"/>
              <a:t>Michael </a:t>
            </a:r>
            <a:r>
              <a:rPr lang="en-US" sz="2000" b="1" dirty="0"/>
              <a:t>H. Gelb (</a:t>
            </a:r>
            <a:r>
              <a:rPr lang="en-US" sz="2000" b="1" dirty="0" smtClean="0"/>
              <a:t>Dept. </a:t>
            </a:r>
            <a:r>
              <a:rPr lang="en-US" sz="2000" b="1" dirty="0"/>
              <a:t>of </a:t>
            </a:r>
            <a:r>
              <a:rPr lang="en-US" sz="2000" b="1" dirty="0" smtClean="0"/>
              <a:t>Chemistry &amp; Biochemistry, </a:t>
            </a:r>
            <a:r>
              <a:rPr lang="en-US" sz="2000" b="1" dirty="0"/>
              <a:t>Univ. of Washington</a:t>
            </a:r>
            <a:r>
              <a:rPr lang="en-US" sz="2000" b="1" dirty="0" smtClean="0"/>
              <a:t>)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30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yrs</a:t>
            </a:r>
            <a:r>
              <a:rPr lang="en-US" sz="2000" b="1" i="1" dirty="0" smtClean="0">
                <a:solidFill>
                  <a:srgbClr val="0000FF"/>
                </a:solidFill>
              </a:rPr>
              <a:t> of experience in enzymology, organic chemistry, mass spec.</a:t>
            </a:r>
            <a:endParaRPr lang="en-US" sz="2000" b="1" i="1" dirty="0">
              <a:solidFill>
                <a:srgbClr val="0000FF"/>
              </a:solidFill>
            </a:endParaRPr>
          </a:p>
          <a:p>
            <a:endParaRPr lang="en-US" b="1" dirty="0"/>
          </a:p>
          <a:p>
            <a:r>
              <a:rPr lang="en-US" sz="2000" b="1" dirty="0"/>
              <a:t>Frank </a:t>
            </a:r>
            <a:r>
              <a:rPr lang="en-US" sz="2000" b="1" dirty="0" err="1"/>
              <a:t>Turecek</a:t>
            </a:r>
            <a:r>
              <a:rPr lang="en-US" sz="2000" b="1" dirty="0"/>
              <a:t> (Dept. of Chemistry, Univ. of Washington</a:t>
            </a:r>
            <a:r>
              <a:rPr lang="en-US" sz="2000" b="1" dirty="0" smtClean="0"/>
              <a:t>)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35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yrs</a:t>
            </a:r>
            <a:r>
              <a:rPr lang="en-US" sz="2000" b="1" i="1" dirty="0" smtClean="0">
                <a:solidFill>
                  <a:srgbClr val="0000FF"/>
                </a:solidFill>
              </a:rPr>
              <a:t> experience in mass spec instrumentation and theory</a:t>
            </a:r>
            <a:endParaRPr lang="en-US" sz="2000" b="1" i="1" dirty="0">
              <a:solidFill>
                <a:srgbClr val="0000FF"/>
              </a:solidFill>
            </a:endParaRPr>
          </a:p>
          <a:p>
            <a:endParaRPr lang="en-US" b="1" dirty="0"/>
          </a:p>
          <a:p>
            <a:r>
              <a:rPr lang="en-US" sz="2000" b="1" dirty="0"/>
              <a:t>C. Ron Scott (Dept. of Medicine, Univ. of Washington</a:t>
            </a:r>
            <a:r>
              <a:rPr lang="en-US" sz="2000" b="1" dirty="0" smtClean="0"/>
              <a:t>)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40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yrs</a:t>
            </a:r>
            <a:r>
              <a:rPr lang="en-US" sz="2000" b="1" i="1" dirty="0" smtClean="0">
                <a:solidFill>
                  <a:srgbClr val="0000FF"/>
                </a:solidFill>
              </a:rPr>
              <a:t> of experience in metabolic diseases and newborn screening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i="1" dirty="0" smtClean="0">
                <a:solidFill>
                  <a:srgbClr val="FF6600"/>
                </a:solidFill>
              </a:rPr>
              <a:t>NIH Grant DK67859 (Salvatore </a:t>
            </a:r>
            <a:r>
              <a:rPr lang="en-US" b="1" i="1" dirty="0" err="1" smtClean="0">
                <a:solidFill>
                  <a:srgbClr val="FF6600"/>
                </a:solidFill>
              </a:rPr>
              <a:t>Sechi</a:t>
            </a:r>
            <a:r>
              <a:rPr lang="en-US" b="1" i="1" dirty="0" smtClean="0">
                <a:solidFill>
                  <a:srgbClr val="FF6600"/>
                </a:solidFill>
              </a:rPr>
              <a:t>, Program Official)</a:t>
            </a:r>
          </a:p>
          <a:p>
            <a:endParaRPr lang="en-US" b="1" dirty="0"/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300" y="5334000"/>
            <a:ext cx="55991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Today’s Slides:  </a:t>
            </a:r>
          </a:p>
          <a:p>
            <a:r>
              <a:rPr lang="en-US" sz="3000" b="1" dirty="0" smtClean="0"/>
              <a:t>Google me to find my home page.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37239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 flipV="1">
            <a:off x="9143999" y="6857999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9746" y="410954"/>
            <a:ext cx="8632022" cy="1069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/>
              <a:t>2004-2009: </a:t>
            </a:r>
            <a:r>
              <a:rPr lang="en-US" sz="1700" dirty="0" smtClean="0"/>
              <a:t>UW team develops FIA-MS/MS assay for </a:t>
            </a:r>
            <a:r>
              <a:rPr lang="en-US" sz="1700" dirty="0" err="1" smtClean="0"/>
              <a:t>Pompe</a:t>
            </a:r>
            <a:r>
              <a:rPr lang="en-US" sz="1700" dirty="0" smtClean="0"/>
              <a:t>, </a:t>
            </a:r>
            <a:r>
              <a:rPr lang="en-US" sz="1700" dirty="0" err="1" smtClean="0"/>
              <a:t>Fabry</a:t>
            </a:r>
            <a:r>
              <a:rPr lang="en-US" sz="1700" dirty="0" smtClean="0"/>
              <a:t>, </a:t>
            </a:r>
            <a:r>
              <a:rPr lang="en-US" sz="1700" dirty="0" err="1" smtClean="0"/>
              <a:t>Niemann</a:t>
            </a:r>
            <a:r>
              <a:rPr lang="en-US" sz="1700" dirty="0"/>
              <a:t> </a:t>
            </a:r>
            <a:r>
              <a:rPr lang="en-US" sz="1700" dirty="0" smtClean="0"/>
              <a:t>Pick-A/B, </a:t>
            </a:r>
            <a:r>
              <a:rPr lang="en-US" sz="1700" dirty="0" err="1" smtClean="0"/>
              <a:t>Krabbe</a:t>
            </a:r>
            <a:r>
              <a:rPr lang="en-US" sz="1700" dirty="0" smtClean="0"/>
              <a:t>,</a:t>
            </a:r>
          </a:p>
          <a:p>
            <a:r>
              <a:rPr lang="en-US" sz="1700" dirty="0" smtClean="0"/>
              <a:t>MPS-I, </a:t>
            </a:r>
            <a:r>
              <a:rPr lang="en-US" sz="1700" dirty="0" err="1" smtClean="0"/>
              <a:t>Gaucher</a:t>
            </a:r>
            <a:r>
              <a:rPr lang="en-US" sz="1700" dirty="0" smtClean="0"/>
              <a:t>.  Genzyme modifies the method a bit and manufacturers the reagents.  CDC</a:t>
            </a:r>
          </a:p>
          <a:p>
            <a:r>
              <a:rPr lang="en-US" sz="1700" dirty="0" smtClean="0"/>
              <a:t>distributes them and </a:t>
            </a:r>
            <a:r>
              <a:rPr lang="en-US" sz="1700" dirty="0" err="1" smtClean="0"/>
              <a:t>developes</a:t>
            </a:r>
            <a:r>
              <a:rPr lang="en-US" sz="1700" dirty="0" smtClean="0"/>
              <a:t> QC DBS    </a:t>
            </a:r>
            <a:r>
              <a:rPr lang="en-US" sz="1700" b="1" dirty="0" smtClean="0"/>
              <a:t>UW/Genzyme/CDC-2008 FIA-MS/MS Method</a:t>
            </a:r>
          </a:p>
          <a:p>
            <a:endParaRPr lang="en-US" sz="1700" b="1" dirty="0"/>
          </a:p>
          <a:p>
            <a:r>
              <a:rPr lang="en-US" sz="1700" b="1" dirty="0" smtClean="0"/>
              <a:t>2006:  </a:t>
            </a:r>
            <a:r>
              <a:rPr lang="en-US" sz="1700" dirty="0" smtClean="0"/>
              <a:t>NY State (J. </a:t>
            </a:r>
            <a:r>
              <a:rPr lang="en-US" sz="1700" dirty="0" err="1" smtClean="0"/>
              <a:t>Orsini</a:t>
            </a:r>
            <a:r>
              <a:rPr lang="en-US" sz="1700" dirty="0" smtClean="0"/>
              <a:t> et al.) goes live for </a:t>
            </a:r>
            <a:r>
              <a:rPr lang="en-US" sz="1700" dirty="0" err="1" smtClean="0"/>
              <a:t>Krabbe</a:t>
            </a:r>
            <a:r>
              <a:rPr lang="en-US" sz="1700" dirty="0" smtClean="0"/>
              <a:t> NBS using a slight modification of the</a:t>
            </a:r>
          </a:p>
          <a:p>
            <a:r>
              <a:rPr lang="en-US" sz="1700" dirty="0" smtClean="0"/>
              <a:t>UW</a:t>
            </a:r>
            <a:r>
              <a:rPr lang="en-US" sz="1700" dirty="0"/>
              <a:t>/Genzyme/CDC-2008 FIA-MS/MS </a:t>
            </a:r>
            <a:r>
              <a:rPr lang="en-US" sz="1700" dirty="0" smtClean="0"/>
              <a:t>Method.</a:t>
            </a:r>
          </a:p>
          <a:p>
            <a:endParaRPr lang="en-US" sz="1700" dirty="0"/>
          </a:p>
          <a:p>
            <a:r>
              <a:rPr lang="en-US" sz="1700" b="1" dirty="0" smtClean="0"/>
              <a:t>2009-2013</a:t>
            </a:r>
            <a:r>
              <a:rPr lang="en-US" sz="1700" dirty="0" smtClean="0"/>
              <a:t>:  D. Kasper, G. La </a:t>
            </a:r>
            <a:r>
              <a:rPr lang="en-US" sz="1700" dirty="0" err="1" smtClean="0"/>
              <a:t>Marca</a:t>
            </a:r>
            <a:r>
              <a:rPr lang="en-US" sz="1700" dirty="0" smtClean="0"/>
              <a:t>, UW team simplify the pre-MS/MS sample prep by using LC</a:t>
            </a:r>
          </a:p>
          <a:p>
            <a:r>
              <a:rPr lang="en-US" sz="1700" dirty="0" smtClean="0"/>
              <a:t>coupled to MS/MS.  </a:t>
            </a:r>
            <a:r>
              <a:rPr lang="en-US" sz="1700" b="1" dirty="0" smtClean="0"/>
              <a:t>UW-LC-MS/MS-2013 Method. </a:t>
            </a:r>
          </a:p>
          <a:p>
            <a:endParaRPr lang="en-US" sz="1700" b="1" dirty="0"/>
          </a:p>
          <a:p>
            <a:r>
              <a:rPr lang="en-US" sz="1700" b="1" dirty="0" smtClean="0"/>
              <a:t>2012:  </a:t>
            </a:r>
            <a:r>
              <a:rPr lang="en-US" sz="1700" dirty="0" smtClean="0"/>
              <a:t>D. Kasper reports a large scale (n=40,000) pilot study of </a:t>
            </a:r>
            <a:r>
              <a:rPr lang="en-US" sz="1700" dirty="0" err="1" smtClean="0"/>
              <a:t>Gaucher</a:t>
            </a:r>
            <a:r>
              <a:rPr lang="en-US" sz="1700" dirty="0" smtClean="0"/>
              <a:t>, </a:t>
            </a:r>
            <a:r>
              <a:rPr lang="en-US" sz="1700" dirty="0" err="1" smtClean="0"/>
              <a:t>Fabry</a:t>
            </a:r>
            <a:r>
              <a:rPr lang="en-US" sz="1700" dirty="0" smtClean="0"/>
              <a:t>, NP-A/B, </a:t>
            </a:r>
            <a:r>
              <a:rPr lang="en-US" sz="1700" dirty="0" err="1" smtClean="0"/>
              <a:t>Pompe</a:t>
            </a:r>
            <a:endParaRPr lang="en-US" sz="1700" dirty="0" smtClean="0"/>
          </a:p>
          <a:p>
            <a:r>
              <a:rPr lang="en-US" sz="1700" dirty="0" smtClean="0"/>
              <a:t>using LC-MS/MS showing a very low false positive rate thus validating LSD NBS</a:t>
            </a:r>
          </a:p>
          <a:p>
            <a:r>
              <a:rPr lang="en-US" sz="1700" i="1" dirty="0" smtClean="0"/>
              <a:t>Lancet (2012) 379, 335.</a:t>
            </a:r>
          </a:p>
          <a:p>
            <a:endParaRPr lang="en-US" sz="1700" i="1" dirty="0"/>
          </a:p>
          <a:p>
            <a:r>
              <a:rPr lang="en-US" sz="1700" b="1" dirty="0" smtClean="0"/>
              <a:t>2012:</a:t>
            </a:r>
            <a:r>
              <a:rPr lang="en-US" sz="1700" dirty="0" smtClean="0"/>
              <a:t> </a:t>
            </a:r>
            <a:r>
              <a:rPr lang="en-US" sz="1700" i="1" dirty="0" smtClean="0"/>
              <a:t> </a:t>
            </a:r>
            <a:r>
              <a:rPr lang="en-US" sz="1700" dirty="0" smtClean="0"/>
              <a:t>Perkin Elmer and UW team up.  Push back from some NBS labs to add LC so we return to</a:t>
            </a:r>
          </a:p>
          <a:p>
            <a:r>
              <a:rPr lang="en-US" sz="1700" dirty="0" smtClean="0"/>
              <a:t>FIA-MS/MS.  Reagents and buffer optimized.  </a:t>
            </a:r>
            <a:r>
              <a:rPr lang="en-US" sz="1700" b="1" dirty="0" smtClean="0">
                <a:solidFill>
                  <a:srgbClr val="FF0000"/>
                </a:solidFill>
              </a:rPr>
              <a:t>UW/PE-FIA-MS/MS-2014 Method.</a:t>
            </a:r>
          </a:p>
          <a:p>
            <a:endParaRPr lang="en-US" sz="1700" dirty="0"/>
          </a:p>
          <a:p>
            <a:r>
              <a:rPr lang="en-US" sz="1700" b="1" dirty="0" smtClean="0"/>
              <a:t>2012:</a:t>
            </a:r>
            <a:r>
              <a:rPr lang="en-US" sz="1700" dirty="0" smtClean="0"/>
              <a:t>  IL NBS lab sets up UW-LC-MS/MS-2013 Method.  Plans to go live for </a:t>
            </a:r>
            <a:r>
              <a:rPr lang="en-US" sz="1700" dirty="0" err="1" smtClean="0"/>
              <a:t>Pompe</a:t>
            </a:r>
            <a:r>
              <a:rPr lang="en-US" sz="1700" dirty="0" smtClean="0"/>
              <a:t>, </a:t>
            </a:r>
            <a:r>
              <a:rPr lang="en-US" sz="1700" dirty="0" err="1" smtClean="0"/>
              <a:t>Fabry</a:t>
            </a:r>
            <a:r>
              <a:rPr lang="en-US" sz="1700" dirty="0" smtClean="0"/>
              <a:t>,</a:t>
            </a:r>
          </a:p>
          <a:p>
            <a:r>
              <a:rPr lang="en-US" sz="1700" dirty="0" smtClean="0"/>
              <a:t>NP-A/B, MPS-I, </a:t>
            </a:r>
            <a:r>
              <a:rPr lang="en-US" sz="1700" dirty="0" err="1" smtClean="0"/>
              <a:t>Krabbe</a:t>
            </a:r>
            <a:r>
              <a:rPr lang="en-US" sz="1700" dirty="0" smtClean="0"/>
              <a:t>, </a:t>
            </a:r>
            <a:r>
              <a:rPr lang="en-US" sz="1700" dirty="0" err="1" smtClean="0"/>
              <a:t>Gaucher</a:t>
            </a:r>
            <a:r>
              <a:rPr lang="en-US" sz="1700" dirty="0" smtClean="0"/>
              <a:t> now (see their poster)</a:t>
            </a:r>
          </a:p>
          <a:p>
            <a:endParaRPr lang="en-US" sz="1700" dirty="0"/>
          </a:p>
          <a:p>
            <a:r>
              <a:rPr lang="en-US" sz="1700" b="1" dirty="0" smtClean="0"/>
              <a:t>2013: </a:t>
            </a:r>
            <a:r>
              <a:rPr lang="en-US" sz="1700" dirty="0" smtClean="0"/>
              <a:t> WA NBS lab reports a large pilot study (n=110,000) of </a:t>
            </a:r>
            <a:r>
              <a:rPr lang="en-US" sz="1700" dirty="0" err="1" smtClean="0"/>
              <a:t>Pompe</a:t>
            </a:r>
            <a:r>
              <a:rPr lang="en-US" sz="1700" dirty="0" smtClean="0"/>
              <a:t>, </a:t>
            </a:r>
            <a:r>
              <a:rPr lang="en-US" sz="1700" dirty="0" err="1" smtClean="0"/>
              <a:t>Fabry</a:t>
            </a:r>
            <a:r>
              <a:rPr lang="en-US" sz="1700" dirty="0" smtClean="0"/>
              <a:t>, MPS-I using</a:t>
            </a:r>
          </a:p>
          <a:p>
            <a:r>
              <a:rPr lang="en-US" sz="1700" dirty="0" smtClean="0"/>
              <a:t>n-1 version of UW/PE-FIA-MS/MS-2014 assay. </a:t>
            </a:r>
            <a:r>
              <a:rPr lang="en-US" sz="1700" i="1" dirty="0" smtClean="0"/>
              <a:t> J. </a:t>
            </a:r>
            <a:r>
              <a:rPr lang="en-US" sz="1700" i="1" dirty="0" err="1" smtClean="0"/>
              <a:t>Pediatr</a:t>
            </a:r>
            <a:r>
              <a:rPr lang="en-US" sz="1700" i="1" dirty="0" smtClean="0"/>
              <a:t>. (2013) 163, 498.</a:t>
            </a:r>
          </a:p>
          <a:p>
            <a:endParaRPr lang="en-US" sz="1700" i="1" dirty="0"/>
          </a:p>
          <a:p>
            <a:r>
              <a:rPr lang="en-US" sz="1700" b="1" dirty="0" smtClean="0"/>
              <a:t>2014: </a:t>
            </a:r>
            <a:r>
              <a:rPr lang="en-US" sz="1700" dirty="0" smtClean="0"/>
              <a:t> WA NBS lab starts large pilot (n=100,000) of UW/PE-FIA-MS/MS Method for 6 LSDs.</a:t>
            </a:r>
          </a:p>
          <a:p>
            <a:endParaRPr lang="en-US" sz="1700" i="1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b="1" dirty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/>
          </a:p>
          <a:p>
            <a:endParaRPr lang="en-US" sz="1700" dirty="0"/>
          </a:p>
          <a:p>
            <a:r>
              <a:rPr lang="en-US" sz="2400" b="1" dirty="0" smtClean="0"/>
              <a:t>			</a:t>
            </a:r>
          </a:p>
          <a:p>
            <a:r>
              <a:rPr lang="en-US" sz="1700" dirty="0" smtClean="0"/>
              <a:t>.</a:t>
            </a:r>
          </a:p>
          <a:p>
            <a:endParaRPr lang="en-US" sz="1700" dirty="0" smtClean="0"/>
          </a:p>
          <a:p>
            <a:endParaRPr lang="en-US" sz="1700" i="1" dirty="0"/>
          </a:p>
          <a:p>
            <a:endParaRPr lang="en-US" sz="1700" dirty="0"/>
          </a:p>
          <a:p>
            <a:endParaRPr lang="en-US" sz="17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9937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000" dirty="0"/>
          </a:p>
        </p:txBody>
      </p:sp>
      <p:sp>
        <p:nvSpPr>
          <p:cNvPr id="45058" name="TextBox 7"/>
          <p:cNvSpPr txBox="1">
            <a:spLocks noChangeArrowheads="1"/>
          </p:cNvSpPr>
          <p:nvPr/>
        </p:nvSpPr>
        <p:spPr bwMode="auto">
          <a:xfrm>
            <a:off x="914400" y="13716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76400" y="33867"/>
            <a:ext cx="536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Historical Summary of MS/MS LSD NBS Developments</a:t>
            </a:r>
            <a:endParaRPr lang="en-US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93100" y="1092200"/>
            <a:ext cx="658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51768" y="1092200"/>
            <a:ext cx="0" cy="345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07300" y="4546600"/>
            <a:ext cx="13444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991100" y="2628900"/>
            <a:ext cx="3960668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45102" y="6019800"/>
            <a:ext cx="1906666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951768" y="4546600"/>
            <a:ext cx="0" cy="148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61000" y="5257800"/>
            <a:ext cx="3490768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1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92200"/>
            <a:ext cx="544830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3822700"/>
            <a:ext cx="61087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1500" y="2153334"/>
            <a:ext cx="40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MPS-I Substrate</a:t>
            </a:r>
          </a:p>
          <a:p>
            <a:r>
              <a:rPr lang="en-US" dirty="0" smtClean="0"/>
              <a:t>(made by Genzyme, distributed by CDC)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6000" y="5082043"/>
            <a:ext cx="36303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MPS-I Substrate</a:t>
            </a:r>
          </a:p>
          <a:p>
            <a:r>
              <a:rPr lang="en-US" dirty="0" smtClean="0"/>
              <a:t>Available from Perkin Elmer,</a:t>
            </a:r>
          </a:p>
          <a:p>
            <a:r>
              <a:rPr lang="en-US" dirty="0" smtClean="0"/>
              <a:t>~Q1, 2016</a:t>
            </a:r>
          </a:p>
          <a:p>
            <a:endParaRPr lang="en-US" dirty="0"/>
          </a:p>
          <a:p>
            <a:r>
              <a:rPr lang="en-US" dirty="0" smtClean="0"/>
              <a:t>~10-fold more sensitive than original</a:t>
            </a:r>
          </a:p>
          <a:p>
            <a:r>
              <a:rPr lang="en-US" dirty="0" smtClean="0"/>
              <a:t>MPS-I substrate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9500" y="259834"/>
            <a:ext cx="620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Alpha-</a:t>
            </a:r>
            <a:r>
              <a:rPr lang="en-US" dirty="0" err="1" smtClean="0"/>
              <a:t>Iduronidase</a:t>
            </a:r>
            <a:r>
              <a:rPr lang="en-US" dirty="0" smtClean="0"/>
              <a:t> for Assay of MPS-I  (Hurler, </a:t>
            </a:r>
            <a:r>
              <a:rPr lang="en-US" dirty="0" err="1" smtClean="0"/>
              <a:t>Schei</a:t>
            </a:r>
            <a:r>
              <a:rPr lang="en-US" dirty="0" smtClean="0"/>
              <a:t> Syndromes)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5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2514600" y="457200"/>
            <a:ext cx="3030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Design of the </a:t>
            </a:r>
            <a:r>
              <a:rPr lang="en-US" sz="2400" dirty="0" err="1" smtClean="0">
                <a:solidFill>
                  <a:srgbClr val="000000"/>
                </a:solidFill>
              </a:rPr>
              <a:t>aglycone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6760014" cy="2527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673" y="3886200"/>
            <a:ext cx="82155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Simple to synthesize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Readily extracts into ethyl acetate from buffer.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Readily protonates in the gas phase.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Fragments in the gas phase along a major </a:t>
            </a:r>
            <a:r>
              <a:rPr lang="en-US" sz="2400" dirty="0" err="1" smtClean="0"/>
              <a:t>pahtway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5.   Easily </a:t>
            </a:r>
            <a:r>
              <a:rPr lang="en-US" sz="2400" dirty="0" err="1" smtClean="0"/>
              <a:t>deuterated</a:t>
            </a:r>
            <a:r>
              <a:rPr lang="en-US" sz="2400" dirty="0" smtClean="0"/>
              <a:t> in the benzoyl portion for internal standard</a:t>
            </a:r>
          </a:p>
          <a:p>
            <a:r>
              <a:rPr lang="en-US" sz="2400" dirty="0" smtClean="0"/>
              <a:t>      preparation.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2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SI-MS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00" y="996950"/>
            <a:ext cx="4521200" cy="5575300"/>
          </a:xfrm>
          <a:prstGeom prst="rect">
            <a:avLst/>
          </a:prstGeom>
        </p:spPr>
      </p:pic>
      <p:pic>
        <p:nvPicPr>
          <p:cNvPr id="6" name="Picture 5" descr="fluorMP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996950"/>
            <a:ext cx="4152900" cy="561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9600" y="381000"/>
            <a:ext cx="535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Fluorescence </a:t>
            </a:r>
            <a:r>
              <a:rPr lang="en-US" dirty="0" err="1" smtClean="0"/>
              <a:t>vs</a:t>
            </a:r>
            <a:r>
              <a:rPr lang="en-US" dirty="0" smtClean="0"/>
              <a:t> MS/MS Assay of IDUA in DBS for MPS-I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3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61434"/>
            <a:ext cx="353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Comparision</a:t>
            </a:r>
            <a:r>
              <a:rPr lang="en-US" dirty="0" smtClean="0"/>
              <a:t> of 2 large MPS-I Pilots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37392"/>
              </p:ext>
            </p:extLst>
          </p:nvPr>
        </p:nvGraphicFramePr>
        <p:xfrm>
          <a:off x="850900" y="963613"/>
          <a:ext cx="7296150" cy="519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Document" r:id="rId3" imgW="6134100" imgH="4368800" progId="Word.Document.12">
                  <p:embed/>
                </p:oleObj>
              </mc:Choice>
              <mc:Fallback>
                <p:oleObj name="Document" r:id="rId3" imgW="6134100" imgH="436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0900" y="963613"/>
                        <a:ext cx="7296150" cy="51958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940066" y="3060700"/>
            <a:ext cx="419100" cy="5588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40066" y="2133600"/>
            <a:ext cx="724134" cy="5715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51881" y="2133600"/>
            <a:ext cx="73636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8404" y="21442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3155950"/>
            <a:ext cx="8382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6261" y="3212584"/>
            <a:ext cx="7104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20% of</a:t>
            </a:r>
          </a:p>
          <a:p>
            <a:r>
              <a:rPr lang="en-US" sz="1400" dirty="0" smtClean="0"/>
              <a:t>mean</a:t>
            </a:r>
          </a:p>
          <a:p>
            <a:r>
              <a:rPr lang="en-US" sz="1400" dirty="0" smtClean="0"/>
              <a:t>activity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751881" y="3155950"/>
            <a:ext cx="572719" cy="374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~2020%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551" y="3161268"/>
            <a:ext cx="35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551" y="3237984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3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2820" y="3709176"/>
            <a:ext cx="1317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Detect by </a:t>
            </a:r>
          </a:p>
          <a:p>
            <a:r>
              <a:rPr lang="en-US" sz="1600" dirty="0" smtClean="0"/>
              <a:t>flow injection</a:t>
            </a:r>
          </a:p>
          <a:p>
            <a:r>
              <a:rPr lang="en-US" sz="1600" dirty="0" smtClean="0"/>
              <a:t>MS/MS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43700" y="4124675"/>
            <a:ext cx="399120" cy="244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6149" y="75282"/>
            <a:ext cx="370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MS/MS assay for ID2S for MPS-II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826356"/>
              </p:ext>
            </p:extLst>
          </p:nvPr>
        </p:nvGraphicFramePr>
        <p:xfrm>
          <a:off x="234795" y="5820982"/>
          <a:ext cx="8667905" cy="103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Document" r:id="rId3" imgW="5626100" imgH="673100" progId="Word.Document.12">
                  <p:embed/>
                </p:oleObj>
              </mc:Choice>
              <mc:Fallback>
                <p:oleObj name="Document" r:id="rId3" imgW="5626100" imgH="67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795" y="5820982"/>
                        <a:ext cx="8667905" cy="1037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75822"/>
            <a:ext cx="5295900" cy="50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9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0" y="965200"/>
            <a:ext cx="1257300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48307" y="170934"/>
            <a:ext cx="549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 </a:t>
            </a:r>
            <a:r>
              <a:rPr lang="en-US" b="1" dirty="0" err="1" smtClean="0"/>
              <a:t>vs</a:t>
            </a:r>
            <a:r>
              <a:rPr lang="en-US" b="1" dirty="0" smtClean="0"/>
              <a:t> FIA-MS/MS assay of I2S (MPS-II) in DBS</a:t>
            </a:r>
            <a:endParaRPr lang="en-US" b="1" dirty="0"/>
          </a:p>
        </p:txBody>
      </p:sp>
      <p:pic>
        <p:nvPicPr>
          <p:cNvPr id="4" name="Picture 3" descr="mpsII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25500"/>
            <a:ext cx="3949700" cy="5664200"/>
          </a:xfrm>
          <a:prstGeom prst="rect">
            <a:avLst/>
          </a:prstGeom>
        </p:spPr>
      </p:pic>
      <p:pic>
        <p:nvPicPr>
          <p:cNvPr id="5" name="Picture 4" descr="mps-IIflu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98500"/>
            <a:ext cx="4305300" cy="57023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47900" y="1651000"/>
            <a:ext cx="12065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3701" y="1789668"/>
            <a:ext cx="213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Blood/No Blood =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4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76590"/>
              </p:ext>
            </p:extLst>
          </p:nvPr>
        </p:nvGraphicFramePr>
        <p:xfrm>
          <a:off x="1354346" y="2432875"/>
          <a:ext cx="5887174" cy="362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3833" y="398811"/>
            <a:ext cx="487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MPS-II FIA-MS/MS Pilot Study, WA state NBS Lab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85764" y="768143"/>
            <a:ext cx="40504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Started Aug, 2014.  To reach n = 100,000.</a:t>
            </a:r>
          </a:p>
          <a:p>
            <a:endParaRPr lang="en-US" dirty="0"/>
          </a:p>
          <a:p>
            <a:r>
              <a:rPr lang="en-US" dirty="0" smtClean="0"/>
              <a:t>Screen cutoff 20% of daily mean.</a:t>
            </a:r>
          </a:p>
          <a:p>
            <a:endParaRPr lang="en-US" dirty="0"/>
          </a:p>
          <a:p>
            <a:r>
              <a:rPr lang="en-US" dirty="0" smtClean="0"/>
              <a:t>0 hits  out of 4964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59050" y="4538107"/>
            <a:ext cx="6350" cy="882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78114" y="416877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Cutoff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97933" y="6318043"/>
            <a:ext cx="465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Pilot studies also started in Taiwan and Belgium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4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1000" y="341868"/>
            <a:ext cx="2921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ASB (MPS-VI) Assay Reagents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0" y="1301234"/>
            <a:ext cx="28321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4500" y="1116568"/>
            <a:ext cx="179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Classical Reagent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3600" y="5790168"/>
            <a:ext cx="21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MS/MS Reagent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780" y="3517900"/>
            <a:ext cx="65913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7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28 at 9.28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789801"/>
            <a:ext cx="4327407" cy="5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200" y="6134100"/>
            <a:ext cx="286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Clin</a:t>
            </a:r>
            <a:r>
              <a:rPr lang="en-US" i="1" dirty="0" smtClean="0"/>
              <a:t>. Chem. (2008) 54, 1925.</a:t>
            </a:r>
            <a:endParaRPr lang="en-US" i="1" dirty="0"/>
          </a:p>
        </p:txBody>
      </p:sp>
      <p:pic>
        <p:nvPicPr>
          <p:cNvPr id="7" name="Picture 6" descr="Screen Shot 2014-10-28 at 9.41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57" y="1968500"/>
            <a:ext cx="4288118" cy="364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11970" y="5869801"/>
            <a:ext cx="3201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Molec</a:t>
            </a:r>
            <a:r>
              <a:rPr lang="en-US" dirty="0" smtClean="0"/>
              <a:t>. Genet. </a:t>
            </a:r>
            <a:r>
              <a:rPr lang="en-US" dirty="0" err="1" smtClean="0"/>
              <a:t>Metabol</a:t>
            </a:r>
            <a:r>
              <a:rPr lang="en-US" dirty="0" smtClean="0"/>
              <a:t>. Reports</a:t>
            </a:r>
          </a:p>
          <a:p>
            <a:r>
              <a:rPr lang="en-US" dirty="0" smtClean="0"/>
              <a:t>(2014) 1, 465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7252" y="94734"/>
            <a:ext cx="2421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Assay with 4MU-Sulfate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2813" y="605135"/>
            <a:ext cx="55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17181" y="9133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9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2565"/>
            <a:ext cx="62357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200" y="2566768"/>
            <a:ext cx="1785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MPS-IVA</a:t>
            </a:r>
          </a:p>
          <a:p>
            <a:r>
              <a:rPr lang="en-US" dirty="0" smtClean="0"/>
              <a:t>Substrate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" y="5823634"/>
            <a:ext cx="148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MPS-IVA</a:t>
            </a:r>
          </a:p>
          <a:p>
            <a:r>
              <a:rPr lang="en-US" dirty="0" smtClean="0"/>
              <a:t>Substrate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66900" y="233233"/>
            <a:ext cx="506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Improved Assay for GALNS for MPS-IVA (</a:t>
            </a:r>
            <a:r>
              <a:rPr lang="en-US" dirty="0" err="1" smtClean="0"/>
              <a:t>Morquio</a:t>
            </a:r>
            <a:r>
              <a:rPr lang="en-US" dirty="0" smtClean="0"/>
              <a:t> 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7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7876" y="66698"/>
            <a:ext cx="540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Worldwide Update on LSD NBS Labs (Live or near-Live)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2686" y="536026"/>
            <a:ext cx="8578691" cy="7725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</a:rPr>
              <a:t>MS/MS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NY</a:t>
            </a:r>
            <a:r>
              <a:rPr lang="en-US" sz="1600" dirty="0" smtClean="0"/>
              <a:t> 			</a:t>
            </a:r>
            <a:r>
              <a:rPr lang="en-US" sz="1600" dirty="0" err="1" smtClean="0"/>
              <a:t>Krabbe</a:t>
            </a:r>
            <a:r>
              <a:rPr lang="en-US" sz="1600" dirty="0" smtClean="0"/>
              <a:t> 								</a:t>
            </a:r>
            <a:r>
              <a:rPr lang="en-US" sz="1600" b="1" dirty="0" smtClean="0"/>
              <a:t>UW</a:t>
            </a:r>
            <a:r>
              <a:rPr lang="en-US" sz="1600" b="1" dirty="0"/>
              <a:t>/Genzyme/CDC-2008 method </a:t>
            </a:r>
            <a:endParaRPr lang="en-US" sz="1600" b="1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IL </a:t>
            </a:r>
            <a:r>
              <a:rPr lang="en-US" sz="1600" dirty="0" smtClean="0"/>
              <a:t> 			</a:t>
            </a:r>
            <a:r>
              <a:rPr lang="en-US" sz="1600" dirty="0" err="1" smtClean="0"/>
              <a:t>Pompe</a:t>
            </a:r>
            <a:r>
              <a:rPr lang="en-US" sz="1600" dirty="0" smtClean="0"/>
              <a:t>, </a:t>
            </a:r>
            <a:r>
              <a:rPr lang="en-US" sz="1600" dirty="0" err="1" smtClean="0"/>
              <a:t>Fabry</a:t>
            </a:r>
            <a:r>
              <a:rPr lang="en-US" sz="1600" dirty="0" smtClean="0"/>
              <a:t>, MPS-I, </a:t>
            </a:r>
            <a:r>
              <a:rPr lang="en-US" sz="1600" dirty="0" err="1" smtClean="0"/>
              <a:t>Krabbe</a:t>
            </a:r>
            <a:r>
              <a:rPr lang="en-US" sz="1600" dirty="0" smtClean="0"/>
              <a:t>, NP-A/B, </a:t>
            </a:r>
            <a:r>
              <a:rPr lang="en-US" sz="1600" dirty="0" err="1" smtClean="0"/>
              <a:t>Gaucher</a:t>
            </a:r>
            <a:r>
              <a:rPr lang="en-US" sz="1600" dirty="0" smtClean="0"/>
              <a:t>	</a:t>
            </a:r>
            <a:r>
              <a:rPr lang="en-US" sz="1600" b="1" dirty="0" smtClean="0">
                <a:solidFill>
                  <a:srgbClr val="000000"/>
                </a:solidFill>
              </a:rPr>
              <a:t>UW-LC</a:t>
            </a:r>
            <a:r>
              <a:rPr lang="en-US" sz="1600" b="1" dirty="0">
                <a:solidFill>
                  <a:srgbClr val="000000"/>
                </a:solidFill>
              </a:rPr>
              <a:t>-MS/MS-</a:t>
            </a:r>
            <a:r>
              <a:rPr lang="en-US" sz="1600" b="1" dirty="0" smtClean="0">
                <a:solidFill>
                  <a:srgbClr val="000000"/>
                </a:solidFill>
              </a:rPr>
              <a:t>2013 method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NJ </a:t>
            </a:r>
            <a:r>
              <a:rPr lang="en-US" sz="1600" dirty="0" smtClean="0"/>
              <a:t> </a:t>
            </a: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dirty="0" err="1" smtClean="0"/>
              <a:t>Pompe</a:t>
            </a:r>
            <a:r>
              <a:rPr lang="en-US" sz="1600" dirty="0"/>
              <a:t>, </a:t>
            </a:r>
            <a:r>
              <a:rPr lang="en-US" sz="1600" dirty="0" err="1"/>
              <a:t>Fabry</a:t>
            </a:r>
            <a:r>
              <a:rPr lang="en-US" sz="1600" dirty="0"/>
              <a:t>, MPS-I, </a:t>
            </a:r>
            <a:r>
              <a:rPr lang="en-US" sz="1600" dirty="0" err="1"/>
              <a:t>Krabbe</a:t>
            </a:r>
            <a:r>
              <a:rPr lang="en-US" sz="1600" dirty="0"/>
              <a:t>, NP-A/B, </a:t>
            </a:r>
            <a:r>
              <a:rPr lang="en-US" sz="1600" dirty="0" err="1"/>
              <a:t>Gaucher</a:t>
            </a:r>
            <a:r>
              <a:rPr lang="en-US" sz="1600" dirty="0"/>
              <a:t>	</a:t>
            </a:r>
            <a:r>
              <a:rPr lang="en-US" sz="1600" b="1" dirty="0" smtClean="0">
                <a:solidFill>
                  <a:srgbClr val="000000"/>
                </a:solidFill>
              </a:rPr>
              <a:t>UW/PE-FIA-MS/MS-2014 method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WA </a:t>
            </a:r>
            <a:r>
              <a:rPr lang="en-US" sz="1600" dirty="0" smtClean="0"/>
              <a:t> </a:t>
            </a: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dirty="0" err="1" smtClean="0"/>
              <a:t>Pompe</a:t>
            </a:r>
            <a:r>
              <a:rPr lang="en-US" sz="1600" dirty="0"/>
              <a:t>, </a:t>
            </a:r>
            <a:r>
              <a:rPr lang="en-US" sz="1600" dirty="0" err="1"/>
              <a:t>Fabry</a:t>
            </a:r>
            <a:r>
              <a:rPr lang="en-US" sz="1600" dirty="0"/>
              <a:t>, MPS-I, </a:t>
            </a:r>
            <a:r>
              <a:rPr lang="en-US" sz="1600" dirty="0" err="1"/>
              <a:t>Krabbe</a:t>
            </a:r>
            <a:r>
              <a:rPr lang="en-US" sz="1600" dirty="0"/>
              <a:t>, NP-A/B, </a:t>
            </a:r>
            <a:r>
              <a:rPr lang="en-US" sz="1600" dirty="0" err="1"/>
              <a:t>Gaucher</a:t>
            </a:r>
            <a:r>
              <a:rPr lang="en-US" sz="1600" dirty="0"/>
              <a:t>	</a:t>
            </a:r>
            <a:r>
              <a:rPr lang="en-US" sz="1600" b="1" dirty="0" smtClean="0">
                <a:solidFill>
                  <a:srgbClr val="000000"/>
                </a:solidFill>
              </a:rPr>
              <a:t>UW</a:t>
            </a:r>
            <a:r>
              <a:rPr lang="en-US" sz="1600" b="1" dirty="0">
                <a:solidFill>
                  <a:srgbClr val="000000"/>
                </a:solidFill>
              </a:rPr>
              <a:t>/PE-FIA-MS/MS-2014 </a:t>
            </a:r>
            <a:r>
              <a:rPr lang="en-US" sz="1600" b="1" dirty="0" smtClean="0">
                <a:solidFill>
                  <a:srgbClr val="000000"/>
                </a:solidFill>
              </a:rPr>
              <a:t>method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PA			</a:t>
            </a:r>
            <a:r>
              <a:rPr lang="en-US" sz="1600" dirty="0" err="1"/>
              <a:t>Pompe</a:t>
            </a:r>
            <a:r>
              <a:rPr lang="en-US" sz="1600" dirty="0"/>
              <a:t>, </a:t>
            </a:r>
            <a:r>
              <a:rPr lang="en-US" sz="1600" dirty="0" err="1"/>
              <a:t>Fabry</a:t>
            </a:r>
            <a:r>
              <a:rPr lang="en-US" sz="1600" dirty="0"/>
              <a:t>, MPS-I, </a:t>
            </a:r>
            <a:r>
              <a:rPr lang="en-US" sz="1600" dirty="0" err="1"/>
              <a:t>Krabbe</a:t>
            </a:r>
            <a:r>
              <a:rPr lang="en-US" sz="1600" dirty="0"/>
              <a:t>, NP-A/B, </a:t>
            </a:r>
            <a:r>
              <a:rPr lang="en-US" sz="1600" dirty="0" err="1"/>
              <a:t>Gaucher</a:t>
            </a:r>
            <a:r>
              <a:rPr lang="en-US" sz="1600" dirty="0"/>
              <a:t>	</a:t>
            </a:r>
            <a:r>
              <a:rPr lang="en-US" sz="1600" b="1" dirty="0">
                <a:solidFill>
                  <a:srgbClr val="000000"/>
                </a:solidFill>
              </a:rPr>
              <a:t>UW/PE-FIA-MS/MS-2014 method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PE-Genetics</a:t>
            </a:r>
            <a:r>
              <a:rPr lang="en-US" sz="1600" b="1" dirty="0" smtClean="0">
                <a:solidFill>
                  <a:srgbClr val="000000"/>
                </a:solidFill>
              </a:rPr>
              <a:t>	</a:t>
            </a:r>
            <a:r>
              <a:rPr lang="en-US" sz="1600" dirty="0" err="1"/>
              <a:t>Pompe</a:t>
            </a:r>
            <a:r>
              <a:rPr lang="en-US" sz="1600" dirty="0"/>
              <a:t>, </a:t>
            </a:r>
            <a:r>
              <a:rPr lang="en-US" sz="1600" dirty="0" err="1"/>
              <a:t>Fabry</a:t>
            </a:r>
            <a:r>
              <a:rPr lang="en-US" sz="1600" dirty="0"/>
              <a:t>, MPS-I, </a:t>
            </a:r>
            <a:r>
              <a:rPr lang="en-US" sz="1600" dirty="0" err="1"/>
              <a:t>Krabbe</a:t>
            </a:r>
            <a:r>
              <a:rPr lang="en-US" sz="1600" dirty="0"/>
              <a:t>, NP-A/B, </a:t>
            </a:r>
            <a:r>
              <a:rPr lang="en-US" sz="1600" dirty="0" err="1"/>
              <a:t>Gaucher</a:t>
            </a:r>
            <a:r>
              <a:rPr lang="en-US" sz="1600" dirty="0"/>
              <a:t>	</a:t>
            </a:r>
            <a:r>
              <a:rPr lang="en-US" sz="1600" b="1" dirty="0">
                <a:solidFill>
                  <a:srgbClr val="000000"/>
                </a:solidFill>
              </a:rPr>
              <a:t>UW/PE-FIA-MS/MS-2014 </a:t>
            </a:r>
            <a:r>
              <a:rPr lang="en-US" sz="1600" b="1" dirty="0" smtClean="0">
                <a:solidFill>
                  <a:srgbClr val="000000"/>
                </a:solidFill>
              </a:rPr>
              <a:t>method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Greenwood </a:t>
            </a:r>
            <a:r>
              <a:rPr lang="en-US" sz="1600" dirty="0" err="1" smtClean="0">
                <a:solidFill>
                  <a:srgbClr val="FF0000"/>
                </a:solidFill>
              </a:rPr>
              <a:t>Ctr</a:t>
            </a:r>
            <a:r>
              <a:rPr lang="en-US" sz="1600" b="1" dirty="0" smtClean="0">
                <a:solidFill>
                  <a:srgbClr val="000000"/>
                </a:solidFill>
              </a:rPr>
              <a:t>	</a:t>
            </a:r>
            <a:r>
              <a:rPr lang="en-US" sz="1600" dirty="0" smtClean="0">
                <a:solidFill>
                  <a:srgbClr val="000000"/>
                </a:solidFill>
              </a:rPr>
              <a:t>up to 9 LSDS							</a:t>
            </a:r>
            <a:r>
              <a:rPr lang="en-US" sz="1600" b="1" dirty="0">
                <a:solidFill>
                  <a:srgbClr val="000000"/>
                </a:solidFill>
              </a:rPr>
              <a:t>UW/PE-FIA-MS/MS-2014 </a:t>
            </a:r>
            <a:r>
              <a:rPr lang="en-US" sz="1600" b="1" dirty="0" smtClean="0">
                <a:solidFill>
                  <a:srgbClr val="000000"/>
                </a:solidFill>
              </a:rPr>
              <a:t>method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CFH-Taiwan	</a:t>
            </a:r>
            <a:r>
              <a:rPr lang="en-US" sz="1600" dirty="0" err="1" smtClean="0"/>
              <a:t>Pompe</a:t>
            </a:r>
            <a:r>
              <a:rPr lang="en-US" sz="1600" dirty="0" smtClean="0"/>
              <a:t>, </a:t>
            </a:r>
            <a:r>
              <a:rPr lang="en-US" sz="1600" dirty="0" err="1" smtClean="0"/>
              <a:t>Fabry</a:t>
            </a:r>
            <a:r>
              <a:rPr lang="en-US" sz="1600" dirty="0" smtClean="0"/>
              <a:t>, </a:t>
            </a:r>
            <a:r>
              <a:rPr lang="en-US" sz="1600" dirty="0" err="1" smtClean="0"/>
              <a:t>Gaucher</a:t>
            </a:r>
            <a:r>
              <a:rPr lang="en-US" sz="1600" dirty="0" smtClean="0"/>
              <a:t>, MPS-I, MPS-II	</a:t>
            </a:r>
            <a:r>
              <a:rPr lang="en-US" sz="1600" dirty="0" smtClean="0">
                <a:solidFill>
                  <a:srgbClr val="FF0000"/>
                </a:solidFill>
              </a:rPr>
              <a:t>		</a:t>
            </a:r>
            <a:r>
              <a:rPr lang="en-US" sz="1600" b="1" dirty="0">
                <a:solidFill>
                  <a:srgbClr val="000000"/>
                </a:solidFill>
              </a:rPr>
              <a:t>UW/PE-FIA-MS/MS-2014 </a:t>
            </a:r>
            <a:r>
              <a:rPr lang="en-US" sz="1600" b="1" dirty="0" smtClean="0">
                <a:solidFill>
                  <a:srgbClr val="000000"/>
                </a:solidFill>
              </a:rPr>
              <a:t>method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Taipei </a:t>
            </a:r>
            <a:r>
              <a:rPr lang="en-US" sz="1600" dirty="0" err="1" smtClean="0">
                <a:solidFill>
                  <a:srgbClr val="FF0000"/>
                </a:solidFill>
              </a:rPr>
              <a:t>Inst</a:t>
            </a:r>
            <a:r>
              <a:rPr lang="en-US" sz="1600" dirty="0" smtClean="0">
                <a:solidFill>
                  <a:srgbClr val="FF0000"/>
                </a:solidFill>
              </a:rPr>
              <a:t> Path.</a:t>
            </a: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err="1"/>
              <a:t>Pompe</a:t>
            </a:r>
            <a:r>
              <a:rPr lang="en-US" sz="1600" dirty="0"/>
              <a:t>, </a:t>
            </a:r>
            <a:r>
              <a:rPr lang="en-US" sz="1600" dirty="0" err="1"/>
              <a:t>Fabry</a:t>
            </a:r>
            <a:r>
              <a:rPr lang="en-US" sz="1600" dirty="0"/>
              <a:t>, </a:t>
            </a:r>
            <a:r>
              <a:rPr lang="en-US" sz="1600" dirty="0" err="1"/>
              <a:t>Gaucher</a:t>
            </a:r>
            <a:r>
              <a:rPr lang="en-US" sz="1600" dirty="0"/>
              <a:t>, MPS-</a:t>
            </a:r>
            <a:r>
              <a:rPr lang="en-US" sz="1600" dirty="0" smtClean="0"/>
              <a:t>I</a:t>
            </a:r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b="1" dirty="0">
                <a:solidFill>
                  <a:srgbClr val="000000"/>
                </a:solidFill>
              </a:rPr>
              <a:t>UW/PE-FIA-MS/MS-2014 </a:t>
            </a:r>
            <a:r>
              <a:rPr lang="en-US" sz="1600" b="1" dirty="0" smtClean="0">
                <a:solidFill>
                  <a:srgbClr val="000000"/>
                </a:solidFill>
              </a:rPr>
              <a:t>method</a:t>
            </a:r>
          </a:p>
          <a:p>
            <a:endParaRPr lang="en-US" sz="1600" b="1" dirty="0">
              <a:solidFill>
                <a:srgbClr val="000000"/>
              </a:solidFill>
            </a:endParaRP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Digital Microfluidics </a:t>
            </a:r>
            <a:r>
              <a:rPr lang="en-US" sz="1600" b="1" dirty="0" err="1" smtClean="0">
                <a:solidFill>
                  <a:srgbClr val="0000FF"/>
                </a:solidFill>
              </a:rPr>
              <a:t>Fluorimetry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MO</a:t>
            </a:r>
            <a:r>
              <a:rPr lang="en-US" sz="1600" dirty="0"/>
              <a:t>			</a:t>
            </a:r>
            <a:r>
              <a:rPr lang="en-US" sz="1600" dirty="0" err="1" smtClean="0"/>
              <a:t>Pompe</a:t>
            </a:r>
            <a:r>
              <a:rPr lang="en-US" sz="1600" dirty="0" smtClean="0"/>
              <a:t>, </a:t>
            </a:r>
            <a:r>
              <a:rPr lang="en-US" sz="1600" dirty="0" err="1" smtClean="0"/>
              <a:t>Fabry</a:t>
            </a:r>
            <a:r>
              <a:rPr lang="en-US" sz="1600" dirty="0" smtClean="0"/>
              <a:t>, MPS-I, </a:t>
            </a:r>
            <a:r>
              <a:rPr lang="en-US" sz="1600" dirty="0" err="1" smtClean="0"/>
              <a:t>Gaucher</a:t>
            </a:r>
            <a:r>
              <a:rPr lang="en-US" sz="1600" dirty="0" smtClean="0"/>
              <a:t> </a:t>
            </a:r>
            <a:r>
              <a:rPr lang="en-US" sz="1600" dirty="0"/>
              <a:t>				</a:t>
            </a:r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r>
              <a:rPr lang="en-US" sz="1600" b="1" dirty="0" smtClean="0">
                <a:solidFill>
                  <a:srgbClr val="0000FF"/>
                </a:solidFill>
              </a:rPr>
              <a:t>96-well Plate </a:t>
            </a:r>
            <a:r>
              <a:rPr lang="en-US" sz="1600" b="1" dirty="0" err="1">
                <a:solidFill>
                  <a:srgbClr val="0000FF"/>
                </a:solidFill>
              </a:rPr>
              <a:t>Fluorimetry</a:t>
            </a:r>
            <a:endParaRPr lang="en-US" sz="1600" b="1" dirty="0">
              <a:solidFill>
                <a:srgbClr val="0000FF"/>
              </a:solidFill>
            </a:endParaRPr>
          </a:p>
          <a:p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Nat. Taiwan U. Hosp.</a:t>
            </a:r>
            <a:r>
              <a:rPr lang="en-US" sz="1600" dirty="0"/>
              <a:t>	</a:t>
            </a:r>
            <a:r>
              <a:rPr lang="en-US" sz="1600" dirty="0" err="1" smtClean="0"/>
              <a:t>Pompe</a:t>
            </a:r>
            <a:r>
              <a:rPr lang="en-US" sz="1600" dirty="0"/>
              <a:t>, </a:t>
            </a:r>
            <a:r>
              <a:rPr lang="en-US" sz="1600" dirty="0" err="1" smtClean="0"/>
              <a:t>Fabry</a:t>
            </a:r>
            <a:r>
              <a:rPr lang="en-US" sz="1600" dirty="0"/>
              <a:t>			</a:t>
            </a:r>
            <a:endParaRPr lang="en-US" sz="1600" b="1" dirty="0"/>
          </a:p>
          <a:p>
            <a:endParaRPr lang="en-US" sz="1600" b="1" dirty="0"/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b="1" dirty="0" smtClean="0">
              <a:solidFill>
                <a:srgbClr val="000000"/>
              </a:solidFill>
            </a:endParaRP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1857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4774" y="273493"/>
            <a:ext cx="3850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New MS/MS assays for MPS-IVA and VI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150670"/>
              </p:ext>
            </p:extLst>
          </p:nvPr>
        </p:nvGraphicFramePr>
        <p:xfrm>
          <a:off x="1064407" y="1525386"/>
          <a:ext cx="6707373" cy="254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Document" r:id="rId3" imgW="5626100" imgH="2133600" progId="Word.Document.12">
                  <p:embed/>
                </p:oleObj>
              </mc:Choice>
              <mc:Fallback>
                <p:oleObj name="Document" r:id="rId3" imgW="5626100" imgH="213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4407" y="1525386"/>
                        <a:ext cx="6707373" cy="2543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3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PS-IVA_Flu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65200"/>
            <a:ext cx="3937000" cy="5765800"/>
          </a:xfrm>
          <a:prstGeom prst="rect">
            <a:avLst/>
          </a:prstGeom>
        </p:spPr>
      </p:pic>
      <p:pic>
        <p:nvPicPr>
          <p:cNvPr id="8" name="Picture 7" descr="mps_IVA-MSMS-Z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4600"/>
            <a:ext cx="4165600" cy="548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32000" y="965200"/>
            <a:ext cx="1257300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9900" y="2796520"/>
            <a:ext cx="1702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Blood/No Blood = 68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919037" y="875268"/>
            <a:ext cx="18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FIA-MS/MS Assay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464819" y="875268"/>
            <a:ext cx="420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Fluorescence </a:t>
            </a:r>
            <a:r>
              <a:rPr lang="en-US" dirty="0" err="1" smtClean="0"/>
              <a:t>Asssay</a:t>
            </a:r>
            <a:r>
              <a:rPr lang="en-US" dirty="0" smtClean="0"/>
              <a:t> (4MU Substrate)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77900" y="1549400"/>
            <a:ext cx="2605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Clin</a:t>
            </a:r>
            <a:r>
              <a:rPr lang="en-US" sz="1400" dirty="0" smtClean="0"/>
              <a:t>. </a:t>
            </a:r>
            <a:r>
              <a:rPr lang="en-US" sz="1400" dirty="0" err="1" smtClean="0"/>
              <a:t>Chim</a:t>
            </a:r>
            <a:r>
              <a:rPr lang="en-US" sz="1400" dirty="0" smtClean="0"/>
              <a:t>. </a:t>
            </a:r>
            <a:r>
              <a:rPr lang="en-US" sz="1400" dirty="0" err="1" smtClean="0"/>
              <a:t>Acta</a:t>
            </a:r>
            <a:r>
              <a:rPr lang="en-US" sz="1400" dirty="0" smtClean="0"/>
              <a:t> (2011) 412, 1805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5900" y="1549400"/>
            <a:ext cx="222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Gelb lab, unpublished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48307" y="170934"/>
            <a:ext cx="606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 </a:t>
            </a:r>
            <a:r>
              <a:rPr lang="en-US" b="1" dirty="0" err="1" smtClean="0"/>
              <a:t>vs</a:t>
            </a:r>
            <a:r>
              <a:rPr lang="en-US" b="1" dirty="0" smtClean="0"/>
              <a:t> FIA-MS/MS assay of GALNS (MPS-IVA) in DBS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334000"/>
            <a:ext cx="82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0.0147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39100" y="1672511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95900" y="5133032"/>
            <a:ext cx="74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</a:t>
            </a:r>
          </a:p>
          <a:p>
            <a:r>
              <a:rPr lang="en-US" sz="1200" dirty="0" smtClean="0"/>
              <a:t>detected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005272" y="5334000"/>
            <a:ext cx="744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 </a:t>
            </a:r>
          </a:p>
          <a:p>
            <a:r>
              <a:rPr lang="en-US" sz="1200" dirty="0" smtClean="0"/>
              <a:t>detected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171315" y="1966675"/>
            <a:ext cx="172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</a:t>
            </a:r>
            <a:r>
              <a:rPr lang="en-US" dirty="0" err="1" smtClean="0"/>
              <a:t>hr</a:t>
            </a:r>
            <a:r>
              <a:rPr lang="en-US" dirty="0" smtClean="0"/>
              <a:t> incubation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94674" y="1966675"/>
            <a:ext cx="172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</a:t>
            </a:r>
            <a:r>
              <a:rPr lang="en-US" dirty="0" err="1" smtClean="0"/>
              <a:t>hr</a:t>
            </a:r>
            <a:r>
              <a:rPr lang="en-US" dirty="0" smtClean="0"/>
              <a:t> incubation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2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300" y="952500"/>
            <a:ext cx="6723377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 Genetics is gearing up to offer MPS-I, MPS-II, MPS-IVA, and MPS-VI</a:t>
            </a:r>
          </a:p>
          <a:p>
            <a:r>
              <a:rPr lang="en-US" dirty="0" smtClean="0"/>
              <a:t>MS/MS assays for outside labs that need an enzyme test.</a:t>
            </a:r>
          </a:p>
          <a:p>
            <a:endParaRPr lang="en-US" dirty="0"/>
          </a:p>
          <a:p>
            <a:r>
              <a:rPr lang="en-US" dirty="0" smtClean="0"/>
              <a:t>Reagents will also be available to diagnostic labs that want to do their </a:t>
            </a:r>
          </a:p>
          <a:p>
            <a:r>
              <a:rPr lang="en-US" dirty="0" smtClean="0"/>
              <a:t>own assays.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Mack </a:t>
            </a:r>
            <a:r>
              <a:rPr lang="en-US" i="1" dirty="0" err="1" smtClean="0"/>
              <a:t>Schermer</a:t>
            </a:r>
            <a:r>
              <a:rPr lang="en-US" i="1" dirty="0" smtClean="0"/>
              <a:t>, Perkin Elmer</a:t>
            </a:r>
          </a:p>
          <a:p>
            <a:r>
              <a:rPr lang="en-US" i="1" dirty="0" err="1" smtClean="0"/>
              <a:t>Marck</a:t>
            </a:r>
            <a:r>
              <a:rPr lang="en-US" i="1" dirty="0" smtClean="0"/>
              <a:t> </a:t>
            </a:r>
            <a:r>
              <a:rPr lang="en-US" i="1" dirty="0" err="1" smtClean="0"/>
              <a:t>Kuracina</a:t>
            </a:r>
            <a:r>
              <a:rPr lang="en-US" i="1" dirty="0" smtClean="0"/>
              <a:t>, Perkin Elmer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102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圖表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817515"/>
              </p:ext>
            </p:extLst>
          </p:nvPr>
        </p:nvGraphicFramePr>
        <p:xfrm>
          <a:off x="1690687" y="835818"/>
          <a:ext cx="5762625" cy="518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2627784" y="2985909"/>
            <a:ext cx="401955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627784" y="3452634"/>
            <a:ext cx="401955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47664" y="6093296"/>
            <a:ext cx="738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Joyce Liao, Chinese Foundation of Health, Taiwan (to be published)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88640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MS/MS for GLA/GAA activity distinguishes IOPD/LOPD from </a:t>
            </a:r>
            <a:r>
              <a:rPr lang="en-US" dirty="0" err="1" smtClean="0"/>
              <a:t>pseudodeficiencies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9992" y="3356992"/>
            <a:ext cx="144016" cy="144016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4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22400"/>
            <a:ext cx="8229600" cy="4525963"/>
          </a:xfrm>
        </p:spPr>
        <p:txBody>
          <a:bodyPr/>
          <a:lstStyle/>
          <a:p>
            <a:r>
              <a:rPr lang="en-US" dirty="0" smtClean="0"/>
              <a:t>high risk &lt; 3.6% of mean normal</a:t>
            </a:r>
          </a:p>
          <a:p>
            <a:r>
              <a:rPr lang="en-US" dirty="0" smtClean="0"/>
              <a:t>moderate risk 3.7-7% of mean normal</a:t>
            </a:r>
          </a:p>
          <a:p>
            <a:r>
              <a:rPr lang="en-US" dirty="0" smtClean="0"/>
              <a:t>low risk 7.1-12 % of mean normal</a:t>
            </a:r>
          </a:p>
          <a:p>
            <a:r>
              <a:rPr lang="en-US" dirty="0" smtClean="0"/>
              <a:t>no risk &gt; 12% of mean normal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NY NBS program (</a:t>
            </a:r>
            <a:r>
              <a:rPr lang="en-US" sz="2000" i="1" dirty="0" err="1" smtClean="0"/>
              <a:t>Clin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Chim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Acta</a:t>
            </a:r>
            <a:r>
              <a:rPr lang="en-US" sz="2000" i="1" dirty="0" smtClean="0"/>
              <a:t>. 2013, 18, 73)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300" y="215900"/>
            <a:ext cx="8511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Radiometric Assay for GALC Activity in Leukocytes for </a:t>
            </a:r>
          </a:p>
          <a:p>
            <a:r>
              <a:rPr lang="en-US" sz="3000" dirty="0" smtClean="0"/>
              <a:t>Evaluation of Screen Positive </a:t>
            </a:r>
            <a:r>
              <a:rPr lang="en-US" sz="3000" dirty="0" err="1" smtClean="0"/>
              <a:t>Krabbe</a:t>
            </a:r>
            <a:r>
              <a:rPr lang="en-US" sz="3000" dirty="0" smtClean="0"/>
              <a:t> Samples (NY)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4595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464066"/>
            <a:ext cx="6068075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The Gold Standard?  </a:t>
            </a:r>
          </a:p>
          <a:p>
            <a:endParaRPr lang="en-US" dirty="0"/>
          </a:p>
          <a:p>
            <a:r>
              <a:rPr lang="en-US" dirty="0" smtClean="0"/>
              <a:t>  4MU fluorescence enzyme assay with purified leukocytes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think we can do better with MS/MS.</a:t>
            </a:r>
          </a:p>
          <a:p>
            <a:endParaRPr lang="en-US" dirty="0"/>
          </a:p>
          <a:p>
            <a:r>
              <a:rPr lang="en-US" dirty="0" smtClean="0"/>
              <a:t>A collaborative study of 4MU-fluorescence </a:t>
            </a:r>
            <a:r>
              <a:rPr lang="en-US" dirty="0" err="1" smtClean="0"/>
              <a:t>vs</a:t>
            </a:r>
            <a:r>
              <a:rPr lang="en-US" dirty="0" smtClean="0"/>
              <a:t> MS/MS assays on</a:t>
            </a:r>
          </a:p>
          <a:p>
            <a:r>
              <a:rPr lang="en-US" dirty="0" smtClean="0"/>
              <a:t>several hundred leukocytes from LSD patients </a:t>
            </a:r>
          </a:p>
          <a:p>
            <a:r>
              <a:rPr lang="en-US" dirty="0" smtClean="0"/>
              <a:t>(early onset, late onset, and </a:t>
            </a:r>
            <a:r>
              <a:rPr lang="en-US" dirty="0" err="1" smtClean="0"/>
              <a:t>pseudodeficiencies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has been initiated with the Women’s &amp; Children’s Hospital,</a:t>
            </a:r>
          </a:p>
          <a:p>
            <a:r>
              <a:rPr lang="en-US" dirty="0" smtClean="0"/>
              <a:t>Adelaide, Australia (</a:t>
            </a:r>
            <a:r>
              <a:rPr lang="en-US" dirty="0" err="1" smtClean="0"/>
              <a:t>Enzo</a:t>
            </a:r>
            <a:r>
              <a:rPr lang="en-US" dirty="0" smtClean="0"/>
              <a:t> </a:t>
            </a:r>
            <a:r>
              <a:rPr lang="en-US" dirty="0" err="1" smtClean="0"/>
              <a:t>Ranieri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8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9800" y="215900"/>
            <a:ext cx="7177716" cy="11726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seems clear that new diseases including additional LSDs will be</a:t>
            </a:r>
          </a:p>
          <a:p>
            <a:r>
              <a:rPr lang="en-US" dirty="0" smtClean="0"/>
              <a:t>added to the NBS panel in the coming years.</a:t>
            </a:r>
          </a:p>
          <a:p>
            <a:endParaRPr lang="en-US" dirty="0"/>
          </a:p>
          <a:p>
            <a:r>
              <a:rPr lang="en-US" dirty="0" smtClean="0"/>
              <a:t>Reliable </a:t>
            </a:r>
            <a:r>
              <a:rPr lang="en-US" dirty="0" err="1"/>
              <a:t>f</a:t>
            </a:r>
            <a:r>
              <a:rPr lang="en-US" dirty="0" err="1" smtClean="0"/>
              <a:t>luorimetric</a:t>
            </a:r>
            <a:r>
              <a:rPr lang="en-US" dirty="0" smtClean="0"/>
              <a:t> assays for </a:t>
            </a:r>
            <a:r>
              <a:rPr lang="en-US" dirty="0" err="1" smtClean="0"/>
              <a:t>Niemann</a:t>
            </a:r>
            <a:r>
              <a:rPr lang="en-US" dirty="0" smtClean="0"/>
              <a:t>-Pick-A/B, MPS-VI, Metachromatic</a:t>
            </a:r>
          </a:p>
          <a:p>
            <a:r>
              <a:rPr lang="en-US" dirty="0" err="1" smtClean="0"/>
              <a:t>Leukodystrophy</a:t>
            </a:r>
            <a:r>
              <a:rPr lang="en-US" dirty="0" smtClean="0"/>
              <a:t> and Wilson disease are not likely to be developed.</a:t>
            </a:r>
          </a:p>
          <a:p>
            <a:endParaRPr lang="en-US" dirty="0"/>
          </a:p>
          <a:p>
            <a:r>
              <a:rPr lang="en-US" dirty="0" smtClean="0"/>
              <a:t>MS/MS not only provides the solution to assays for which a </a:t>
            </a:r>
            <a:r>
              <a:rPr lang="en-US" dirty="0" err="1" smtClean="0"/>
              <a:t>fluorimetric</a:t>
            </a:r>
            <a:endParaRPr lang="en-US" dirty="0" smtClean="0"/>
          </a:p>
          <a:p>
            <a:r>
              <a:rPr lang="en-US" dirty="0" smtClean="0"/>
              <a:t>assay does not exist but also allows biomarker-based screening to be</a:t>
            </a:r>
          </a:p>
          <a:p>
            <a:r>
              <a:rPr lang="en-US" dirty="0" smtClean="0"/>
              <a:t>included in the same multiplex run as the enzyme assays.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IDUA activity for MPS-I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GAA activity for </a:t>
            </a:r>
            <a:r>
              <a:rPr lang="en-US" dirty="0" err="1" smtClean="0">
                <a:solidFill>
                  <a:srgbClr val="FF0000"/>
                </a:solidFill>
              </a:rPr>
              <a:t>Pompe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Glu4 for </a:t>
            </a:r>
            <a:r>
              <a:rPr lang="en-US" dirty="0" err="1" smtClean="0">
                <a:solidFill>
                  <a:srgbClr val="FF0000"/>
                </a:solidFill>
              </a:rPr>
              <a:t>Pompe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GLA activity for </a:t>
            </a:r>
            <a:r>
              <a:rPr lang="en-US" dirty="0" err="1" smtClean="0"/>
              <a:t>Fabry</a:t>
            </a:r>
            <a:endParaRPr lang="en-US" dirty="0" smtClean="0"/>
          </a:p>
          <a:p>
            <a:r>
              <a:rPr lang="en-US" dirty="0" smtClean="0"/>
              <a:t>Gal-Gal-</a:t>
            </a:r>
            <a:r>
              <a:rPr lang="en-US" dirty="0" err="1" smtClean="0"/>
              <a:t>Glu</a:t>
            </a:r>
            <a:r>
              <a:rPr lang="en-US" dirty="0" smtClean="0"/>
              <a:t>-</a:t>
            </a:r>
            <a:r>
              <a:rPr lang="en-US" dirty="0" err="1" smtClean="0"/>
              <a:t>Ceramide</a:t>
            </a:r>
            <a:r>
              <a:rPr lang="en-US" dirty="0" smtClean="0"/>
              <a:t> for </a:t>
            </a:r>
            <a:r>
              <a:rPr lang="en-US" dirty="0" err="1" smtClean="0"/>
              <a:t>Fabry</a:t>
            </a:r>
            <a:endParaRPr lang="en-US" dirty="0" smtClean="0"/>
          </a:p>
          <a:p>
            <a:r>
              <a:rPr lang="en-US" dirty="0" smtClean="0"/>
              <a:t>GALC activity for </a:t>
            </a:r>
            <a:r>
              <a:rPr lang="en-US" dirty="0" err="1" smtClean="0"/>
              <a:t>Krabbe</a:t>
            </a:r>
            <a:endParaRPr lang="en-US" dirty="0" smtClean="0"/>
          </a:p>
          <a:p>
            <a:r>
              <a:rPr lang="en-US" dirty="0" err="1" smtClean="0"/>
              <a:t>Psychosine</a:t>
            </a:r>
            <a:r>
              <a:rPr lang="en-US" dirty="0" smtClean="0"/>
              <a:t> for </a:t>
            </a:r>
            <a:r>
              <a:rPr lang="en-US" dirty="0" err="1" smtClean="0"/>
              <a:t>Krabbe</a:t>
            </a:r>
            <a:endParaRPr lang="en-US" dirty="0" smtClean="0"/>
          </a:p>
          <a:p>
            <a:r>
              <a:rPr lang="en-US" dirty="0" smtClean="0"/>
              <a:t>ABG activity for </a:t>
            </a:r>
            <a:r>
              <a:rPr lang="en-US" dirty="0" err="1" smtClean="0"/>
              <a:t>Gaucher</a:t>
            </a:r>
            <a:endParaRPr lang="en-US" dirty="0" smtClean="0"/>
          </a:p>
          <a:p>
            <a:r>
              <a:rPr lang="en-US" dirty="0" err="1" smtClean="0"/>
              <a:t>Glu-Sphingosine</a:t>
            </a:r>
            <a:r>
              <a:rPr lang="en-US" dirty="0" smtClean="0"/>
              <a:t> for </a:t>
            </a:r>
            <a:r>
              <a:rPr lang="en-US" dirty="0" err="1" smtClean="0"/>
              <a:t>Gaucher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C26-LPC for X-ALD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Biotinidase</a:t>
            </a:r>
            <a:r>
              <a:rPr lang="en-US" dirty="0" smtClean="0">
                <a:solidFill>
                  <a:srgbClr val="FF0000"/>
                </a:solidFill>
              </a:rPr>
              <a:t> activity for </a:t>
            </a:r>
            <a:r>
              <a:rPr lang="en-US" dirty="0" err="1" smtClean="0">
                <a:solidFill>
                  <a:srgbClr val="FF0000"/>
                </a:solidFill>
              </a:rPr>
              <a:t>biotinidase</a:t>
            </a:r>
            <a:r>
              <a:rPr lang="en-US" dirty="0" smtClean="0">
                <a:solidFill>
                  <a:srgbClr val="FF0000"/>
                </a:solidFill>
              </a:rPr>
              <a:t> deficiency</a:t>
            </a:r>
          </a:p>
          <a:p>
            <a:r>
              <a:rPr lang="en-US" dirty="0" err="1" smtClean="0"/>
              <a:t>Sulfatides</a:t>
            </a:r>
            <a:r>
              <a:rPr lang="en-US" dirty="0" smtClean="0"/>
              <a:t> for MLD</a:t>
            </a:r>
          </a:p>
          <a:p>
            <a:r>
              <a:rPr lang="en-US" dirty="0" smtClean="0"/>
              <a:t>Enzyme activities for MPS-IIIA-D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C26-LPC for X-ALD</a:t>
            </a:r>
          </a:p>
          <a:p>
            <a:r>
              <a:rPr lang="en-US" dirty="0" err="1" smtClean="0"/>
              <a:t>Psychosine</a:t>
            </a:r>
            <a:r>
              <a:rPr lang="en-US" dirty="0" smtClean="0"/>
              <a:t> for </a:t>
            </a:r>
            <a:r>
              <a:rPr lang="en-US" dirty="0" err="1" smtClean="0"/>
              <a:t>Krabbe</a:t>
            </a:r>
            <a:endParaRPr lang="en-US" dirty="0" smtClean="0"/>
          </a:p>
          <a:p>
            <a:r>
              <a:rPr lang="en-US" dirty="0" err="1" smtClean="0"/>
              <a:t>Glucosyl-sphingosine</a:t>
            </a:r>
            <a:r>
              <a:rPr lang="en-US" dirty="0" smtClean="0"/>
              <a:t> for </a:t>
            </a:r>
            <a:r>
              <a:rPr lang="en-US" dirty="0" err="1" smtClean="0"/>
              <a:t>Gaucher</a:t>
            </a:r>
            <a:endParaRPr lang="en-US" dirty="0" smtClean="0"/>
          </a:p>
          <a:p>
            <a:r>
              <a:rPr lang="en-US" dirty="0" err="1" smtClean="0"/>
              <a:t>Lyso-sphingomyelin</a:t>
            </a:r>
            <a:r>
              <a:rPr lang="en-US" dirty="0" smtClean="0"/>
              <a:t> for </a:t>
            </a:r>
            <a:r>
              <a:rPr lang="en-US" dirty="0" err="1" smtClean="0"/>
              <a:t>Niemann</a:t>
            </a:r>
            <a:r>
              <a:rPr lang="en-US" dirty="0" smtClean="0"/>
              <a:t>-Pick-A/B</a:t>
            </a:r>
          </a:p>
          <a:p>
            <a:r>
              <a:rPr lang="en-US" dirty="0" err="1" smtClean="0"/>
              <a:t>Sulfatides</a:t>
            </a:r>
            <a:r>
              <a:rPr lang="en-US" dirty="0" smtClean="0"/>
              <a:t> for Metachromatic </a:t>
            </a:r>
            <a:r>
              <a:rPr lang="en-US" dirty="0" err="1" smtClean="0"/>
              <a:t>Leukodystrophy</a:t>
            </a:r>
            <a:endParaRPr lang="en-US" dirty="0" smtClean="0"/>
          </a:p>
          <a:p>
            <a:r>
              <a:rPr lang="en-US" dirty="0" smtClean="0"/>
              <a:t>Gal4 for </a:t>
            </a:r>
            <a:r>
              <a:rPr lang="en-US" dirty="0" err="1" smtClean="0"/>
              <a:t>Pompe</a:t>
            </a:r>
            <a:endParaRPr lang="en-US" dirty="0" smtClean="0"/>
          </a:p>
          <a:p>
            <a:r>
              <a:rPr lang="en-US" dirty="0" smtClean="0"/>
              <a:t>Gal-Gal-</a:t>
            </a:r>
            <a:r>
              <a:rPr lang="en-US" dirty="0" err="1" smtClean="0"/>
              <a:t>Glu</a:t>
            </a:r>
            <a:r>
              <a:rPr lang="en-US" dirty="0" smtClean="0"/>
              <a:t>-</a:t>
            </a:r>
            <a:r>
              <a:rPr lang="en-US" dirty="0" err="1" smtClean="0"/>
              <a:t>Ceramide</a:t>
            </a:r>
            <a:r>
              <a:rPr lang="en-US" dirty="0" smtClean="0"/>
              <a:t> for </a:t>
            </a:r>
            <a:r>
              <a:rPr lang="en-US" dirty="0" err="1" smtClean="0"/>
              <a:t>Fabry</a:t>
            </a:r>
            <a:endParaRPr lang="en-US" dirty="0" smtClean="0"/>
          </a:p>
          <a:p>
            <a:r>
              <a:rPr lang="en-US" dirty="0" smtClean="0"/>
              <a:t>GAG fragments for MPSs</a:t>
            </a:r>
          </a:p>
          <a:p>
            <a:endParaRPr lang="en-US" dirty="0"/>
          </a:p>
          <a:p>
            <a:r>
              <a:rPr lang="en-US" dirty="0" smtClean="0"/>
              <a:t>Inclusion of the biomarkers will reduce false positives and help to</a:t>
            </a:r>
          </a:p>
          <a:p>
            <a:r>
              <a:rPr lang="en-US" dirty="0" smtClean="0"/>
              <a:t>sort out early and late onset and </a:t>
            </a:r>
            <a:r>
              <a:rPr lang="en-US" dirty="0" err="1" smtClean="0"/>
              <a:t>pseudodeficiencies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If I was a NBS lab I would invest in MS/MS.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0" y="2984500"/>
            <a:ext cx="40703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GALNS activity for MPS-IVA</a:t>
            </a:r>
          </a:p>
          <a:p>
            <a:r>
              <a:rPr lang="en-US" dirty="0" smtClean="0"/>
              <a:t>ASB activity for MPS-VI</a:t>
            </a:r>
          </a:p>
          <a:p>
            <a:r>
              <a:rPr lang="en-US" dirty="0" smtClean="0"/>
              <a:t>GUS activity for MPS-VII</a:t>
            </a:r>
          </a:p>
          <a:p>
            <a:r>
              <a:rPr lang="en-US" dirty="0" smtClean="0"/>
              <a:t>ASM activity for </a:t>
            </a:r>
            <a:r>
              <a:rPr lang="en-US" dirty="0" err="1" smtClean="0"/>
              <a:t>Niemann</a:t>
            </a:r>
            <a:r>
              <a:rPr lang="en-US" dirty="0" smtClean="0"/>
              <a:t>-Pick-A/B</a:t>
            </a:r>
          </a:p>
          <a:p>
            <a:r>
              <a:rPr lang="en-US" dirty="0" err="1" smtClean="0"/>
              <a:t>Lysosphingomyelin</a:t>
            </a:r>
            <a:r>
              <a:rPr lang="en-US" dirty="0" smtClean="0"/>
              <a:t> for </a:t>
            </a:r>
            <a:r>
              <a:rPr lang="en-US" dirty="0" err="1" smtClean="0"/>
              <a:t>Niemann</a:t>
            </a:r>
            <a:r>
              <a:rPr lang="en-US" dirty="0" smtClean="0"/>
              <a:t>-Pick-A/B</a:t>
            </a:r>
          </a:p>
          <a:p>
            <a:r>
              <a:rPr lang="en-US" smtClean="0"/>
              <a:t>Lysosomal</a:t>
            </a:r>
            <a:r>
              <a:rPr lang="en-US" dirty="0" smtClean="0"/>
              <a:t> acid lipase for Wilson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38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6800" y="214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2100" y="723900"/>
            <a:ext cx="8949084" cy="5909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New MS/MS-based enzymatic assays for several MPS syndromes have been developed.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The new assays display a much larger dynamic range compared to first-generation</a:t>
            </a:r>
          </a:p>
          <a:p>
            <a:r>
              <a:rPr lang="en-US" dirty="0" smtClean="0"/>
              <a:t>	MS/MS assays and compared to </a:t>
            </a:r>
            <a:r>
              <a:rPr lang="en-US" dirty="0" err="1" smtClean="0"/>
              <a:t>fluorimetric</a:t>
            </a:r>
            <a:r>
              <a:rPr lang="en-US" dirty="0" smtClean="0"/>
              <a:t> assays.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4MU-fluorimetric assays have a low dynamic range because of intrinsic fluorescence</a:t>
            </a:r>
          </a:p>
          <a:p>
            <a:r>
              <a:rPr lang="en-US" dirty="0" smtClean="0"/>
              <a:t>	of the 4MU-substrates.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4.	Pilot studies with the new MPS-I and MPS-II MS/MS reagents show a dramatic</a:t>
            </a:r>
          </a:p>
          <a:p>
            <a:r>
              <a:rPr lang="en-US" dirty="0" smtClean="0"/>
              <a:t>	reduction in the number of screen positives (less false positives and </a:t>
            </a:r>
            <a:r>
              <a:rPr lang="en-US" dirty="0" err="1" smtClean="0"/>
              <a:t>pseudodeficiencies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5.	Perkin Elmer Genetics will offer enzyme tests for multiple MPS diseases as well</a:t>
            </a:r>
          </a:p>
          <a:p>
            <a:r>
              <a:rPr lang="en-US" dirty="0"/>
              <a:t>	</a:t>
            </a:r>
            <a:r>
              <a:rPr lang="en-US" dirty="0" smtClean="0"/>
              <a:t>as reagents to labs that want to do their own tests.</a:t>
            </a:r>
          </a:p>
          <a:p>
            <a:endParaRPr lang="en-US" dirty="0"/>
          </a:p>
          <a:p>
            <a:r>
              <a:rPr lang="en-US" dirty="0" smtClean="0"/>
              <a:t>6.	MPS-I NBS is starting in IL, MO, NJ, PA, and Taiwan.</a:t>
            </a:r>
          </a:p>
          <a:p>
            <a:pPr marL="342900" indent="-342900">
              <a:buAutoNum type="arabicPeriod" startAt="5"/>
            </a:pPr>
            <a:endParaRPr lang="en-US" dirty="0"/>
          </a:p>
          <a:p>
            <a:r>
              <a:rPr lang="en-US" dirty="0" smtClean="0"/>
              <a:t>7.	MPS-II  will be added to the IL and NJ NBS program in the next several months.</a:t>
            </a:r>
          </a:p>
          <a:p>
            <a:pPr marL="342900" indent="-342900">
              <a:buAutoNum type="arabicPeriod" startAt="5"/>
            </a:pPr>
            <a:endParaRPr lang="en-US" dirty="0"/>
          </a:p>
          <a:p>
            <a:r>
              <a:rPr lang="en-US" dirty="0" smtClean="0"/>
              <a:t>8.	Additional MS/MS assays are being developed:  MPS-IIIA-D, MPS-VII, MLD, LAL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610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/>
          <p:cNvSpPr>
            <a:spLocks noChangeArrowheads="1"/>
          </p:cNvSpPr>
          <p:nvPr/>
        </p:nvSpPr>
        <p:spPr bwMode="auto">
          <a:xfrm>
            <a:off x="4876800" y="4724400"/>
            <a:ext cx="184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0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120835" name="Text Box 13"/>
          <p:cNvSpPr txBox="1">
            <a:spLocks noChangeArrowheads="1"/>
          </p:cNvSpPr>
          <p:nvPr/>
        </p:nvSpPr>
        <p:spPr bwMode="auto">
          <a:xfrm>
            <a:off x="4419600" y="4953000"/>
            <a:ext cx="1841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0836" name="Text Box 14"/>
          <p:cNvSpPr txBox="1">
            <a:spLocks noChangeArrowheads="1"/>
          </p:cNvSpPr>
          <p:nvPr/>
        </p:nvSpPr>
        <p:spPr bwMode="auto">
          <a:xfrm>
            <a:off x="1828800" y="381000"/>
            <a:ext cx="1905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1800" b="1"/>
          </a:p>
          <a:p>
            <a:endParaRPr lang="en-US" sz="1800" b="1"/>
          </a:p>
          <a:p>
            <a:endParaRPr lang="en-US" sz="1800" b="1"/>
          </a:p>
          <a:p>
            <a:endParaRPr lang="en-US" sz="2000"/>
          </a:p>
        </p:txBody>
      </p:sp>
      <p:sp>
        <p:nvSpPr>
          <p:cNvPr id="120837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22526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Genzyme Corp.</a:t>
            </a:r>
          </a:p>
          <a:p>
            <a:r>
              <a:rPr lang="en-US" sz="1800" dirty="0"/>
              <a:t>Joan </a:t>
            </a:r>
            <a:r>
              <a:rPr lang="en-US" sz="1800" dirty="0" err="1"/>
              <a:t>Keutzer</a:t>
            </a:r>
            <a:endParaRPr lang="en-US" sz="1800" dirty="0"/>
          </a:p>
          <a:p>
            <a:r>
              <a:rPr lang="en-US" sz="1800" dirty="0"/>
              <a:t>Helmut </a:t>
            </a:r>
            <a:r>
              <a:rPr lang="en-US" sz="1800" dirty="0" err="1"/>
              <a:t>Kallwass</a:t>
            </a:r>
            <a:endParaRPr lang="en-US" sz="1800" dirty="0"/>
          </a:p>
          <a:p>
            <a:r>
              <a:rPr lang="en-US" sz="1800" dirty="0"/>
              <a:t>Kate Zhang</a:t>
            </a:r>
          </a:p>
          <a:p>
            <a:r>
              <a:rPr lang="en-US" sz="1800" dirty="0"/>
              <a:t>Petra </a:t>
            </a:r>
            <a:r>
              <a:rPr lang="en-US" sz="1800" dirty="0" err="1"/>
              <a:t>Olivova</a:t>
            </a:r>
            <a:endParaRPr lang="en-US" sz="1800" dirty="0"/>
          </a:p>
          <a:p>
            <a:r>
              <a:rPr lang="en-US" sz="1800" dirty="0"/>
              <a:t>Daniel </a:t>
            </a:r>
            <a:r>
              <a:rPr lang="en-US" sz="1800" dirty="0" err="1"/>
              <a:t>Scheidegger</a:t>
            </a: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r>
              <a:rPr lang="en-US" sz="1800" i="1" dirty="0" smtClean="0"/>
              <a:t>xc</a:t>
            </a:r>
            <a:endParaRPr lang="en-US" sz="1800" i="1" dirty="0"/>
          </a:p>
        </p:txBody>
      </p:sp>
      <p:sp>
        <p:nvSpPr>
          <p:cNvPr id="120839" name="Text Box 23"/>
          <p:cNvSpPr txBox="1">
            <a:spLocks noChangeArrowheads="1"/>
          </p:cNvSpPr>
          <p:nvPr/>
        </p:nvSpPr>
        <p:spPr bwMode="auto">
          <a:xfrm>
            <a:off x="762000" y="152400"/>
            <a:ext cx="3124200" cy="461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/>
              <a:t>UW</a:t>
            </a:r>
          </a:p>
          <a:p>
            <a:r>
              <a:rPr lang="en-US" sz="1800" dirty="0">
                <a:solidFill>
                  <a:srgbClr val="FF0000"/>
                </a:solidFill>
              </a:rPr>
              <a:t>Mariana </a:t>
            </a:r>
            <a:r>
              <a:rPr lang="en-US" sz="1800" dirty="0" err="1">
                <a:solidFill>
                  <a:srgbClr val="FF0000"/>
                </a:solidFill>
              </a:rPr>
              <a:t>Barcenas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Sophie Blanchard</a:t>
            </a:r>
          </a:p>
          <a:p>
            <a:r>
              <a:rPr lang="en-US" sz="1800" dirty="0"/>
              <a:t>Naveen </a:t>
            </a:r>
            <a:r>
              <a:rPr lang="en-US" sz="1800" dirty="0" err="1"/>
              <a:t>Chennamaneni</a:t>
            </a:r>
            <a:endParaRPr lang="en-US" sz="1800" dirty="0"/>
          </a:p>
          <a:p>
            <a:r>
              <a:rPr lang="en-US" sz="1800" dirty="0"/>
              <a:t>Trisha </a:t>
            </a:r>
            <a:r>
              <a:rPr lang="en-US" sz="1800" dirty="0" err="1"/>
              <a:t>Duffey</a:t>
            </a:r>
            <a:endParaRPr lang="en-US" sz="1800" dirty="0"/>
          </a:p>
          <a:p>
            <a:r>
              <a:rPr lang="en-US" sz="1800" dirty="0"/>
              <a:t>Scott Gerber</a:t>
            </a:r>
          </a:p>
          <a:p>
            <a:r>
              <a:rPr lang="en-US" sz="1800" dirty="0"/>
              <a:t>Frances </a:t>
            </a:r>
            <a:r>
              <a:rPr lang="en-US" sz="1800" dirty="0" err="1"/>
              <a:t>Hocutt</a:t>
            </a:r>
            <a:endParaRPr lang="en-US" sz="1800" dirty="0"/>
          </a:p>
          <a:p>
            <a:r>
              <a:rPr lang="en-US" sz="1800" dirty="0" err="1"/>
              <a:t>Tanvir</a:t>
            </a:r>
            <a:r>
              <a:rPr lang="en-US" sz="1800" dirty="0"/>
              <a:t> </a:t>
            </a:r>
            <a:r>
              <a:rPr lang="en-US" sz="1800" dirty="0" err="1" smtClean="0"/>
              <a:t>Khaliq</a:t>
            </a:r>
            <a:endParaRPr lang="en-US" sz="1800" dirty="0" smtClean="0"/>
          </a:p>
          <a:p>
            <a:r>
              <a:rPr lang="en-US" sz="1800" dirty="0" err="1" smtClean="0">
                <a:solidFill>
                  <a:srgbClr val="FF0000"/>
                </a:solidFill>
              </a:rPr>
              <a:t>Arun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Babu</a:t>
            </a:r>
            <a:r>
              <a:rPr lang="en-US" sz="1800" dirty="0" smtClean="0">
                <a:solidFill>
                  <a:srgbClr val="FF0000"/>
                </a:solidFill>
              </a:rPr>
              <a:t> Kumar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err="1"/>
              <a:t>Yijun</a:t>
            </a:r>
            <a:r>
              <a:rPr lang="en-US" sz="1800" dirty="0"/>
              <a:t> </a:t>
            </a:r>
            <a:r>
              <a:rPr lang="en-US" sz="1800" dirty="0" smtClean="0"/>
              <a:t>Li</a:t>
            </a:r>
          </a:p>
          <a:p>
            <a:r>
              <a:rPr lang="en-US" sz="1800" dirty="0" smtClean="0"/>
              <a:t>Sophia </a:t>
            </a:r>
            <a:r>
              <a:rPr lang="en-US" sz="1800" dirty="0" err="1" smtClean="0"/>
              <a:t>Masi</a:t>
            </a:r>
            <a:endParaRPr lang="en-US" sz="1800" dirty="0"/>
          </a:p>
          <a:p>
            <a:r>
              <a:rPr lang="en-US" sz="1800" dirty="0"/>
              <a:t>Martin </a:t>
            </a:r>
            <a:r>
              <a:rPr lang="en-US" sz="1800" dirty="0" err="1" smtClean="0"/>
              <a:t>Sadilek</a:t>
            </a:r>
            <a:endParaRPr lang="en-US" sz="1800" dirty="0" smtClean="0"/>
          </a:p>
          <a:p>
            <a:r>
              <a:rPr lang="en-US" sz="1800" dirty="0" err="1" smtClean="0">
                <a:solidFill>
                  <a:srgbClr val="FF0000"/>
                </a:solidFill>
              </a:rPr>
              <a:t>Zdenek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Spacil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err="1"/>
              <a:t>Haribabu</a:t>
            </a:r>
            <a:r>
              <a:rPr lang="en-US" sz="1800" dirty="0"/>
              <a:t> </a:t>
            </a:r>
            <a:r>
              <a:rPr lang="en-US" sz="1800" dirty="0" err="1"/>
              <a:t>Tatipaka</a:t>
            </a:r>
            <a:endParaRPr lang="en-US" sz="1800" dirty="0"/>
          </a:p>
          <a:p>
            <a:r>
              <a:rPr lang="en-US" sz="1800" dirty="0"/>
              <a:t>Ding Wang</a:t>
            </a:r>
          </a:p>
          <a:p>
            <a:r>
              <a:rPr lang="en-US" sz="1800" dirty="0"/>
              <a:t>Brian Wolfe</a:t>
            </a:r>
          </a:p>
        </p:txBody>
      </p:sp>
      <p:pic>
        <p:nvPicPr>
          <p:cNvPr id="120840" name="Picture 9" descr="cscot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11601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1" name="Picture 10" descr="turecek150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2" name="Rectangle 11"/>
          <p:cNvSpPr>
            <a:spLocks noChangeArrowheads="1"/>
          </p:cNvSpPr>
          <p:nvPr/>
        </p:nvSpPr>
        <p:spPr bwMode="auto">
          <a:xfrm>
            <a:off x="6858000" y="54864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1" dirty="0"/>
          </a:p>
          <a:p>
            <a:r>
              <a:rPr lang="en-US" b="1" dirty="0"/>
              <a:t>C. Ronald Scott</a:t>
            </a:r>
          </a:p>
          <a:p>
            <a:r>
              <a:rPr lang="en-US" i="1" dirty="0"/>
              <a:t>Dept. of Medicine</a:t>
            </a:r>
          </a:p>
          <a:p>
            <a:r>
              <a:rPr lang="en-US" i="1" dirty="0"/>
              <a:t>Univ. of Washington</a:t>
            </a:r>
            <a:endParaRPr lang="en-US" dirty="0"/>
          </a:p>
        </p:txBody>
      </p:sp>
      <p:sp>
        <p:nvSpPr>
          <p:cNvPr id="120843" name="TextBox 12"/>
          <p:cNvSpPr txBox="1">
            <a:spLocks noChangeArrowheads="1"/>
          </p:cNvSpPr>
          <p:nvPr/>
        </p:nvSpPr>
        <p:spPr bwMode="auto">
          <a:xfrm>
            <a:off x="228600" y="5716137"/>
            <a:ext cx="48122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i="1" dirty="0"/>
              <a:t>Funding: NIH, Genzyme Corp.,</a:t>
            </a:r>
          </a:p>
          <a:p>
            <a:r>
              <a:rPr lang="en-US" i="1" dirty="0" err="1"/>
              <a:t>BioMarin</a:t>
            </a:r>
            <a:r>
              <a:rPr lang="en-US" i="1" dirty="0"/>
              <a:t> Corp., Perkin </a:t>
            </a:r>
            <a:r>
              <a:rPr lang="en-US" i="1" dirty="0" smtClean="0"/>
              <a:t>Elmer, Shire</a:t>
            </a:r>
            <a:endParaRPr lang="en-US" i="1" dirty="0"/>
          </a:p>
          <a:p>
            <a:endParaRPr lang="en-US" sz="1800" dirty="0"/>
          </a:p>
        </p:txBody>
      </p:sp>
      <p:sp>
        <p:nvSpPr>
          <p:cNvPr id="120844" name="Rectangle 11"/>
          <p:cNvSpPr>
            <a:spLocks noChangeArrowheads="1"/>
          </p:cNvSpPr>
          <p:nvPr/>
        </p:nvSpPr>
        <p:spPr bwMode="auto">
          <a:xfrm>
            <a:off x="3429000" y="228600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/>
              <a:t>Perkin Elmer</a:t>
            </a:r>
          </a:p>
          <a:p>
            <a:r>
              <a:rPr lang="en-US" dirty="0"/>
              <a:t>Jason </a:t>
            </a:r>
            <a:r>
              <a:rPr lang="en-US" dirty="0" err="1" smtClean="0"/>
              <a:t>Cournoyer</a:t>
            </a:r>
            <a:endParaRPr lang="en-US" dirty="0" smtClean="0"/>
          </a:p>
          <a:p>
            <a:r>
              <a:rPr lang="en-US" dirty="0" smtClean="0"/>
              <a:t>Anna Butterfield</a:t>
            </a:r>
          </a:p>
          <a:p>
            <a:r>
              <a:rPr lang="en-US" dirty="0" smtClean="0"/>
              <a:t>Carole </a:t>
            </a:r>
            <a:r>
              <a:rPr lang="en-US" dirty="0" err="1" smtClean="0"/>
              <a:t>Elbin</a:t>
            </a:r>
            <a:endParaRPr lang="en-US" dirty="0" smtClean="0"/>
          </a:p>
          <a:p>
            <a:r>
              <a:rPr lang="en-US" dirty="0" smtClean="0"/>
              <a:t>Joe </a:t>
            </a:r>
            <a:r>
              <a:rPr lang="en-US" dirty="0" err="1" smtClean="0"/>
              <a:t>Trometer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 smtClean="0"/>
              <a:t>Cherkasskiy</a:t>
            </a:r>
            <a:endParaRPr lang="en-US" dirty="0" smtClean="0"/>
          </a:p>
          <a:p>
            <a:r>
              <a:rPr lang="en-US" smtClean="0"/>
              <a:t>Mack </a:t>
            </a:r>
            <a:r>
              <a:rPr lang="en-US" dirty="0" err="1" smtClean="0"/>
              <a:t>Schermer</a:t>
            </a:r>
            <a:endParaRPr lang="en-US" dirty="0" smtClean="0"/>
          </a:p>
          <a:p>
            <a:r>
              <a:rPr lang="en-US" dirty="0" smtClean="0"/>
              <a:t>Mark </a:t>
            </a:r>
            <a:r>
              <a:rPr lang="en-US" dirty="0" err="1" smtClean="0"/>
              <a:t>Kuracina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8200" y="5029200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Frank </a:t>
            </a:r>
            <a:r>
              <a:rPr lang="en-US" b="1" dirty="0" err="1" smtClean="0"/>
              <a:t>Turecek</a:t>
            </a:r>
            <a:endParaRPr lang="en-US" b="1" dirty="0" smtClean="0"/>
          </a:p>
          <a:p>
            <a:r>
              <a:rPr lang="en-US" dirty="0" smtClean="0"/>
              <a:t>Dept. of Chemistry</a:t>
            </a:r>
          </a:p>
          <a:p>
            <a:r>
              <a:rPr lang="en-US" dirty="0" smtClean="0"/>
              <a:t>Univ. of Washington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2819400"/>
            <a:ext cx="2438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BioMarin</a:t>
            </a:r>
            <a:r>
              <a:rPr lang="en-US" sz="2200" b="1" dirty="0" smtClean="0"/>
              <a:t> Corp.</a:t>
            </a:r>
          </a:p>
          <a:p>
            <a:r>
              <a:rPr lang="en-US" dirty="0" smtClean="0"/>
              <a:t>Nicole Miller</a:t>
            </a:r>
          </a:p>
          <a:p>
            <a:r>
              <a:rPr lang="en-US" dirty="0" smtClean="0"/>
              <a:t>Tom Lester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2362200"/>
            <a:ext cx="17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Shire Corp.</a:t>
            </a:r>
          </a:p>
          <a:p>
            <a:r>
              <a:rPr lang="en-US" dirty="0" smtClean="0"/>
              <a:t>David Whiteman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66" y="1024213"/>
            <a:ext cx="31877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1803" y="284729"/>
            <a:ext cx="675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Brew Reagents for LSD NBS?  Maybe for a few but not for most.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3512" y="5121929"/>
            <a:ext cx="73276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Past problems with </a:t>
            </a:r>
            <a:r>
              <a:rPr lang="en-US" dirty="0" err="1" smtClean="0"/>
              <a:t>iduronic</a:t>
            </a:r>
            <a:r>
              <a:rPr lang="en-US" dirty="0" smtClean="0"/>
              <a:t> acid-4MU:</a:t>
            </a:r>
          </a:p>
          <a:p>
            <a:pPr marL="342900" indent="-342900">
              <a:buAutoNum type="arabicPeriod"/>
            </a:pPr>
            <a:r>
              <a:rPr lang="en-US" dirty="0" smtClean="0"/>
              <a:t>Availability has been off and on (synthesis is 10-12 steps).</a:t>
            </a:r>
          </a:p>
          <a:p>
            <a:pPr marL="342900" indent="-342900">
              <a:buAutoNum type="arabicPeriod"/>
            </a:pPr>
            <a:r>
              <a:rPr lang="en-US" dirty="0" smtClean="0"/>
              <a:t>Contains variable amounts of isomeric </a:t>
            </a:r>
            <a:r>
              <a:rPr lang="en-US" dirty="0" err="1" smtClean="0"/>
              <a:t>glucuronic</a:t>
            </a:r>
            <a:r>
              <a:rPr lang="en-US" dirty="0" smtClean="0"/>
              <a:t> acid-4MU (no good for</a:t>
            </a:r>
          </a:p>
          <a:p>
            <a:r>
              <a:rPr lang="en-US" dirty="0" smtClean="0"/>
              <a:t>       MPS-I assays since beta-</a:t>
            </a:r>
            <a:r>
              <a:rPr lang="en-US" dirty="0" err="1" smtClean="0"/>
              <a:t>glucuronidase</a:t>
            </a:r>
            <a:r>
              <a:rPr lang="en-US" dirty="0" smtClean="0"/>
              <a:t> will produce 4MU and thus give</a:t>
            </a:r>
          </a:p>
          <a:p>
            <a:r>
              <a:rPr lang="en-US" dirty="0" smtClean="0"/>
              <a:t>       variation in % activity at the low end.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730500" y="2070616"/>
            <a:ext cx="25400" cy="140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1356" y="2685534"/>
            <a:ext cx="146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Isomerization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7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70568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just"/>
            <a:r>
              <a:rPr lang="en-US" dirty="0" smtClean="0">
                <a:latin typeface="Arial" charset="0"/>
              </a:rPr>
              <a:t>UW/PE-FIA-MS/MS-2014 Reagents</a:t>
            </a: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for </a:t>
            </a:r>
            <a:r>
              <a:rPr lang="en-US" sz="1800" dirty="0" err="1">
                <a:latin typeface="Arial" charset="0"/>
              </a:rPr>
              <a:t>Gaucher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Krabbe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Fabry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Niemann</a:t>
            </a:r>
            <a:r>
              <a:rPr lang="en-US" sz="1800" dirty="0">
                <a:latin typeface="Arial" charset="0"/>
              </a:rPr>
              <a:t>-Pick-A/B, </a:t>
            </a:r>
            <a:r>
              <a:rPr lang="en-US" sz="1800" dirty="0" err="1">
                <a:latin typeface="Arial" charset="0"/>
              </a:rPr>
              <a:t>Pompe</a:t>
            </a:r>
            <a:r>
              <a:rPr lang="en-US" sz="1800" dirty="0">
                <a:latin typeface="Arial" charset="0"/>
              </a:rPr>
              <a:t>, and MPS-I</a:t>
            </a:r>
          </a:p>
        </p:txBody>
      </p:sp>
      <p:sp>
        <p:nvSpPr>
          <p:cNvPr id="59394" name="TextBox 7"/>
          <p:cNvSpPr txBox="1">
            <a:spLocks noChangeArrowheads="1"/>
          </p:cNvSpPr>
          <p:nvPr/>
        </p:nvSpPr>
        <p:spPr bwMode="auto">
          <a:xfrm>
            <a:off x="1104900" y="2705100"/>
            <a:ext cx="54731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1800" dirty="0" smtClean="0"/>
              <a:t>Commercialized by Perkin Elmer Corp.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 smtClean="0"/>
              <a:t>2.  Anticipated launch date for kit and reagents  Q1, 2016</a:t>
            </a:r>
            <a:endParaRPr lang="en-US" sz="1800" dirty="0"/>
          </a:p>
          <a:p>
            <a:pPr marL="0" indent="0"/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6159500"/>
            <a:ext cx="565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Mark </a:t>
            </a:r>
            <a:r>
              <a:rPr lang="en-US" i="1" dirty="0" err="1" smtClean="0"/>
              <a:t>Kuracina</a:t>
            </a:r>
            <a:r>
              <a:rPr lang="en-US" i="1" dirty="0" smtClean="0"/>
              <a:t>, Mack </a:t>
            </a:r>
            <a:r>
              <a:rPr lang="en-US" i="1" dirty="0" err="1" smtClean="0"/>
              <a:t>Schermer</a:t>
            </a:r>
            <a:r>
              <a:rPr lang="en-US" i="1" dirty="0" smtClean="0"/>
              <a:t>, Perkin Elmer Life Sciences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3167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7789" y="325825"/>
            <a:ext cx="245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PE/UW 6-Plex Reagents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0525" y="937203"/>
            <a:ext cx="8917826" cy="6186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Similar or identical to the reagents original developed by the Gelb lab and manufactured</a:t>
            </a:r>
          </a:p>
          <a:p>
            <a:r>
              <a:rPr lang="en-US" dirty="0"/>
              <a:t> </a:t>
            </a:r>
            <a:r>
              <a:rPr lang="en-US" dirty="0" smtClean="0"/>
              <a:t>     	by Genzyme but improved  to increase rate of dissolution in assay buffer, to increase</a:t>
            </a:r>
          </a:p>
          <a:p>
            <a:r>
              <a:rPr lang="en-US" dirty="0" smtClean="0"/>
              <a:t>	the  dynamic range of the MS/MS assay, and to include internal standards that are </a:t>
            </a:r>
          </a:p>
          <a:p>
            <a:r>
              <a:rPr lang="en-US" dirty="0"/>
              <a:t>	</a:t>
            </a:r>
            <a:r>
              <a:rPr lang="en-US" dirty="0" smtClean="0"/>
              <a:t>chemically identical but </a:t>
            </a:r>
            <a:r>
              <a:rPr lang="en-US" dirty="0" err="1" smtClean="0"/>
              <a:t>isotopically</a:t>
            </a:r>
            <a:r>
              <a:rPr lang="en-US" dirty="0" smtClean="0"/>
              <a:t> distinguished by MS/MS.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GMP manufactured by a company in the USA that has 45 years of experience in </a:t>
            </a:r>
          </a:p>
          <a:p>
            <a:r>
              <a:rPr lang="en-US" dirty="0" smtClean="0"/>
              <a:t>      	 production of related molecules.  Syntheses optimized for production scale by</a:t>
            </a:r>
          </a:p>
          <a:p>
            <a:r>
              <a:rPr lang="en-US" dirty="0" smtClean="0"/>
              <a:t>	 collaboration between Mike Gelb and the manufacturer.</a:t>
            </a:r>
          </a:p>
          <a:p>
            <a:endParaRPr lang="en-US" dirty="0"/>
          </a:p>
          <a:p>
            <a:pPr marL="342900" indent="-342900">
              <a:buAutoNum type="arabicPeriod" startAt="3"/>
            </a:pPr>
            <a:r>
              <a:rPr lang="en-US" dirty="0" smtClean="0"/>
              <a:t>Checked by LC/MSMS to be devoid of enzymatic products (&lt; 0.005% product) and to</a:t>
            </a:r>
          </a:p>
          <a:p>
            <a:r>
              <a:rPr lang="en-US" dirty="0" smtClean="0"/>
              <a:t>       be devoid of interfering isomers (i.e. &lt; 0.005% </a:t>
            </a:r>
            <a:r>
              <a:rPr lang="en-US" dirty="0" err="1" smtClean="0"/>
              <a:t>glucuronide</a:t>
            </a:r>
            <a:r>
              <a:rPr lang="en-US" dirty="0" smtClean="0"/>
              <a:t> in the </a:t>
            </a:r>
            <a:r>
              <a:rPr lang="en-US" dirty="0" err="1" smtClean="0"/>
              <a:t>iduronidate</a:t>
            </a:r>
            <a:r>
              <a:rPr lang="en-US" dirty="0" smtClean="0"/>
              <a:t>-based</a:t>
            </a:r>
          </a:p>
          <a:p>
            <a:r>
              <a:rPr lang="en-US" dirty="0" smtClean="0"/>
              <a:t>       MPS-I substrate).  This is critical for enzymatic activity assay at the low end.</a:t>
            </a:r>
          </a:p>
          <a:p>
            <a:endParaRPr lang="en-US" dirty="0"/>
          </a:p>
          <a:p>
            <a:pPr marL="342900" indent="-342900">
              <a:buAutoNum type="arabicPeriod" startAt="4"/>
            </a:pPr>
            <a:r>
              <a:rPr lang="en-US" dirty="0" smtClean="0"/>
              <a:t>Checked in-house with the MS/MS NBS assay using the same SOP as provided with</a:t>
            </a:r>
          </a:p>
          <a:p>
            <a:r>
              <a:rPr lang="en-US" dirty="0"/>
              <a:t>	</a:t>
            </a:r>
            <a:r>
              <a:rPr lang="en-US" dirty="0" smtClean="0"/>
              <a:t>the kit.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err="1" smtClean="0"/>
              <a:t>Arun</a:t>
            </a:r>
            <a:r>
              <a:rPr lang="en-US" i="1" dirty="0" smtClean="0"/>
              <a:t> </a:t>
            </a:r>
            <a:r>
              <a:rPr lang="en-US" i="1" dirty="0" err="1" smtClean="0"/>
              <a:t>Babu</a:t>
            </a:r>
            <a:r>
              <a:rPr lang="en-US" i="1" dirty="0" smtClean="0"/>
              <a:t> Kumar, Sophia Blanchard, Naveen </a:t>
            </a:r>
            <a:r>
              <a:rPr lang="en-US" i="1" dirty="0" err="1" smtClean="0"/>
              <a:t>Chennamaneni</a:t>
            </a:r>
            <a:r>
              <a:rPr lang="en-US" i="1" dirty="0"/>
              <a:t> </a:t>
            </a:r>
            <a:r>
              <a:rPr lang="en-US" i="1" dirty="0" smtClean="0"/>
              <a:t>(Gelb lab, UW)</a:t>
            </a:r>
          </a:p>
          <a:p>
            <a:r>
              <a:rPr lang="en-US" i="1" dirty="0" smtClean="0"/>
              <a:t>Joe </a:t>
            </a:r>
            <a:r>
              <a:rPr lang="en-US" i="1" dirty="0" err="1" smtClean="0"/>
              <a:t>Trometer</a:t>
            </a:r>
            <a:r>
              <a:rPr lang="en-US" i="1" dirty="0" smtClean="0"/>
              <a:t> (Perkin Elmer Life Sciences)</a:t>
            </a:r>
          </a:p>
          <a:p>
            <a:pPr marL="342900" indent="-342900">
              <a:buAutoNum type="arabicPeriod" startAt="4"/>
            </a:pPr>
            <a:endParaRPr lang="en-US" dirty="0"/>
          </a:p>
          <a:p>
            <a:pPr marL="342900" indent="-342900">
              <a:buAutoNum type="arabicPeriod" startAt="4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401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0500" y="341868"/>
            <a:ext cx="2533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UW/PE-FIA-MS/MS-2014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9800" y="2044700"/>
            <a:ext cx="7613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buffer for 6 LSDs optimized over a 2 year period by systematic variation</a:t>
            </a:r>
          </a:p>
          <a:p>
            <a:r>
              <a:rPr lang="en-US" dirty="0" smtClean="0"/>
              <a:t>of additives that have been previously reported to modulate </a:t>
            </a:r>
            <a:r>
              <a:rPr lang="en-US" dirty="0" err="1" smtClean="0"/>
              <a:t>lysosomal</a:t>
            </a:r>
            <a:r>
              <a:rPr lang="en-US" dirty="0" smtClean="0"/>
              <a:t> enzyme</a:t>
            </a:r>
          </a:p>
          <a:p>
            <a:r>
              <a:rPr lang="en-US" dirty="0" smtClean="0"/>
              <a:t>activities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770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9579</TotalTime>
  <Words>3804</Words>
  <Application>Microsoft Macintosh PowerPoint</Application>
  <PresentationFormat>On-screen Show (4:3)</PresentationFormat>
  <Paragraphs>740</Paragraphs>
  <Slides>58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Office Theme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Gelb</dc:creator>
  <cp:lastModifiedBy>Michael Gelb</cp:lastModifiedBy>
  <cp:revision>162</cp:revision>
  <dcterms:created xsi:type="dcterms:W3CDTF">2014-09-30T23:50:18Z</dcterms:created>
  <dcterms:modified xsi:type="dcterms:W3CDTF">2014-10-29T19:54:12Z</dcterms:modified>
</cp:coreProperties>
</file>