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9" r:id="rId1"/>
  </p:sldMasterIdLst>
  <p:notesMasterIdLst>
    <p:notesMasterId r:id="rId36"/>
  </p:notesMasterIdLst>
  <p:handoutMasterIdLst>
    <p:handoutMasterId r:id="rId37"/>
  </p:handoutMasterIdLst>
  <p:sldIdLst>
    <p:sldId id="256" r:id="rId2"/>
    <p:sldId id="258" r:id="rId3"/>
    <p:sldId id="373" r:id="rId4"/>
    <p:sldId id="363" r:id="rId5"/>
    <p:sldId id="333" r:id="rId6"/>
    <p:sldId id="331" r:id="rId7"/>
    <p:sldId id="365" r:id="rId8"/>
    <p:sldId id="339" r:id="rId9"/>
    <p:sldId id="320" r:id="rId10"/>
    <p:sldId id="366" r:id="rId11"/>
    <p:sldId id="319" r:id="rId12"/>
    <p:sldId id="329" r:id="rId13"/>
    <p:sldId id="330" r:id="rId14"/>
    <p:sldId id="326" r:id="rId15"/>
    <p:sldId id="325" r:id="rId16"/>
    <p:sldId id="348" r:id="rId17"/>
    <p:sldId id="367" r:id="rId18"/>
    <p:sldId id="349" r:id="rId19"/>
    <p:sldId id="346" r:id="rId20"/>
    <p:sldId id="345" r:id="rId21"/>
    <p:sldId id="347" r:id="rId22"/>
    <p:sldId id="361" r:id="rId23"/>
    <p:sldId id="368" r:id="rId24"/>
    <p:sldId id="374" r:id="rId25"/>
    <p:sldId id="370" r:id="rId26"/>
    <p:sldId id="371" r:id="rId27"/>
    <p:sldId id="360" r:id="rId28"/>
    <p:sldId id="369" r:id="rId29"/>
    <p:sldId id="351" r:id="rId30"/>
    <p:sldId id="372" r:id="rId31"/>
    <p:sldId id="352" r:id="rId32"/>
    <p:sldId id="353" r:id="rId33"/>
    <p:sldId id="286" r:id="rId34"/>
    <p:sldId id="287" r:id="rId35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23AC2"/>
    <a:srgbClr val="8AD32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테마 스타일 1 - 강조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테마 스타일 1 - 강조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82" autoAdjust="0"/>
    <p:restoredTop sz="86413" autoAdjust="0"/>
  </p:normalViewPr>
  <p:slideViewPr>
    <p:cSldViewPr>
      <p:cViewPr varScale="1">
        <p:scale>
          <a:sx n="64" d="100"/>
          <a:sy n="64" d="100"/>
        </p:scale>
        <p:origin x="-133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1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6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SUB+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Spoken</c:v>
                </c:pt>
                <c:pt idx="1">
                  <c:v>Written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85</c:v>
                </c:pt>
                <c:pt idx="1">
                  <c:v>98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SUB-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</c:spPr>
          <c:cat>
            <c:strRef>
              <c:f>Sheet1!$A$2:$A$3</c:f>
              <c:strCache>
                <c:ptCount val="2"/>
                <c:pt idx="0">
                  <c:v>Spoken</c:v>
                </c:pt>
                <c:pt idx="1">
                  <c:v>Written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15</c:v>
                </c:pt>
                <c:pt idx="1">
                  <c:v>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OBJ+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cat>
            <c:strRef>
              <c:f>Sheet1!$A$2:$A$3</c:f>
              <c:strCache>
                <c:ptCount val="2"/>
                <c:pt idx="0">
                  <c:v>Spoken</c:v>
                </c:pt>
                <c:pt idx="1">
                  <c:v>Written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75</c:v>
                </c:pt>
                <c:pt idx="1">
                  <c:v>97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OBJ-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cat>
            <c:strRef>
              <c:f>Sheet1!$A$2:$A$3</c:f>
              <c:strCache>
                <c:ptCount val="2"/>
                <c:pt idx="0">
                  <c:v>Spoken</c:v>
                </c:pt>
                <c:pt idx="1">
                  <c:v>Written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25</c:v>
                </c:pt>
                <c:pt idx="1">
                  <c:v>3</c:v>
                </c:pt>
              </c:numCache>
            </c:numRef>
          </c:val>
        </c:ser>
        <c:dLbls/>
        <c:shape val="box"/>
        <c:axId val="67705472"/>
        <c:axId val="67711360"/>
        <c:axId val="0"/>
      </c:bar3DChart>
      <c:catAx>
        <c:axId val="67705472"/>
        <c:scaling>
          <c:orientation val="minMax"/>
        </c:scaling>
        <c:axPos val="b"/>
        <c:tickLblPos val="nextTo"/>
        <c:crossAx val="67711360"/>
        <c:crosses val="autoZero"/>
        <c:auto val="1"/>
        <c:lblAlgn val="ctr"/>
        <c:lblOffset val="100"/>
      </c:catAx>
      <c:valAx>
        <c:axId val="67711360"/>
        <c:scaling>
          <c:orientation val="minMax"/>
        </c:scaling>
        <c:axPos val="l"/>
        <c:majorGridlines/>
        <c:numFmt formatCode="General" sourceLinked="1"/>
        <c:tickLblPos val="nextTo"/>
        <c:crossAx val="67705472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DFF027-6D1E-44F1-BE7B-81CC76060611}" type="datetimeFigureOut">
              <a:rPr lang="en-US" smtClean="0"/>
              <a:pPr/>
              <a:t>7/13/2012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LAW 2012</a:t>
            </a:r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96C2F9-BC98-41AF-88F4-0E9D371D15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9692124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noProof="0" smtClean="0"/>
              <a:t>Click to edit Master text styles</a:t>
            </a:r>
          </a:p>
          <a:p>
            <a:pPr lvl="1"/>
            <a:r>
              <a:rPr lang="en-US" altLang="ko-KR" noProof="0" smtClean="0"/>
              <a:t>Second level</a:t>
            </a:r>
          </a:p>
          <a:p>
            <a:pPr lvl="2"/>
            <a:r>
              <a:rPr lang="en-US" altLang="ko-KR" noProof="0" smtClean="0"/>
              <a:t>Third level</a:t>
            </a:r>
          </a:p>
          <a:p>
            <a:pPr lvl="3"/>
            <a:r>
              <a:rPr lang="en-US" altLang="ko-KR" noProof="0" smtClean="0"/>
              <a:t>Fourth level</a:t>
            </a:r>
          </a:p>
          <a:p>
            <a:pPr lvl="4"/>
            <a:r>
              <a:rPr lang="en-US" altLang="ko-KR" noProof="0" smtClean="0"/>
              <a:t>Fifth level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smtClean="0"/>
              <a:t>LAW 2012</a:t>
            </a:r>
            <a:endParaRPr lang="en-US" altLang="ko-KR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fld id="{2A049859-8164-4E0D-B5A1-F491DED0C0D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118886088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LAW 2012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049859-8164-4E0D-B5A1-F491DED0C0DB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049859-8164-4E0D-B5A1-F491DED0C0DB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LAW 2012</a:t>
            </a:r>
            <a:endParaRPr lang="en-US" altLang="ko-K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049859-8164-4E0D-B5A1-F491DED0C0DB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LAW 2012</a:t>
            </a:r>
            <a:endParaRPr lang="en-US" altLang="ko-K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049859-8164-4E0D-B5A1-F491DED0C0DB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LAW 2012</a:t>
            </a:r>
            <a:endParaRPr lang="en-US" altLang="ko-K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049859-8164-4E0D-B5A1-F491DED0C0DB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LAW 2012</a:t>
            </a:r>
            <a:endParaRPr lang="en-US" altLang="ko-K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049859-8164-4E0D-B5A1-F491DED0C0DB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LAW 2012</a:t>
            </a:r>
            <a:endParaRPr lang="en-US" altLang="ko-K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049859-8164-4E0D-B5A1-F491DED0C0DB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LAW 2012</a:t>
            </a:r>
            <a:endParaRPr lang="en-US" altLang="ko-K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049859-8164-4E0D-B5A1-F491DED0C0DB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LAW 2012</a:t>
            </a:r>
            <a:endParaRPr lang="en-US" altLang="ko-K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049859-8164-4E0D-B5A1-F491DED0C0DB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LAW 2012</a:t>
            </a:r>
            <a:endParaRPr lang="en-US" altLang="ko-K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049859-8164-4E0D-B5A1-F491DED0C0DB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LAW 2012</a:t>
            </a:r>
            <a:endParaRPr lang="en-US" altLang="ko-K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049859-8164-4E0D-B5A1-F491DED0C0DB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LAW 2012</a:t>
            </a:r>
            <a:endParaRPr lang="en-US" altLang="ko-K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049859-8164-4E0D-B5A1-F491DED0C0DB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LAW 2012</a:t>
            </a:r>
            <a:endParaRPr lang="en-US" altLang="ko-K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049859-8164-4E0D-B5A1-F491DED0C0DB}" type="slidenum">
              <a:rPr lang="en-US" altLang="ko-KR" smtClean="0"/>
              <a:pPr>
                <a:defRPr/>
              </a:pPr>
              <a:t>24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LAW 2012</a:t>
            </a:r>
            <a:endParaRPr lang="en-US" altLang="ko-K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76EF49-9EEE-4AA9-9DB2-C795C7B2489B}" type="slidenum">
              <a:rPr lang="en-US" altLang="ko-KR" smtClean="0">
                <a:latin typeface="굴림" pitchFamily="50" charset="-127"/>
                <a:ea typeface="굴림" pitchFamily="50" charset="-127"/>
              </a:rPr>
              <a:pPr/>
              <a:t>27</a:t>
            </a:fld>
            <a:endParaRPr lang="en-US" altLang="ko-KR" smtClean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51203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4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ko-KR" altLang="ko-KR" smtClean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51205" name="슬라이드 번호 개체 틀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003BDC2-99D5-4EA4-82C1-A30581ECEF87}" type="slidenum">
              <a:rPr lang="en-US" altLang="ko-KR" sz="1200"/>
              <a:pPr algn="r"/>
              <a:t>27</a:t>
            </a:fld>
            <a:endParaRPr lang="en-US" altLang="ko-KR" sz="120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LAW 2012</a:t>
            </a:r>
            <a:endParaRPr lang="en-US" altLang="ko-K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049859-8164-4E0D-B5A1-F491DED0C0DB}" type="slidenum">
              <a:rPr lang="en-US" altLang="ko-KR" smtClean="0"/>
              <a:pPr>
                <a:defRPr/>
              </a:pPr>
              <a:t>29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LAW 2012</a:t>
            </a:r>
            <a:endParaRPr lang="en-US" altLang="ko-K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049859-8164-4E0D-B5A1-F491DED0C0DB}" type="slidenum">
              <a:rPr lang="en-US" altLang="ko-KR" smtClean="0"/>
              <a:pPr>
                <a:defRPr/>
              </a:pPr>
              <a:t>31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LAW 2012</a:t>
            </a:r>
            <a:endParaRPr lang="en-US" altLang="ko-K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049859-8164-4E0D-B5A1-F491DED0C0DB}" type="slidenum">
              <a:rPr lang="en-US" altLang="ko-KR" smtClean="0"/>
              <a:pPr>
                <a:defRPr/>
              </a:pPr>
              <a:t>32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LAW 2012</a:t>
            </a:r>
            <a:endParaRPr lang="en-US" altLang="ko-K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049859-8164-4E0D-B5A1-F491DED0C0DB}" type="slidenum">
              <a:rPr lang="en-US" altLang="ko-KR" smtClean="0"/>
              <a:pPr>
                <a:defRPr/>
              </a:pPr>
              <a:t>34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LAW 2012</a:t>
            </a:r>
            <a:endParaRPr lang="en-US" altLang="ko-K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049859-8164-4E0D-B5A1-F491DED0C0DB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LAW 2012</a:t>
            </a:r>
            <a:endParaRPr lang="en-US" altLang="ko-K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049859-8164-4E0D-B5A1-F491DED0C0DB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LAW 2012</a:t>
            </a:r>
            <a:endParaRPr lang="en-US" altLang="ko-K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0B5A4AC-3B97-4F45-AA28-001CCBD2F468}" type="slidenum">
              <a:rPr lang="en-US" altLang="ko-KR">
                <a:cs typeface="맑은 고딕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ko-KR">
              <a:cs typeface="맑은 고딕" charset="0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US" altLang="ko-KR" dirty="0" smtClean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LAW 2012</a:t>
            </a:r>
            <a:endParaRPr lang="en-US" altLang="ko-K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049859-8164-4E0D-B5A1-F491DED0C0DB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LAW 2012</a:t>
            </a:r>
            <a:endParaRPr lang="en-US" altLang="ko-K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049859-8164-4E0D-B5A1-F491DED0C0DB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LAW 2012</a:t>
            </a:r>
            <a:endParaRPr lang="en-US" altLang="ko-K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049859-8164-4E0D-B5A1-F491DED0C0DB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LAW 2012</a:t>
            </a:r>
            <a:endParaRPr lang="en-US" altLang="ko-K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ty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049859-8164-4E0D-B5A1-F491DED0C0DB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LAW 2012</a:t>
            </a:r>
            <a:endParaRPr lang="en-US" altLang="ko-K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42910" y="2571745"/>
            <a:ext cx="7772400" cy="1000133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00100" y="3929066"/>
            <a:ext cx="7129490" cy="1143008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572264" y="6356350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28596" y="6356351"/>
            <a:ext cx="2214578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3438532" y="6356350"/>
            <a:ext cx="2133600" cy="3651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21F4C34-C47B-41A4-B972-7E27DB2E88E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  <p:cxnSp>
        <p:nvCxnSpPr>
          <p:cNvPr id="12" name="직선 연결선 11"/>
          <p:cNvCxnSpPr/>
          <p:nvPr/>
        </p:nvCxnSpPr>
        <p:spPr>
          <a:xfrm>
            <a:off x="1285852" y="3643314"/>
            <a:ext cx="6500858" cy="1588"/>
          </a:xfrm>
          <a:prstGeom prst="line">
            <a:avLst/>
          </a:prstGeom>
          <a:noFill/>
          <a:ln w="38100" cap="rnd" cmpd="sng" algn="ctr">
            <a:solidFill>
              <a:schemeClr val="tx2">
                <a:shade val="75000"/>
              </a:schemeClr>
            </a:solidFill>
            <a:prstDash val="sysDot"/>
          </a:ln>
          <a:effectLst>
            <a:outerShdw blurRad="50800" dist="25400" dir="2400000" algn="tl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28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115328" cy="4525963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BE3CBE-4ECF-46B7-B88F-ED4A94C0717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072330" y="785795"/>
            <a:ext cx="928694" cy="5494340"/>
          </a:xfrm>
        </p:spPr>
        <p:txBody>
          <a:bodyPr vert="eaVert"/>
          <a:lstStyle>
            <a:lvl1pPr algn="ctr"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00034" y="1071546"/>
            <a:ext cx="6472254" cy="5143538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B22505-5703-4483-A706-533B77D7608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6829444" cy="928686"/>
          </a:xfrm>
        </p:spPr>
        <p:txBody>
          <a:bodyPr/>
          <a:lstStyle>
            <a:lvl1pPr>
              <a:defRPr sz="400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A03B78-C5DB-4347-91F5-B13C709CF8F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  <p:cxnSp>
        <p:nvCxnSpPr>
          <p:cNvPr id="8" name="직선 연결선 7"/>
          <p:cNvCxnSpPr/>
          <p:nvPr/>
        </p:nvCxnSpPr>
        <p:spPr>
          <a:xfrm>
            <a:off x="500034" y="1357298"/>
            <a:ext cx="6786610" cy="1588"/>
          </a:xfrm>
          <a:prstGeom prst="line">
            <a:avLst/>
          </a:prstGeom>
          <a:noFill/>
          <a:ln w="38100" cap="rnd" cmpd="sng" algn="ctr">
            <a:solidFill>
              <a:srgbClr val="FBFEC6">
                <a:shade val="75000"/>
              </a:srgbClr>
            </a:solidFill>
            <a:prstDash val="sysDot"/>
          </a:ln>
          <a:effectLst>
            <a:outerShdw blurRad="50800" dist="25400" dir="2400000" algn="tl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3786190"/>
            <a:ext cx="8286808" cy="857256"/>
          </a:xfrm>
        </p:spPr>
        <p:txBody>
          <a:bodyPr anchor="ctr"/>
          <a:lstStyle>
            <a:lvl1pPr algn="l">
              <a:defRPr sz="4400" b="1" cap="all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857760"/>
            <a:ext cx="8215370" cy="1214446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BF558-1345-4104-BDCB-381C5D64EEFC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  <p:cxnSp>
        <p:nvCxnSpPr>
          <p:cNvPr id="8" name="직선 연결선 7"/>
          <p:cNvCxnSpPr/>
          <p:nvPr/>
        </p:nvCxnSpPr>
        <p:spPr>
          <a:xfrm flipV="1">
            <a:off x="513495" y="4714884"/>
            <a:ext cx="8201909" cy="29261"/>
          </a:xfrm>
          <a:prstGeom prst="line">
            <a:avLst/>
          </a:prstGeom>
          <a:noFill/>
          <a:ln w="38100" cap="rnd" cmpd="sng" algn="ctr">
            <a:solidFill>
              <a:srgbClr val="FBFEC6">
                <a:shade val="75000"/>
              </a:srgbClr>
            </a:solidFill>
            <a:prstDash val="sysDot"/>
          </a:ln>
          <a:effectLst>
            <a:outerShdw blurRad="50800" dist="25400" dir="2400000" algn="tl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428612"/>
            <a:ext cx="822960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03A4F3-205C-43D6-A748-EA6AA2157DC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5354646"/>
            <a:ext cx="4041648" cy="639762"/>
          </a:xfrm>
          <a:prstGeom prst="roundRect">
            <a:avLst>
              <a:gd name="adj" fmla="val 0"/>
            </a:avLst>
          </a:prstGeom>
          <a:noFill/>
          <a:ln w="19050">
            <a:noFill/>
            <a:prstDash val="sysDot"/>
          </a:ln>
          <a:scene3d>
            <a:camera prst="orthographicFront"/>
            <a:lightRig rig="threePt" dir="t"/>
          </a:scene3d>
          <a:sp3d>
            <a:contourClr>
              <a:schemeClr val="tx2"/>
            </a:contourClr>
          </a:sp3d>
        </p:spPr>
        <p:txBody>
          <a:bodyPr anchor="ctr"/>
          <a:lstStyle>
            <a:lvl1pPr marL="0" indent="0" algn="ctr">
              <a:buNone/>
              <a:defRPr sz="2400" b="1"/>
            </a:lvl1pPr>
            <a:lvl2pPr marL="457200" indent="0" algn="ctr">
              <a:buNone/>
              <a:defRPr sz="2000" b="1"/>
            </a:lvl2pPr>
            <a:lvl3pPr marL="914400" indent="0" algn="ctr">
              <a:buNone/>
              <a:defRPr sz="1800" b="1"/>
            </a:lvl3pPr>
            <a:lvl4pPr marL="1371600" indent="0" algn="ctr">
              <a:buNone/>
              <a:defRPr sz="1600" b="1"/>
            </a:lvl4pPr>
            <a:lvl5pPr marL="1828800" indent="0" algn="ctr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0034" y="1571612"/>
            <a:ext cx="4040188" cy="378621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87860" y="5357826"/>
            <a:ext cx="4041648" cy="639762"/>
          </a:xfrm>
          <a:prstGeom prst="roundRect">
            <a:avLst>
              <a:gd name="adj" fmla="val 0"/>
            </a:avLst>
          </a:prstGeom>
          <a:noFill/>
          <a:ln w="19050">
            <a:noFill/>
            <a:prstDash val="sysDot"/>
          </a:ln>
          <a:scene3d>
            <a:camera prst="orthographicFront"/>
            <a:lightRig rig="threePt" dir="t"/>
          </a:scene3d>
          <a:sp3d>
            <a:contourClr>
              <a:schemeClr val="tx2"/>
            </a:contourClr>
          </a:sp3d>
        </p:spPr>
        <p:txBody>
          <a:bodyPr anchor="ctr"/>
          <a:lstStyle>
            <a:lvl1pPr marL="0" indent="0" algn="ctr">
              <a:buNone/>
              <a:defRPr sz="2400" b="1"/>
            </a:lvl1pPr>
            <a:lvl2pPr marL="457200" indent="0" algn="ctr">
              <a:buNone/>
              <a:defRPr sz="2000" b="1"/>
            </a:lvl2pPr>
            <a:lvl3pPr marL="914400" indent="0" algn="ctr">
              <a:buNone/>
              <a:defRPr sz="1800" b="1"/>
            </a:lvl3pPr>
            <a:lvl4pPr marL="1371600" indent="0" algn="ctr">
              <a:buNone/>
              <a:defRPr sz="1600" b="1"/>
            </a:lvl4pPr>
            <a:lvl5pPr marL="1828800" indent="0" algn="ctr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87860" y="1571612"/>
            <a:ext cx="4041775" cy="378621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062B2F-B318-49B3-8D3F-8A90F14D8AF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  <p:cxnSp>
        <p:nvCxnSpPr>
          <p:cNvPr id="11" name="직선 연결선 10"/>
          <p:cNvCxnSpPr/>
          <p:nvPr/>
        </p:nvCxnSpPr>
        <p:spPr>
          <a:xfrm>
            <a:off x="500034" y="6215082"/>
            <a:ext cx="8143932" cy="1588"/>
          </a:xfrm>
          <a:prstGeom prst="line">
            <a:avLst/>
          </a:prstGeom>
          <a:noFill/>
          <a:ln w="38100" cap="rnd" cmpd="sng" algn="ctr">
            <a:solidFill>
              <a:srgbClr val="FBFEC6">
                <a:shade val="75000"/>
              </a:srgbClr>
            </a:solidFill>
            <a:prstDash val="sysDot"/>
          </a:ln>
          <a:effectLst>
            <a:outerShdw blurRad="50800" dist="25400" dir="2400000" algn="tl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F34A62-97F1-45BB-ABF0-28CEC58B760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C725C2-31A0-4ECC-99AD-991107B4D18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1357299"/>
            <a:ext cx="7572428" cy="3643339"/>
          </a:xfrm>
        </p:spPr>
        <p:txBody>
          <a:bodyPr/>
          <a:lstStyle>
            <a:lvl1pPr>
              <a:defRPr sz="24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7643866" cy="642942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2114" y="5072074"/>
            <a:ext cx="8151852" cy="105409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0F7375-C47C-4729-B2D1-D4AED033AC0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  <p:cxnSp>
        <p:nvCxnSpPr>
          <p:cNvPr id="9" name="직선 연결선 8"/>
          <p:cNvCxnSpPr/>
          <p:nvPr/>
        </p:nvCxnSpPr>
        <p:spPr>
          <a:xfrm>
            <a:off x="500034" y="1214422"/>
            <a:ext cx="7572428" cy="1588"/>
          </a:xfrm>
          <a:prstGeom prst="line">
            <a:avLst/>
          </a:prstGeom>
          <a:noFill/>
          <a:ln w="38100" cap="rnd" cmpd="sng" algn="ctr">
            <a:solidFill>
              <a:srgbClr val="FBFEC6">
                <a:shade val="75000"/>
              </a:srgbClr>
            </a:solidFill>
            <a:prstDash val="sysDot"/>
          </a:ln>
          <a:effectLst>
            <a:outerShdw blurRad="50800" dist="25400" dir="2400000" algn="tl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43042" y="428604"/>
            <a:ext cx="4500594" cy="566738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500298" y="5500702"/>
            <a:ext cx="5214974" cy="714380"/>
          </a:xfrm>
        </p:spPr>
        <p:txBody>
          <a:bodyPr/>
          <a:lstStyle>
            <a:lvl1pPr marL="0" indent="0" algn="l">
              <a:buNone/>
              <a:defRPr sz="1400"/>
            </a:lvl1pPr>
            <a:lvl2pPr marL="457200" indent="0" algn="l">
              <a:buNone/>
              <a:defRPr sz="1200"/>
            </a:lvl2pPr>
            <a:lvl3pPr marL="914400" indent="0" algn="l">
              <a:buNone/>
              <a:defRPr sz="10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B0F83C-66E7-4FB2-9ABF-C5C7D28D03F3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2" name="그림 개체 틀 11"/>
          <p:cNvSpPr>
            <a:spLocks noGrp="1"/>
          </p:cNvSpPr>
          <p:nvPr>
            <p:ph type="pic" sz="quarter" idx="1"/>
          </p:nvPr>
        </p:nvSpPr>
        <p:spPr>
          <a:xfrm>
            <a:off x="1785918" y="1000108"/>
            <a:ext cx="5857875" cy="4429125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bg2">
              <a:shade val="50000"/>
            </a:schemeClr>
          </a:solidFill>
          <a:ln w="76200">
            <a:solidFill>
              <a:schemeClr val="bg2">
                <a:tint val="60000"/>
              </a:schemeClr>
            </a:solidFill>
          </a:ln>
        </p:spPr>
        <p:txBody>
          <a:bodyPr/>
          <a:lstStyle/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6829444" cy="857248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85804" y="1500174"/>
            <a:ext cx="8229600" cy="462599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572264" y="6357958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61954" y="6356351"/>
            <a:ext cx="2681286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143372" y="6356351"/>
            <a:ext cx="1114404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pPr>
              <a:defRPr/>
            </a:pPr>
            <a:fld id="{4A7A8D31-48BB-4A58-874E-B571D2CD6DE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62" r:id="rId3"/>
    <p:sldLayoutId id="2147483863" r:id="rId4"/>
    <p:sldLayoutId id="2147483864" r:id="rId5"/>
    <p:sldLayoutId id="2147483865" r:id="rId6"/>
    <p:sldLayoutId id="2147483866" r:id="rId7"/>
    <p:sldLayoutId id="2147483867" r:id="rId8"/>
    <p:sldLayoutId id="2147483868" r:id="rId9"/>
    <p:sldLayoutId id="2147483869" r:id="rId10"/>
    <p:sldLayoutId id="2147483870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b="0" kern="1200"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5400000" scaled="1"/>
            <a:tileRect/>
          </a:gradFill>
          <a:effectLst>
            <a:innerShdw blurRad="50800" dist="50800" dir="13500000">
              <a:srgbClr val="000000">
                <a:alpha val="80000"/>
              </a:srgbClr>
            </a:innerShdw>
          </a:effectLst>
          <a:latin typeface="+mj-ea"/>
          <a:ea typeface="+mj-ea"/>
          <a:cs typeface="HY견고딕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õ"/>
        <a:defRPr kumimoji="0" sz="3200" kern="1200">
          <a:solidFill>
            <a:schemeClr val="tx1"/>
          </a:solidFill>
          <a:latin typeface="+mn-ea"/>
          <a:ea typeface="+mn-ea"/>
          <a:cs typeface="맑은 고딕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â"/>
        <a:defRPr kumimoji="0" sz="2800" kern="1200">
          <a:solidFill>
            <a:schemeClr val="tx1"/>
          </a:solidFill>
          <a:latin typeface="+mn-ea"/>
          <a:ea typeface="+mn-ea"/>
          <a:cs typeface="맑은 고딕"/>
        </a:defRPr>
      </a:lvl2pPr>
      <a:lvl3pPr marL="1143000" indent="-228600" algn="l" rtl="0" eaLnBrk="1" latinLnBrk="0" hangingPunct="1">
        <a:spcBef>
          <a:spcPct val="20000"/>
        </a:spcBef>
        <a:buClr>
          <a:schemeClr val="accent3"/>
        </a:buClr>
        <a:buSzPct val="85000"/>
        <a:buFont typeface="Wingdings 2"/>
        <a:buChar char="Ý"/>
        <a:defRPr kumimoji="0" sz="2400" kern="1200">
          <a:solidFill>
            <a:schemeClr val="tx1"/>
          </a:solidFill>
          <a:latin typeface="+mn-ea"/>
          <a:ea typeface="+mn-ea"/>
          <a:cs typeface="맑은 고딕"/>
        </a:defRPr>
      </a:lvl3pPr>
      <a:lvl4pPr marL="1600200" indent="-228600" algn="l" rtl="0" eaLnBrk="1" latinLnBrk="0" hangingPunct="1">
        <a:spcBef>
          <a:spcPct val="20000"/>
        </a:spcBef>
        <a:buClr>
          <a:schemeClr val="accent5"/>
        </a:buClr>
        <a:buSzPct val="75000"/>
        <a:buFont typeface="Wingdings 2"/>
        <a:buChar char="×"/>
        <a:defRPr kumimoji="0" sz="2200" kern="1200">
          <a:solidFill>
            <a:schemeClr val="tx1"/>
          </a:solidFill>
          <a:latin typeface="+mn-ea"/>
          <a:ea typeface="+mn-ea"/>
          <a:cs typeface="맑은 고딕"/>
        </a:defRPr>
      </a:lvl4pPr>
      <a:lvl5pPr marL="2057400" indent="-228600" algn="l" rtl="0" eaLnBrk="1" latinLnBrk="0" hangingPunct="1">
        <a:spcBef>
          <a:spcPct val="20000"/>
        </a:spcBef>
        <a:buClr>
          <a:schemeClr val="accent6"/>
        </a:buClr>
        <a:buSzPct val="70000"/>
        <a:buFont typeface="Wingdings 2"/>
        <a:buChar char="Ð"/>
        <a:defRPr kumimoji="0" sz="2000" kern="1200">
          <a:solidFill>
            <a:schemeClr val="tx1"/>
          </a:solidFill>
          <a:latin typeface="+mn-ea"/>
          <a:ea typeface="+mn-ea"/>
          <a:cs typeface="맑은 고딕"/>
        </a:defRPr>
      </a:lvl5pPr>
      <a:lvl6pPr marL="2514600" indent="-228600" algn="l" rtl="0" eaLnBrk="1" latinLnBrk="0" hangingPunct="1">
        <a:spcBef>
          <a:spcPct val="20000"/>
        </a:spcBef>
        <a:buClr>
          <a:schemeClr val="accent4">
            <a:tint val="60000"/>
          </a:schemeClr>
        </a:buClr>
        <a:buSzPct val="60000"/>
        <a:buFont typeface="Wingdings 2"/>
        <a:buChar char="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Ý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3">
            <a:tint val="60000"/>
          </a:schemeClr>
        </a:buClr>
        <a:buSzPct val="50000"/>
        <a:buFont typeface="Wingdings 2"/>
        <a:buChar char="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50000"/>
        <a:buFont typeface="Wingdings 2"/>
        <a:buChar char="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528" y="908720"/>
            <a:ext cx="8420472" cy="2046263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Annotating Particle Realization and Ellipsis </a:t>
            </a:r>
            <a:br>
              <a:rPr lang="en-US" altLang="ko-KR" sz="3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altLang="ko-KR" sz="3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 Korean </a:t>
            </a:r>
            <a:endParaRPr lang="en-US" altLang="ko-KR" sz="36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2852936"/>
            <a:ext cx="8135938" cy="331236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AU" sz="18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defRPr/>
            </a:pP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Linguistic Annotation Workshop 2012</a:t>
            </a:r>
          </a:p>
          <a:p>
            <a:pPr>
              <a:defRPr/>
            </a:pPr>
            <a:r>
              <a:rPr lang="en-US" altLang="ko-K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July 13, 2012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AU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Lee, Sun-Hee  &amp;  Song, Jae-Young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AU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Wellesley College    Yonsei University</a:t>
            </a:r>
            <a:endParaRPr lang="en-US" sz="2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US" altLang="ko-K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6" name="그림 5" descr="w-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5085184"/>
            <a:ext cx="1800200" cy="1375433"/>
          </a:xfrm>
          <a:prstGeom prst="rect">
            <a:avLst/>
          </a:prstGeom>
        </p:spPr>
      </p:pic>
      <p:pic>
        <p:nvPicPr>
          <p:cNvPr id="8" name="그림 7" descr="yonse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164288" y="4797152"/>
            <a:ext cx="1656184" cy="1656184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47752841"/>
              </p:ext>
            </p:extLst>
          </p:nvPr>
        </p:nvGraphicFramePr>
        <p:xfrm>
          <a:off x="539552" y="1268760"/>
          <a:ext cx="7920880" cy="3191731"/>
        </p:xfrm>
        <a:graphic>
          <a:graphicData uri="http://schemas.openxmlformats.org/drawingml/2006/table">
            <a:tbl>
              <a:tblPr/>
              <a:tblGrid>
                <a:gridCol w="1008112"/>
                <a:gridCol w="1152128"/>
                <a:gridCol w="3672408"/>
                <a:gridCol w="864096"/>
                <a:gridCol w="1224136"/>
              </a:tblGrid>
              <a:tr h="4055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Type</a:t>
                      </a:r>
                      <a:endParaRPr lang="en-US" sz="16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Registers</a:t>
                      </a:r>
                      <a:endParaRPr lang="en-US" sz="16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# of File</a:t>
                      </a:r>
                      <a:r>
                        <a:rPr lang="en-US" sz="1600" b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s</a:t>
                      </a:r>
                      <a:endParaRPr lang="en-US" sz="1600" b="0">
                        <a:ln>
                          <a:noFill/>
                        </a:ln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Size</a:t>
                      </a:r>
                      <a:endParaRPr lang="en-US" sz="16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085"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Constantia" pitchFamily="18" charset="0"/>
                        <a:ea typeface="맑은 고딕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Spoken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 </a:t>
                      </a:r>
                      <a:endParaRPr lang="en-US" sz="16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Private</a:t>
                      </a:r>
                      <a:endParaRPr lang="en-US" sz="16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Every</a:t>
                      </a:r>
                      <a:r>
                        <a:rPr 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d</a:t>
                      </a:r>
                      <a:r>
                        <a:rPr 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ay</a:t>
                      </a:r>
                      <a:r>
                        <a:rPr 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 C</a:t>
                      </a:r>
                      <a:r>
                        <a:rPr 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onver</a:t>
                      </a:r>
                      <a:r>
                        <a:rPr 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sations (E)</a:t>
                      </a:r>
                      <a:endParaRPr lang="en-US" sz="16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7</a:t>
                      </a:r>
                      <a:endParaRPr lang="en-US" sz="1600" b="0">
                        <a:ln>
                          <a:noFill/>
                        </a:ln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12,504</a:t>
                      </a:r>
                      <a:endParaRPr lang="en-US" sz="16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0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Monologues</a:t>
                      </a:r>
                      <a:r>
                        <a:rPr 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 (M)</a:t>
                      </a:r>
                      <a:endParaRPr lang="en-US" sz="16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6</a:t>
                      </a:r>
                      <a:endParaRPr lang="en-US" sz="16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12,502</a:t>
                      </a:r>
                      <a:endParaRPr lang="en-US" sz="1600" b="0">
                        <a:ln>
                          <a:noFill/>
                        </a:ln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5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Public</a:t>
                      </a:r>
                      <a:endParaRPr lang="en-US" sz="16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 </a:t>
                      </a:r>
                      <a:r>
                        <a:rPr 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TV Debates &amp; Discussions (D)</a:t>
                      </a:r>
                      <a:endParaRPr lang="en-US" sz="16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6</a:t>
                      </a:r>
                      <a:endParaRPr lang="en-US" sz="16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12, 547</a:t>
                      </a:r>
                      <a:endParaRPr lang="en-US" sz="1600" b="0">
                        <a:ln>
                          <a:noFill/>
                        </a:ln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0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 </a:t>
                      </a:r>
                      <a:r>
                        <a:rPr 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Lectures &amp; Speeches (L)</a:t>
                      </a:r>
                      <a:endParaRPr lang="en-US" sz="16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6</a:t>
                      </a:r>
                      <a:endParaRPr lang="en-US" sz="16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12, 526</a:t>
                      </a:r>
                      <a:endParaRPr lang="en-US" sz="1600" b="0">
                        <a:ln>
                          <a:noFill/>
                        </a:ln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085"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Constantia" pitchFamily="18" charset="0"/>
                        <a:ea typeface="맑은 고딕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Written</a:t>
                      </a:r>
                      <a:endParaRPr lang="en-US" sz="16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Personal Essays </a:t>
                      </a:r>
                      <a:r>
                        <a:rPr 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(PE)</a:t>
                      </a:r>
                      <a:endParaRPr lang="en-US" sz="16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6</a:t>
                      </a:r>
                      <a:endParaRPr lang="en-US" sz="16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12, 510</a:t>
                      </a:r>
                      <a:endParaRPr lang="en-US" sz="1600" b="0">
                        <a:ln>
                          <a:noFill/>
                        </a:ln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0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Novels </a:t>
                      </a:r>
                      <a:r>
                        <a:rPr 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(N)</a:t>
                      </a:r>
                      <a:endParaRPr lang="en-US" sz="16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6</a:t>
                      </a:r>
                      <a:endParaRPr lang="en-US" sz="16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12, 505</a:t>
                      </a:r>
                      <a:endParaRPr lang="en-US" sz="16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0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News</a:t>
                      </a:r>
                      <a:r>
                        <a:rPr 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p</a:t>
                      </a:r>
                      <a:r>
                        <a:rPr 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aper Articles</a:t>
                      </a:r>
                      <a:r>
                        <a:rPr 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 (P)</a:t>
                      </a:r>
                      <a:endParaRPr lang="en-US" sz="16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6</a:t>
                      </a:r>
                      <a:endParaRPr lang="en-US" sz="16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12, 511</a:t>
                      </a:r>
                      <a:endParaRPr lang="en-US" sz="1600" b="0">
                        <a:ln>
                          <a:noFill/>
                        </a:ln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0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Academic Textbooks</a:t>
                      </a:r>
                      <a:r>
                        <a:rPr 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 (A)</a:t>
                      </a:r>
                      <a:endParaRPr lang="en-US" sz="16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6</a:t>
                      </a:r>
                      <a:endParaRPr lang="en-US" sz="16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12, 505</a:t>
                      </a:r>
                      <a:endParaRPr lang="en-US" sz="16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직사각형 4"/>
          <p:cNvSpPr/>
          <p:nvPr/>
        </p:nvSpPr>
        <p:spPr>
          <a:xfrm>
            <a:off x="395536" y="4941168"/>
            <a:ext cx="8496944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>
              <a:lnSpc>
                <a:spcPct val="90000"/>
              </a:lnSpc>
              <a:buFont typeface="Wingdings" pitchFamily="2" charset="2"/>
              <a:buChar char="q"/>
            </a:pPr>
            <a: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  <a:t>A total  of 49 different files were selected to make a balanced corpora.</a:t>
            </a:r>
          </a:p>
          <a:p>
            <a:pPr>
              <a:lnSpc>
                <a:spcPct val="90000"/>
              </a:lnSpc>
            </a:pPr>
            <a:endParaRPr lang="en-US" altLang="ko-KR" sz="2400" dirty="0" smtClean="0">
              <a:latin typeface="Constantia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  <a:t>   Approximately 2,000 </a:t>
            </a:r>
            <a:r>
              <a:rPr lang="en-US" altLang="ko-KR" sz="2400" i="1" dirty="0" err="1" smtClean="0">
                <a:latin typeface="Constantia" pitchFamily="18" charset="0"/>
                <a:cs typeface="Times New Roman" pitchFamily="18" charset="0"/>
              </a:rPr>
              <a:t>Ecel</a:t>
            </a:r>
            <a: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  <a:t> were selected from each file. </a:t>
            </a:r>
          </a:p>
        </p:txBody>
      </p:sp>
      <p:sp>
        <p:nvSpPr>
          <p:cNvPr id="6" name="슬라이드 번호 개체 틀 5"/>
          <p:cNvSpPr txBox="1">
            <a:spLocks/>
          </p:cNvSpPr>
          <p:nvPr/>
        </p:nvSpPr>
        <p:spPr bwMode="auto">
          <a:xfrm>
            <a:off x="4139952" y="6381328"/>
            <a:ext cx="1114404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1">
                    <a:tint val="95000"/>
                  </a:schemeClr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fld id="{B1103253-44B3-4DE3-BCA6-E00D39F8ABC7}" type="slidenum">
              <a:rPr lang="en-US" altLang="ko-KR" smtClean="0">
                <a:latin typeface="Times New Roman" pitchFamily="18" charset="0"/>
                <a:cs typeface="Times New Roman" pitchFamily="18" charset="0"/>
              </a:rPr>
              <a:pPr/>
              <a:t>10</a:t>
            </a:fld>
            <a:endParaRPr lang="en-US" altLang="ko-K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95536" y="260648"/>
            <a:ext cx="7443787" cy="792088"/>
          </a:xfrm>
          <a:prstGeom prst="rect">
            <a:avLst/>
          </a:prstGeom>
        </p:spPr>
        <p:txBody>
          <a:bodyPr vert="horz" rtlCol="0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b="0" kern="1200">
                <a:gradFill flip="none" rotWithShape="1">
                  <a:gsLst>
                    <a:gs pos="0">
                      <a:schemeClr val="tx2"/>
                    </a:gs>
                    <a:gs pos="100000">
                      <a:schemeClr val="tx1"/>
                    </a:gs>
                  </a:gsLst>
                  <a:lin ang="5400000" scaled="1"/>
                  <a:tileRect/>
                </a:gradFill>
                <a:effectLst>
                  <a:innerShdw blurRad="50800" dist="50800" dir="13500000">
                    <a:srgbClr val="000000">
                      <a:alpha val="80000"/>
                    </a:srgbClr>
                  </a:innerShdw>
                </a:effectLst>
                <a:latin typeface="+mj-ea"/>
                <a:ea typeface="+mj-ea"/>
                <a:cs typeface="HY견고딕"/>
              </a:defRPr>
            </a:lvl1pPr>
            <a:lvl2pPr eaLnBrk="1" latinLnBrk="0" hangingPunct="1">
              <a:defRPr kumimoji="0">
                <a:solidFill>
                  <a:schemeClr val="tx2"/>
                </a:solidFill>
              </a:defRPr>
            </a:lvl2pPr>
            <a:lvl3pPr eaLnBrk="1" latinLnBrk="0" hangingPunct="1">
              <a:defRPr kumimoji="0">
                <a:solidFill>
                  <a:schemeClr val="tx2"/>
                </a:solidFill>
              </a:defRPr>
            </a:lvl3pPr>
            <a:lvl4pPr eaLnBrk="1" latinLnBrk="0" hangingPunct="1">
              <a:defRPr kumimoji="0">
                <a:solidFill>
                  <a:schemeClr val="tx2"/>
                </a:solidFill>
              </a:defRPr>
            </a:lvl4pPr>
            <a:lvl5pPr eaLnBrk="1" latinLnBrk="0" hangingPunct="1">
              <a:defRPr kumimoji="0">
                <a:solidFill>
                  <a:schemeClr val="tx2"/>
                </a:solidFill>
              </a:defRPr>
            </a:lvl5pPr>
            <a:lvl6pPr eaLnBrk="1" latinLnBrk="0" hangingPunct="1">
              <a:defRPr kumimoji="0">
                <a:solidFill>
                  <a:schemeClr val="tx2"/>
                </a:solidFill>
              </a:defRPr>
            </a:lvl6pPr>
            <a:lvl7pPr eaLnBrk="1" latinLnBrk="0" hangingPunct="1">
              <a:defRPr kumimoji="0">
                <a:solidFill>
                  <a:schemeClr val="tx2"/>
                </a:solidFill>
              </a:defRPr>
            </a:lvl7pPr>
            <a:lvl8pPr eaLnBrk="1" latinLnBrk="0" hangingPunct="1">
              <a:defRPr kumimoji="0">
                <a:solidFill>
                  <a:schemeClr val="tx2"/>
                </a:solidFill>
              </a:defRPr>
            </a:lvl8pPr>
            <a:lvl9pPr eaLnBrk="1" latinLnBrk="0" hangingPunct="1">
              <a:defRPr kumimoji="0"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en-US" altLang="ko-KR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The Composition of Our Corpora </a:t>
            </a:r>
            <a:endParaRPr lang="en-US" altLang="ko-KR" sz="3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슬라이드 번호 개체 틀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1103253-44B3-4DE3-BCA6-E00D39F8ABC7}" type="slidenum">
              <a:rPr lang="en-US" altLang="ko-KR">
                <a:latin typeface="Times New Roman" pitchFamily="18" charset="0"/>
                <a:cs typeface="Times New Roman" pitchFamily="18" charset="0"/>
              </a:rPr>
              <a:pPr/>
              <a:t>11</a:t>
            </a:fld>
            <a:endParaRPr lang="en-US" altLang="ko-K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260648"/>
            <a:ext cx="7443787" cy="792088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Annotation Process</a:t>
            </a:r>
            <a:endParaRPr lang="en-US" altLang="ko-KR" sz="3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95536" y="980728"/>
            <a:ext cx="8748464" cy="5256212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en-US" altLang="ko-KR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>
              <a:lnSpc>
                <a:spcPct val="90000"/>
              </a:lnSpc>
              <a:buNone/>
            </a:pPr>
            <a: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  <a:t>1)   Manually corrected relevant errors in segmentation and morpheme tags before performing annotation</a:t>
            </a:r>
          </a:p>
          <a:p>
            <a:pPr marL="457200" indent="-457200">
              <a:lnSpc>
                <a:spcPct val="90000"/>
              </a:lnSpc>
              <a:buNone/>
            </a:pPr>
            <a:endParaRPr lang="en-US" altLang="ko-KR" sz="2400" dirty="0" smtClean="0">
              <a:latin typeface="Constantia" pitchFamily="18" charset="0"/>
              <a:cs typeface="Times New Roman" pitchFamily="18" charset="0"/>
            </a:endParaRPr>
          </a:p>
          <a:p>
            <a:pPr marL="457200" indent="-457200">
              <a:lnSpc>
                <a:spcPct val="90000"/>
              </a:lnSpc>
              <a:buNone/>
            </a:pPr>
            <a: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  <a:t>2)   Identified all the nominal categories in the corpora that can combine with particles using morpheme tags</a:t>
            </a:r>
            <a:b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</a:br>
            <a:endParaRPr lang="en-US" altLang="ko-KR" sz="2400" dirty="0" smtClean="0">
              <a:latin typeface="Constantia" pitchFamily="18" charset="0"/>
              <a:cs typeface="Times New Roman" pitchFamily="18" charset="0"/>
            </a:endParaRPr>
          </a:p>
          <a:p>
            <a:pPr marL="457200" indent="-457200">
              <a:lnSpc>
                <a:spcPct val="90000"/>
              </a:lnSpc>
              <a:buNone/>
            </a:pPr>
            <a: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  <a:t>3)   Annotated particles and determined their categories using the tag set and four annotation features, namely, </a:t>
            </a:r>
            <a:r>
              <a:rPr lang="en-US" altLang="ko-KR" sz="2400" dirty="0" err="1" smtClean="0">
                <a:latin typeface="Constantia" pitchFamily="18" charset="0"/>
                <a:cs typeface="Times New Roman" pitchFamily="18" charset="0"/>
              </a:rPr>
              <a:t>particle_realized</a:t>
            </a:r>
            <a: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  <a:t>, </a:t>
            </a:r>
            <a:r>
              <a:rPr lang="en-US" altLang="ko-KR" sz="2400" dirty="0" err="1" smtClean="0">
                <a:latin typeface="Constantia" pitchFamily="18" charset="0"/>
                <a:cs typeface="Times New Roman" pitchFamily="18" charset="0"/>
              </a:rPr>
              <a:t>particle_realized_type</a:t>
            </a:r>
            <a: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  <a:t>, </a:t>
            </a:r>
            <a:r>
              <a:rPr lang="en-US" altLang="ko-KR" sz="2400" dirty="0" err="1" smtClean="0">
                <a:latin typeface="Constantia" pitchFamily="18" charset="0"/>
                <a:cs typeface="Times New Roman" pitchFamily="18" charset="0"/>
              </a:rPr>
              <a:t>particle_dropped</a:t>
            </a:r>
            <a: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  <a:t>, and  </a:t>
            </a:r>
            <a:r>
              <a:rPr lang="en-US" altLang="ko-KR" sz="2400" dirty="0" err="1" smtClean="0">
                <a:latin typeface="Constantia" pitchFamily="18" charset="0"/>
                <a:cs typeface="Times New Roman" pitchFamily="18" charset="0"/>
              </a:rPr>
              <a:t>particle_dropped_type</a:t>
            </a:r>
            <a: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  <a:t>. </a:t>
            </a:r>
          </a:p>
          <a:p>
            <a:pPr marL="457200" indent="-457200">
              <a:lnSpc>
                <a:spcPct val="90000"/>
              </a:lnSpc>
              <a:buNone/>
            </a:pPr>
            <a: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  <a:t>      </a:t>
            </a:r>
          </a:p>
          <a:p>
            <a:pPr marL="457200" indent="-457200">
              <a:lnSpc>
                <a:spcPct val="90000"/>
              </a:lnSpc>
              <a:buNone/>
            </a:pPr>
            <a: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  <a:t>       Extra features : predicate and predicate type at the same level of a sentence with a bare nominal and light verb information and also comment (note) section for further discussion. </a:t>
            </a:r>
          </a:p>
        </p:txBody>
      </p:sp>
    </p:spTree>
    <p:extLst>
      <p:ext uri="{BB962C8B-B14F-4D97-AF65-F5344CB8AC3E}">
        <p14:creationId xmlns:p14="http://schemas.microsoft.com/office/powerpoint/2010/main" xmlns="" val="31311033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슬라이드 번호 개체 틀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1103253-44B3-4DE3-BCA6-E00D39F8ABC7}" type="slidenum">
              <a:rPr lang="en-US" altLang="ko-KR">
                <a:latin typeface="Times New Roman" pitchFamily="18" charset="0"/>
                <a:cs typeface="Times New Roman" pitchFamily="18" charset="0"/>
              </a:rPr>
              <a:pPr/>
              <a:t>12</a:t>
            </a:fld>
            <a:endParaRPr lang="en-US" altLang="ko-K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512" y="116632"/>
            <a:ext cx="7443787" cy="6985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200" dirty="0" smtClean="0">
                <a:solidFill>
                  <a:srgbClr val="FBFE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Our Tag Set of Particles </a:t>
            </a:r>
            <a:endParaRPr lang="en-US" altLang="ko-KR" sz="3200" dirty="0">
              <a:solidFill>
                <a:srgbClr val="FBFEC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00560" y="980729"/>
            <a:ext cx="8591919" cy="5909310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marL="0" lvl="1">
              <a:buFont typeface="Wingdings" pitchFamily="2" charset="2"/>
              <a:buChar char="Ø"/>
              <a:tabLst>
                <a:tab pos="3943350" algn="l"/>
              </a:tabLst>
            </a:pPr>
            <a:r>
              <a:rPr lang="en-US" sz="2000" b="1" dirty="0" smtClean="0">
                <a:latin typeface="Constantia" pitchFamily="18" charset="0"/>
              </a:rPr>
              <a:t> CASE:</a:t>
            </a:r>
          </a:p>
          <a:p>
            <a:pPr marL="0" lvl="1">
              <a:buFont typeface="Wingdings" pitchFamily="2" charset="2"/>
              <a:buChar char="Ø"/>
              <a:tabLst>
                <a:tab pos="3943350" algn="l"/>
              </a:tabLst>
            </a:pPr>
            <a:endParaRPr lang="en-US" b="1" dirty="0" smtClean="0">
              <a:latin typeface="Constantia" pitchFamily="18" charset="0"/>
            </a:endParaRPr>
          </a:p>
          <a:p>
            <a:pPr marL="0" lvl="1" indent="57150">
              <a:tabLst>
                <a:tab pos="3943350" algn="l"/>
              </a:tabLst>
            </a:pPr>
            <a:r>
              <a:rPr lang="en-US" dirty="0" smtClean="0">
                <a:latin typeface="Constantia" pitchFamily="18" charset="0"/>
              </a:rPr>
              <a:t>  Subject (S): </a:t>
            </a:r>
            <a:r>
              <a:rPr lang="en-US" i="1" dirty="0" smtClean="0">
                <a:latin typeface="Constantia" pitchFamily="18" charset="0"/>
              </a:rPr>
              <a:t>ka/</a:t>
            </a:r>
            <a:r>
              <a:rPr lang="en-US" i="1" dirty="0" err="1" smtClean="0">
                <a:latin typeface="Constantia" pitchFamily="18" charset="0"/>
              </a:rPr>
              <a:t>i</a:t>
            </a:r>
            <a:r>
              <a:rPr lang="en-US" dirty="0" smtClean="0">
                <a:latin typeface="Constantia" pitchFamily="18" charset="0"/>
              </a:rPr>
              <a:t>        </a:t>
            </a:r>
          </a:p>
          <a:p>
            <a:pPr marL="0" lvl="1" indent="57150">
              <a:tabLst>
                <a:tab pos="3943350" algn="l"/>
              </a:tabLst>
            </a:pPr>
            <a:r>
              <a:rPr lang="en-US" dirty="0" smtClean="0">
                <a:latin typeface="Constantia" pitchFamily="18" charset="0"/>
              </a:rPr>
              <a:t>  Subject Honorific (SH):  </a:t>
            </a:r>
            <a:r>
              <a:rPr lang="en-US" i="1" dirty="0" err="1" smtClean="0">
                <a:latin typeface="Constantia" pitchFamily="18" charset="0"/>
              </a:rPr>
              <a:t>keyse</a:t>
            </a:r>
            <a:r>
              <a:rPr lang="en-US" dirty="0" smtClean="0">
                <a:latin typeface="Constantia" pitchFamily="18" charset="0"/>
              </a:rPr>
              <a:t> </a:t>
            </a:r>
          </a:p>
          <a:p>
            <a:pPr indent="57150">
              <a:tabLst>
                <a:tab pos="3943350" algn="l"/>
              </a:tabLst>
            </a:pPr>
            <a:r>
              <a:rPr lang="en-US" dirty="0" smtClean="0">
                <a:latin typeface="Constantia" pitchFamily="18" charset="0"/>
              </a:rPr>
              <a:t>  Object  (O): </a:t>
            </a:r>
            <a:r>
              <a:rPr lang="en-US" i="1" dirty="0" smtClean="0">
                <a:latin typeface="Constantia" pitchFamily="18" charset="0"/>
              </a:rPr>
              <a:t>ul/lul      </a:t>
            </a:r>
            <a:r>
              <a:rPr lang="en-US" dirty="0" smtClean="0">
                <a:latin typeface="Constantia" pitchFamily="18" charset="0"/>
              </a:rPr>
              <a:t>Genitive (G): </a:t>
            </a:r>
            <a:r>
              <a:rPr lang="en-US" i="1" dirty="0" err="1" smtClean="0">
                <a:latin typeface="Constantia" pitchFamily="18" charset="0"/>
              </a:rPr>
              <a:t>uy</a:t>
            </a:r>
            <a:r>
              <a:rPr lang="en-US" dirty="0" smtClean="0">
                <a:latin typeface="Constantia" pitchFamily="18" charset="0"/>
              </a:rPr>
              <a:t> </a:t>
            </a:r>
          </a:p>
          <a:p>
            <a:pPr indent="57150">
              <a:tabLst>
                <a:tab pos="3943350" algn="l"/>
              </a:tabLst>
            </a:pPr>
            <a:r>
              <a:rPr lang="en-US" dirty="0" smtClean="0">
                <a:latin typeface="Constantia" pitchFamily="18" charset="0"/>
              </a:rPr>
              <a:t>  Dative (D): </a:t>
            </a:r>
            <a:r>
              <a:rPr lang="en-US" i="1" dirty="0" err="1" smtClean="0">
                <a:latin typeface="Constantia" pitchFamily="18" charset="0"/>
              </a:rPr>
              <a:t>ey</a:t>
            </a:r>
            <a:r>
              <a:rPr lang="en-US" i="1" dirty="0" smtClean="0">
                <a:latin typeface="Constantia" pitchFamily="18" charset="0"/>
              </a:rPr>
              <a:t>/</a:t>
            </a:r>
            <a:r>
              <a:rPr lang="en-US" i="1" dirty="0" err="1" smtClean="0">
                <a:latin typeface="Constantia" pitchFamily="18" charset="0"/>
              </a:rPr>
              <a:t>eykey</a:t>
            </a:r>
            <a:r>
              <a:rPr lang="en-US" dirty="0" smtClean="0">
                <a:latin typeface="Constantia" pitchFamily="18" charset="0"/>
              </a:rPr>
              <a:t> ‘to’, </a:t>
            </a:r>
            <a:r>
              <a:rPr lang="en-US" i="1" dirty="0" err="1" smtClean="0">
                <a:latin typeface="Constantia" pitchFamily="18" charset="0"/>
              </a:rPr>
              <a:t>hanthey</a:t>
            </a:r>
            <a:r>
              <a:rPr lang="en-US" i="1" dirty="0" smtClean="0">
                <a:latin typeface="Constantia" pitchFamily="18" charset="0"/>
              </a:rPr>
              <a:t> </a:t>
            </a:r>
            <a:r>
              <a:rPr lang="en-US" dirty="0" smtClean="0">
                <a:latin typeface="Constantia" pitchFamily="18" charset="0"/>
              </a:rPr>
              <a:t>‘to’</a:t>
            </a:r>
          </a:p>
          <a:p>
            <a:pPr indent="57150">
              <a:tabLst>
                <a:tab pos="3943350" algn="l"/>
              </a:tabLst>
            </a:pPr>
            <a:r>
              <a:rPr lang="en-US" dirty="0" smtClean="0">
                <a:latin typeface="Constantia" pitchFamily="18" charset="0"/>
              </a:rPr>
              <a:t>  Dative Honorific (DH): </a:t>
            </a:r>
            <a:r>
              <a:rPr lang="en-US" i="1" dirty="0" err="1" smtClean="0">
                <a:latin typeface="Constantia" pitchFamily="18" charset="0"/>
              </a:rPr>
              <a:t>kkey</a:t>
            </a:r>
            <a:r>
              <a:rPr lang="en-US" dirty="0" smtClean="0">
                <a:latin typeface="Constantia" pitchFamily="18" charset="0"/>
              </a:rPr>
              <a:t> ‘to’</a:t>
            </a:r>
          </a:p>
          <a:p>
            <a:pPr indent="57150">
              <a:tabLst>
                <a:tab pos="3943350" algn="l"/>
              </a:tabLst>
            </a:pPr>
            <a:r>
              <a:rPr lang="en-US" dirty="0" smtClean="0">
                <a:latin typeface="Constantia" pitchFamily="18" charset="0"/>
              </a:rPr>
              <a:t>  Complement (C): </a:t>
            </a:r>
            <a:r>
              <a:rPr lang="en-US" i="1" dirty="0" smtClean="0">
                <a:latin typeface="Constantia" pitchFamily="18" charset="0"/>
              </a:rPr>
              <a:t>ka/</a:t>
            </a:r>
            <a:r>
              <a:rPr lang="en-US" i="1" dirty="0" err="1" smtClean="0">
                <a:latin typeface="Constantia" pitchFamily="18" charset="0"/>
              </a:rPr>
              <a:t>i</a:t>
            </a:r>
            <a:r>
              <a:rPr lang="en-US" dirty="0" smtClean="0">
                <a:latin typeface="Constantia" pitchFamily="18" charset="0"/>
              </a:rPr>
              <a:t> 	</a:t>
            </a:r>
          </a:p>
          <a:p>
            <a:pPr marL="114300">
              <a:tabLst>
                <a:tab pos="3943350" algn="l"/>
              </a:tabLst>
            </a:pPr>
            <a:r>
              <a:rPr lang="en-US" dirty="0" smtClean="0">
                <a:latin typeface="Constantia" pitchFamily="18" charset="0"/>
              </a:rPr>
              <a:t>Adverbial Case (B):    </a:t>
            </a:r>
          </a:p>
          <a:p>
            <a:pPr marL="114300">
              <a:tabLst>
                <a:tab pos="3943350" algn="l"/>
              </a:tabLst>
            </a:pPr>
            <a:r>
              <a:rPr lang="en-US" dirty="0" smtClean="0">
                <a:latin typeface="Constantia" pitchFamily="18" charset="0"/>
              </a:rPr>
              <a:t>Time (BT): </a:t>
            </a:r>
            <a:r>
              <a:rPr lang="en-US" i="1" dirty="0" err="1" smtClean="0">
                <a:latin typeface="Constantia" pitchFamily="18" charset="0"/>
              </a:rPr>
              <a:t>ey</a:t>
            </a:r>
            <a:r>
              <a:rPr lang="en-US" i="1" dirty="0" smtClean="0">
                <a:latin typeface="Constantia" pitchFamily="18" charset="0"/>
              </a:rPr>
              <a:t> </a:t>
            </a:r>
            <a:r>
              <a:rPr lang="en-US" dirty="0" smtClean="0">
                <a:latin typeface="Constantia" pitchFamily="18" charset="0"/>
              </a:rPr>
              <a:t>‘in, at’</a:t>
            </a:r>
          </a:p>
          <a:p>
            <a:pPr marL="114300">
              <a:tabLst>
                <a:tab pos="3943350" algn="l"/>
              </a:tabLst>
            </a:pPr>
            <a:r>
              <a:rPr lang="en-US" dirty="0" smtClean="0">
                <a:latin typeface="Constantia" pitchFamily="18" charset="0"/>
              </a:rPr>
              <a:t>Location (BL): </a:t>
            </a:r>
            <a:r>
              <a:rPr lang="en-US" i="1" dirty="0" err="1" smtClean="0">
                <a:latin typeface="Constantia" pitchFamily="18" charset="0"/>
              </a:rPr>
              <a:t>ey</a:t>
            </a:r>
            <a:r>
              <a:rPr lang="en-US" i="1" dirty="0" smtClean="0">
                <a:latin typeface="Constantia" pitchFamily="18" charset="0"/>
              </a:rPr>
              <a:t> </a:t>
            </a:r>
            <a:r>
              <a:rPr lang="en-US" dirty="0" smtClean="0">
                <a:latin typeface="Constantia" pitchFamily="18" charset="0"/>
              </a:rPr>
              <a:t>‘to’, </a:t>
            </a:r>
            <a:r>
              <a:rPr lang="en-US" i="1" dirty="0" err="1" smtClean="0">
                <a:latin typeface="Constantia" pitchFamily="18" charset="0"/>
              </a:rPr>
              <a:t>eyse</a:t>
            </a:r>
            <a:r>
              <a:rPr lang="en-US" dirty="0" smtClean="0">
                <a:latin typeface="Constantia" pitchFamily="18" charset="0"/>
              </a:rPr>
              <a:t> ‘from’</a:t>
            </a:r>
          </a:p>
          <a:p>
            <a:pPr marL="114300">
              <a:tabLst>
                <a:tab pos="3943350" algn="l"/>
              </a:tabLst>
            </a:pPr>
            <a:r>
              <a:rPr lang="en-US" dirty="0" smtClean="0">
                <a:latin typeface="Constantia" pitchFamily="18" charset="0"/>
              </a:rPr>
              <a:t>Instrument (BI): </a:t>
            </a:r>
            <a:r>
              <a:rPr lang="en-US" i="1" dirty="0" smtClean="0">
                <a:latin typeface="Constantia" pitchFamily="18" charset="0"/>
              </a:rPr>
              <a:t>lo/</a:t>
            </a:r>
            <a:r>
              <a:rPr lang="en-US" i="1" dirty="0" err="1" smtClean="0">
                <a:latin typeface="Constantia" pitchFamily="18" charset="0"/>
              </a:rPr>
              <a:t>ulo</a:t>
            </a:r>
            <a:r>
              <a:rPr lang="en-US" dirty="0" smtClean="0">
                <a:latin typeface="Constantia" pitchFamily="18" charset="0"/>
              </a:rPr>
              <a:t> ‘with’</a:t>
            </a:r>
          </a:p>
          <a:p>
            <a:pPr marL="114300">
              <a:tabLst>
                <a:tab pos="3943350" algn="l"/>
              </a:tabLst>
            </a:pPr>
            <a:r>
              <a:rPr lang="en-US" dirty="0" smtClean="0">
                <a:latin typeface="Constantia" pitchFamily="18" charset="0"/>
              </a:rPr>
              <a:t>Direction (BD): </a:t>
            </a:r>
            <a:r>
              <a:rPr lang="en-US" i="1" dirty="0" smtClean="0">
                <a:latin typeface="Constantia" pitchFamily="18" charset="0"/>
              </a:rPr>
              <a:t>lo/</a:t>
            </a:r>
            <a:r>
              <a:rPr lang="en-US" i="1" dirty="0" err="1" smtClean="0">
                <a:latin typeface="Constantia" pitchFamily="18" charset="0"/>
              </a:rPr>
              <a:t>ulo</a:t>
            </a:r>
            <a:r>
              <a:rPr lang="en-US" dirty="0" smtClean="0">
                <a:latin typeface="Constantia" pitchFamily="18" charset="0"/>
              </a:rPr>
              <a:t>  ‘to, as’</a:t>
            </a:r>
          </a:p>
          <a:p>
            <a:pPr marL="114300">
              <a:tabLst>
                <a:tab pos="3943350" algn="l"/>
              </a:tabLst>
            </a:pPr>
            <a:r>
              <a:rPr lang="en-US" dirty="0" smtClean="0">
                <a:latin typeface="Constantia" pitchFamily="18" charset="0"/>
              </a:rPr>
              <a:t>Source (BS): </a:t>
            </a:r>
            <a:r>
              <a:rPr lang="en-US" dirty="0" err="1" smtClean="0">
                <a:latin typeface="Constantia" pitchFamily="18" charset="0"/>
              </a:rPr>
              <a:t>eyse</a:t>
            </a:r>
            <a:r>
              <a:rPr lang="en-US" dirty="0" smtClean="0">
                <a:latin typeface="Constantia" pitchFamily="18" charset="0"/>
              </a:rPr>
              <a:t> ‘from’, </a:t>
            </a:r>
            <a:r>
              <a:rPr lang="en-US" i="1" dirty="0" err="1" smtClean="0">
                <a:latin typeface="Constantia" pitchFamily="18" charset="0"/>
              </a:rPr>
              <a:t>eykey</a:t>
            </a:r>
            <a:r>
              <a:rPr lang="en-US" dirty="0" smtClean="0">
                <a:latin typeface="Constantia" pitchFamily="18" charset="0"/>
              </a:rPr>
              <a:t>(</a:t>
            </a:r>
            <a:r>
              <a:rPr lang="en-US" i="1" dirty="0" smtClean="0">
                <a:latin typeface="Constantia" pitchFamily="18" charset="0"/>
              </a:rPr>
              <a:t>se</a:t>
            </a:r>
            <a:r>
              <a:rPr lang="en-US" dirty="0" smtClean="0">
                <a:latin typeface="Constantia" pitchFamily="18" charset="0"/>
              </a:rPr>
              <a:t>) ‘from’,</a:t>
            </a:r>
          </a:p>
          <a:p>
            <a:pPr marL="457200" indent="-342900">
              <a:tabLst>
                <a:tab pos="400050" algn="l"/>
                <a:tab pos="3943350" algn="l"/>
              </a:tabLst>
            </a:pPr>
            <a:r>
              <a:rPr lang="en-US" dirty="0" smtClean="0">
                <a:latin typeface="Constantia" pitchFamily="18" charset="0"/>
              </a:rPr>
              <a:t>        </a:t>
            </a:r>
            <a:r>
              <a:rPr lang="en-US" i="1" dirty="0" err="1" smtClean="0">
                <a:latin typeface="Constantia" pitchFamily="18" charset="0"/>
              </a:rPr>
              <a:t>hanthey</a:t>
            </a:r>
            <a:r>
              <a:rPr lang="en-US" dirty="0" smtClean="0">
                <a:latin typeface="Constantia" pitchFamily="18" charset="0"/>
              </a:rPr>
              <a:t>(</a:t>
            </a:r>
            <a:r>
              <a:rPr lang="en-US" i="1" dirty="0" smtClean="0">
                <a:latin typeface="Constantia" pitchFamily="18" charset="0"/>
              </a:rPr>
              <a:t>se</a:t>
            </a:r>
            <a:r>
              <a:rPr lang="en-US" dirty="0" smtClean="0">
                <a:latin typeface="Constantia" pitchFamily="18" charset="0"/>
              </a:rPr>
              <a:t>) ‘from’ , </a:t>
            </a:r>
            <a:r>
              <a:rPr lang="en-US" i="1" dirty="0" err="1" smtClean="0">
                <a:latin typeface="Constantia" pitchFamily="18" charset="0"/>
              </a:rPr>
              <a:t>pwuthe</a:t>
            </a:r>
            <a:r>
              <a:rPr lang="en-US" dirty="0" smtClean="0">
                <a:latin typeface="Constantia" pitchFamily="18" charset="0"/>
              </a:rPr>
              <a:t> ‘from’, </a:t>
            </a:r>
          </a:p>
          <a:p>
            <a:pPr marL="457200" indent="-342900">
              <a:tabLst>
                <a:tab pos="400050" algn="l"/>
                <a:tab pos="3943350" algn="l"/>
              </a:tabLst>
            </a:pPr>
            <a:r>
              <a:rPr lang="en-US" dirty="0" smtClean="0">
                <a:latin typeface="Constantia" pitchFamily="18" charset="0"/>
              </a:rPr>
              <a:t>        </a:t>
            </a:r>
            <a:r>
              <a:rPr lang="en-US" i="1" dirty="0" err="1" smtClean="0">
                <a:latin typeface="Constantia" pitchFamily="18" charset="0"/>
              </a:rPr>
              <a:t>ulopwuthe</a:t>
            </a:r>
            <a:r>
              <a:rPr lang="en-US" dirty="0" smtClean="0">
                <a:latin typeface="Constantia" pitchFamily="18" charset="0"/>
              </a:rPr>
              <a:t> ‘from’,  </a:t>
            </a:r>
            <a:r>
              <a:rPr lang="en-US" i="1" dirty="0" err="1" smtClean="0">
                <a:latin typeface="Constantia" pitchFamily="18" charset="0"/>
              </a:rPr>
              <a:t>eysepwuthe</a:t>
            </a:r>
            <a:r>
              <a:rPr lang="en-US" dirty="0" smtClean="0">
                <a:latin typeface="Constantia" pitchFamily="18" charset="0"/>
              </a:rPr>
              <a:t> ‘from’</a:t>
            </a:r>
          </a:p>
          <a:p>
            <a:pPr marL="457200" indent="-342900">
              <a:tabLst>
                <a:tab pos="400050" algn="l"/>
                <a:tab pos="3943350" algn="l"/>
              </a:tabLst>
            </a:pPr>
            <a:r>
              <a:rPr lang="en-US" dirty="0" smtClean="0">
                <a:latin typeface="Constantia" pitchFamily="18" charset="0"/>
              </a:rPr>
              <a:t>Goal (BG): </a:t>
            </a:r>
            <a:r>
              <a:rPr lang="en-US" i="1" dirty="0" err="1" smtClean="0">
                <a:latin typeface="Constantia" pitchFamily="18" charset="0"/>
              </a:rPr>
              <a:t>ey</a:t>
            </a:r>
            <a:r>
              <a:rPr lang="en-US" dirty="0" smtClean="0">
                <a:latin typeface="Constantia" pitchFamily="18" charset="0"/>
              </a:rPr>
              <a:t> ‘to’, </a:t>
            </a:r>
            <a:r>
              <a:rPr lang="en-US" i="1" dirty="0" err="1" smtClean="0">
                <a:latin typeface="Constantia" pitchFamily="18" charset="0"/>
              </a:rPr>
              <a:t>kkaci</a:t>
            </a:r>
            <a:r>
              <a:rPr lang="en-US" dirty="0" smtClean="0">
                <a:latin typeface="Constantia" pitchFamily="18" charset="0"/>
              </a:rPr>
              <a:t> ‘to’</a:t>
            </a:r>
          </a:p>
          <a:p>
            <a:pPr marL="114300">
              <a:tabLst>
                <a:tab pos="3943350" algn="l"/>
              </a:tabLst>
            </a:pPr>
            <a:r>
              <a:rPr lang="en-US" dirty="0" smtClean="0">
                <a:latin typeface="Constantia" pitchFamily="18" charset="0"/>
              </a:rPr>
              <a:t>Accompany (BA): </a:t>
            </a:r>
            <a:r>
              <a:rPr lang="en-US" i="1" dirty="0" err="1" smtClean="0">
                <a:latin typeface="Constantia" pitchFamily="18" charset="0"/>
              </a:rPr>
              <a:t>wa</a:t>
            </a:r>
            <a:r>
              <a:rPr lang="en-US" i="1" dirty="0" smtClean="0">
                <a:latin typeface="Constantia" pitchFamily="18" charset="0"/>
              </a:rPr>
              <a:t>/</a:t>
            </a:r>
            <a:r>
              <a:rPr lang="en-US" i="1" dirty="0" err="1" smtClean="0">
                <a:latin typeface="Constantia" pitchFamily="18" charset="0"/>
              </a:rPr>
              <a:t>kwa</a:t>
            </a:r>
            <a:r>
              <a:rPr lang="en-US" dirty="0" smtClean="0">
                <a:latin typeface="Constantia" pitchFamily="18" charset="0"/>
              </a:rPr>
              <a:t> ‘with’,  </a:t>
            </a:r>
          </a:p>
          <a:p>
            <a:pPr marL="114300">
              <a:tabLst>
                <a:tab pos="3943350" algn="l"/>
              </a:tabLst>
            </a:pPr>
            <a:r>
              <a:rPr lang="en-US" i="1" dirty="0" smtClean="0">
                <a:latin typeface="Constantia" pitchFamily="18" charset="0"/>
              </a:rPr>
              <a:t>         </a:t>
            </a:r>
            <a:r>
              <a:rPr lang="en-US" i="1" dirty="0" err="1" smtClean="0">
                <a:latin typeface="Constantia" pitchFamily="18" charset="0"/>
              </a:rPr>
              <a:t>hako</a:t>
            </a:r>
            <a:r>
              <a:rPr lang="en-US" dirty="0" smtClean="0">
                <a:latin typeface="Constantia" pitchFamily="18" charset="0"/>
              </a:rPr>
              <a:t> ‘with’,  </a:t>
            </a:r>
            <a:r>
              <a:rPr lang="en-US" i="1" dirty="0" err="1" smtClean="0">
                <a:latin typeface="Constantia" pitchFamily="18" charset="0"/>
              </a:rPr>
              <a:t>ilang</a:t>
            </a:r>
            <a:r>
              <a:rPr lang="en-US" i="1" dirty="0" smtClean="0">
                <a:latin typeface="Constantia" pitchFamily="18" charset="0"/>
              </a:rPr>
              <a:t>/</a:t>
            </a:r>
            <a:r>
              <a:rPr lang="en-US" i="1" dirty="0" err="1" smtClean="0">
                <a:latin typeface="Constantia" pitchFamily="18" charset="0"/>
              </a:rPr>
              <a:t>lang</a:t>
            </a:r>
            <a:r>
              <a:rPr lang="en-US" dirty="0" smtClean="0">
                <a:latin typeface="Constantia" pitchFamily="18" charset="0"/>
              </a:rPr>
              <a:t> ‘with’</a:t>
            </a:r>
          </a:p>
          <a:p>
            <a:pPr marL="457200" indent="-342900">
              <a:tabLst>
                <a:tab pos="400050" algn="l"/>
                <a:tab pos="3943350" algn="l"/>
              </a:tabLst>
            </a:pPr>
            <a:endParaRPr lang="en-US" dirty="0" smtClean="0">
              <a:latin typeface="Constantia" pitchFamily="18" charset="0"/>
            </a:endParaRPr>
          </a:p>
          <a:p>
            <a:pPr marL="457200" indent="-342900">
              <a:tabLst>
                <a:tab pos="400050" algn="l"/>
                <a:tab pos="3943350" algn="l"/>
              </a:tabLst>
            </a:pPr>
            <a:endParaRPr lang="en-US" dirty="0" smtClean="0">
              <a:latin typeface="Constantia" pitchFamily="18" charset="0"/>
            </a:endParaRPr>
          </a:p>
          <a:p>
            <a:pPr marL="457200" indent="-342900">
              <a:tabLst>
                <a:tab pos="400050" algn="l"/>
                <a:tab pos="3943350" algn="l"/>
              </a:tabLst>
            </a:pPr>
            <a:endParaRPr lang="en-US" dirty="0" smtClean="0">
              <a:latin typeface="Constantia" pitchFamily="18" charset="0"/>
            </a:endParaRPr>
          </a:p>
          <a:p>
            <a:pPr marL="457200" indent="-342900">
              <a:tabLst>
                <a:tab pos="400050" algn="l"/>
                <a:tab pos="3943350" algn="l"/>
              </a:tabLst>
            </a:pPr>
            <a:endParaRPr lang="en-US" dirty="0" smtClean="0">
              <a:latin typeface="Constantia" pitchFamily="18" charset="0"/>
            </a:endParaRPr>
          </a:p>
          <a:p>
            <a:pPr marL="114300">
              <a:tabLst>
                <a:tab pos="3943350" algn="l"/>
              </a:tabLst>
            </a:pPr>
            <a:r>
              <a:rPr lang="en-US" dirty="0" smtClean="0">
                <a:latin typeface="Constantia" pitchFamily="18" charset="0"/>
              </a:rPr>
              <a:t>Vocative (V): </a:t>
            </a:r>
            <a:r>
              <a:rPr lang="en-US" i="1" dirty="0" smtClean="0">
                <a:latin typeface="Constantia" pitchFamily="18" charset="0"/>
              </a:rPr>
              <a:t>a/</a:t>
            </a:r>
            <a:r>
              <a:rPr lang="en-US" i="1" dirty="0" err="1" smtClean="0">
                <a:latin typeface="Constantia" pitchFamily="18" charset="0"/>
              </a:rPr>
              <a:t>ya</a:t>
            </a:r>
            <a:r>
              <a:rPr lang="en-US" dirty="0" smtClean="0">
                <a:latin typeface="Constantia" pitchFamily="18" charset="0"/>
              </a:rPr>
              <a:t> </a:t>
            </a:r>
          </a:p>
          <a:p>
            <a:pPr marL="114300">
              <a:tabLst>
                <a:tab pos="3943350" algn="l"/>
              </a:tabLst>
            </a:pPr>
            <a:r>
              <a:rPr lang="en-US" dirty="0" smtClean="0">
                <a:latin typeface="Constantia" pitchFamily="18" charset="0"/>
              </a:rPr>
              <a:t>Comparative (R): </a:t>
            </a:r>
            <a:r>
              <a:rPr lang="en-US" i="1" dirty="0" err="1" smtClean="0">
                <a:latin typeface="Constantia" pitchFamily="18" charset="0"/>
              </a:rPr>
              <a:t>pota</a:t>
            </a:r>
            <a:r>
              <a:rPr lang="en-US" dirty="0" smtClean="0">
                <a:latin typeface="Constantia" pitchFamily="18" charset="0"/>
              </a:rPr>
              <a:t> 'than', </a:t>
            </a:r>
            <a:r>
              <a:rPr lang="en-US" i="1" dirty="0" err="1" smtClean="0">
                <a:latin typeface="Constantia" pitchFamily="18" charset="0"/>
              </a:rPr>
              <a:t>mankhum</a:t>
            </a:r>
            <a:r>
              <a:rPr lang="en-US" dirty="0" smtClean="0">
                <a:latin typeface="Constantia" pitchFamily="18" charset="0"/>
              </a:rPr>
              <a:t> '</a:t>
            </a:r>
            <a:r>
              <a:rPr lang="en-US" dirty="0" err="1" smtClean="0">
                <a:latin typeface="Constantia" pitchFamily="18" charset="0"/>
              </a:rPr>
              <a:t>as~as</a:t>
            </a:r>
            <a:r>
              <a:rPr lang="en-US" dirty="0" smtClean="0">
                <a:latin typeface="Constantia" pitchFamily="18" charset="0"/>
              </a:rPr>
              <a:t>’, etc.</a:t>
            </a:r>
          </a:p>
          <a:p>
            <a:pPr lvl="1"/>
            <a:endParaRPr lang="en-US" b="1" dirty="0" smtClean="0">
              <a:latin typeface="Constant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latin typeface="Constantia" pitchFamily="18" charset="0"/>
              </a:rPr>
              <a:t> </a:t>
            </a:r>
            <a:r>
              <a:rPr lang="en-US" sz="2000" b="1" dirty="0" smtClean="0">
                <a:latin typeface="Constantia" pitchFamily="18" charset="0"/>
              </a:rPr>
              <a:t>Auxiliary (Discourse/Modal)</a:t>
            </a:r>
            <a:r>
              <a:rPr lang="en-US" sz="2000" dirty="0" smtClean="0">
                <a:latin typeface="Constantia" pitchFamily="18" charset="0"/>
              </a:rPr>
              <a:t>: </a:t>
            </a:r>
          </a:p>
          <a:p>
            <a:r>
              <a:rPr lang="en-US" dirty="0" smtClean="0">
                <a:latin typeface="Constantia" pitchFamily="18" charset="0"/>
              </a:rPr>
              <a:t>     Topic (T):  </a:t>
            </a:r>
            <a:r>
              <a:rPr lang="en-US" i="1" dirty="0" smtClean="0">
                <a:latin typeface="Constantia" pitchFamily="18" charset="0"/>
              </a:rPr>
              <a:t>un/nun/n</a:t>
            </a:r>
            <a:endParaRPr lang="en-US" dirty="0" smtClean="0">
              <a:latin typeface="Constantia" pitchFamily="18" charset="0"/>
            </a:endParaRPr>
          </a:p>
          <a:p>
            <a:r>
              <a:rPr lang="en-US" dirty="0" smtClean="0">
                <a:latin typeface="Constantia" pitchFamily="18" charset="0"/>
              </a:rPr>
              <a:t>     Auxiliary (A): </a:t>
            </a:r>
            <a:r>
              <a:rPr lang="en-US" i="1" dirty="0" smtClean="0">
                <a:latin typeface="Constantia" pitchFamily="18" charset="0"/>
              </a:rPr>
              <a:t>to</a:t>
            </a:r>
            <a:r>
              <a:rPr lang="en-US" dirty="0" smtClean="0">
                <a:latin typeface="Constantia" pitchFamily="18" charset="0"/>
              </a:rPr>
              <a:t> ‘also’, </a:t>
            </a:r>
            <a:r>
              <a:rPr lang="en-US" i="1" dirty="0" smtClean="0">
                <a:latin typeface="Constantia" pitchFamily="18" charset="0"/>
              </a:rPr>
              <a:t>man</a:t>
            </a:r>
            <a:r>
              <a:rPr lang="en-US" dirty="0" smtClean="0">
                <a:latin typeface="Constantia" pitchFamily="18" charset="0"/>
              </a:rPr>
              <a:t> ‘only, </a:t>
            </a:r>
          </a:p>
          <a:p>
            <a:r>
              <a:rPr lang="en-US" dirty="0" smtClean="0">
                <a:latin typeface="Constantia" pitchFamily="18" charset="0"/>
              </a:rPr>
              <a:t>          </a:t>
            </a:r>
            <a:r>
              <a:rPr lang="en-US" i="1" dirty="0" err="1" smtClean="0">
                <a:latin typeface="Constantia" pitchFamily="18" charset="0"/>
              </a:rPr>
              <a:t>mata</a:t>
            </a:r>
            <a:r>
              <a:rPr lang="en-US" dirty="0" smtClean="0">
                <a:latin typeface="Constantia" pitchFamily="18" charset="0"/>
              </a:rPr>
              <a:t> ‘each’, </a:t>
            </a:r>
            <a:r>
              <a:rPr lang="en-US" i="1" dirty="0" err="1" smtClean="0">
                <a:latin typeface="Constantia" pitchFamily="18" charset="0"/>
              </a:rPr>
              <a:t>pakkey</a:t>
            </a:r>
            <a:r>
              <a:rPr lang="en-US" dirty="0" smtClean="0">
                <a:latin typeface="Constantia" pitchFamily="18" charset="0"/>
              </a:rPr>
              <a:t> (‘only’), </a:t>
            </a:r>
          </a:p>
          <a:p>
            <a:r>
              <a:rPr lang="en-US" dirty="0" smtClean="0">
                <a:latin typeface="Constantia" pitchFamily="18" charset="0"/>
              </a:rPr>
              <a:t>          </a:t>
            </a:r>
            <a:r>
              <a:rPr lang="en-US" dirty="0" err="1" smtClean="0">
                <a:latin typeface="Constantia" pitchFamily="18" charset="0"/>
              </a:rPr>
              <a:t>chelem</a:t>
            </a:r>
            <a:r>
              <a:rPr lang="en-US" dirty="0" smtClean="0">
                <a:latin typeface="Constantia" pitchFamily="18" charset="0"/>
              </a:rPr>
              <a:t> ‘like’, </a:t>
            </a:r>
            <a:r>
              <a:rPr lang="en-US" i="1" dirty="0" err="1" smtClean="0">
                <a:latin typeface="Constantia" pitchFamily="18" charset="0"/>
              </a:rPr>
              <a:t>mankhum</a:t>
            </a:r>
            <a:r>
              <a:rPr lang="en-US" i="1" dirty="0" smtClean="0">
                <a:latin typeface="Constantia" pitchFamily="18" charset="0"/>
              </a:rPr>
              <a:t> </a:t>
            </a:r>
            <a:r>
              <a:rPr lang="en-US" dirty="0" smtClean="0">
                <a:latin typeface="Constantia" pitchFamily="18" charset="0"/>
              </a:rPr>
              <a:t>‘as much as’, </a:t>
            </a:r>
          </a:p>
          <a:p>
            <a:pPr marL="114300"/>
            <a:r>
              <a:rPr lang="en-US" dirty="0" smtClean="0">
                <a:latin typeface="Constantia" pitchFamily="18" charset="0"/>
              </a:rPr>
              <a:t>          etc.</a:t>
            </a:r>
            <a:br>
              <a:rPr lang="en-US" dirty="0" smtClean="0">
                <a:latin typeface="Constantia" pitchFamily="18" charset="0"/>
              </a:rPr>
            </a:br>
            <a:endParaRPr lang="en-US" dirty="0" smtClean="0">
              <a:latin typeface="Constant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000" b="1" dirty="0" smtClean="0">
                <a:latin typeface="Constantia" pitchFamily="18" charset="0"/>
              </a:rPr>
              <a:t>  Conjunction</a:t>
            </a:r>
            <a:r>
              <a:rPr lang="en-US" sz="2000" dirty="0" smtClean="0">
                <a:latin typeface="Constantia" pitchFamily="18" charset="0"/>
              </a:rPr>
              <a:t> (J): </a:t>
            </a:r>
            <a:r>
              <a:rPr lang="en-US" i="1" dirty="0" err="1" smtClean="0">
                <a:latin typeface="Constantia" pitchFamily="18" charset="0"/>
              </a:rPr>
              <a:t>wa</a:t>
            </a:r>
            <a:r>
              <a:rPr lang="en-US" i="1" dirty="0" smtClean="0">
                <a:latin typeface="Constantia" pitchFamily="18" charset="0"/>
              </a:rPr>
              <a:t>/</a:t>
            </a:r>
            <a:r>
              <a:rPr lang="en-US" i="1" dirty="0" err="1" smtClean="0">
                <a:latin typeface="Constantia" pitchFamily="18" charset="0"/>
              </a:rPr>
              <a:t>kwa</a:t>
            </a:r>
            <a:r>
              <a:rPr lang="en-US" dirty="0" smtClean="0">
                <a:latin typeface="Constantia" pitchFamily="18" charset="0"/>
              </a:rPr>
              <a:t> ‘and’, </a:t>
            </a:r>
          </a:p>
          <a:p>
            <a:r>
              <a:rPr lang="en-US" i="1" dirty="0" smtClean="0">
                <a:latin typeface="Constantia" pitchFamily="18" charset="0"/>
              </a:rPr>
              <a:t>         </a:t>
            </a:r>
            <a:r>
              <a:rPr lang="en-US" i="1" dirty="0" err="1" smtClean="0">
                <a:latin typeface="Constantia" pitchFamily="18" charset="0"/>
              </a:rPr>
              <a:t>hako</a:t>
            </a:r>
            <a:r>
              <a:rPr lang="en-US" dirty="0" smtClean="0">
                <a:latin typeface="Constantia" pitchFamily="18" charset="0"/>
              </a:rPr>
              <a:t> ‘and’, </a:t>
            </a:r>
            <a:r>
              <a:rPr lang="en-US" i="1" dirty="0" err="1" smtClean="0">
                <a:latin typeface="Constantia" pitchFamily="18" charset="0"/>
              </a:rPr>
              <a:t>ina</a:t>
            </a:r>
            <a:r>
              <a:rPr lang="en-US" i="1" dirty="0" smtClean="0">
                <a:latin typeface="Constantia" pitchFamily="18" charset="0"/>
              </a:rPr>
              <a:t>/</a:t>
            </a:r>
            <a:r>
              <a:rPr lang="en-US" i="1" dirty="0" err="1" smtClean="0">
                <a:latin typeface="Constantia" pitchFamily="18" charset="0"/>
              </a:rPr>
              <a:t>na</a:t>
            </a:r>
            <a:r>
              <a:rPr lang="en-US" dirty="0" smtClean="0">
                <a:latin typeface="Constantia" pitchFamily="18" charset="0"/>
              </a:rPr>
              <a:t> ‘or’, </a:t>
            </a:r>
            <a:r>
              <a:rPr lang="en-US" i="1" dirty="0" err="1" smtClean="0">
                <a:latin typeface="Constantia" pitchFamily="18" charset="0"/>
              </a:rPr>
              <a:t>itunci</a:t>
            </a:r>
            <a:r>
              <a:rPr lang="en-US" i="1" dirty="0" smtClean="0">
                <a:latin typeface="Constantia" pitchFamily="18" charset="0"/>
              </a:rPr>
              <a:t>/</a:t>
            </a:r>
            <a:r>
              <a:rPr lang="en-US" i="1" dirty="0" err="1" smtClean="0">
                <a:latin typeface="Constantia" pitchFamily="18" charset="0"/>
              </a:rPr>
              <a:t>tunci</a:t>
            </a:r>
            <a:r>
              <a:rPr lang="en-US" dirty="0" err="1" smtClean="0">
                <a:latin typeface="Constantia" pitchFamily="18" charset="0"/>
              </a:rPr>
              <a:t>’or</a:t>
            </a:r>
            <a:r>
              <a:rPr lang="en-US" dirty="0" smtClean="0">
                <a:latin typeface="Constantia" pitchFamily="18" charset="0"/>
              </a:rPr>
              <a:t>’</a:t>
            </a:r>
          </a:p>
          <a:p>
            <a:r>
              <a:rPr lang="en-US" i="1" dirty="0" smtClean="0">
                <a:latin typeface="Constantia" pitchFamily="18" charset="0"/>
              </a:rPr>
              <a:t>         </a:t>
            </a:r>
            <a:r>
              <a:rPr lang="en-US" i="1" dirty="0" err="1" smtClean="0">
                <a:latin typeface="Constantia" pitchFamily="18" charset="0"/>
              </a:rPr>
              <a:t>ilang</a:t>
            </a:r>
            <a:r>
              <a:rPr lang="en-US" i="1" dirty="0" smtClean="0">
                <a:latin typeface="Constantia" pitchFamily="18" charset="0"/>
              </a:rPr>
              <a:t>/</a:t>
            </a:r>
            <a:r>
              <a:rPr lang="en-US" i="1" dirty="0" err="1" smtClean="0">
                <a:latin typeface="Constantia" pitchFamily="18" charset="0"/>
              </a:rPr>
              <a:t>lang</a:t>
            </a:r>
            <a:r>
              <a:rPr lang="en-US" dirty="0" smtClean="0">
                <a:latin typeface="Constantia" pitchFamily="18" charset="0"/>
              </a:rPr>
              <a:t>  ‘and’, etc. </a:t>
            </a:r>
            <a:endParaRPr lang="en-US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9985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슬라이드 번호 개체 틀 5"/>
          <p:cNvSpPr>
            <a:spLocks noGrp="1"/>
          </p:cNvSpPr>
          <p:nvPr>
            <p:ph type="sldNum" sz="quarter" idx="12"/>
          </p:nvPr>
        </p:nvSpPr>
        <p:spPr bwMode="auto">
          <a:xfrm>
            <a:off x="4139952" y="6492875"/>
            <a:ext cx="1114404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1103253-44B3-4DE3-BCA6-E00D39F8ABC7}" type="slidenum">
              <a:rPr lang="en-US" altLang="ko-KR">
                <a:latin typeface="Times New Roman" pitchFamily="18" charset="0"/>
                <a:cs typeface="Times New Roman" pitchFamily="18" charset="0"/>
              </a:rPr>
              <a:pPr/>
              <a:t>13</a:t>
            </a:fld>
            <a:endParaRPr lang="en-US" altLang="ko-K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-13047"/>
            <a:ext cx="7443787" cy="99377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200" dirty="0" smtClean="0">
                <a:solidFill>
                  <a:srgbClr val="FBFE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Annotation Features and Sample</a:t>
            </a:r>
            <a:endParaRPr lang="en-US" altLang="ko-KR" sz="3200" dirty="0">
              <a:solidFill>
                <a:srgbClr val="FBFEC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528" y="788503"/>
            <a:ext cx="8568952" cy="5736841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2915816" y="692696"/>
            <a:ext cx="6048672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00421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슬라이드 번호 개체 틀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1103253-44B3-4DE3-BCA6-E00D39F8ABC7}" type="slidenum">
              <a:rPr lang="en-US" altLang="ko-KR">
                <a:latin typeface="Times New Roman" pitchFamily="18" charset="0"/>
                <a:cs typeface="Times New Roman" pitchFamily="18" charset="0"/>
              </a:rPr>
              <a:pPr/>
              <a:t>14</a:t>
            </a:fld>
            <a:endParaRPr lang="en-US" altLang="ko-K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1520" y="764704"/>
            <a:ext cx="8712968" cy="576064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endParaRPr lang="en-US" altLang="ko-KR" sz="2000" dirty="0" smtClean="0">
              <a:latin typeface="Constantia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[</a:t>
            </a:r>
            <a: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  <a:t>1] Genitive Case ‘</a:t>
            </a:r>
            <a:r>
              <a:rPr lang="en-US" altLang="ko-KR" sz="2400" i="1" dirty="0" err="1" smtClean="0">
                <a:latin typeface="Constantia" pitchFamily="18" charset="0"/>
                <a:cs typeface="Times New Roman" pitchFamily="18" charset="0"/>
              </a:rPr>
              <a:t>uy</a:t>
            </a:r>
            <a: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  <a:t>’ </a:t>
            </a:r>
          </a:p>
          <a:p>
            <a:pPr>
              <a:spcBef>
                <a:spcPts val="0"/>
              </a:spcBef>
              <a:buFont typeface="Wingdings" pitchFamily="2" charset="2"/>
              <a:buChar char="q"/>
            </a:pPr>
            <a:endParaRPr lang="en-US" altLang="ko-KR" sz="2400" dirty="0" smtClean="0">
              <a:latin typeface="Constantia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q"/>
            </a:pPr>
            <a: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  <a:t>The generative </a:t>
            </a:r>
            <a:r>
              <a:rPr lang="en-US" altLang="ko-KR" sz="2400" i="1" dirty="0" err="1" smtClean="0">
                <a:latin typeface="Constantia" pitchFamily="18" charset="0"/>
                <a:cs typeface="Times New Roman" pitchFamily="18" charset="0"/>
              </a:rPr>
              <a:t>uy</a:t>
            </a:r>
            <a: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  <a:t> tends to disappear after a complement nominal of a verbal noun </a:t>
            </a:r>
          </a:p>
          <a:p>
            <a:pPr>
              <a:spcBef>
                <a:spcPts val="0"/>
              </a:spcBef>
              <a:buFont typeface="Wingdings" pitchFamily="2" charset="2"/>
              <a:buChar char="q"/>
            </a:pPr>
            <a:endParaRPr lang="en-US" altLang="ko-KR" sz="2000" dirty="0" smtClean="0">
              <a:latin typeface="Constantia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   e.g.   </a:t>
            </a:r>
            <a:r>
              <a:rPr lang="ko-KR" altLang="en-US" sz="2000" dirty="0" smtClean="0">
                <a:latin typeface="Constantia" pitchFamily="18" charset="0"/>
                <a:cs typeface="Times New Roman" pitchFamily="18" charset="0"/>
              </a:rPr>
              <a:t>영화의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/</a:t>
            </a:r>
            <a:r>
              <a:rPr lang="en-US" altLang="ko-KR" sz="2000" dirty="0" err="1">
                <a:latin typeface="Constantia" pitchFamily="18" charset="0"/>
                <a:cs typeface="Times New Roman" pitchFamily="18" charset="0"/>
              </a:rPr>
              <a:t>Ø</a:t>
            </a:r>
            <a:r>
              <a:rPr lang="en-US" altLang="ko-KR" sz="2000" dirty="0">
                <a:latin typeface="Constantia" pitchFamily="18" charset="0"/>
                <a:cs typeface="Times New Roman" pitchFamily="18" charset="0"/>
              </a:rPr>
              <a:t>  </a:t>
            </a:r>
            <a:r>
              <a:rPr lang="ko-KR" altLang="en-US" sz="2000" dirty="0" smtClean="0">
                <a:latin typeface="Constantia" pitchFamily="18" charset="0"/>
                <a:cs typeface="Times New Roman" pitchFamily="18" charset="0"/>
              </a:rPr>
              <a:t>             촬영 </a:t>
            </a:r>
            <a:endParaRPr lang="en-US" altLang="ko-KR" sz="2000" dirty="0">
              <a:latin typeface="Constantia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2000" dirty="0">
                <a:latin typeface="Constantia" pitchFamily="18" charset="0"/>
                <a:cs typeface="Times New Roman" pitchFamily="18" charset="0"/>
              </a:rPr>
              <a:t>      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       </a:t>
            </a:r>
            <a:r>
              <a:rPr lang="en-US" altLang="ko-KR" sz="2000" dirty="0" err="1" smtClean="0">
                <a:latin typeface="Constantia" pitchFamily="18" charset="0"/>
                <a:cs typeface="Times New Roman" pitchFamily="18" charset="0"/>
              </a:rPr>
              <a:t>yenghwa-uy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/</a:t>
            </a:r>
            <a:r>
              <a:rPr lang="en-US" altLang="ko-KR" sz="2000" dirty="0" err="1" smtClean="0">
                <a:latin typeface="Constantia" pitchFamily="18" charset="0"/>
                <a:cs typeface="Times New Roman" pitchFamily="18" charset="0"/>
              </a:rPr>
              <a:t>Ø</a:t>
            </a:r>
            <a:r>
              <a:rPr lang="ko-KR" altLang="en-US" sz="2000" dirty="0" smtClean="0"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   </a:t>
            </a:r>
            <a:r>
              <a:rPr lang="en-US" altLang="ko-KR" sz="2000" dirty="0" err="1">
                <a:latin typeface="Constantia" pitchFamily="18" charset="0"/>
                <a:cs typeface="Times New Roman" pitchFamily="18" charset="0"/>
              </a:rPr>
              <a:t>chwalyeng</a:t>
            </a:r>
            <a:r>
              <a:rPr lang="en-US" altLang="ko-KR" sz="2000" dirty="0">
                <a:latin typeface="Constantia" pitchFamily="18" charset="0"/>
                <a:cs typeface="Times New Roman" pitchFamily="18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2000" dirty="0">
                <a:latin typeface="Constantia" pitchFamily="18" charset="0"/>
                <a:cs typeface="Times New Roman" pitchFamily="18" charset="0"/>
              </a:rPr>
              <a:t>      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       Movie-GEN     </a:t>
            </a:r>
            <a:r>
              <a:rPr lang="ko-KR" altLang="en-US" sz="2000" dirty="0" smtClean="0">
                <a:latin typeface="Constantia" pitchFamily="18" charset="0"/>
                <a:cs typeface="Times New Roman" pitchFamily="18" charset="0"/>
              </a:rPr>
              <a:t>   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  </a:t>
            </a:r>
            <a:r>
              <a:rPr lang="en-US" altLang="ko-KR" sz="2000" dirty="0">
                <a:latin typeface="Constantia" pitchFamily="18" charset="0"/>
                <a:cs typeface="Times New Roman" pitchFamily="18" charset="0"/>
              </a:rPr>
              <a:t>filming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2000" dirty="0">
                <a:latin typeface="Constantia" pitchFamily="18" charset="0"/>
                <a:cs typeface="Times New Roman" pitchFamily="18" charset="0"/>
              </a:rPr>
              <a:t>      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       ‘</a:t>
            </a:r>
            <a:r>
              <a:rPr lang="en-US" altLang="ko-KR" sz="2000" dirty="0">
                <a:latin typeface="Constantia" pitchFamily="18" charset="0"/>
                <a:cs typeface="Times New Roman" pitchFamily="18" charset="0"/>
              </a:rPr>
              <a:t>filming of a movie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’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ts val="0"/>
              </a:spcBef>
              <a:buFont typeface="Wingdings" pitchFamily="2" charset="2"/>
              <a:buChar char="q"/>
            </a:pPr>
            <a: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  <a:t>Whereas </a:t>
            </a:r>
            <a:r>
              <a:rPr lang="en-US" altLang="ko-KR" sz="2400" i="1" dirty="0" err="1" smtClean="0">
                <a:latin typeface="Constantia" pitchFamily="18" charset="0"/>
                <a:cs typeface="Times New Roman" pitchFamily="18" charset="0"/>
              </a:rPr>
              <a:t>uy</a:t>
            </a:r>
            <a: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  <a:t> appears after a subject nominal of a verbal noun </a:t>
            </a:r>
          </a:p>
          <a:p>
            <a:pPr>
              <a:spcBef>
                <a:spcPts val="0"/>
              </a:spcBef>
              <a:buNone/>
            </a:pPr>
            <a:endParaRPr lang="en-US" altLang="ko-KR" sz="2000" dirty="0" smtClean="0">
              <a:latin typeface="Constantia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ko-KR" altLang="en-US" sz="2000" dirty="0" smtClean="0">
                <a:latin typeface="Constantia" pitchFamily="18" charset="0"/>
                <a:cs typeface="Times New Roman" pitchFamily="18" charset="0"/>
              </a:rPr>
              <a:t>  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e.g. </a:t>
            </a:r>
            <a:r>
              <a:rPr lang="ko-KR" altLang="en-US" sz="2000" dirty="0" smtClean="0">
                <a:latin typeface="Constantia" pitchFamily="18" charset="0"/>
                <a:cs typeface="Times New Roman" pitchFamily="18" charset="0"/>
              </a:rPr>
              <a:t>  존의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/</a:t>
            </a:r>
            <a:r>
              <a:rPr lang="en-US" altLang="ko-KR" sz="2000" baseline="30000" dirty="0">
                <a:latin typeface="Constantia" pitchFamily="18" charset="0"/>
                <a:cs typeface="Times New Roman" pitchFamily="18" charset="0"/>
              </a:rPr>
              <a:t>?</a:t>
            </a:r>
            <a:r>
              <a:rPr lang="en-US" altLang="ko-KR" sz="2000" baseline="30000" dirty="0" smtClean="0">
                <a:latin typeface="Constantia" pitchFamily="18" charset="0"/>
                <a:cs typeface="Times New Roman" pitchFamily="18" charset="0"/>
              </a:rPr>
              <a:t>*</a:t>
            </a:r>
            <a:r>
              <a:rPr lang="en-US" altLang="ko-KR" sz="2000" dirty="0" err="1" smtClean="0">
                <a:latin typeface="Constantia" pitchFamily="18" charset="0"/>
                <a:cs typeface="Times New Roman" pitchFamily="18" charset="0"/>
              </a:rPr>
              <a:t>Ø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             </a:t>
            </a:r>
            <a:r>
              <a:rPr lang="ko-KR" altLang="en-US" sz="2000" dirty="0" smtClean="0">
                <a:latin typeface="Constantia" pitchFamily="18" charset="0"/>
                <a:cs typeface="Times New Roman" pitchFamily="18" charset="0"/>
              </a:rPr>
              <a:t>우승 </a:t>
            </a:r>
            <a:endParaRPr lang="en-US" altLang="ko-KR" sz="2000" dirty="0">
              <a:latin typeface="Constantia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2000" dirty="0">
                <a:latin typeface="Constantia" pitchFamily="18" charset="0"/>
                <a:cs typeface="Times New Roman" pitchFamily="18" charset="0"/>
              </a:rPr>
              <a:t>       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     John-</a:t>
            </a:r>
            <a:r>
              <a:rPr lang="en-US" altLang="ko-KR" sz="2000" dirty="0" err="1" smtClean="0">
                <a:latin typeface="Constantia" pitchFamily="18" charset="0"/>
                <a:cs typeface="Times New Roman" pitchFamily="18" charset="0"/>
              </a:rPr>
              <a:t>uy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/</a:t>
            </a:r>
            <a:r>
              <a:rPr lang="en-US" altLang="ko-KR" sz="2000" baseline="30000" dirty="0">
                <a:latin typeface="Constantia" pitchFamily="18" charset="0"/>
                <a:cs typeface="Times New Roman" pitchFamily="18" charset="0"/>
              </a:rPr>
              <a:t> ?* </a:t>
            </a:r>
            <a:r>
              <a:rPr lang="en-US" altLang="ko-KR" sz="2000" dirty="0" err="1" smtClean="0">
                <a:latin typeface="Constantia" pitchFamily="18" charset="0"/>
                <a:cs typeface="Times New Roman" pitchFamily="18" charset="0"/>
              </a:rPr>
              <a:t>Ø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   </a:t>
            </a:r>
            <a:r>
              <a:rPr lang="ko-KR" altLang="en-US" sz="2000" dirty="0" smtClean="0">
                <a:latin typeface="Constantia" pitchFamily="18" charset="0"/>
                <a:cs typeface="Times New Roman" pitchFamily="18" charset="0"/>
              </a:rPr>
              <a:t>  </a:t>
            </a:r>
            <a:r>
              <a:rPr lang="en-US" altLang="ko-KR" sz="2000" dirty="0" err="1" smtClean="0">
                <a:latin typeface="Constantia" pitchFamily="18" charset="0"/>
                <a:cs typeface="Times New Roman" pitchFamily="18" charset="0"/>
              </a:rPr>
              <a:t>wusung</a:t>
            </a:r>
            <a:endParaRPr lang="en-US" altLang="ko-KR" sz="2000" dirty="0">
              <a:latin typeface="Constantia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2000" dirty="0">
                <a:latin typeface="Constantia" pitchFamily="18" charset="0"/>
                <a:cs typeface="Times New Roman" pitchFamily="18" charset="0"/>
              </a:rPr>
              <a:t>     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       John-GEN       </a:t>
            </a:r>
            <a:r>
              <a:rPr lang="ko-KR" altLang="en-US" sz="2000" dirty="0" smtClean="0"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  winning</a:t>
            </a:r>
            <a:endParaRPr lang="en-US" altLang="ko-KR" sz="2000" dirty="0">
              <a:latin typeface="Constantia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2000" dirty="0">
                <a:latin typeface="Constantia" pitchFamily="18" charset="0"/>
                <a:cs typeface="Times New Roman" pitchFamily="18" charset="0"/>
              </a:rPr>
              <a:t>     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       ‘</a:t>
            </a:r>
            <a:r>
              <a:rPr lang="en-US" altLang="ko-KR" sz="2000" dirty="0">
                <a:latin typeface="Constantia" pitchFamily="18" charset="0"/>
                <a:cs typeface="Times New Roman" pitchFamily="18" charset="0"/>
              </a:rPr>
              <a:t>John’s winning’</a:t>
            </a:r>
            <a:r>
              <a:rPr lang="ko-KR" altLang="en-US" sz="2000" dirty="0">
                <a:latin typeface="Constantia" pitchFamily="18" charset="0"/>
                <a:cs typeface="Times New Roman" pitchFamily="18" charset="0"/>
              </a:rPr>
              <a:t> </a:t>
            </a:r>
            <a:endParaRPr lang="en-US" altLang="ko-KR" sz="2000" dirty="0" smtClean="0">
              <a:latin typeface="Constantia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altLang="ko-KR" sz="2400" dirty="0" smtClean="0">
              <a:latin typeface="Constantia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altLang="ko-KR" sz="1800" dirty="0">
              <a:latin typeface="Constantia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q"/>
            </a:pPr>
            <a:endParaRPr lang="en-US" altLang="ko-KR" sz="1800" dirty="0" smtClean="0">
              <a:latin typeface="Constantia" pitchFamily="18" charset="0"/>
              <a:cs typeface="Times New Roman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95536" y="188641"/>
            <a:ext cx="7443787" cy="720080"/>
          </a:xfrm>
          <a:prstGeom prst="rect">
            <a:avLst/>
          </a:prstGeom>
        </p:spPr>
        <p:txBody>
          <a:bodyPr vert="horz" rtlCol="0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b="0" kern="1200">
                <a:gradFill flip="none" rotWithShape="1">
                  <a:gsLst>
                    <a:gs pos="0">
                      <a:schemeClr val="tx2"/>
                    </a:gs>
                    <a:gs pos="100000">
                      <a:schemeClr val="tx1"/>
                    </a:gs>
                  </a:gsLst>
                  <a:lin ang="5400000" scaled="1"/>
                  <a:tileRect/>
                </a:gradFill>
                <a:effectLst>
                  <a:innerShdw blurRad="50800" dist="50800" dir="13500000">
                    <a:srgbClr val="000000">
                      <a:alpha val="80000"/>
                    </a:srgbClr>
                  </a:innerShdw>
                </a:effectLst>
                <a:latin typeface="+mj-ea"/>
                <a:ea typeface="+mj-ea"/>
                <a:cs typeface="HY견고딕"/>
              </a:defRPr>
            </a:lvl1pPr>
            <a:lvl2pPr eaLnBrk="1" latinLnBrk="0" hangingPunct="1">
              <a:defRPr kumimoji="0">
                <a:solidFill>
                  <a:schemeClr val="tx2"/>
                </a:solidFill>
              </a:defRPr>
            </a:lvl2pPr>
            <a:lvl3pPr eaLnBrk="1" latinLnBrk="0" hangingPunct="1">
              <a:defRPr kumimoji="0">
                <a:solidFill>
                  <a:schemeClr val="tx2"/>
                </a:solidFill>
              </a:defRPr>
            </a:lvl3pPr>
            <a:lvl4pPr eaLnBrk="1" latinLnBrk="0" hangingPunct="1">
              <a:defRPr kumimoji="0">
                <a:solidFill>
                  <a:schemeClr val="tx2"/>
                </a:solidFill>
              </a:defRPr>
            </a:lvl4pPr>
            <a:lvl5pPr eaLnBrk="1" latinLnBrk="0" hangingPunct="1">
              <a:defRPr kumimoji="0">
                <a:solidFill>
                  <a:schemeClr val="tx2"/>
                </a:solidFill>
              </a:defRPr>
            </a:lvl5pPr>
            <a:lvl6pPr eaLnBrk="1" latinLnBrk="0" hangingPunct="1">
              <a:defRPr kumimoji="0">
                <a:solidFill>
                  <a:schemeClr val="tx2"/>
                </a:solidFill>
              </a:defRPr>
            </a:lvl6pPr>
            <a:lvl7pPr eaLnBrk="1" latinLnBrk="0" hangingPunct="1">
              <a:defRPr kumimoji="0">
                <a:solidFill>
                  <a:schemeClr val="tx2"/>
                </a:solidFill>
              </a:defRPr>
            </a:lvl7pPr>
            <a:lvl8pPr eaLnBrk="1" latinLnBrk="0" hangingPunct="1">
              <a:defRPr kumimoji="0">
                <a:solidFill>
                  <a:schemeClr val="tx2"/>
                </a:solidFill>
              </a:defRPr>
            </a:lvl8pPr>
            <a:lvl9pPr eaLnBrk="1" latinLnBrk="0" hangingPunct="1">
              <a:defRPr kumimoji="0"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en-US" altLang="ko-KR" sz="3200" dirty="0" smtClean="0">
                <a:solidFill>
                  <a:srgbClr val="FBFE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Unpredictable Cases of Particle Ellipsis</a:t>
            </a:r>
            <a:endParaRPr lang="en-US" altLang="ko-KR" sz="3200" dirty="0">
              <a:solidFill>
                <a:srgbClr val="FBFEC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25386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슬라이드 번호 개체 틀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1103253-44B3-4DE3-BCA6-E00D39F8ABC7}" type="slidenum">
              <a:rPr lang="en-US" altLang="ko-KR">
                <a:latin typeface="Times New Roman" pitchFamily="18" charset="0"/>
                <a:cs typeface="Times New Roman" pitchFamily="18" charset="0"/>
              </a:rPr>
              <a:pPr/>
              <a:t>15</a:t>
            </a:fld>
            <a:endParaRPr lang="en-US" altLang="ko-K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536" y="188640"/>
            <a:ext cx="7443787" cy="72008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200" dirty="0" smtClean="0">
                <a:solidFill>
                  <a:srgbClr val="FBFE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Unpredictable Cases of Particle Ellipsis</a:t>
            </a:r>
            <a:endParaRPr lang="en-US" altLang="ko-KR" sz="3200" dirty="0">
              <a:solidFill>
                <a:srgbClr val="FBFEC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23528" y="908720"/>
            <a:ext cx="8424936" cy="540022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  <a:spcBef>
                <a:spcPts val="0"/>
              </a:spcBef>
            </a:pPr>
            <a:endParaRPr lang="en-US" altLang="ko-KR" sz="1700" dirty="0" smtClean="0">
              <a:latin typeface="Constantia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ko-KR" sz="2200" dirty="0" smtClean="0">
                <a:latin typeface="Constantia" pitchFamily="18" charset="0"/>
                <a:cs typeface="Times New Roman" pitchFamily="18" charset="0"/>
              </a:rPr>
              <a:t>[</a:t>
            </a:r>
            <a:r>
              <a:rPr lang="en-US" altLang="ko-KR" sz="3100" dirty="0" smtClean="0">
                <a:latin typeface="Constantia" pitchFamily="18" charset="0"/>
                <a:cs typeface="Times New Roman" pitchFamily="18" charset="0"/>
              </a:rPr>
              <a:t>2] Particles in Light </a:t>
            </a:r>
            <a:r>
              <a:rPr lang="en-US" altLang="ko-KR" sz="3100" dirty="0">
                <a:latin typeface="Constantia" pitchFamily="18" charset="0"/>
                <a:cs typeface="Times New Roman" pitchFamily="18" charset="0"/>
              </a:rPr>
              <a:t>V</a:t>
            </a:r>
            <a:r>
              <a:rPr lang="en-US" altLang="ko-KR" sz="3100" dirty="0" smtClean="0">
                <a:latin typeface="Constantia" pitchFamily="18" charset="0"/>
                <a:cs typeface="Times New Roman" pitchFamily="18" charset="0"/>
              </a:rPr>
              <a:t>erb </a:t>
            </a:r>
            <a:r>
              <a:rPr lang="en-US" altLang="ko-KR" sz="3100" dirty="0">
                <a:latin typeface="Constantia" pitchFamily="18" charset="0"/>
                <a:cs typeface="Times New Roman" pitchFamily="18" charset="0"/>
              </a:rPr>
              <a:t>C</a:t>
            </a:r>
            <a:r>
              <a:rPr lang="en-US" altLang="ko-KR" sz="3100" dirty="0" smtClean="0">
                <a:latin typeface="Constantia" pitchFamily="18" charset="0"/>
                <a:cs typeface="Times New Roman" pitchFamily="18" charset="0"/>
              </a:rPr>
              <a:t>onstructions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altLang="ko-KR" sz="3100" dirty="0" smtClean="0">
              <a:latin typeface="Constantia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en-US" altLang="ko-KR" sz="3100" dirty="0">
                <a:latin typeface="Constantia" pitchFamily="18" charset="0"/>
                <a:cs typeface="Times New Roman" pitchFamily="18" charset="0"/>
              </a:rPr>
              <a:t>L</a:t>
            </a:r>
            <a:r>
              <a:rPr lang="en-US" altLang="ko-KR" sz="3100" dirty="0" smtClean="0">
                <a:latin typeface="Constantia" pitchFamily="18" charset="0"/>
                <a:cs typeface="Times New Roman" pitchFamily="18" charset="0"/>
              </a:rPr>
              <a:t>ight </a:t>
            </a:r>
            <a:r>
              <a:rPr lang="en-US" altLang="ko-KR" sz="3100" dirty="0">
                <a:latin typeface="Constantia" pitchFamily="18" charset="0"/>
                <a:cs typeface="Times New Roman" pitchFamily="18" charset="0"/>
              </a:rPr>
              <a:t>verb </a:t>
            </a:r>
            <a:r>
              <a:rPr lang="en-US" altLang="ko-KR" sz="3100" dirty="0" smtClean="0">
                <a:latin typeface="Constantia" pitchFamily="18" charset="0"/>
                <a:cs typeface="Times New Roman" pitchFamily="18" charset="0"/>
              </a:rPr>
              <a:t>constructions:     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ko-KR" sz="3100" dirty="0" smtClean="0">
                <a:latin typeface="Constantia" pitchFamily="18" charset="0"/>
                <a:cs typeface="Times New Roman" pitchFamily="18" charset="0"/>
              </a:rPr>
              <a:t>      Verbal </a:t>
            </a:r>
            <a:r>
              <a:rPr lang="en-US" altLang="ko-KR" sz="3100" dirty="0">
                <a:latin typeface="Constantia" pitchFamily="18" charset="0"/>
                <a:cs typeface="Times New Roman" pitchFamily="18" charset="0"/>
              </a:rPr>
              <a:t>noun + </a:t>
            </a:r>
            <a:r>
              <a:rPr lang="en-US" altLang="ko-KR" sz="3100" dirty="0" smtClean="0">
                <a:latin typeface="Constantia" pitchFamily="18" charset="0"/>
                <a:cs typeface="Times New Roman" pitchFamily="18" charset="0"/>
              </a:rPr>
              <a:t>light verb(</a:t>
            </a:r>
            <a:r>
              <a:rPr lang="en-US" altLang="ko-KR" sz="3100" i="1" dirty="0" err="1" smtClean="0">
                <a:latin typeface="Constantia" pitchFamily="18" charset="0"/>
                <a:cs typeface="Times New Roman" pitchFamily="18" charset="0"/>
              </a:rPr>
              <a:t>hata</a:t>
            </a:r>
            <a:r>
              <a:rPr lang="en-US" altLang="ko-KR" sz="3100" i="1" dirty="0" smtClean="0">
                <a:latin typeface="Constantia" pitchFamily="18" charset="0"/>
                <a:cs typeface="Times New Roman" pitchFamily="18" charset="0"/>
              </a:rPr>
              <a:t>/</a:t>
            </a:r>
            <a:r>
              <a:rPr lang="en-US" altLang="ko-KR" sz="3100" i="1" dirty="0" err="1" smtClean="0">
                <a:latin typeface="Constantia" pitchFamily="18" charset="0"/>
                <a:cs typeface="Times New Roman" pitchFamily="18" charset="0"/>
              </a:rPr>
              <a:t>toyta</a:t>
            </a:r>
            <a:r>
              <a:rPr lang="en-US" altLang="ko-KR" sz="3100" i="1" dirty="0" smtClean="0">
                <a:latin typeface="Constantia" pitchFamily="18" charset="0"/>
                <a:cs typeface="Times New Roman" pitchFamily="18" charset="0"/>
              </a:rPr>
              <a:t>/</a:t>
            </a:r>
            <a:r>
              <a:rPr lang="en-US" altLang="ko-KR" sz="3100" i="1" dirty="0" err="1" smtClean="0">
                <a:latin typeface="Constantia" pitchFamily="18" charset="0"/>
                <a:cs typeface="Times New Roman" pitchFamily="18" charset="0"/>
              </a:rPr>
              <a:t>sikita</a:t>
            </a:r>
            <a:r>
              <a:rPr lang="en-US" altLang="ko-KR" sz="3100" dirty="0">
                <a:latin typeface="Constantia" pitchFamily="18" charset="0"/>
                <a:cs typeface="Times New Roman" pitchFamily="18" charset="0"/>
              </a:rPr>
              <a:t>) </a:t>
            </a:r>
            <a:endParaRPr lang="en-US" altLang="ko-KR" sz="3100" dirty="0" smtClean="0">
              <a:latin typeface="Constantia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ko-KR" sz="2900" dirty="0"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altLang="ko-KR" sz="2900" dirty="0" smtClean="0">
                <a:latin typeface="Constantia" pitchFamily="18" charset="0"/>
                <a:cs typeface="Times New Roman" pitchFamily="18" charset="0"/>
              </a:rPr>
              <a:t>                                                                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ko-KR" sz="2600" i="1" dirty="0" smtClean="0">
                <a:latin typeface="Constantia" pitchFamily="18" charset="0"/>
                <a:cs typeface="Times New Roman" pitchFamily="18" charset="0"/>
              </a:rPr>
              <a:t>e.g. </a:t>
            </a:r>
            <a:r>
              <a:rPr lang="en-US" altLang="ko-KR" sz="2600" i="1" dirty="0" err="1" smtClean="0">
                <a:latin typeface="Constantia" pitchFamily="18" charset="0"/>
                <a:cs typeface="Times New Roman" pitchFamily="18" charset="0"/>
              </a:rPr>
              <a:t>Silhyen</a:t>
            </a:r>
            <a:r>
              <a:rPr lang="en-US" altLang="ko-KR" sz="2600" dirty="0" smtClean="0">
                <a:latin typeface="Constantia" pitchFamily="18" charset="0"/>
                <a:cs typeface="Times New Roman" pitchFamily="18" charset="0"/>
              </a:rPr>
              <a:t>(accomplishment) + </a:t>
            </a:r>
            <a:r>
              <a:rPr lang="en-US" altLang="ko-KR" sz="2600" i="1" dirty="0" err="1" smtClean="0">
                <a:latin typeface="Constantia" pitchFamily="18" charset="0"/>
                <a:cs typeface="Times New Roman" pitchFamily="18" charset="0"/>
              </a:rPr>
              <a:t>hata</a:t>
            </a:r>
            <a:r>
              <a:rPr lang="en-US" altLang="ko-KR" sz="2600" i="1" dirty="0" smtClean="0">
                <a:latin typeface="Constantia" pitchFamily="18" charset="0"/>
                <a:cs typeface="Times New Roman" pitchFamily="18" charset="0"/>
              </a:rPr>
              <a:t>/</a:t>
            </a:r>
            <a:r>
              <a:rPr lang="en-US" altLang="ko-KR" sz="2600" i="1" dirty="0" err="1" smtClean="0">
                <a:latin typeface="Constantia" pitchFamily="18" charset="0"/>
                <a:cs typeface="Times New Roman" pitchFamily="18" charset="0"/>
              </a:rPr>
              <a:t>toyta</a:t>
            </a:r>
            <a:r>
              <a:rPr lang="en-US" altLang="ko-KR" sz="2600" i="1" dirty="0" smtClean="0">
                <a:latin typeface="Constantia" pitchFamily="18" charset="0"/>
                <a:cs typeface="Times New Roman" pitchFamily="18" charset="0"/>
              </a:rPr>
              <a:t>/</a:t>
            </a:r>
            <a:r>
              <a:rPr lang="en-US" altLang="ko-KR" sz="2600" i="1" dirty="0" err="1" smtClean="0">
                <a:latin typeface="Constantia" pitchFamily="18" charset="0"/>
                <a:cs typeface="Times New Roman" pitchFamily="18" charset="0"/>
              </a:rPr>
              <a:t>sikita</a:t>
            </a:r>
            <a:endParaRPr lang="en-US" altLang="ko-KR" sz="2600" i="1" dirty="0" smtClean="0">
              <a:latin typeface="Constantia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ko-KR" sz="2600" dirty="0"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altLang="ko-KR" sz="2600" dirty="0" smtClean="0">
                <a:latin typeface="Constantia" pitchFamily="18" charset="0"/>
                <a:cs typeface="Times New Roman" pitchFamily="18" charset="0"/>
              </a:rPr>
              <a:t>   (‘accomplish/to be accomplished/to make it accomplish’)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altLang="ko-KR" sz="2600" dirty="0" smtClean="0">
              <a:latin typeface="Constantia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ko-KR" sz="2600" dirty="0" smtClean="0">
                <a:latin typeface="Constantia" pitchFamily="18" charset="0"/>
                <a:cs typeface="Times New Roman" pitchFamily="18" charset="0"/>
              </a:rPr>
              <a:t>  </a:t>
            </a:r>
            <a:r>
              <a:rPr lang="en-US" altLang="ko-KR" sz="2600" dirty="0" err="1" smtClean="0">
                <a:latin typeface="Constantia" pitchFamily="18" charset="0"/>
                <a:cs typeface="Times New Roman" pitchFamily="18" charset="0"/>
              </a:rPr>
              <a:t>i</a:t>
            </a:r>
            <a:r>
              <a:rPr lang="en-US" altLang="ko-KR" sz="2600" dirty="0" smtClean="0">
                <a:latin typeface="Constantia" pitchFamily="18" charset="0"/>
                <a:cs typeface="Times New Roman" pitchFamily="18" charset="0"/>
              </a:rPr>
              <a:t>)  </a:t>
            </a:r>
            <a:r>
              <a:rPr lang="en-US" altLang="ko-KR" sz="2600" i="1" dirty="0" err="1" smtClean="0">
                <a:latin typeface="Constantia" pitchFamily="18" charset="0"/>
                <a:cs typeface="Times New Roman" pitchFamily="18" charset="0"/>
              </a:rPr>
              <a:t>Silhyen</a:t>
            </a:r>
            <a:r>
              <a:rPr lang="en-US" altLang="ko-KR" sz="2600" i="1" dirty="0" smtClean="0">
                <a:latin typeface="Constantia" pitchFamily="18" charset="0"/>
                <a:cs typeface="Times New Roman" pitchFamily="18" charset="0"/>
              </a:rPr>
              <a:t>-</a:t>
            </a:r>
            <a:r>
              <a:rPr lang="en-US" altLang="ko-KR" sz="2600" b="1" i="1" dirty="0" smtClean="0">
                <a:latin typeface="Constantia" pitchFamily="18" charset="0"/>
                <a:cs typeface="Times New Roman" pitchFamily="18" charset="0"/>
              </a:rPr>
              <a:t>ul</a:t>
            </a:r>
            <a:r>
              <a:rPr lang="en-US" altLang="ko-KR" sz="2600" i="1" dirty="0" smtClean="0"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altLang="ko-KR" sz="2600" i="1" dirty="0" err="1" smtClean="0">
                <a:latin typeface="Constantia" pitchFamily="18" charset="0"/>
                <a:cs typeface="Times New Roman" pitchFamily="18" charset="0"/>
              </a:rPr>
              <a:t>hata</a:t>
            </a:r>
            <a:r>
              <a:rPr lang="en-US" altLang="ko-KR" sz="2600" i="1" dirty="0" smtClean="0"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altLang="ko-KR" sz="2600" dirty="0" smtClean="0">
                <a:latin typeface="Constantia" pitchFamily="18" charset="0"/>
                <a:cs typeface="Times New Roman" pitchFamily="18" charset="0"/>
              </a:rPr>
              <a:t>(accomplishment-OBJ do)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ko-KR" sz="2600" dirty="0" smtClean="0">
                <a:latin typeface="Constantia" pitchFamily="18" charset="0"/>
                <a:cs typeface="Times New Roman" pitchFamily="18" charset="0"/>
              </a:rPr>
              <a:t>       </a:t>
            </a:r>
            <a:r>
              <a:rPr lang="en-US" altLang="ko-KR" sz="2600" i="1" dirty="0" err="1" smtClean="0">
                <a:latin typeface="Constantia" pitchFamily="18" charset="0"/>
                <a:cs typeface="Times New Roman" pitchFamily="18" charset="0"/>
              </a:rPr>
              <a:t>Silhyen-</a:t>
            </a:r>
            <a:r>
              <a:rPr lang="en-US" altLang="ko-KR" sz="2600" b="1" i="1" dirty="0" err="1" smtClean="0">
                <a:latin typeface="Constantia" pitchFamily="18" charset="0"/>
                <a:cs typeface="Times New Roman" pitchFamily="18" charset="0"/>
              </a:rPr>
              <a:t>i</a:t>
            </a:r>
            <a:r>
              <a:rPr lang="en-US" altLang="ko-KR" sz="2600" i="1" dirty="0" smtClean="0"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altLang="ko-KR" sz="2600" i="1" dirty="0" err="1" smtClean="0">
                <a:latin typeface="Constantia" pitchFamily="18" charset="0"/>
                <a:cs typeface="Times New Roman" pitchFamily="18" charset="0"/>
              </a:rPr>
              <a:t>toyta</a:t>
            </a:r>
            <a:r>
              <a:rPr lang="en-US" altLang="ko-KR" sz="2600" i="1" dirty="0" smtClean="0"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altLang="ko-KR" sz="2600" dirty="0" smtClean="0">
                <a:latin typeface="Constantia" pitchFamily="18" charset="0"/>
                <a:cs typeface="Times New Roman" pitchFamily="18" charset="0"/>
              </a:rPr>
              <a:t>(accomplishment-SBJ become)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ko-KR" sz="2600" dirty="0" smtClean="0">
                <a:latin typeface="Constantia" pitchFamily="18" charset="0"/>
                <a:cs typeface="Times New Roman" pitchFamily="18" charset="0"/>
              </a:rPr>
              <a:t>       </a:t>
            </a:r>
            <a:r>
              <a:rPr lang="en-US" altLang="ko-KR" sz="2600" i="1" dirty="0" err="1" smtClean="0">
                <a:latin typeface="Constantia" pitchFamily="18" charset="0"/>
                <a:cs typeface="Times New Roman" pitchFamily="18" charset="0"/>
              </a:rPr>
              <a:t>Silhyen</a:t>
            </a:r>
            <a:r>
              <a:rPr lang="en-US" altLang="ko-KR" sz="2600" i="1" dirty="0" smtClean="0">
                <a:latin typeface="Constantia" pitchFamily="18" charset="0"/>
                <a:cs typeface="Times New Roman" pitchFamily="18" charset="0"/>
              </a:rPr>
              <a:t>-</a:t>
            </a:r>
            <a:r>
              <a:rPr lang="en-US" altLang="ko-KR" sz="2600" b="1" i="1" dirty="0" smtClean="0">
                <a:latin typeface="Constantia" pitchFamily="18" charset="0"/>
                <a:cs typeface="Times New Roman" pitchFamily="18" charset="0"/>
              </a:rPr>
              <a:t>ul</a:t>
            </a:r>
            <a:r>
              <a:rPr lang="en-US" altLang="ko-KR" sz="2600" i="1" dirty="0" smtClean="0"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altLang="ko-KR" sz="2600" i="1" dirty="0" err="1" smtClean="0">
                <a:latin typeface="Constantia" pitchFamily="18" charset="0"/>
                <a:cs typeface="Times New Roman" pitchFamily="18" charset="0"/>
              </a:rPr>
              <a:t>sikhita</a:t>
            </a:r>
            <a:r>
              <a:rPr lang="en-US" altLang="ko-KR" sz="2600" i="1" dirty="0" smtClean="0"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altLang="ko-KR" sz="2600" dirty="0" smtClean="0">
                <a:latin typeface="Constantia" pitchFamily="18" charset="0"/>
                <a:cs typeface="Times New Roman" pitchFamily="18" charset="0"/>
              </a:rPr>
              <a:t>(accomplishment-OBJ make)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endParaRPr lang="en-US" altLang="ko-KR" sz="2600" dirty="0">
              <a:latin typeface="Constantia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ko-KR" sz="2600" dirty="0" smtClean="0">
                <a:latin typeface="Constantia" pitchFamily="18" charset="0"/>
                <a:cs typeface="Times New Roman" pitchFamily="18" charset="0"/>
              </a:rPr>
              <a:t>  ii) </a:t>
            </a:r>
            <a:r>
              <a:rPr lang="en-US" altLang="ko-KR" sz="2600" baseline="30000" dirty="0" smtClean="0">
                <a:latin typeface="Constantia" pitchFamily="18" charset="0"/>
                <a:cs typeface="Times New Roman" pitchFamily="18" charset="0"/>
              </a:rPr>
              <a:t>? </a:t>
            </a:r>
            <a:r>
              <a:rPr lang="en-US" altLang="ko-KR" sz="2600" dirty="0" smtClean="0">
                <a:latin typeface="Constantia" pitchFamily="18" charset="0"/>
                <a:cs typeface="Times New Roman" pitchFamily="18" charset="0"/>
              </a:rPr>
              <a:t>John-</a:t>
            </a:r>
            <a:r>
              <a:rPr lang="en-US" altLang="ko-KR" sz="2600" dirty="0" err="1" smtClean="0">
                <a:latin typeface="Constantia" pitchFamily="18" charset="0"/>
                <a:cs typeface="Times New Roman" pitchFamily="18" charset="0"/>
              </a:rPr>
              <a:t>i</a:t>
            </a:r>
            <a:r>
              <a:rPr lang="en-US" altLang="ko-KR" sz="2600" dirty="0" smtClean="0">
                <a:latin typeface="Constantia" pitchFamily="18" charset="0"/>
                <a:cs typeface="Times New Roman" pitchFamily="18" charset="0"/>
              </a:rPr>
              <a:t>     </a:t>
            </a:r>
            <a:r>
              <a:rPr lang="en-US" altLang="ko-KR" sz="2600" dirty="0" err="1" smtClean="0">
                <a:latin typeface="Constantia" pitchFamily="18" charset="0"/>
                <a:cs typeface="Times New Roman" pitchFamily="18" charset="0"/>
              </a:rPr>
              <a:t>kkum</a:t>
            </a:r>
            <a:r>
              <a:rPr lang="en-US" altLang="ko-KR" sz="2600" dirty="0" smtClean="0">
                <a:latin typeface="Constantia" pitchFamily="18" charset="0"/>
                <a:cs typeface="Times New Roman" pitchFamily="18" charset="0"/>
              </a:rPr>
              <a:t>-</a:t>
            </a:r>
            <a:r>
              <a:rPr lang="en-US" altLang="ko-KR" sz="2600" b="1" dirty="0" smtClean="0">
                <a:latin typeface="Constantia" pitchFamily="18" charset="0"/>
                <a:cs typeface="Times New Roman" pitchFamily="18" charset="0"/>
              </a:rPr>
              <a:t>ul</a:t>
            </a:r>
            <a:r>
              <a:rPr lang="en-US" altLang="ko-KR" sz="2600" dirty="0" smtClean="0">
                <a:latin typeface="Constantia" pitchFamily="18" charset="0"/>
                <a:cs typeface="Times New Roman" pitchFamily="18" charset="0"/>
              </a:rPr>
              <a:t>        </a:t>
            </a:r>
            <a:r>
              <a:rPr lang="en-US" altLang="ko-KR" sz="2600" dirty="0" err="1" smtClean="0">
                <a:latin typeface="Constantia" pitchFamily="18" charset="0"/>
                <a:cs typeface="Times New Roman" pitchFamily="18" charset="0"/>
              </a:rPr>
              <a:t>shlhyen</a:t>
            </a:r>
            <a:r>
              <a:rPr lang="en-US" altLang="ko-KR" sz="2600" dirty="0" smtClean="0">
                <a:latin typeface="Constantia" pitchFamily="18" charset="0"/>
                <a:cs typeface="Times New Roman" pitchFamily="18" charset="0"/>
              </a:rPr>
              <a:t>-</a:t>
            </a:r>
            <a:r>
              <a:rPr lang="en-US" altLang="ko-KR" sz="2600" b="1" dirty="0" smtClean="0">
                <a:latin typeface="Constantia" pitchFamily="18" charset="0"/>
                <a:cs typeface="Times New Roman" pitchFamily="18" charset="0"/>
              </a:rPr>
              <a:t>ul</a:t>
            </a:r>
            <a:r>
              <a:rPr lang="en-US" altLang="ko-KR" sz="2600" dirty="0" smtClean="0">
                <a:latin typeface="Constantia" pitchFamily="18" charset="0"/>
                <a:cs typeface="Times New Roman" pitchFamily="18" charset="0"/>
              </a:rPr>
              <a:t>                    </a:t>
            </a:r>
            <a:r>
              <a:rPr lang="en-US" altLang="ko-KR" sz="2600" dirty="0" err="1" smtClean="0">
                <a:latin typeface="Constantia" pitchFamily="18" charset="0"/>
                <a:cs typeface="Times New Roman" pitchFamily="18" charset="0"/>
              </a:rPr>
              <a:t>hayssta</a:t>
            </a:r>
            <a:r>
              <a:rPr lang="en-US" altLang="ko-KR" sz="2600" dirty="0" smtClean="0">
                <a:latin typeface="Constantia" pitchFamily="18" charset="0"/>
                <a:cs typeface="Times New Roman" pitchFamily="18" charset="0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ko-KR" sz="2600" dirty="0" smtClean="0">
                <a:latin typeface="Constantia" pitchFamily="18" charset="0"/>
                <a:cs typeface="Times New Roman" pitchFamily="18" charset="0"/>
              </a:rPr>
              <a:t>         J-SBJ       dream-OBJ    accomplishment-OBJ  did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ko-KR" sz="2600" dirty="0" smtClean="0">
                <a:latin typeface="Constantia" pitchFamily="18" charset="0"/>
                <a:cs typeface="Times New Roman" pitchFamily="18" charset="0"/>
              </a:rPr>
              <a:t>        ‘John accomplished his dream’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altLang="ko-KR" sz="2900" dirty="0" smtClean="0">
              <a:latin typeface="Constantia" pitchFamily="18" charset="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altLang="ko-KR" sz="2600" dirty="0" smtClean="0">
              <a:latin typeface="Constant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13235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슬라이드 번호 개체 틀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1103253-44B3-4DE3-BCA6-E00D39F8ABC7}" type="slidenum">
              <a:rPr lang="en-US" altLang="ko-KR">
                <a:latin typeface="Times New Roman" pitchFamily="18" charset="0"/>
                <a:cs typeface="Times New Roman" pitchFamily="18" charset="0"/>
              </a:rPr>
              <a:pPr/>
              <a:t>16</a:t>
            </a:fld>
            <a:endParaRPr lang="en-US" altLang="ko-K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116632"/>
            <a:ext cx="7443787" cy="99377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200" dirty="0" smtClean="0">
                <a:solidFill>
                  <a:srgbClr val="FBFE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Unpredictable Cases of Particle Ellipsis</a:t>
            </a:r>
            <a:endParaRPr lang="en-US" altLang="ko-KR" sz="3200" dirty="0">
              <a:solidFill>
                <a:srgbClr val="FBFEC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95536" y="1124744"/>
            <a:ext cx="8352928" cy="518457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[3]  </a:t>
            </a:r>
            <a: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  <a:t>Optional Particles with Bound </a:t>
            </a:r>
            <a:r>
              <a:rPr lang="en-US" altLang="ko-KR" sz="2400" dirty="0">
                <a:latin typeface="Constantia" pitchFamily="18" charset="0"/>
                <a:cs typeface="Times New Roman" pitchFamily="18" charset="0"/>
              </a:rPr>
              <a:t>N</a:t>
            </a:r>
            <a: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  <a:t>ouns (or Defective </a:t>
            </a:r>
            <a:r>
              <a:rPr lang="en-US" altLang="ko-KR" sz="2400" dirty="0">
                <a:latin typeface="Constantia" pitchFamily="18" charset="0"/>
                <a:cs typeface="Times New Roman" pitchFamily="18" charset="0"/>
              </a:rPr>
              <a:t>N</a:t>
            </a:r>
            <a: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  <a:t>ouns)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altLang="ko-KR" sz="2400" dirty="0" smtClean="0">
              <a:latin typeface="Constantia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q"/>
            </a:pPr>
            <a:r>
              <a:rPr lang="en-US" altLang="ko-KR" sz="2600" dirty="0" smtClean="0">
                <a:latin typeface="Constantia" pitchFamily="18" charset="0"/>
                <a:cs typeface="Times New Roman" pitchFamily="18" charset="0"/>
              </a:rPr>
              <a:t>Bound nouns tend to combine a certain type of particle. </a:t>
            </a:r>
          </a:p>
          <a:p>
            <a:pPr>
              <a:lnSpc>
                <a:spcPct val="120000"/>
              </a:lnSpc>
              <a:buNone/>
            </a:pPr>
            <a:r>
              <a:rPr lang="en-US" altLang="ko-KR" sz="2200" i="1" dirty="0" smtClean="0">
                <a:latin typeface="Constantia" pitchFamily="18" charset="0"/>
                <a:cs typeface="Times New Roman" pitchFamily="18" charset="0"/>
              </a:rPr>
              <a:t>     </a:t>
            </a:r>
            <a:r>
              <a:rPr lang="en-US" altLang="ko-KR" sz="2200" i="1" dirty="0" err="1" smtClean="0">
                <a:latin typeface="Constantia" pitchFamily="18" charset="0"/>
                <a:cs typeface="Times New Roman" pitchFamily="18" charset="0"/>
              </a:rPr>
              <a:t>tey</a:t>
            </a:r>
            <a:r>
              <a:rPr lang="en-US" altLang="ko-KR" sz="2200" dirty="0" smtClean="0">
                <a:latin typeface="Constantia" pitchFamily="18" charset="0"/>
                <a:cs typeface="Times New Roman" pitchFamily="18" charset="0"/>
              </a:rPr>
              <a:t> (‘place’), </a:t>
            </a:r>
            <a:r>
              <a:rPr lang="en-US" altLang="ko-KR" sz="2200" i="1" dirty="0" err="1" smtClean="0">
                <a:latin typeface="Constantia" pitchFamily="18" charset="0"/>
                <a:cs typeface="Times New Roman" pitchFamily="18" charset="0"/>
              </a:rPr>
              <a:t>ttay</a:t>
            </a:r>
            <a:r>
              <a:rPr lang="en-US" altLang="ko-KR" sz="2200" dirty="0" smtClean="0">
                <a:latin typeface="Constantia" pitchFamily="18" charset="0"/>
                <a:cs typeface="Times New Roman" pitchFamily="18" charset="0"/>
              </a:rPr>
              <a:t> (‘time’), </a:t>
            </a:r>
            <a:r>
              <a:rPr lang="en-US" altLang="ko-KR" sz="2200" i="1" dirty="0" err="1" smtClean="0">
                <a:latin typeface="Constantia" pitchFamily="18" charset="0"/>
                <a:cs typeface="Times New Roman" pitchFamily="18" charset="0"/>
              </a:rPr>
              <a:t>swu</a:t>
            </a:r>
            <a:r>
              <a:rPr lang="en-US" altLang="ko-KR" sz="2200" dirty="0" smtClean="0">
                <a:latin typeface="Constantia" pitchFamily="18" charset="0"/>
                <a:cs typeface="Times New Roman" pitchFamily="18" charset="0"/>
              </a:rPr>
              <a:t> (‘way’), </a:t>
            </a:r>
            <a:r>
              <a:rPr lang="en-US" altLang="ko-KR" sz="2200" i="1" dirty="0" err="1" smtClean="0">
                <a:latin typeface="Constantia" pitchFamily="18" charset="0"/>
                <a:cs typeface="Times New Roman" pitchFamily="18" charset="0"/>
              </a:rPr>
              <a:t>ke</a:t>
            </a:r>
            <a:r>
              <a:rPr lang="en-US" altLang="ko-KR" sz="2200" i="1" dirty="0" smtClean="0">
                <a:latin typeface="Constantia" pitchFamily="18" charset="0"/>
                <a:cs typeface="Times New Roman" pitchFamily="18" charset="0"/>
              </a:rPr>
              <a:t>(s)</a:t>
            </a:r>
            <a:r>
              <a:rPr lang="en-US" altLang="ko-KR" sz="2200" dirty="0" smtClean="0">
                <a:latin typeface="Constantia" pitchFamily="18" charset="0"/>
                <a:cs typeface="Times New Roman" pitchFamily="18" charset="0"/>
              </a:rPr>
              <a:t> (‘thing’), </a:t>
            </a:r>
            <a:r>
              <a:rPr lang="en-US" altLang="ko-KR" sz="2200" i="1" dirty="0" err="1" smtClean="0">
                <a:latin typeface="Constantia" pitchFamily="18" charset="0"/>
                <a:cs typeface="Times New Roman" pitchFamily="18" charset="0"/>
              </a:rPr>
              <a:t>cwul</a:t>
            </a:r>
            <a:r>
              <a:rPr lang="en-US" altLang="ko-KR" sz="2200" dirty="0" smtClean="0">
                <a:latin typeface="Constantia" pitchFamily="18" charset="0"/>
                <a:cs typeface="Times New Roman" pitchFamily="18" charset="0"/>
              </a:rPr>
              <a:t> (‘way’), </a:t>
            </a:r>
            <a:r>
              <a:rPr lang="en-US" altLang="ko-KR" sz="2200" i="1" dirty="0" smtClean="0">
                <a:latin typeface="Constantia" pitchFamily="18" charset="0"/>
                <a:cs typeface="Times New Roman" pitchFamily="18" charset="0"/>
              </a:rPr>
              <a:t>check</a:t>
            </a:r>
            <a:r>
              <a:rPr lang="en-US" altLang="ko-KR" sz="2200" dirty="0" smtClean="0">
                <a:latin typeface="Constantia" pitchFamily="18" charset="0"/>
                <a:cs typeface="Times New Roman" pitchFamily="18" charset="0"/>
              </a:rPr>
              <a:t> (‘pretense’) etc. </a:t>
            </a:r>
          </a:p>
          <a:p>
            <a:pPr>
              <a:lnSpc>
                <a:spcPct val="120000"/>
              </a:lnSpc>
              <a:buNone/>
            </a:pPr>
            <a:r>
              <a:rPr lang="en-US" altLang="ko-KR" sz="2600" dirty="0" smtClean="0">
                <a:latin typeface="Constantia" pitchFamily="18" charset="0"/>
                <a:cs typeface="Times New Roman" pitchFamily="18" charset="0"/>
              </a:rPr>
              <a:t>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ko-KR" altLang="en-US" sz="2600" dirty="0" smtClean="0">
                <a:latin typeface="Constantia" pitchFamily="18" charset="0"/>
                <a:cs typeface="Times New Roman" pitchFamily="18" charset="0"/>
              </a:rPr>
              <a:t>  </a:t>
            </a:r>
            <a:r>
              <a:rPr lang="en-US" altLang="ko-KR" sz="2600" dirty="0" smtClean="0">
                <a:latin typeface="Constantia" pitchFamily="18" charset="0"/>
                <a:cs typeface="Times New Roman" pitchFamily="18" charset="0"/>
              </a:rPr>
              <a:t>e.g</a:t>
            </a:r>
            <a:r>
              <a:rPr lang="en-US" altLang="ko-KR" sz="2200" dirty="0" smtClean="0">
                <a:latin typeface="Constantia" pitchFamily="18" charset="0"/>
                <a:cs typeface="Times New Roman" pitchFamily="18" charset="0"/>
              </a:rPr>
              <a:t>.  </a:t>
            </a:r>
            <a:r>
              <a:rPr lang="ko-KR" altLang="en-US" sz="2200" dirty="0" smtClean="0">
                <a:latin typeface="Constantia" pitchFamily="18" charset="0"/>
                <a:cs typeface="Times New Roman" pitchFamily="18" charset="0"/>
              </a:rPr>
              <a:t>학교</a:t>
            </a:r>
            <a:r>
              <a:rPr lang="en-US" altLang="ko-KR" sz="2200" dirty="0" smtClean="0">
                <a:latin typeface="Constantia" pitchFamily="18" charset="0"/>
                <a:cs typeface="Times New Roman" pitchFamily="18" charset="0"/>
              </a:rPr>
              <a:t>-</a:t>
            </a:r>
            <a:r>
              <a:rPr lang="ko-KR" altLang="en-US" sz="2200" dirty="0" smtClean="0">
                <a:latin typeface="Constantia" pitchFamily="18" charset="0"/>
                <a:cs typeface="Times New Roman" pitchFamily="18" charset="0"/>
              </a:rPr>
              <a:t>에서</a:t>
            </a:r>
            <a:r>
              <a:rPr lang="en-US" altLang="ko-KR" sz="2200" dirty="0" smtClean="0">
                <a:latin typeface="Constantia" pitchFamily="18" charset="0"/>
                <a:cs typeface="Times New Roman" pitchFamily="18" charset="0"/>
              </a:rPr>
              <a:t>     </a:t>
            </a:r>
            <a:r>
              <a:rPr lang="ko-KR" altLang="en-US" sz="2200" dirty="0" smtClean="0">
                <a:latin typeface="Constantia" pitchFamily="18" charset="0"/>
                <a:cs typeface="Times New Roman" pitchFamily="18" charset="0"/>
              </a:rPr>
              <a:t>공부할             </a:t>
            </a:r>
            <a:r>
              <a:rPr lang="ko-KR" altLang="en-US" sz="2200" dirty="0" smtClean="0">
                <a:solidFill>
                  <a:schemeClr val="accent2"/>
                </a:solidFill>
                <a:latin typeface="Constantia" pitchFamily="18" charset="0"/>
                <a:cs typeface="Times New Roman" pitchFamily="18" charset="0"/>
              </a:rPr>
              <a:t>수</a:t>
            </a:r>
            <a:r>
              <a:rPr lang="en-US" altLang="ko-KR" sz="2200" dirty="0" smtClean="0">
                <a:solidFill>
                  <a:schemeClr val="accent2"/>
                </a:solidFill>
                <a:latin typeface="Constantia" pitchFamily="18" charset="0"/>
                <a:cs typeface="Times New Roman" pitchFamily="18" charset="0"/>
              </a:rPr>
              <a:t>(-</a:t>
            </a:r>
            <a:r>
              <a:rPr lang="ko-KR" altLang="en-US" sz="2200" dirty="0" smtClean="0">
                <a:solidFill>
                  <a:schemeClr val="accent2"/>
                </a:solidFill>
                <a:latin typeface="Constantia" pitchFamily="18" charset="0"/>
                <a:cs typeface="Times New Roman" pitchFamily="18" charset="0"/>
              </a:rPr>
              <a:t>가</a:t>
            </a:r>
            <a:r>
              <a:rPr lang="en-US" altLang="ko-KR" sz="2200" dirty="0" smtClean="0">
                <a:solidFill>
                  <a:schemeClr val="accent2"/>
                </a:solidFill>
                <a:latin typeface="Constantia" pitchFamily="18" charset="0"/>
                <a:cs typeface="Times New Roman" pitchFamily="18" charset="0"/>
              </a:rPr>
              <a:t>)</a:t>
            </a:r>
            <a:r>
              <a:rPr lang="ko-KR" altLang="en-US" sz="2200" dirty="0" smtClean="0">
                <a:solidFill>
                  <a:schemeClr val="accent2"/>
                </a:solidFill>
                <a:latin typeface="Constantia" pitchFamily="18" charset="0"/>
                <a:cs typeface="Times New Roman" pitchFamily="18" charset="0"/>
              </a:rPr>
              <a:t>        있다 </a:t>
            </a:r>
            <a:endParaRPr lang="en-US" altLang="ko-KR" sz="2200" dirty="0" smtClean="0">
              <a:solidFill>
                <a:schemeClr val="accent2"/>
              </a:solidFill>
              <a:latin typeface="Constantia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ko-KR" sz="2200" dirty="0" smtClean="0">
                <a:latin typeface="Constantia" pitchFamily="18" charset="0"/>
                <a:cs typeface="Times New Roman" pitchFamily="18" charset="0"/>
              </a:rPr>
              <a:t>           </a:t>
            </a:r>
            <a:r>
              <a:rPr lang="en-US" altLang="ko-KR" sz="2200" dirty="0" err="1" smtClean="0">
                <a:latin typeface="Constantia" pitchFamily="18" charset="0"/>
                <a:cs typeface="Times New Roman" pitchFamily="18" charset="0"/>
              </a:rPr>
              <a:t>hakkyo-eyse</a:t>
            </a:r>
            <a:r>
              <a:rPr lang="en-US" altLang="ko-KR" sz="2200" dirty="0" smtClean="0">
                <a:latin typeface="Constantia" pitchFamily="18" charset="0"/>
                <a:cs typeface="Times New Roman" pitchFamily="18" charset="0"/>
              </a:rPr>
              <a:t>   </a:t>
            </a:r>
            <a:r>
              <a:rPr lang="en-US" altLang="ko-KR" sz="2200" dirty="0" err="1" smtClean="0">
                <a:latin typeface="Constantia" pitchFamily="18" charset="0"/>
                <a:cs typeface="Times New Roman" pitchFamily="18" charset="0"/>
              </a:rPr>
              <a:t>kongpwuha</a:t>
            </a:r>
            <a:r>
              <a:rPr lang="en-US" altLang="ko-KR" sz="2200" dirty="0" smtClean="0">
                <a:latin typeface="Constantia" pitchFamily="18" charset="0"/>
                <a:cs typeface="Times New Roman" pitchFamily="18" charset="0"/>
              </a:rPr>
              <a:t>-l  </a:t>
            </a:r>
            <a:r>
              <a:rPr lang="en-US" altLang="ko-KR" sz="2200" dirty="0" err="1" smtClean="0">
                <a:solidFill>
                  <a:schemeClr val="accent2"/>
                </a:solidFill>
                <a:latin typeface="Constantia" pitchFamily="18" charset="0"/>
                <a:cs typeface="Times New Roman" pitchFamily="18" charset="0"/>
              </a:rPr>
              <a:t>swu</a:t>
            </a:r>
            <a:r>
              <a:rPr lang="en-US" altLang="ko-KR" sz="2200" dirty="0" smtClean="0">
                <a:solidFill>
                  <a:schemeClr val="accent2"/>
                </a:solidFill>
                <a:latin typeface="Constantia" pitchFamily="18" charset="0"/>
                <a:cs typeface="Times New Roman" pitchFamily="18" charset="0"/>
              </a:rPr>
              <a:t>(-ka)     </a:t>
            </a:r>
            <a:r>
              <a:rPr lang="en-US" altLang="ko-KR" sz="2200" dirty="0" err="1" smtClean="0">
                <a:solidFill>
                  <a:schemeClr val="accent2"/>
                </a:solidFill>
                <a:latin typeface="Constantia" pitchFamily="18" charset="0"/>
                <a:cs typeface="Times New Roman" pitchFamily="18" charset="0"/>
              </a:rPr>
              <a:t>issta</a:t>
            </a:r>
            <a:r>
              <a:rPr lang="en-US" altLang="ko-KR" sz="2200" dirty="0" smtClean="0">
                <a:solidFill>
                  <a:schemeClr val="accent2"/>
                </a:solidFill>
                <a:latin typeface="Constantia" pitchFamily="18" charset="0"/>
                <a:cs typeface="Times New Roman" pitchFamily="18" charset="0"/>
              </a:rPr>
              <a:t>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ko-KR" sz="2200" dirty="0" smtClean="0">
                <a:latin typeface="Constantia" pitchFamily="18" charset="0"/>
                <a:cs typeface="Times New Roman" pitchFamily="18" charset="0"/>
              </a:rPr>
              <a:t>           school-at        study-REL       way(-SBJ)  exist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ko-KR" sz="2200" dirty="0" smtClean="0">
                <a:latin typeface="Constantia" pitchFamily="18" charset="0"/>
                <a:cs typeface="Times New Roman" pitchFamily="18" charset="0"/>
              </a:rPr>
              <a:t>           ‘It is possible to study at school’ 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ko-KR" sz="2000" dirty="0" smtClean="0">
              <a:latin typeface="Constantia" pitchFamily="18" charset="0"/>
              <a:cs typeface="Times New Roman" pitchFamily="18" charset="0"/>
            </a:endParaRPr>
          </a:p>
          <a:p>
            <a:pPr marL="344488" indent="-344488">
              <a:lnSpc>
                <a:spcPct val="120000"/>
              </a:lnSpc>
              <a:buNone/>
            </a:pPr>
            <a:endParaRPr lang="en-US" sz="2000" dirty="0" smtClean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36181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539552" y="1196753"/>
            <a:ext cx="8208912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4488" indent="-344488">
              <a:lnSpc>
                <a:spcPct val="120000"/>
              </a:lnSpc>
              <a:buNone/>
            </a:pPr>
            <a: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  <a:t>[4] Mandatory Non-occurrences of Particles:  Compounds,  Idioms or Formulaic Expressions</a:t>
            </a:r>
          </a:p>
          <a:p>
            <a:pPr marL="0" indent="0">
              <a:lnSpc>
                <a:spcPct val="90000"/>
              </a:lnSpc>
              <a:buNone/>
            </a:pPr>
            <a:endParaRPr lang="en-US" sz="2200" dirty="0" smtClean="0">
              <a:latin typeface="Constantia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200" dirty="0" smtClean="0">
                <a:latin typeface="Constantia" pitchFamily="18" charset="0"/>
              </a:rPr>
              <a:t>     Noun Compound:</a:t>
            </a:r>
          </a:p>
          <a:p>
            <a:pPr marL="0" indent="0">
              <a:buNone/>
            </a:pPr>
            <a:endParaRPr lang="en-US" sz="2200" dirty="0" smtClean="0">
              <a:latin typeface="Constantia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Constantia" pitchFamily="18" charset="0"/>
              </a:rPr>
              <a:t>	e.g.     [</a:t>
            </a:r>
            <a:r>
              <a:rPr lang="en-US" sz="2200" i="1" dirty="0" err="1" smtClean="0">
                <a:latin typeface="Constantia" pitchFamily="18" charset="0"/>
              </a:rPr>
              <a:t>palcen+</a:t>
            </a:r>
            <a:r>
              <a:rPr lang="en-US" sz="2200" i="1" dirty="0" err="1" smtClean="0">
                <a:solidFill>
                  <a:schemeClr val="accent2"/>
                </a:solidFill>
                <a:latin typeface="Constantia" pitchFamily="18" charset="0"/>
              </a:rPr>
              <a:t>Ø</a:t>
            </a:r>
            <a:r>
              <a:rPr lang="en-US" sz="2200" dirty="0" smtClean="0">
                <a:solidFill>
                  <a:schemeClr val="accent2"/>
                </a:solidFill>
                <a:latin typeface="Constantia" pitchFamily="18" charset="0"/>
              </a:rPr>
              <a:t>(*</a:t>
            </a:r>
            <a:r>
              <a:rPr lang="en-US" sz="2200" i="1" dirty="0" smtClean="0">
                <a:solidFill>
                  <a:schemeClr val="accent2"/>
                </a:solidFill>
                <a:latin typeface="Constantia" pitchFamily="18" charset="0"/>
              </a:rPr>
              <a:t>-</a:t>
            </a:r>
            <a:r>
              <a:rPr lang="en-US" sz="2200" i="1" dirty="0" err="1" smtClean="0">
                <a:solidFill>
                  <a:schemeClr val="accent2"/>
                </a:solidFill>
                <a:latin typeface="Constantia" pitchFamily="18" charset="0"/>
              </a:rPr>
              <a:t>uy</a:t>
            </a:r>
            <a:r>
              <a:rPr lang="en-US" sz="2200" dirty="0" smtClean="0">
                <a:solidFill>
                  <a:schemeClr val="accent2"/>
                </a:solidFill>
                <a:latin typeface="Constantia" pitchFamily="18" charset="0"/>
              </a:rPr>
              <a:t>)</a:t>
            </a:r>
            <a:r>
              <a:rPr lang="en-US" sz="2200" i="1" dirty="0" smtClean="0">
                <a:solidFill>
                  <a:schemeClr val="accent2"/>
                </a:solidFill>
                <a:latin typeface="Constantia" pitchFamily="18" charset="0"/>
              </a:rPr>
              <a:t> </a:t>
            </a:r>
            <a:r>
              <a:rPr lang="en-US" sz="2200" i="1" dirty="0" err="1" smtClean="0">
                <a:latin typeface="Constantia" pitchFamily="18" charset="0"/>
              </a:rPr>
              <a:t>keyhwoyk+Ø</a:t>
            </a:r>
            <a:r>
              <a:rPr lang="en-US" sz="2200" dirty="0" smtClean="0">
                <a:solidFill>
                  <a:schemeClr val="accent2"/>
                </a:solidFill>
                <a:latin typeface="Constantia" pitchFamily="18" charset="0"/>
              </a:rPr>
              <a:t>(*</a:t>
            </a:r>
            <a:r>
              <a:rPr lang="en-US" sz="2200" i="1" dirty="0" smtClean="0">
                <a:solidFill>
                  <a:schemeClr val="accent2"/>
                </a:solidFill>
                <a:latin typeface="Constantia" pitchFamily="18" charset="0"/>
              </a:rPr>
              <a:t>-</a:t>
            </a:r>
            <a:r>
              <a:rPr lang="en-US" sz="2200" i="1" dirty="0" err="1" smtClean="0">
                <a:solidFill>
                  <a:schemeClr val="accent2"/>
                </a:solidFill>
                <a:latin typeface="Constantia" pitchFamily="18" charset="0"/>
              </a:rPr>
              <a:t>uy</a:t>
            </a:r>
            <a:r>
              <a:rPr lang="en-US" sz="2200" dirty="0" smtClean="0">
                <a:latin typeface="Constantia" pitchFamily="18" charset="0"/>
              </a:rPr>
              <a:t>)</a:t>
            </a:r>
            <a:r>
              <a:rPr lang="en-US" sz="2200" i="1" dirty="0" smtClean="0">
                <a:latin typeface="Constantia" pitchFamily="18" charset="0"/>
              </a:rPr>
              <a:t>  </a:t>
            </a:r>
            <a:r>
              <a:rPr lang="en-US" sz="2200" i="1" dirty="0" err="1" smtClean="0">
                <a:latin typeface="Constantia" pitchFamily="18" charset="0"/>
              </a:rPr>
              <a:t>pokose</a:t>
            </a:r>
            <a:r>
              <a:rPr lang="en-US" sz="2200" dirty="0" smtClean="0">
                <a:latin typeface="Constantia" pitchFamily="18" charset="0"/>
              </a:rPr>
              <a:t>] </a:t>
            </a:r>
          </a:p>
          <a:p>
            <a:pPr marL="0" indent="0">
              <a:buNone/>
            </a:pPr>
            <a:r>
              <a:rPr lang="en-US" sz="2200" dirty="0" smtClean="0">
                <a:latin typeface="Constantia" pitchFamily="18" charset="0"/>
              </a:rPr>
              <a:t>           </a:t>
            </a:r>
            <a:r>
              <a:rPr lang="en-US" sz="2200" dirty="0">
                <a:latin typeface="Constantia" pitchFamily="18" charset="0"/>
              </a:rPr>
              <a:t> </a:t>
            </a:r>
            <a:r>
              <a:rPr lang="en-US" sz="2200" dirty="0" smtClean="0">
                <a:latin typeface="Constantia" pitchFamily="18" charset="0"/>
              </a:rPr>
              <a:t>               'development    plan                          report'. </a:t>
            </a:r>
            <a:endParaRPr lang="en-US" altLang="ko-KR" sz="2200" dirty="0" smtClean="0">
              <a:latin typeface="Constantia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200" i="1" dirty="0" smtClean="0">
              <a:latin typeface="Constantia" pitchFamily="18" charset="0"/>
            </a:endParaRPr>
          </a:p>
          <a:p>
            <a:pPr>
              <a:buNone/>
            </a:pPr>
            <a:r>
              <a:rPr lang="en-US" sz="2200" i="1" dirty="0" smtClean="0">
                <a:latin typeface="Constantia" pitchFamily="18" charset="0"/>
              </a:rPr>
              <a:t>     </a:t>
            </a:r>
            <a:r>
              <a:rPr lang="en-US" sz="2200" dirty="0" smtClean="0">
                <a:latin typeface="Constantia" pitchFamily="18" charset="0"/>
              </a:rPr>
              <a:t>Formulaic Expressions:</a:t>
            </a:r>
          </a:p>
          <a:p>
            <a:pPr>
              <a:buNone/>
            </a:pPr>
            <a:endParaRPr lang="en-US" sz="2200" dirty="0" smtClean="0">
              <a:latin typeface="Constantia" pitchFamily="18" charset="0"/>
            </a:endParaRPr>
          </a:p>
          <a:p>
            <a:pPr>
              <a:buNone/>
            </a:pPr>
            <a:r>
              <a:rPr lang="en-US" sz="2200" dirty="0" smtClean="0">
                <a:latin typeface="Constantia" pitchFamily="18" charset="0"/>
              </a:rPr>
              <a:t>	e.g.     </a:t>
            </a:r>
            <a:r>
              <a:rPr lang="en-US" sz="2200" i="1" dirty="0" err="1" smtClean="0">
                <a:latin typeface="Constantia" pitchFamily="18" charset="0"/>
              </a:rPr>
              <a:t>kes</a:t>
            </a:r>
            <a:r>
              <a:rPr lang="en-US" sz="2200" i="1" dirty="0" smtClean="0">
                <a:latin typeface="Constantia" pitchFamily="18" charset="0"/>
              </a:rPr>
              <a:t>-</a:t>
            </a:r>
            <a:r>
              <a:rPr lang="en-US" sz="2200" i="1" dirty="0" smtClean="0">
                <a:solidFill>
                  <a:schemeClr val="accent2"/>
                </a:solidFill>
                <a:latin typeface="Constantia" pitchFamily="18" charset="0"/>
              </a:rPr>
              <a:t>(*</a:t>
            </a:r>
            <a:r>
              <a:rPr lang="en-US" sz="2200" i="1" dirty="0" err="1" smtClean="0">
                <a:solidFill>
                  <a:schemeClr val="accent2"/>
                </a:solidFill>
                <a:latin typeface="Constantia" pitchFamily="18" charset="0"/>
              </a:rPr>
              <a:t>kwa</a:t>
            </a:r>
            <a:r>
              <a:rPr lang="en-US" sz="2200" i="1" dirty="0" smtClean="0">
                <a:solidFill>
                  <a:schemeClr val="accent2"/>
                </a:solidFill>
                <a:latin typeface="Constantia" pitchFamily="18" charset="0"/>
              </a:rPr>
              <a:t>)</a:t>
            </a:r>
            <a:r>
              <a:rPr lang="en-US" sz="2200" i="1" dirty="0" smtClean="0">
                <a:latin typeface="Constantia" pitchFamily="18" charset="0"/>
              </a:rPr>
              <a:t>+ </a:t>
            </a:r>
            <a:r>
              <a:rPr lang="en-US" sz="2200" i="1" dirty="0" err="1" smtClean="0">
                <a:latin typeface="Constantia" pitchFamily="18" charset="0"/>
              </a:rPr>
              <a:t>kathta</a:t>
            </a:r>
            <a:r>
              <a:rPr lang="en-US" sz="2200" dirty="0" smtClean="0">
                <a:latin typeface="Constantia" pitchFamily="18" charset="0"/>
              </a:rPr>
              <a:t> (thing-(*with) + similar) 'seem‘</a:t>
            </a:r>
          </a:p>
          <a:p>
            <a:pPr>
              <a:buNone/>
            </a:pPr>
            <a:r>
              <a:rPr lang="en-US" sz="2200" dirty="0" smtClean="0">
                <a:latin typeface="Constantia" pitchFamily="18" charset="0"/>
              </a:rPr>
              <a:t>                         </a:t>
            </a:r>
            <a:r>
              <a:rPr lang="en-US" sz="2200" i="1" dirty="0" err="1" smtClean="0">
                <a:latin typeface="Constantia" pitchFamily="18" charset="0"/>
              </a:rPr>
              <a:t>ke</a:t>
            </a:r>
            <a:r>
              <a:rPr lang="en-US" sz="2200" i="1" dirty="0" smtClean="0">
                <a:latin typeface="Constantia" pitchFamily="18" charset="0"/>
              </a:rPr>
              <a:t>-</a:t>
            </a:r>
            <a:r>
              <a:rPr lang="en-US" sz="2200" i="1" dirty="0" smtClean="0">
                <a:solidFill>
                  <a:schemeClr val="accent2"/>
                </a:solidFill>
                <a:latin typeface="Constantia" pitchFamily="18" charset="0"/>
              </a:rPr>
              <a:t>Ø</a:t>
            </a:r>
            <a:r>
              <a:rPr lang="en-US" sz="2200" i="1" dirty="0" smtClean="0">
                <a:latin typeface="Constantia" pitchFamily="18" charset="0"/>
              </a:rPr>
              <a:t> + </a:t>
            </a:r>
            <a:r>
              <a:rPr lang="en-US" sz="2200" i="1" dirty="0" err="1" smtClean="0">
                <a:latin typeface="Constantia" pitchFamily="18" charset="0"/>
              </a:rPr>
              <a:t>aniya</a:t>
            </a:r>
            <a:r>
              <a:rPr lang="en-US" sz="2200" i="1" dirty="0" smtClean="0">
                <a:latin typeface="Constantia" pitchFamily="18" charset="0"/>
              </a:rPr>
              <a:t> </a:t>
            </a:r>
            <a:r>
              <a:rPr lang="en-US" sz="2200" dirty="0" smtClean="0">
                <a:latin typeface="Constantia" pitchFamily="18" charset="0"/>
              </a:rPr>
              <a:t>(thing + isn't) 'isn't it?‘</a:t>
            </a:r>
          </a:p>
          <a:p>
            <a:pPr>
              <a:buNone/>
            </a:pPr>
            <a:r>
              <a:rPr lang="en-US" sz="2200" dirty="0" smtClean="0">
                <a:latin typeface="Constantia" pitchFamily="18" charset="0"/>
              </a:rPr>
              <a:t>                         </a:t>
            </a:r>
            <a:r>
              <a:rPr lang="en-US" sz="2200" i="1" dirty="0" smtClean="0">
                <a:latin typeface="Constantia" pitchFamily="18" charset="0"/>
              </a:rPr>
              <a:t>ne</a:t>
            </a:r>
            <a:r>
              <a:rPr lang="en-US" sz="2200" dirty="0" smtClean="0">
                <a:latin typeface="Constantia" pitchFamily="18" charset="0"/>
              </a:rPr>
              <a:t>-</a:t>
            </a:r>
            <a:r>
              <a:rPr lang="en-US" sz="2200" i="1" dirty="0" smtClean="0">
                <a:solidFill>
                  <a:schemeClr val="accent2"/>
                </a:solidFill>
                <a:latin typeface="Constantia" pitchFamily="18" charset="0"/>
              </a:rPr>
              <a:t>Ø</a:t>
            </a:r>
            <a:r>
              <a:rPr lang="en-US" sz="2200" i="1" dirty="0" smtClean="0">
                <a:latin typeface="Constantia" pitchFamily="18" charset="0"/>
              </a:rPr>
              <a:t> + </a:t>
            </a:r>
            <a:r>
              <a:rPr lang="en-US" sz="2200" i="1" dirty="0" err="1" smtClean="0">
                <a:latin typeface="Constantia" pitchFamily="18" charset="0"/>
              </a:rPr>
              <a:t>ttaymwun</a:t>
            </a:r>
            <a:r>
              <a:rPr lang="en-US" sz="2200" dirty="0" smtClean="0">
                <a:latin typeface="Constantia" pitchFamily="18" charset="0"/>
              </a:rPr>
              <a:t> (N+ reason) ‘because of you’ etc. </a:t>
            </a:r>
          </a:p>
          <a:p>
            <a:pPr>
              <a:lnSpc>
                <a:spcPct val="90000"/>
              </a:lnSpc>
              <a:buNone/>
            </a:pPr>
            <a:endParaRPr lang="en-US" sz="2200" dirty="0" smtClean="0">
              <a:latin typeface="Constantia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67544" y="116632"/>
            <a:ext cx="7443787" cy="993775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smtClean="0">
                <a:ln>
                  <a:noFill/>
                </a:ln>
                <a:solidFill>
                  <a:srgbClr val="FBFE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Unpredictable Cases of Particle Ellipsis</a:t>
            </a:r>
            <a:endParaRPr kumimoji="0" lang="en-US" altLang="ko-KR" sz="3200" b="0" i="0" u="none" strike="noStrike" kern="1200" cap="none" spc="0" normalizeH="0" baseline="0" noProof="0" dirty="0">
              <a:ln>
                <a:noFill/>
              </a:ln>
              <a:solidFill>
                <a:srgbClr val="FBFEC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슬라이드 번호 개체 틀 5"/>
          <p:cNvSpPr txBox="1">
            <a:spLocks/>
          </p:cNvSpPr>
          <p:nvPr/>
        </p:nvSpPr>
        <p:spPr bwMode="auto">
          <a:xfrm>
            <a:off x="4139952" y="6309320"/>
            <a:ext cx="1114404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1">
                    <a:tint val="95000"/>
                  </a:schemeClr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fld id="{B1103253-44B3-4DE3-BCA6-E00D39F8ABC7}" type="slidenum">
              <a:rPr lang="en-US" altLang="ko-KR" smtClean="0">
                <a:latin typeface="Times New Roman" pitchFamily="18" charset="0"/>
                <a:cs typeface="Times New Roman" pitchFamily="18" charset="0"/>
              </a:rPr>
              <a:pPr/>
              <a:t>17</a:t>
            </a:fld>
            <a:endParaRPr lang="en-US" altLang="ko-K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슬라이드 번호 개체 틀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1103253-44B3-4DE3-BCA6-E00D39F8ABC7}" type="slidenum">
              <a:rPr lang="en-US" altLang="ko-KR">
                <a:latin typeface="Times New Roman" pitchFamily="18" charset="0"/>
                <a:cs typeface="Times New Roman" pitchFamily="18" charset="0"/>
              </a:rPr>
              <a:pPr/>
              <a:t>18</a:t>
            </a:fld>
            <a:endParaRPr lang="en-US" altLang="ko-K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260649"/>
            <a:ext cx="7443787" cy="720079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200" dirty="0" smtClean="0">
                <a:solidFill>
                  <a:srgbClr val="FBFE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Annotation Features for Bare Nominals </a:t>
            </a:r>
            <a:endParaRPr lang="en-US" altLang="ko-KR" sz="3200" dirty="0">
              <a:solidFill>
                <a:srgbClr val="FBFEC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95536" y="980728"/>
            <a:ext cx="8352928" cy="5544244"/>
          </a:xfrm>
        </p:spPr>
        <p:txBody>
          <a:bodyPr>
            <a:normAutofit/>
          </a:bodyPr>
          <a:lstStyle/>
          <a:p>
            <a:pPr marL="457200" indent="-457200">
              <a:lnSpc>
                <a:spcPct val="90000"/>
              </a:lnSpc>
              <a:buFont typeface="Arial" pitchFamily="34" charset="0"/>
              <a:buChar char="•"/>
              <a:tabLst>
                <a:tab pos="685800" algn="l"/>
              </a:tabLst>
            </a:pPr>
            <a:endParaRPr lang="en-US" altLang="ko-K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  <a:tabLst>
                <a:tab pos="685800" algn="l"/>
              </a:tabLst>
            </a:pPr>
            <a:r>
              <a:rPr lang="en-US" altLang="ko-KR" sz="2400" dirty="0" smtClean="0">
                <a:latin typeface="Times New Roman" pitchFamily="18" charset="0"/>
                <a:cs typeface="Times New Roman" pitchFamily="18" charset="0"/>
              </a:rPr>
              <a:t>L: Non-occurrence of a particle in light verb constructions</a:t>
            </a:r>
          </a:p>
          <a:p>
            <a:pPr marL="457200" indent="-457200">
              <a:buFont typeface="Arial" pitchFamily="34" charset="0"/>
              <a:buChar char="•"/>
              <a:tabLst>
                <a:tab pos="685800" algn="l"/>
              </a:tabLst>
            </a:pPr>
            <a:r>
              <a:rPr lang="en-US" altLang="ko-KR" sz="2400" dirty="0" smtClean="0">
                <a:latin typeface="Times New Roman" pitchFamily="18" charset="0"/>
                <a:cs typeface="Times New Roman" pitchFamily="18" charset="0"/>
              </a:rPr>
              <a:t>N: Non-occurrence of a particle after a nominal that forms a 	 compound with the following nominal </a:t>
            </a:r>
          </a:p>
          <a:p>
            <a:pPr marL="457200" indent="-457200">
              <a:buFont typeface="Arial" pitchFamily="34" charset="0"/>
              <a:buChar char="•"/>
              <a:tabLst>
                <a:tab pos="685800" algn="l"/>
              </a:tabLst>
            </a:pPr>
            <a:r>
              <a:rPr lang="en-US" altLang="ko-KR" sz="2400" dirty="0" smtClean="0">
                <a:latin typeface="Times New Roman" pitchFamily="18" charset="0"/>
                <a:cs typeface="Times New Roman" pitchFamily="18" charset="0"/>
              </a:rPr>
              <a:t>E: Non-occurrence of a particle based upon lexical or   		 </a:t>
            </a:r>
            <a:r>
              <a:rPr lang="en-US" altLang="ko-KR" sz="2400" dirty="0" err="1" smtClean="0">
                <a:latin typeface="Times New Roman" pitchFamily="18" charset="0"/>
                <a:cs typeface="Times New Roman" pitchFamily="18" charset="0"/>
              </a:rPr>
              <a:t>morpho</a:t>
            </a:r>
            <a:r>
              <a:rPr lang="en-US" altLang="ko-KR" sz="2400" dirty="0" smtClean="0">
                <a:latin typeface="Times New Roman" pitchFamily="18" charset="0"/>
                <a:cs typeface="Times New Roman" pitchFamily="18" charset="0"/>
              </a:rPr>
              <a:t>-syntactic constraints </a:t>
            </a:r>
          </a:p>
          <a:p>
            <a:pPr marL="457200" indent="-457200">
              <a:buFont typeface="Arial" pitchFamily="34" charset="0"/>
              <a:buChar char="•"/>
              <a:tabLst>
                <a:tab pos="685800" algn="l"/>
              </a:tabLst>
            </a:pPr>
            <a:endParaRPr lang="en-US" altLang="ko-K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  <a:tabLst>
                <a:tab pos="685800" algn="l"/>
              </a:tabLst>
            </a:pPr>
            <a:r>
              <a:rPr lang="en-US" altLang="ko-KR" sz="2400" dirty="0" smtClean="0">
                <a:latin typeface="Times New Roman" pitchFamily="18" charset="0"/>
                <a:cs typeface="Times New Roman" pitchFamily="18" charset="0"/>
              </a:rPr>
              <a:t>P: Predicate nominals combining with copula </a:t>
            </a:r>
            <a:r>
              <a:rPr lang="en-US" altLang="ko-KR" sz="2400" i="1" dirty="0" err="1" smtClean="0">
                <a:latin typeface="Times New Roman" pitchFamily="18" charset="0"/>
                <a:cs typeface="Times New Roman" pitchFamily="18" charset="0"/>
              </a:rPr>
              <a:t>ita</a:t>
            </a:r>
            <a:r>
              <a:rPr lang="en-US" altLang="ko-KR" sz="2400" dirty="0" smtClean="0">
                <a:latin typeface="Times New Roman" pitchFamily="18" charset="0"/>
                <a:cs typeface="Times New Roman" pitchFamily="18" charset="0"/>
              </a:rPr>
              <a:t>. It also marks  	a nominal standing alone without </a:t>
            </a:r>
            <a:r>
              <a:rPr lang="en-US" altLang="ko-KR" sz="2400" i="1" dirty="0" err="1" smtClean="0">
                <a:latin typeface="Times New Roman" pitchFamily="18" charset="0"/>
                <a:cs typeface="Times New Roman" pitchFamily="18" charset="0"/>
              </a:rPr>
              <a:t>ita</a:t>
            </a:r>
            <a:r>
              <a:rPr lang="en-US" altLang="ko-KR" sz="2400" dirty="0" smtClean="0">
                <a:latin typeface="Times New Roman" pitchFamily="18" charset="0"/>
                <a:cs typeface="Times New Roman" pitchFamily="18" charset="0"/>
              </a:rPr>
              <a:t>, as answering utterance  </a:t>
            </a:r>
          </a:p>
          <a:p>
            <a:pPr marL="457200" indent="-457200">
              <a:buFont typeface="Arial" pitchFamily="34" charset="0"/>
              <a:buChar char="•"/>
              <a:tabLst>
                <a:tab pos="685800" algn="l"/>
              </a:tabLst>
            </a:pPr>
            <a:r>
              <a:rPr lang="en-US" altLang="ko-KR" sz="2400" dirty="0" smtClean="0">
                <a:latin typeface="Times New Roman" pitchFamily="18" charset="0"/>
                <a:cs typeface="Times New Roman" pitchFamily="18" charset="0"/>
              </a:rPr>
              <a:t>ER: Errors including a repeated nominal by mistake or an 	    incomplete utterance </a:t>
            </a:r>
          </a:p>
        </p:txBody>
      </p:sp>
    </p:spTree>
    <p:extLst>
      <p:ext uri="{BB962C8B-B14F-4D97-AF65-F5344CB8AC3E}">
        <p14:creationId xmlns:p14="http://schemas.microsoft.com/office/powerpoint/2010/main" xmlns="" val="31089989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슬라이드 번호 개체 틀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1103253-44B3-4DE3-BCA6-E00D39F8ABC7}" type="slidenum">
              <a:rPr lang="en-US" altLang="ko-KR">
                <a:latin typeface="Times New Roman" pitchFamily="18" charset="0"/>
                <a:cs typeface="Times New Roman" pitchFamily="18" charset="0"/>
              </a:rPr>
              <a:pPr/>
              <a:t>19</a:t>
            </a:fld>
            <a:endParaRPr lang="en-US" altLang="ko-K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512" y="188640"/>
            <a:ext cx="8964488" cy="99377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200" dirty="0" smtClean="0">
                <a:solidFill>
                  <a:srgbClr val="FBFE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Annotating Particle Ellipsis</a:t>
            </a:r>
            <a:endParaRPr lang="en-US" altLang="ko-KR" sz="2400" dirty="0">
              <a:solidFill>
                <a:srgbClr val="FBFEC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23528" y="1340769"/>
            <a:ext cx="8820472" cy="439248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altLang="ko-K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  <a:t>Annotation </a:t>
            </a:r>
            <a:r>
              <a:rPr lang="en-US" altLang="ko-KR" sz="2400" dirty="0">
                <a:latin typeface="Constantia" pitchFamily="18" charset="0"/>
                <a:cs typeface="Times New Roman" pitchFamily="18" charset="0"/>
              </a:rPr>
              <a:t>Principles of missing </a:t>
            </a:r>
            <a: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  <a:t>particles: 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endParaRPr lang="en-US" altLang="ko-KR" sz="2400" dirty="0" smtClean="0">
              <a:latin typeface="Constantia" pitchFamily="18" charset="0"/>
              <a:cs typeface="Times New Roman" pitchFamily="18" charset="0"/>
            </a:endParaRPr>
          </a:p>
          <a:p>
            <a:pPr marL="457200" indent="-457200">
              <a:lnSpc>
                <a:spcPct val="90000"/>
              </a:lnSpc>
              <a:buAutoNum type="arabicParenR"/>
            </a:pPr>
            <a: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  <a:t>Annotate only obligatory case particles and conjunctive particles but exclude auxiliary (discourse/modal ) particles.  </a:t>
            </a:r>
          </a:p>
          <a:p>
            <a:pPr marL="457200" indent="-457200">
              <a:lnSpc>
                <a:spcPct val="90000"/>
              </a:lnSpc>
              <a:buAutoNum type="arabicParenR"/>
            </a:pPr>
            <a:endParaRPr lang="en-US" altLang="ko-KR" sz="2400" dirty="0" smtClean="0">
              <a:latin typeface="Constantia" pitchFamily="18" charset="0"/>
              <a:cs typeface="Times New Roman" pitchFamily="18" charset="0"/>
            </a:endParaRPr>
          </a:p>
          <a:p>
            <a:pPr marL="457200" indent="-457200">
              <a:lnSpc>
                <a:spcPct val="90000"/>
              </a:lnSpc>
              <a:buAutoNum type="arabicParenR"/>
            </a:pPr>
            <a: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  <a:t>Instead of selecting a single best particle, present a set of multiple candidate without preference ranking. (Lee et al. 2012)</a:t>
            </a:r>
          </a:p>
          <a:p>
            <a:pPr marL="457200" indent="-457200">
              <a:lnSpc>
                <a:spcPct val="90000"/>
              </a:lnSpc>
              <a:buAutoNum type="arabicParenR"/>
            </a:pPr>
            <a:endParaRPr lang="en-US" altLang="ko-KR" sz="2400" dirty="0" smtClean="0">
              <a:latin typeface="Constantia" pitchFamily="18" charset="0"/>
              <a:cs typeface="Times New Roman" pitchFamily="18" charset="0"/>
            </a:endParaRPr>
          </a:p>
          <a:p>
            <a:pPr marL="457200" indent="-457200">
              <a:lnSpc>
                <a:spcPct val="90000"/>
              </a:lnSpc>
              <a:buAutoNum type="arabicParenR"/>
            </a:pPr>
            <a: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  <a:t>Annotate stacked particles as single units without separating them into smaller particles. </a:t>
            </a:r>
          </a:p>
        </p:txBody>
      </p:sp>
    </p:spTree>
    <p:extLst>
      <p:ext uri="{BB962C8B-B14F-4D97-AF65-F5344CB8AC3E}">
        <p14:creationId xmlns:p14="http://schemas.microsoft.com/office/powerpoint/2010/main" xmlns="" val="1190792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슬라이드 번호 개체 틀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1103253-44B3-4DE3-BCA6-E00D39F8ABC7}" type="slidenum">
              <a:rPr lang="en-US" altLang="ko-KR">
                <a:latin typeface="Times New Roman" pitchFamily="18" charset="0"/>
                <a:cs typeface="Times New Roman" pitchFamily="18" charset="0"/>
              </a:rPr>
              <a:pPr/>
              <a:t>2</a:t>
            </a:fld>
            <a:endParaRPr lang="en-US" altLang="ko-K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536" y="188640"/>
            <a:ext cx="7443787" cy="792088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Goals of Study</a:t>
            </a:r>
            <a:endParaRPr lang="en-US" altLang="ko-KR" sz="3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23528" y="1124744"/>
            <a:ext cx="8352928" cy="525621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en-US" altLang="ko-K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it-IT" sz="2400" dirty="0" smtClean="0">
                <a:latin typeface="Constantia" pitchFamily="18" charset="0"/>
              </a:rPr>
              <a:t>Provide a novel scheme for </a:t>
            </a:r>
            <a:r>
              <a:rPr lang="en-US" sz="2400" dirty="0" smtClean="0">
                <a:latin typeface="Constantia" pitchFamily="18" charset="0"/>
              </a:rPr>
              <a:t>annotating the Korean particles while determining relevant issues of annotation and providing solutions. </a:t>
            </a:r>
            <a:endParaRPr lang="en-US" altLang="ko-KR" sz="2400" dirty="0" smtClean="0">
              <a:latin typeface="Constantia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endParaRPr lang="en-US" altLang="ko-KR" sz="2400" dirty="0" smtClean="0">
              <a:latin typeface="Constantia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sz="2400" dirty="0" smtClean="0">
                <a:latin typeface="Constantia" pitchFamily="18" charset="0"/>
              </a:rPr>
              <a:t>Evaluate how register variation contributes to the distributions of Korean particles</a:t>
            </a:r>
            <a:endParaRPr lang="en-US" altLang="ko-KR" sz="2400" dirty="0" smtClean="0">
              <a:latin typeface="Constantia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endParaRPr lang="en-US" altLang="ko-KR" sz="2400" dirty="0" smtClean="0">
              <a:latin typeface="Constantia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sz="2400" dirty="0" smtClean="0">
                <a:latin typeface="Constantia" pitchFamily="18" charset="0"/>
              </a:rPr>
              <a:t>Identify some linguistic factors involving particle ellipsis.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endParaRPr lang="en-US" altLang="ko-KR" sz="2400" dirty="0" smtClean="0">
              <a:latin typeface="Constantia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  <a:t>Provide useful resources for linguistic analysis, Korean language learning, and NPL processing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endParaRPr lang="en-US" altLang="ko-KR" sz="2400" dirty="0" smtClean="0">
              <a:latin typeface="Constanti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슬라이드 번호 개체 틀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1103253-44B3-4DE3-BCA6-E00D39F8ABC7}" type="slidenum">
              <a:rPr lang="en-US" altLang="ko-KR">
                <a:latin typeface="Times New Roman" pitchFamily="18" charset="0"/>
                <a:cs typeface="Times New Roman" pitchFamily="18" charset="0"/>
              </a:rPr>
              <a:pPr/>
              <a:t>20</a:t>
            </a:fld>
            <a:endParaRPr lang="en-US" altLang="ko-K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188641"/>
            <a:ext cx="7443787" cy="864096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200" dirty="0" smtClean="0">
                <a:solidFill>
                  <a:srgbClr val="FBFE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Inter-Annotator Agreement</a:t>
            </a:r>
            <a:endParaRPr lang="en-US" altLang="ko-KR" sz="3200" dirty="0">
              <a:solidFill>
                <a:srgbClr val="FBFEC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23528" y="1340768"/>
            <a:ext cx="8352928" cy="504031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  <a:t>5,000 </a:t>
            </a:r>
            <a:r>
              <a:rPr lang="en-US" altLang="ko-KR" sz="2400" i="1" dirty="0" err="1" smtClean="0">
                <a:latin typeface="Constantia" pitchFamily="18" charset="0"/>
                <a:cs typeface="Times New Roman" pitchFamily="18" charset="0"/>
              </a:rPr>
              <a:t>Ecel</a:t>
            </a:r>
            <a: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  <a:t> corpus with 466 </a:t>
            </a:r>
            <a:r>
              <a:rPr lang="en-US" altLang="ko-KR" sz="2400" dirty="0">
                <a:latin typeface="Constantia" pitchFamily="18" charset="0"/>
                <a:cs typeface="Times New Roman" pitchFamily="18" charset="0"/>
              </a:rPr>
              <a:t>nominals that appear without </a:t>
            </a:r>
            <a: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  <a:t>particles</a:t>
            </a:r>
            <a:b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</a:br>
            <a:endParaRPr lang="en-US" altLang="ko-KR" sz="2400" dirty="0" smtClean="0">
              <a:latin typeface="Constantia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  <a:t>Two experienced annotators; manually annotated the data separately and cross-examined each other’s annotation 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endParaRPr lang="en-US" altLang="ko-KR" sz="2400" dirty="0" smtClean="0">
              <a:latin typeface="Constantia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  <a:t>Agreement = 91.23</a:t>
            </a:r>
            <a:r>
              <a:rPr lang="en-US" altLang="ko-KR" sz="2400" dirty="0">
                <a:latin typeface="Constantia" pitchFamily="18" charset="0"/>
                <a:cs typeface="Times New Roman" pitchFamily="18" charset="0"/>
              </a:rPr>
              <a:t>% for the specific particles (Cohen’s Kappa</a:t>
            </a:r>
            <a: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  <a:t>): </a:t>
            </a:r>
          </a:p>
          <a:p>
            <a:pPr>
              <a:lnSpc>
                <a:spcPct val="90000"/>
              </a:lnSpc>
              <a:buNone/>
            </a:pPr>
            <a:endParaRPr lang="en-US" altLang="ko-KR" sz="2400" dirty="0" smtClean="0">
              <a:latin typeface="Constantia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  <a:t>Reasons for high agreement:</a:t>
            </a:r>
          </a:p>
          <a:p>
            <a:pPr>
              <a:lnSpc>
                <a:spcPct val="90000"/>
              </a:lnSpc>
              <a:buNone/>
            </a:pPr>
            <a: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  <a:t>     Highly-trained annotators &amp; a stable set of guidelines  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endParaRPr lang="en-US" altLang="ko-KR" sz="2400" dirty="0">
              <a:latin typeface="Constantia" pitchFamily="18" charset="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  <a:t>     </a:t>
            </a:r>
            <a:endParaRPr lang="en-US" altLang="ko-KR" sz="2400" dirty="0">
              <a:latin typeface="Constantia" pitchFamily="18" charset="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altLang="ko-KR" sz="2400" dirty="0" smtClean="0">
              <a:latin typeface="Constant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42019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슬라이드 번호 개체 틀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1103253-44B3-4DE3-BCA6-E00D39F8ABC7}" type="slidenum">
              <a:rPr lang="en-US" altLang="ko-KR">
                <a:latin typeface="Times New Roman" pitchFamily="18" charset="0"/>
                <a:cs typeface="Times New Roman" pitchFamily="18" charset="0"/>
              </a:rPr>
              <a:pPr/>
              <a:t>21</a:t>
            </a:fld>
            <a:endParaRPr lang="en-US" altLang="ko-K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0"/>
            <a:ext cx="7443787" cy="99377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200" dirty="0" smtClean="0">
                <a:solidFill>
                  <a:srgbClr val="FBFE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Corpus Analysis</a:t>
            </a:r>
            <a:endParaRPr lang="en-US" altLang="ko-KR" sz="3200" dirty="0">
              <a:solidFill>
                <a:srgbClr val="FBFEC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-1" y="764704"/>
            <a:ext cx="9144001" cy="561662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en-US" altLang="ko-K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endParaRPr lang="en-US" altLang="ko-KR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2358805"/>
              </p:ext>
            </p:extLst>
          </p:nvPr>
        </p:nvGraphicFramePr>
        <p:xfrm>
          <a:off x="502216" y="1164806"/>
          <a:ext cx="8208912" cy="51445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8272"/>
                <a:gridCol w="1656184"/>
                <a:gridCol w="762774"/>
                <a:gridCol w="871743"/>
                <a:gridCol w="799098"/>
                <a:gridCol w="799098"/>
                <a:gridCol w="871743"/>
              </a:tblGrid>
              <a:tr h="304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Spoken Corpora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 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E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M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D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L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Total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04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Particle Realization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 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2081</a:t>
                      </a:r>
                      <a:endParaRPr lang="ko-KR" sz="160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2853</a:t>
                      </a:r>
                      <a:endParaRPr lang="ko-KR" sz="160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3334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3672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11940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20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Predicate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Nominals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(P)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 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741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590</a:t>
                      </a:r>
                      <a:endParaRPr lang="ko-KR" sz="160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742</a:t>
                      </a:r>
                      <a:endParaRPr lang="ko-KR" sz="160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757</a:t>
                      </a:r>
                      <a:endParaRPr lang="ko-KR" sz="160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2830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5116"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Zero  Particles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Ellipsis</a:t>
                      </a:r>
                      <a:endParaRPr lang="ko-KR" sz="160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843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395</a:t>
                      </a:r>
                      <a:endParaRPr lang="ko-KR" sz="160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237</a:t>
                      </a:r>
                      <a:endParaRPr lang="ko-KR" sz="160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185</a:t>
                      </a:r>
                      <a:endParaRPr lang="ko-KR" sz="160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1660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62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Compounds (N)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320</a:t>
                      </a:r>
                      <a:endParaRPr lang="ko-KR" sz="160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297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350</a:t>
                      </a:r>
                      <a:endParaRPr lang="ko-KR" sz="160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411</a:t>
                      </a:r>
                      <a:endParaRPr lang="ko-KR" sz="160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1378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4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Optional (E)</a:t>
                      </a:r>
                      <a:endParaRPr lang="ko-KR" sz="160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796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735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841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802</a:t>
                      </a:r>
                      <a:endParaRPr lang="ko-KR" sz="160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3174</a:t>
                      </a:r>
                      <a:endParaRPr lang="ko-KR" sz="160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4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Light Verb (L)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308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190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482</a:t>
                      </a:r>
                      <a:endParaRPr lang="ko-KR" sz="160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410</a:t>
                      </a:r>
                      <a:endParaRPr lang="ko-KR" sz="160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1390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4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Vocative (V)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24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3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6</a:t>
                      </a:r>
                      <a:endParaRPr lang="ko-KR" sz="160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20</a:t>
                      </a:r>
                      <a:endParaRPr lang="ko-KR" sz="160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53</a:t>
                      </a:r>
                      <a:endParaRPr lang="ko-KR" sz="160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20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Errors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 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82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36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41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43</a:t>
                      </a:r>
                      <a:endParaRPr lang="ko-KR" sz="160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202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4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Written Corpora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 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PE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N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P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A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Total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304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Particle Realization</a:t>
                      </a:r>
                      <a:endParaRPr lang="ko-KR" sz="160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 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4707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4715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4603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4928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18953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22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Predicate Nominals (P)</a:t>
                      </a:r>
                      <a:endParaRPr lang="ko-KR" sz="160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 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593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600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393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612</a:t>
                      </a:r>
                      <a:endParaRPr lang="ko-KR" sz="160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2197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4005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Zero Particles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Ellipsis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98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86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165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12</a:t>
                      </a:r>
                      <a:endParaRPr lang="ko-KR" sz="160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361</a:t>
                      </a:r>
                      <a:endParaRPr lang="ko-KR" sz="160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678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Compounds (N)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406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104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1941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728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3179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4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Optional (E)</a:t>
                      </a:r>
                      <a:endParaRPr lang="ko-KR" sz="160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996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1125</a:t>
                      </a:r>
                      <a:endParaRPr lang="ko-KR" sz="160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1492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712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4325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4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Light Verb (L)</a:t>
                      </a:r>
                      <a:endParaRPr lang="ko-KR" sz="160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361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437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965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917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2680</a:t>
                      </a:r>
                      <a:endParaRPr lang="ko-KR" sz="1600" dirty="0"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직사각형 6"/>
          <p:cNvSpPr/>
          <p:nvPr/>
        </p:nvSpPr>
        <p:spPr>
          <a:xfrm>
            <a:off x="7812360" y="2060848"/>
            <a:ext cx="936104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6"/>
          <p:cNvSpPr/>
          <p:nvPr/>
        </p:nvSpPr>
        <p:spPr>
          <a:xfrm>
            <a:off x="7812360" y="1484784"/>
            <a:ext cx="936104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6"/>
          <p:cNvSpPr/>
          <p:nvPr/>
        </p:nvSpPr>
        <p:spPr>
          <a:xfrm>
            <a:off x="7812360" y="5013176"/>
            <a:ext cx="936104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6"/>
          <p:cNvSpPr/>
          <p:nvPr/>
        </p:nvSpPr>
        <p:spPr>
          <a:xfrm>
            <a:off x="7812360" y="4365104"/>
            <a:ext cx="936104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5612512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슬라이드 번호 개체 틀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1103253-44B3-4DE3-BCA6-E00D39F8ABC7}" type="slidenum">
              <a:rPr lang="en-US" altLang="ko-KR">
                <a:latin typeface="Times New Roman" pitchFamily="18" charset="0"/>
                <a:cs typeface="Times New Roman" pitchFamily="18" charset="0"/>
              </a:rPr>
              <a:pPr/>
              <a:t>22</a:t>
            </a:fld>
            <a:endParaRPr lang="en-US" altLang="ko-K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188640"/>
            <a:ext cx="8820472" cy="99377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200" dirty="0" smtClean="0">
                <a:solidFill>
                  <a:srgbClr val="FBFE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3200" dirty="0" smtClean="0">
                <a:solidFill>
                  <a:srgbClr val="FBFE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Particle Realization vs. Ellipsis </a:t>
            </a:r>
            <a:endParaRPr lang="en-US" altLang="ko-KR" sz="3200" dirty="0">
              <a:solidFill>
                <a:srgbClr val="FBFEC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433513" y="1268413"/>
            <a:ext cx="7710487" cy="5040312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en-US" altLang="ko-K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endParaRPr lang="en-US" altLang="ko-KR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93933138"/>
              </p:ext>
            </p:extLst>
          </p:nvPr>
        </p:nvGraphicFramePr>
        <p:xfrm>
          <a:off x="467544" y="1556792"/>
          <a:ext cx="7992888" cy="4248473"/>
        </p:xfrm>
        <a:graphic>
          <a:graphicData uri="http://schemas.openxmlformats.org/drawingml/2006/table">
            <a:tbl>
              <a:tblPr/>
              <a:tblGrid>
                <a:gridCol w="1348208"/>
                <a:gridCol w="1604120"/>
                <a:gridCol w="1374097"/>
                <a:gridCol w="1319927"/>
                <a:gridCol w="1154692"/>
                <a:gridCol w="1191844"/>
              </a:tblGrid>
              <a:tr h="6165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Spoken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Conversation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Monologue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Discussion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Lecture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Total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92829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Realized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71%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88%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93%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95%</a:t>
                      </a:r>
                      <a:endParaRPr lang="en-US" sz="180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88%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17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Ellipsis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29%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12%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7%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5%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12%</a:t>
                      </a:r>
                      <a:endParaRPr lang="en-US" sz="180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17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Written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C87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Essay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C87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Novel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C87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News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C87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Academic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C87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Total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C874"/>
                    </a:solidFill>
                  </a:tcPr>
                </a:tc>
              </a:tr>
              <a:tr h="92829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Realized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98%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98%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97%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99.7%</a:t>
                      </a:r>
                      <a:endParaRPr lang="en-US" sz="180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98%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17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Ellipsis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2%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2%</a:t>
                      </a:r>
                      <a:endParaRPr lang="en-US" sz="180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3%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0.3%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2%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직사각형 7"/>
          <p:cNvSpPr/>
          <p:nvPr/>
        </p:nvSpPr>
        <p:spPr>
          <a:xfrm>
            <a:off x="7596336" y="2420888"/>
            <a:ext cx="576064" cy="1224136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직사각형 8"/>
          <p:cNvSpPr/>
          <p:nvPr/>
        </p:nvSpPr>
        <p:spPr>
          <a:xfrm>
            <a:off x="7596336" y="4437112"/>
            <a:ext cx="576064" cy="1296144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06797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1520" y="1228110"/>
            <a:ext cx="8892480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4488" marR="0" lvl="0" indent="-3444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altLang="ko-KR" sz="2400" dirty="0" smtClean="0">
                <a:latin typeface="Constantia" pitchFamily="18" charset="0"/>
                <a:ea typeface="맑은 고딕" pitchFamily="50" charset="-127"/>
                <a:cs typeface="Times New Roman" pitchFamily="18" charset="0"/>
              </a:rPr>
              <a:t>Low c</a:t>
            </a:r>
            <a:r>
              <a:rPr kumimoji="0" lang="en-US" altLang="ko-K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맑은 고딕" pitchFamily="50" charset="-127"/>
                <a:cs typeface="Times New Roman" pitchFamily="18" charset="0"/>
              </a:rPr>
              <a:t>ase ellipsis rates</a:t>
            </a:r>
            <a:r>
              <a:rPr kumimoji="0" lang="en-US" altLang="ko-KR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맑은 고딕" pitchFamily="50" charset="-127"/>
                <a:cs typeface="Times New Roman" pitchFamily="18" charset="0"/>
              </a:rPr>
              <a:t> across two corpora</a:t>
            </a:r>
          </a:p>
          <a:p>
            <a:pPr marL="344488" marR="0" lvl="0" indent="-3444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en-US" altLang="ko-K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tantia" pitchFamily="18" charset="0"/>
              <a:ea typeface="맑은 고딕" pitchFamily="50" charset="-127"/>
              <a:cs typeface="Times New Roman" pitchFamily="18" charset="0"/>
            </a:endParaRPr>
          </a:p>
          <a:p>
            <a:pPr marL="344488" marR="0" lvl="0" indent="-3444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altLang="ko-K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맑은 고딕" pitchFamily="50" charset="-127"/>
                <a:cs typeface="Times New Roman" pitchFamily="18" charset="0"/>
              </a:rPr>
              <a:t>Significant difference between the spoken and the written corpora (χ</a:t>
            </a:r>
            <a:r>
              <a:rPr kumimoji="0" lang="en-US" altLang="ko-KR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맑은 고딕" pitchFamily="50" charset="-127"/>
                <a:cs typeface="Times New Roman" pitchFamily="18" charset="0"/>
              </a:rPr>
              <a:t>2</a:t>
            </a:r>
            <a:r>
              <a:rPr kumimoji="0" lang="en-US" altLang="ko-K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맑은 고딕" pitchFamily="50" charset="-127"/>
                <a:cs typeface="Times New Roman" pitchFamily="18" charset="0"/>
              </a:rPr>
              <a:t>=851.78, p &lt;.001)</a:t>
            </a:r>
          </a:p>
          <a:p>
            <a:pPr marL="344488" marR="0" lvl="0" indent="-3444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en-US" altLang="ko-K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tantia" pitchFamily="18" charset="0"/>
              <a:ea typeface="맑은 고딕" pitchFamily="50" charset="-127"/>
              <a:cs typeface="Times New Roman" pitchFamily="18" charset="0"/>
            </a:endParaRPr>
          </a:p>
          <a:p>
            <a:pPr marL="344488" lvl="0" indent="-344488" latinLnBrk="0">
              <a:buFont typeface="Arial" pitchFamily="34" charset="0"/>
              <a:buChar char="•"/>
            </a:pPr>
            <a:r>
              <a:rPr lang="en-US" sz="2400" dirty="0" smtClean="0">
                <a:latin typeface="Constantia" pitchFamily="18" charset="0"/>
              </a:rPr>
              <a:t>Significant genre factor:</a:t>
            </a:r>
          </a:p>
          <a:p>
            <a:pPr marL="344488" lvl="0" indent="-344488" latinLnBrk="0"/>
            <a:r>
              <a:rPr lang="en-US" sz="2400" dirty="0" smtClean="0">
                <a:latin typeface="Constantia" pitchFamily="18" charset="0"/>
              </a:rPr>
              <a:t>     Particle ellipsis in everyday conversations is significantly more frequent than in monologues, debates, or lectures using a </a:t>
            </a:r>
            <a:r>
              <a:rPr lang="en-US" sz="2400" dirty="0" err="1" smtClean="0">
                <a:latin typeface="Constantia" pitchFamily="18" charset="0"/>
              </a:rPr>
              <a:t>Bonferroni</a:t>
            </a:r>
            <a:r>
              <a:rPr lang="en-US" sz="2400" dirty="0" smtClean="0">
                <a:latin typeface="Constantia" pitchFamily="18" charset="0"/>
              </a:rPr>
              <a:t> adjusted alpha level of .008 per comparison (.05/6). (χ</a:t>
            </a:r>
            <a:r>
              <a:rPr lang="en-US" sz="2400" baseline="30000" dirty="0" smtClean="0">
                <a:latin typeface="Constantia" pitchFamily="18" charset="0"/>
              </a:rPr>
              <a:t>2</a:t>
            </a:r>
            <a:r>
              <a:rPr lang="en-US" sz="2400" dirty="0" smtClean="0">
                <a:latin typeface="Constantia" pitchFamily="18" charset="0"/>
              </a:rPr>
              <a:t>(1)=266.64, p&lt;.001; χ</a:t>
            </a:r>
            <a:r>
              <a:rPr lang="en-US" sz="2400" baseline="30000" dirty="0" smtClean="0">
                <a:latin typeface="Constantia" pitchFamily="18" charset="0"/>
              </a:rPr>
              <a:t>2</a:t>
            </a:r>
            <a:r>
              <a:rPr lang="en-US" sz="2400" dirty="0" smtClean="0">
                <a:latin typeface="Constantia" pitchFamily="18" charset="0"/>
              </a:rPr>
              <a:t>(1)=571.19, p&lt;.001; χ</a:t>
            </a:r>
            <a:r>
              <a:rPr lang="en-US" sz="2400" baseline="30000" dirty="0" smtClean="0">
                <a:latin typeface="Constantia" pitchFamily="18" charset="0"/>
              </a:rPr>
              <a:t>2</a:t>
            </a:r>
            <a:r>
              <a:rPr lang="en-US" sz="2400" dirty="0" smtClean="0">
                <a:latin typeface="Constantia" pitchFamily="18" charset="0"/>
              </a:rPr>
              <a:t>(1)=746.93, p&lt;.001). </a:t>
            </a:r>
          </a:p>
          <a:p>
            <a:pPr marL="344488" indent="-344488" latinLnBrk="0"/>
            <a:r>
              <a:rPr kumimoji="0" lang="en-US" altLang="ko-KR" sz="2400" dirty="0" smtClean="0">
                <a:latin typeface="Constantia" pitchFamily="18" charset="0"/>
                <a:cs typeface="Arial" pitchFamily="34" charset="0"/>
              </a:rPr>
              <a:t>     </a:t>
            </a:r>
          </a:p>
          <a:p>
            <a:pPr marL="344488" indent="-344488" latinLnBrk="0"/>
            <a:r>
              <a:rPr kumimoji="0" lang="en-US" altLang="ko-K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cs typeface="Arial" pitchFamily="34" charset="0"/>
              </a:rPr>
              <a:t>     Cf. P</a:t>
            </a:r>
            <a:r>
              <a:rPr lang="en-US" sz="2400" dirty="0" smtClean="0">
                <a:latin typeface="Constantia" pitchFamily="18" charset="0"/>
              </a:rPr>
              <a:t>article ellipsis between debates and lectures  </a:t>
            </a:r>
          </a:p>
          <a:p>
            <a:pPr marL="344488" indent="-344488" latinLnBrk="0"/>
            <a:r>
              <a:rPr lang="en-US" sz="2400" dirty="0" smtClean="0">
                <a:latin typeface="Constantia" pitchFamily="18" charset="0"/>
              </a:rPr>
              <a:t>          (χ</a:t>
            </a:r>
            <a:r>
              <a:rPr lang="en-US" sz="2400" baseline="30000" dirty="0" smtClean="0">
                <a:latin typeface="Constantia" pitchFamily="18" charset="0"/>
              </a:rPr>
              <a:t>2</a:t>
            </a:r>
            <a:r>
              <a:rPr lang="en-US" sz="2400" dirty="0" smtClean="0">
                <a:latin typeface="Constantia" pitchFamily="18" charset="0"/>
              </a:rPr>
              <a:t>(1)=11.72, p&lt;.001). </a:t>
            </a:r>
          </a:p>
          <a:p>
            <a:pPr marL="344488" lvl="0" indent="-344488" latinLnBrk="0">
              <a:buFont typeface="Arial" pitchFamily="34" charset="0"/>
              <a:buChar char="•"/>
            </a:pPr>
            <a:endParaRPr kumimoji="0" lang="en-US" altLang="ko-K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tantia" pitchFamily="18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95536" y="260648"/>
            <a:ext cx="8136904" cy="1080120"/>
          </a:xfrm>
          <a:prstGeom prst="rect">
            <a:avLst/>
          </a:prstGeom>
        </p:spPr>
        <p:txBody>
          <a:bodyPr vert="horz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 pitchFamily="18" charset="0"/>
                <a:ea typeface="+mj-ea"/>
                <a:cs typeface="Times New Roman" pitchFamily="18" charset="0"/>
              </a:rPr>
              <a:t>Findings</a:t>
            </a:r>
            <a:endParaRPr kumimoji="0" lang="en-US" altLang="ko-KR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nstantia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 bwMode="auto">
          <a:xfrm>
            <a:off x="4143372" y="6356351"/>
            <a:ext cx="1114404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1103253-44B3-4DE3-BCA6-E00D39F8ABC7}" type="slidenum">
              <a:rPr lang="en-US" altLang="ko-KR">
                <a:latin typeface="Times New Roman" pitchFamily="18" charset="0"/>
                <a:cs typeface="Times New Roman" pitchFamily="18" charset="0"/>
              </a:rPr>
              <a:pPr/>
              <a:t>23</a:t>
            </a:fld>
            <a:endParaRPr lang="en-US" altLang="ko-KR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슬라이드 번호 개체 틀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1103253-44B3-4DE3-BCA6-E00D39F8ABC7}" type="slidenum">
              <a:rPr lang="en-US" altLang="ko-KR">
                <a:latin typeface="Times New Roman" pitchFamily="18" charset="0"/>
                <a:cs typeface="Times New Roman" pitchFamily="18" charset="0"/>
              </a:rPr>
              <a:pPr/>
              <a:t>24</a:t>
            </a:fld>
            <a:endParaRPr lang="en-US" altLang="ko-K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188640"/>
            <a:ext cx="8820472" cy="99377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200" dirty="0" smtClean="0">
                <a:solidFill>
                  <a:srgbClr val="FBFE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3200" dirty="0" smtClean="0">
                <a:solidFill>
                  <a:srgbClr val="FBFE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Particle Realization vs. Ellipsis </a:t>
            </a:r>
            <a:endParaRPr lang="en-US" altLang="ko-KR" sz="3200" dirty="0">
              <a:solidFill>
                <a:srgbClr val="FBFEC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433513" y="1268413"/>
            <a:ext cx="7710487" cy="5040312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en-US" altLang="ko-K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endParaRPr lang="en-US" altLang="ko-KR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93933138"/>
              </p:ext>
            </p:extLst>
          </p:nvPr>
        </p:nvGraphicFramePr>
        <p:xfrm>
          <a:off x="467544" y="1556792"/>
          <a:ext cx="7992888" cy="4248473"/>
        </p:xfrm>
        <a:graphic>
          <a:graphicData uri="http://schemas.openxmlformats.org/drawingml/2006/table">
            <a:tbl>
              <a:tblPr/>
              <a:tblGrid>
                <a:gridCol w="1348208"/>
                <a:gridCol w="1604120"/>
                <a:gridCol w="1374097"/>
                <a:gridCol w="1319927"/>
                <a:gridCol w="1154692"/>
                <a:gridCol w="1191844"/>
              </a:tblGrid>
              <a:tr h="6165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Spoken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Conversation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Monologue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Discussion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Lecture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Total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92829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Realized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71%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88%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93%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95%</a:t>
                      </a:r>
                      <a:endParaRPr lang="en-US" sz="180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88%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17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Ellipsis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29%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12%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7%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5%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12%</a:t>
                      </a:r>
                      <a:endParaRPr lang="en-US" sz="180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17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Written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C87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Essay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C87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Novel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C87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News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C87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Academic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C87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Total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C874"/>
                    </a:solidFill>
                  </a:tcPr>
                </a:tc>
              </a:tr>
              <a:tr h="92829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Realized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98%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98%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97%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99.7%</a:t>
                      </a:r>
                      <a:endParaRPr lang="en-US" sz="180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98%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17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Ellipsis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2%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2%</a:t>
                      </a:r>
                      <a:endParaRPr lang="en-US" sz="180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3%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0.3%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2%</a:t>
                      </a:r>
                      <a:endParaRPr lang="en-US" sz="18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직사각형 7"/>
          <p:cNvSpPr/>
          <p:nvPr/>
        </p:nvSpPr>
        <p:spPr>
          <a:xfrm>
            <a:off x="2123728" y="3212976"/>
            <a:ext cx="1008112" cy="43204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직사각형 8"/>
          <p:cNvSpPr/>
          <p:nvPr/>
        </p:nvSpPr>
        <p:spPr>
          <a:xfrm>
            <a:off x="3635896" y="3212976"/>
            <a:ext cx="4536504" cy="43204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06797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89700145"/>
              </p:ext>
            </p:extLst>
          </p:nvPr>
        </p:nvGraphicFramePr>
        <p:xfrm>
          <a:off x="539552" y="1124744"/>
          <a:ext cx="8280921" cy="5163378"/>
        </p:xfrm>
        <a:graphic>
          <a:graphicData uri="http://schemas.openxmlformats.org/drawingml/2006/table">
            <a:tbl>
              <a:tblPr/>
              <a:tblGrid>
                <a:gridCol w="1273988"/>
                <a:gridCol w="1553973"/>
                <a:gridCol w="1403833"/>
                <a:gridCol w="1403833"/>
                <a:gridCol w="1322647"/>
                <a:gridCol w="1322647"/>
              </a:tblGrid>
              <a:tr h="336329"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Particles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Spoken</a:t>
                      </a:r>
                      <a:endParaRPr lang="en-US" sz="1600" dirty="0">
                        <a:solidFill>
                          <a:srgbClr val="FF0000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63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Conversation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Monologue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Discussion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Lecture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Total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98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SUBJ  +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63%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(539)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88%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(776)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93%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(927)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95%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(848)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85%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(3090)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98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SUBJ  −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37%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(318)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11%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(97)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7%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(67)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5%</a:t>
                      </a:r>
                      <a:endParaRPr lang="en-US" sz="160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(48)</a:t>
                      </a:r>
                      <a:endParaRPr lang="en-US" sz="160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15%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(530)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98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OBJ  +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51%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(398)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73%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(535)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85%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(698)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89%</a:t>
                      </a:r>
                      <a:endParaRPr lang="en-US" sz="160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(771)</a:t>
                      </a:r>
                      <a:endParaRPr lang="en-US" sz="160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75%</a:t>
                      </a:r>
                      <a:endParaRPr lang="en-US" sz="160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(2402)</a:t>
                      </a:r>
                      <a:endParaRPr lang="en-US" sz="160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98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OBJ    −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49%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(389)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27%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(198)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15%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(121)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11%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(92)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25%</a:t>
                      </a:r>
                      <a:endParaRPr lang="en-US" sz="160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(800)</a:t>
                      </a:r>
                      <a:endParaRPr lang="en-US" sz="160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98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CONJ +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92%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(57)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68%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(54)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90%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(89)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98%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(137)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88%</a:t>
                      </a:r>
                      <a:endParaRPr lang="en-US" sz="160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(337)</a:t>
                      </a:r>
                      <a:endParaRPr lang="en-US" sz="160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98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CONJ −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8%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(5)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32%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(26)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10%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(10)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2%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(3)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12%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(44)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98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OTHERS +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81%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(549)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90%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(634)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95%</a:t>
                      </a:r>
                      <a:endParaRPr lang="en-US" sz="160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(859)</a:t>
                      </a:r>
                      <a:endParaRPr lang="en-US" sz="160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97%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(1174)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92%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(3213)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98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OTHERS −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19%</a:t>
                      </a:r>
                      <a:endParaRPr lang="en-US" sz="160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(131)</a:t>
                      </a:r>
                      <a:endParaRPr lang="en-US" sz="160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10%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(74)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4%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(39)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3%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(42)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8%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(286)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95536" y="260648"/>
            <a:ext cx="8136904" cy="864096"/>
          </a:xfrm>
          <a:prstGeom prst="rect">
            <a:avLst/>
          </a:prstGeom>
        </p:spPr>
        <p:txBody>
          <a:bodyPr vert="horz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ea typeface="+mj-ea"/>
                <a:cs typeface="Times New Roman" pitchFamily="18" charset="0"/>
              </a:rPr>
              <a:t>Particle</a:t>
            </a: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 pitchFamily="18" charset="0"/>
                <a:ea typeface="+mj-ea"/>
                <a:cs typeface="Times New Roman" pitchFamily="18" charset="0"/>
              </a:rPr>
              <a:t>s</a:t>
            </a:r>
            <a:r>
              <a:rPr kumimoji="0" lang="en-US" altLang="ko-KR" sz="32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 pitchFamily="18" charset="0"/>
                <a:ea typeface="+mj-ea"/>
                <a:cs typeface="Times New Roman" pitchFamily="18" charset="0"/>
              </a:rPr>
              <a:t> (Spoken Corpora)</a:t>
            </a:r>
            <a:endParaRPr kumimoji="0" lang="en-US" altLang="ko-KR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nstantia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직사각형 6"/>
          <p:cNvSpPr/>
          <p:nvPr/>
        </p:nvSpPr>
        <p:spPr>
          <a:xfrm>
            <a:off x="7740352" y="1772816"/>
            <a:ext cx="936104" cy="6480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7740352" y="4005064"/>
            <a:ext cx="936104" cy="6480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6"/>
          <p:cNvSpPr/>
          <p:nvPr/>
        </p:nvSpPr>
        <p:spPr>
          <a:xfrm>
            <a:off x="7740352" y="2852936"/>
            <a:ext cx="936104" cy="6480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6"/>
          <p:cNvSpPr/>
          <p:nvPr/>
        </p:nvSpPr>
        <p:spPr>
          <a:xfrm>
            <a:off x="7740352" y="5157192"/>
            <a:ext cx="936104" cy="6480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6"/>
          <p:cNvSpPr/>
          <p:nvPr/>
        </p:nvSpPr>
        <p:spPr>
          <a:xfrm>
            <a:off x="7740352" y="2348880"/>
            <a:ext cx="936104" cy="64807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6"/>
          <p:cNvSpPr/>
          <p:nvPr/>
        </p:nvSpPr>
        <p:spPr>
          <a:xfrm>
            <a:off x="7740352" y="3429000"/>
            <a:ext cx="936104" cy="64807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6"/>
          <p:cNvSpPr/>
          <p:nvPr/>
        </p:nvSpPr>
        <p:spPr>
          <a:xfrm>
            <a:off x="7740352" y="4581128"/>
            <a:ext cx="936104" cy="64807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6"/>
          <p:cNvSpPr/>
          <p:nvPr/>
        </p:nvSpPr>
        <p:spPr>
          <a:xfrm>
            <a:off x="7740352" y="5733256"/>
            <a:ext cx="936104" cy="64807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 bwMode="auto">
          <a:xfrm>
            <a:off x="4143372" y="6356351"/>
            <a:ext cx="1114404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1103253-44B3-4DE3-BCA6-E00D39F8ABC7}" type="slidenum">
              <a:rPr lang="en-US" altLang="ko-KR">
                <a:latin typeface="Times New Roman" pitchFamily="18" charset="0"/>
                <a:cs typeface="Times New Roman" pitchFamily="18" charset="0"/>
              </a:rPr>
              <a:pPr/>
              <a:t>25</a:t>
            </a:fld>
            <a:endParaRPr lang="en-US" altLang="ko-K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직사각형 6"/>
          <p:cNvSpPr/>
          <p:nvPr/>
        </p:nvSpPr>
        <p:spPr>
          <a:xfrm>
            <a:off x="1907704" y="2348880"/>
            <a:ext cx="5328592" cy="576064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6"/>
          <p:cNvSpPr/>
          <p:nvPr/>
        </p:nvSpPr>
        <p:spPr>
          <a:xfrm>
            <a:off x="1907704" y="3501008"/>
            <a:ext cx="5328592" cy="576064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5" grpId="0" animBg="1"/>
      <p:bldP spid="1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31269358"/>
              </p:ext>
            </p:extLst>
          </p:nvPr>
        </p:nvGraphicFramePr>
        <p:xfrm>
          <a:off x="467544" y="1094264"/>
          <a:ext cx="8280921" cy="5247511"/>
        </p:xfrm>
        <a:graphic>
          <a:graphicData uri="http://schemas.openxmlformats.org/drawingml/2006/table">
            <a:tbl>
              <a:tblPr/>
              <a:tblGrid>
                <a:gridCol w="1336601"/>
                <a:gridCol w="1336601"/>
                <a:gridCol w="1336601"/>
                <a:gridCol w="1483598"/>
                <a:gridCol w="1483598"/>
                <a:gridCol w="1303922"/>
              </a:tblGrid>
              <a:tr h="346647"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Particles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Written</a:t>
                      </a:r>
                      <a:endParaRPr lang="en-US" sz="1600" dirty="0">
                        <a:solidFill>
                          <a:srgbClr val="FF0000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6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Essay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Novel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News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Academi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c Text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Total</a:t>
                      </a:r>
                      <a:endParaRPr lang="en-US" sz="160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041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SUBJ  +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97%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743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97%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840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92%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635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99.7%</a:t>
                      </a:r>
                      <a:endParaRPr lang="en-US" sz="160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</a:t>
                      </a:r>
                      <a:r>
                        <a:rPr lang="en-US" sz="1600"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588</a:t>
                      </a:r>
                      <a:r>
                        <a:rPr lang="en-US" sz="160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)</a:t>
                      </a:r>
                      <a:endParaRPr lang="en-US" sz="160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98%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2806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041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SUBJ  −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3%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25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3%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24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3%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18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0.3%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2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2%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69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041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OBJ  +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94%</a:t>
                      </a:r>
                      <a:endParaRPr lang="en-US" sz="160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</a:t>
                      </a:r>
                      <a:r>
                        <a:rPr lang="en-US" sz="1600"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967</a:t>
                      </a:r>
                      <a:r>
                        <a:rPr lang="en-US" sz="160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)</a:t>
                      </a:r>
                      <a:endParaRPr lang="en-US" sz="160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95%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1066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99%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1050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99%</a:t>
                      </a:r>
                      <a:endParaRPr lang="en-US" sz="160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</a:t>
                      </a:r>
                      <a:r>
                        <a:rPr lang="en-US" sz="1600"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1026</a:t>
                      </a:r>
                      <a:r>
                        <a:rPr lang="en-US" sz="160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)</a:t>
                      </a:r>
                      <a:endParaRPr lang="en-US" sz="160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97%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4109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041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OBJ    −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5%</a:t>
                      </a:r>
                      <a:endParaRPr lang="en-US" sz="160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</a:t>
                      </a:r>
                      <a:r>
                        <a:rPr lang="en-US" sz="1600"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56</a:t>
                      </a:r>
                      <a:r>
                        <a:rPr lang="en-US" sz="160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)</a:t>
                      </a:r>
                      <a:endParaRPr lang="en-US" sz="160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5%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53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1%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13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1%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9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3%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131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041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CONJ +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100%</a:t>
                      </a:r>
                      <a:endParaRPr lang="en-US" sz="160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</a:t>
                      </a:r>
                      <a:r>
                        <a:rPr lang="en-US" sz="1600"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133</a:t>
                      </a:r>
                      <a:r>
                        <a:rPr lang="en-US" sz="160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)</a:t>
                      </a:r>
                      <a:endParaRPr lang="en-US" sz="160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100%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113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97%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226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99.7%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276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99%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748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041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CONJ −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0%</a:t>
                      </a:r>
                      <a:endParaRPr lang="en-US" sz="160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0</a:t>
                      </a: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0</a:t>
                      </a:r>
                      <a:r>
                        <a:rPr lang="en-US" sz="160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%</a:t>
                      </a:r>
                      <a:endParaRPr lang="en-US" sz="160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(0)</a:t>
                      </a:r>
                      <a:endParaRPr lang="en-US" sz="160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3%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7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0.3%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1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1%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8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041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OTHERS +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99%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1778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99.5%</a:t>
                      </a:r>
                      <a:endParaRPr lang="en-US" sz="160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</a:t>
                      </a:r>
                      <a:r>
                        <a:rPr lang="en-US" sz="1600"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1739</a:t>
                      </a:r>
                      <a:r>
                        <a:rPr lang="en-US" sz="160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)</a:t>
                      </a:r>
                      <a:endParaRPr lang="en-US" sz="160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93%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1680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100%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2173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98%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7370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32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OTHERS −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1%</a:t>
                      </a:r>
                      <a:endParaRPr lang="en-US" sz="160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</a:t>
                      </a:r>
                      <a:r>
                        <a:rPr lang="en-US" sz="1600"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17</a:t>
                      </a:r>
                      <a:r>
                        <a:rPr lang="en-US" sz="160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)</a:t>
                      </a:r>
                      <a:endParaRPr lang="en-US" sz="160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0.5%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9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7%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127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0%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0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2%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(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SimSun"/>
                          <a:cs typeface="Times New Roman"/>
                        </a:rPr>
                        <a:t>153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itchFamily="18" charset="0"/>
                          <a:ea typeface="맑은 고딕"/>
                          <a:cs typeface="Times New Roman"/>
                        </a:rPr>
                        <a:t>)</a:t>
                      </a:r>
                      <a:endParaRPr lang="en-US" sz="1600" dirty="0">
                        <a:solidFill>
                          <a:schemeClr val="tx1"/>
                        </a:solidFill>
                        <a:latin typeface="Constantia" pitchFamily="18" charset="0"/>
                        <a:ea typeface="SimSun"/>
                        <a:cs typeface="Times New Roman"/>
                      </a:endParaRPr>
                    </a:p>
                  </a:txBody>
                  <a:tcPr marL="73025" marR="73025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95536" y="260648"/>
            <a:ext cx="8136904" cy="864096"/>
          </a:xfrm>
          <a:prstGeom prst="rect">
            <a:avLst/>
          </a:prstGeom>
        </p:spPr>
        <p:txBody>
          <a:bodyPr vert="horz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ea typeface="+mj-ea"/>
                <a:cs typeface="Times New Roman" pitchFamily="18" charset="0"/>
              </a:rPr>
              <a:t>Particle</a:t>
            </a: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 pitchFamily="18" charset="0"/>
                <a:ea typeface="+mj-ea"/>
                <a:cs typeface="Times New Roman" pitchFamily="18" charset="0"/>
              </a:rPr>
              <a:t>s</a:t>
            </a:r>
            <a:r>
              <a:rPr kumimoji="0" lang="en-US" altLang="ko-KR" sz="32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 pitchFamily="18" charset="0"/>
                <a:ea typeface="+mj-ea"/>
                <a:cs typeface="Times New Roman" pitchFamily="18" charset="0"/>
              </a:rPr>
              <a:t> (Written Corpora)</a:t>
            </a:r>
            <a:endParaRPr kumimoji="0" lang="en-US" altLang="ko-KR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nstantia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직사각형 6"/>
          <p:cNvSpPr/>
          <p:nvPr/>
        </p:nvSpPr>
        <p:spPr>
          <a:xfrm>
            <a:off x="7668344" y="1772816"/>
            <a:ext cx="936104" cy="6480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7668344" y="2852936"/>
            <a:ext cx="936104" cy="6480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6"/>
          <p:cNvSpPr/>
          <p:nvPr/>
        </p:nvSpPr>
        <p:spPr>
          <a:xfrm>
            <a:off x="7668344" y="4077072"/>
            <a:ext cx="936104" cy="6480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6"/>
          <p:cNvSpPr/>
          <p:nvPr/>
        </p:nvSpPr>
        <p:spPr>
          <a:xfrm>
            <a:off x="7668344" y="5157192"/>
            <a:ext cx="936104" cy="6480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6"/>
          <p:cNvSpPr/>
          <p:nvPr/>
        </p:nvSpPr>
        <p:spPr>
          <a:xfrm>
            <a:off x="7668344" y="2348880"/>
            <a:ext cx="936104" cy="64807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6"/>
          <p:cNvSpPr/>
          <p:nvPr/>
        </p:nvSpPr>
        <p:spPr>
          <a:xfrm>
            <a:off x="7668344" y="3429000"/>
            <a:ext cx="927720" cy="639688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6"/>
          <p:cNvSpPr/>
          <p:nvPr/>
        </p:nvSpPr>
        <p:spPr>
          <a:xfrm>
            <a:off x="7668344" y="4581128"/>
            <a:ext cx="936104" cy="64807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 bwMode="auto">
          <a:xfrm>
            <a:off x="4143372" y="6356351"/>
            <a:ext cx="1114404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1103253-44B3-4DE3-BCA6-E00D39F8ABC7}" type="slidenum">
              <a:rPr lang="en-US" altLang="ko-KR">
                <a:latin typeface="Times New Roman" pitchFamily="18" charset="0"/>
                <a:cs typeface="Times New Roman" pitchFamily="18" charset="0"/>
              </a:rPr>
              <a:pPr/>
              <a:t>26</a:t>
            </a:fld>
            <a:endParaRPr lang="en-US" altLang="ko-K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직사각형 6"/>
          <p:cNvSpPr/>
          <p:nvPr/>
        </p:nvSpPr>
        <p:spPr>
          <a:xfrm>
            <a:off x="1907704" y="2348880"/>
            <a:ext cx="5328592" cy="576064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6"/>
          <p:cNvSpPr/>
          <p:nvPr/>
        </p:nvSpPr>
        <p:spPr>
          <a:xfrm>
            <a:off x="1907704" y="3501008"/>
            <a:ext cx="5328592" cy="576064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6"/>
          <p:cNvSpPr/>
          <p:nvPr/>
        </p:nvSpPr>
        <p:spPr>
          <a:xfrm>
            <a:off x="7668344" y="5733256"/>
            <a:ext cx="936104" cy="64807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5" grpId="0" animBg="1"/>
      <p:bldP spid="16" grpId="0" animBg="1"/>
      <p:bldP spid="17" grpId="0" animBg="1"/>
      <p:bldP spid="17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23528" y="332656"/>
            <a:ext cx="8820472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altLang="ko-KR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Distribution of Subject/Object Particles:</a:t>
            </a:r>
          </a:p>
          <a:p>
            <a:pPr>
              <a:defRPr/>
            </a:pPr>
            <a:r>
              <a:rPr lang="en-US" altLang="ko-KR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                   Spoken vs. Written Corpora(%)</a:t>
            </a:r>
            <a:endParaRPr lang="en-US" altLang="ko-KR" sz="3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</p:txBody>
      </p:sp>
      <p:graphicFrame>
        <p:nvGraphicFramePr>
          <p:cNvPr id="3" name="차트 2"/>
          <p:cNvGraphicFramePr/>
          <p:nvPr>
            <p:extLst>
              <p:ext uri="{D42A27DB-BD31-4B8C-83A1-F6EECF244321}">
                <p14:modId xmlns:p14="http://schemas.microsoft.com/office/powerpoint/2010/main" xmlns="" val="1147513902"/>
              </p:ext>
            </p:extLst>
          </p:nvPr>
        </p:nvGraphicFramePr>
        <p:xfrm>
          <a:off x="539552" y="1772816"/>
          <a:ext cx="784887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 bwMode="auto">
          <a:xfrm>
            <a:off x="4143372" y="6356351"/>
            <a:ext cx="1114404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1103253-44B3-4DE3-BCA6-E00D39F8ABC7}" type="slidenum">
              <a:rPr lang="en-US" altLang="ko-KR">
                <a:latin typeface="Times New Roman" pitchFamily="18" charset="0"/>
                <a:cs typeface="Times New Roman" pitchFamily="18" charset="0"/>
              </a:rPr>
              <a:pPr/>
              <a:t>27</a:t>
            </a:fld>
            <a:endParaRPr lang="en-US" altLang="ko-KR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37307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323528" y="1628800"/>
            <a:ext cx="856895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/>
            <a:endParaRPr lang="en-US" sz="2400" dirty="0" smtClean="0">
              <a:latin typeface="Constantia" pitchFamily="18" charset="0"/>
            </a:endParaRPr>
          </a:p>
          <a:p>
            <a:pPr latinLnBrk="0">
              <a:buFont typeface="Arial" pitchFamily="34" charset="0"/>
              <a:buChar char="•"/>
            </a:pPr>
            <a:r>
              <a:rPr lang="en-US" sz="2400" dirty="0" smtClean="0">
                <a:latin typeface="Constantia" pitchFamily="18" charset="0"/>
              </a:rPr>
              <a:t>   Significant object particle dropping in the spoken corpora</a:t>
            </a:r>
          </a:p>
          <a:p>
            <a:pPr latinLnBrk="0"/>
            <a:r>
              <a:rPr lang="en-US" sz="2400" dirty="0" smtClean="0">
                <a:latin typeface="Constantia" pitchFamily="18" charset="0"/>
              </a:rPr>
              <a:t>     (χ</a:t>
            </a:r>
            <a:r>
              <a:rPr lang="en-US" sz="2400" baseline="30000" dirty="0" smtClean="0">
                <a:latin typeface="Constantia" pitchFamily="18" charset="0"/>
              </a:rPr>
              <a:t>2 </a:t>
            </a:r>
            <a:r>
              <a:rPr lang="en-US" sz="2400" dirty="0" smtClean="0">
                <a:latin typeface="Constantia" pitchFamily="18" charset="0"/>
              </a:rPr>
              <a:t>=797.03, p&lt;.001) &amp; consistently higher than the subject    </a:t>
            </a:r>
          </a:p>
          <a:p>
            <a:pPr latinLnBrk="0"/>
            <a:r>
              <a:rPr lang="en-US" sz="2400" dirty="0" smtClean="0">
                <a:latin typeface="Constantia" pitchFamily="18" charset="0"/>
              </a:rPr>
              <a:t>     particle ellipsis at each register. </a:t>
            </a:r>
          </a:p>
          <a:p>
            <a:pPr latinLnBrk="0"/>
            <a:endParaRPr lang="en-US" sz="2400" dirty="0" smtClean="0">
              <a:latin typeface="Constantia" pitchFamily="18" charset="0"/>
            </a:endParaRPr>
          </a:p>
          <a:p>
            <a:pPr latinLnBrk="0">
              <a:buFont typeface="Arial" pitchFamily="34" charset="0"/>
              <a:buChar char="•"/>
            </a:pPr>
            <a:r>
              <a:rPr lang="en-US" sz="2400" dirty="0" smtClean="0">
                <a:latin typeface="Constantia" pitchFamily="18" charset="0"/>
              </a:rPr>
              <a:t>   Genre variation:  more case dropping for less formal corpora </a:t>
            </a:r>
          </a:p>
          <a:p>
            <a:pPr latinLnBrk="0"/>
            <a:r>
              <a:rPr lang="en-US" sz="2400" dirty="0" smtClean="0">
                <a:latin typeface="Constantia" pitchFamily="18" charset="0"/>
              </a:rPr>
              <a:t>    e.g. everyday conversations:  49% object particle elided &amp;     </a:t>
            </a:r>
          </a:p>
          <a:p>
            <a:pPr latinLnBrk="0"/>
            <a:r>
              <a:rPr lang="en-US" sz="2400" dirty="0">
                <a:latin typeface="Constantia" pitchFamily="18" charset="0"/>
              </a:rPr>
              <a:t> </a:t>
            </a:r>
            <a:r>
              <a:rPr lang="en-US" sz="2400" dirty="0" smtClean="0">
                <a:latin typeface="Constantia" pitchFamily="18" charset="0"/>
              </a:rPr>
              <a:t>   37% subject particle elided</a:t>
            </a:r>
          </a:p>
          <a:p>
            <a:pPr marL="284163" indent="60325" latinLnBrk="0"/>
            <a:endParaRPr lang="en-US" sz="2400" dirty="0" smtClean="0">
              <a:latin typeface="Constantia" pitchFamily="18" charset="0"/>
            </a:endParaRPr>
          </a:p>
          <a:p>
            <a:pPr marL="284163" indent="-284163" latinLnBrk="0">
              <a:buFont typeface="Arial" pitchFamily="34" charset="0"/>
              <a:buChar char="•"/>
            </a:pPr>
            <a:r>
              <a:rPr lang="en-US" sz="2400" dirty="0" smtClean="0">
                <a:latin typeface="Constantia" pitchFamily="18" charset="0"/>
              </a:rPr>
              <a:t>In parallel to case particles, more dropping of conjunctive          particles and other case particles in the spoken corpora </a:t>
            </a:r>
            <a:endParaRPr lang="en-US" sz="2400" dirty="0">
              <a:latin typeface="Constantia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23528" y="188640"/>
            <a:ext cx="8352928" cy="1080120"/>
          </a:xfrm>
          <a:prstGeom prst="rect">
            <a:avLst/>
          </a:prstGeom>
        </p:spPr>
        <p:txBody>
          <a:bodyPr vert="horz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BFE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 pitchFamily="18" charset="0"/>
                <a:ea typeface="+mj-ea"/>
                <a:cs typeface="Times New Roman" pitchFamily="18" charset="0"/>
              </a:rPr>
              <a:t>Findings</a:t>
            </a:r>
            <a:endParaRPr kumimoji="0" lang="en-US" altLang="ko-KR" sz="3200" b="0" i="0" u="none" strike="noStrike" kern="1200" cap="none" spc="0" normalizeH="0" baseline="0" noProof="0" dirty="0">
              <a:ln>
                <a:noFill/>
              </a:ln>
              <a:solidFill>
                <a:srgbClr val="FBFEC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nstantia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 bwMode="auto">
          <a:xfrm>
            <a:off x="4143372" y="6356351"/>
            <a:ext cx="1114404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1103253-44B3-4DE3-BCA6-E00D39F8ABC7}" type="slidenum">
              <a:rPr lang="en-US" altLang="ko-KR">
                <a:latin typeface="Times New Roman" pitchFamily="18" charset="0"/>
                <a:cs typeface="Times New Roman" pitchFamily="18" charset="0"/>
              </a:rPr>
              <a:pPr/>
              <a:t>28</a:t>
            </a:fld>
            <a:endParaRPr lang="en-US" altLang="ko-KR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슬라이드 번호 개체 틀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1103253-44B3-4DE3-BCA6-E00D39F8ABC7}" type="slidenum">
              <a:rPr lang="en-US" altLang="ko-KR">
                <a:latin typeface="Times New Roman" pitchFamily="18" charset="0"/>
                <a:cs typeface="Times New Roman" pitchFamily="18" charset="0"/>
              </a:rPr>
              <a:pPr/>
              <a:t>29</a:t>
            </a:fld>
            <a:endParaRPr lang="en-US" altLang="ko-K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536" y="188640"/>
            <a:ext cx="8748464" cy="1080119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200" dirty="0" smtClean="0">
                <a:solidFill>
                  <a:srgbClr val="FBFE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Linguistic Properties</a:t>
            </a:r>
            <a:endParaRPr lang="en-US" altLang="ko-KR" sz="3200" dirty="0">
              <a:solidFill>
                <a:srgbClr val="FBFEC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95536" y="1268760"/>
            <a:ext cx="8280920" cy="4896544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altLang="ko-K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Definiteness and Specificity</a:t>
            </a:r>
          </a:p>
          <a:p>
            <a:pPr>
              <a:lnSpc>
                <a:spcPct val="90000"/>
              </a:lnSpc>
              <a:buNone/>
            </a:pPr>
            <a:endParaRPr lang="en-US" altLang="ko-KR" sz="2400" i="1" dirty="0" smtClean="0">
              <a:latin typeface="Constantia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ko-KR" sz="2400" i="1" dirty="0" smtClean="0">
                <a:latin typeface="Constantia" pitchFamily="18" charset="0"/>
                <a:cs typeface="Times New Roman" pitchFamily="18" charset="0"/>
              </a:rPr>
              <a:t>     </a:t>
            </a:r>
            <a: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  <a:t>Kim(1991): A case particle is likely to be dropped when the  	            preceding noun is definite or specific.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  <a:t> 	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          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   </a:t>
            </a:r>
            <a:r>
              <a:rPr lang="en-US" altLang="ko-KR" sz="2000" dirty="0" err="1" smtClean="0">
                <a:latin typeface="Constantia" pitchFamily="18" charset="0"/>
                <a:cs typeface="Times New Roman" pitchFamily="18" charset="0"/>
              </a:rPr>
              <a:t>i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)     </a:t>
            </a:r>
            <a:r>
              <a:rPr lang="en-US" altLang="ko-KR" sz="2000" dirty="0" err="1" smtClean="0">
                <a:latin typeface="Constantia" pitchFamily="18" charset="0"/>
                <a:cs typeface="Times New Roman" pitchFamily="18" charset="0"/>
              </a:rPr>
              <a:t>ku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     </a:t>
            </a:r>
            <a:r>
              <a:rPr lang="en-US" altLang="ko-KR" sz="2000" dirty="0" err="1" smtClean="0">
                <a:latin typeface="Constantia" pitchFamily="18" charset="0"/>
                <a:cs typeface="Times New Roman" pitchFamily="18" charset="0"/>
              </a:rPr>
              <a:t>haksayng-i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/</a:t>
            </a:r>
            <a:r>
              <a:rPr lang="en-US" altLang="ko-KR" sz="2000" dirty="0" smtClean="0">
                <a:solidFill>
                  <a:schemeClr val="accent2"/>
                </a:solidFill>
                <a:latin typeface="Constantia" pitchFamily="18" charset="0"/>
                <a:cs typeface="Times New Roman" pitchFamily="18" charset="0"/>
              </a:rPr>
              <a:t>-Ø 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  </a:t>
            </a:r>
            <a:r>
              <a:rPr lang="en-US" altLang="ko-KR" sz="2000" dirty="0" err="1" smtClean="0">
                <a:latin typeface="Constantia" pitchFamily="18" charset="0"/>
                <a:cs typeface="Times New Roman" pitchFamily="18" charset="0"/>
              </a:rPr>
              <a:t>na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-lul </a:t>
            </a:r>
            <a:r>
              <a:rPr lang="en-US" altLang="ko-KR" sz="2000" dirty="0" err="1" smtClean="0">
                <a:latin typeface="Constantia" pitchFamily="18" charset="0"/>
                <a:cs typeface="Times New Roman" pitchFamily="18" charset="0"/>
              </a:rPr>
              <a:t>chacawa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-</a:t>
            </a:r>
            <a:r>
              <a:rPr lang="en-US" altLang="ko-KR" sz="2000" dirty="0" err="1" smtClean="0">
                <a:latin typeface="Constantia" pitchFamily="18" charset="0"/>
                <a:cs typeface="Times New Roman" pitchFamily="18" charset="0"/>
              </a:rPr>
              <a:t>ss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-e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ko-KR" sz="2000" dirty="0"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          that   student-SBJ/Ø  I-OBJ visit-PAST-END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          ‘That student visited me’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ko-KR" sz="2000" dirty="0" smtClean="0">
              <a:latin typeface="Constantia" pitchFamily="18" charset="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   ii)    </a:t>
            </a:r>
            <a:r>
              <a:rPr lang="en-US" altLang="ko-KR" sz="2000" dirty="0" err="1" smtClean="0">
                <a:latin typeface="Constantia" pitchFamily="18" charset="0"/>
                <a:cs typeface="Times New Roman" pitchFamily="18" charset="0"/>
              </a:rPr>
              <a:t>etten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altLang="ko-KR" sz="2000" dirty="0" err="1" smtClean="0">
                <a:latin typeface="Constantia" pitchFamily="18" charset="0"/>
                <a:cs typeface="Times New Roman" pitchFamily="18" charset="0"/>
              </a:rPr>
              <a:t>haksayng-i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/</a:t>
            </a:r>
            <a:r>
              <a:rPr lang="en-US" altLang="ko-KR" sz="2000" baseline="30000" dirty="0" smtClean="0">
                <a:solidFill>
                  <a:schemeClr val="accent2"/>
                </a:solidFill>
                <a:latin typeface="Constantia" pitchFamily="18" charset="0"/>
                <a:cs typeface="Times New Roman" pitchFamily="18" charset="0"/>
              </a:rPr>
              <a:t>*</a:t>
            </a:r>
            <a:r>
              <a:rPr lang="en-US" altLang="ko-KR" sz="2000" dirty="0" smtClean="0">
                <a:solidFill>
                  <a:schemeClr val="accent2"/>
                </a:solidFill>
                <a:latin typeface="Constantia" pitchFamily="18" charset="0"/>
                <a:cs typeface="Times New Roman" pitchFamily="18" charset="0"/>
              </a:rPr>
              <a:t>Ø   </a:t>
            </a:r>
            <a:r>
              <a:rPr lang="en-US" altLang="ko-KR" sz="2000" dirty="0" err="1" smtClean="0">
                <a:latin typeface="Constantia" pitchFamily="18" charset="0"/>
                <a:cs typeface="Times New Roman" pitchFamily="18" charset="0"/>
              </a:rPr>
              <a:t>na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-lul </a:t>
            </a:r>
            <a:r>
              <a:rPr lang="en-US" altLang="ko-KR" sz="2000" dirty="0" err="1" smtClean="0">
                <a:latin typeface="Constantia" pitchFamily="18" charset="0"/>
                <a:cs typeface="Times New Roman" pitchFamily="18" charset="0"/>
              </a:rPr>
              <a:t>chacawa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-</a:t>
            </a:r>
            <a:r>
              <a:rPr lang="en-US" altLang="ko-KR" sz="2000" dirty="0" err="1" smtClean="0">
                <a:latin typeface="Constantia" pitchFamily="18" charset="0"/>
                <a:cs typeface="Times New Roman" pitchFamily="18" charset="0"/>
              </a:rPr>
              <a:t>ss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-e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          some student-SBJ/Ø   I-OBJ </a:t>
            </a:r>
            <a:r>
              <a:rPr lang="en-US" altLang="ko-KR" sz="2000" dirty="0">
                <a:latin typeface="Constantia" pitchFamily="18" charset="0"/>
                <a:cs typeface="Times New Roman" pitchFamily="18" charset="0"/>
              </a:rPr>
              <a:t>visit-PAST-END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          ‘Some student visited me’</a:t>
            </a:r>
          </a:p>
        </p:txBody>
      </p:sp>
    </p:spTree>
    <p:extLst>
      <p:ext uri="{BB962C8B-B14F-4D97-AF65-F5344CB8AC3E}">
        <p14:creationId xmlns:p14="http://schemas.microsoft.com/office/powerpoint/2010/main" xmlns="" val="2621163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슬라이드 번호 개체 틀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1103253-44B3-4DE3-BCA6-E00D39F8ABC7}" type="slidenum">
              <a:rPr lang="en-US" altLang="ko-KR">
                <a:latin typeface="Times New Roman" pitchFamily="18" charset="0"/>
                <a:cs typeface="Times New Roman" pitchFamily="18" charset="0"/>
              </a:rPr>
              <a:pPr/>
              <a:t>3</a:t>
            </a:fld>
            <a:endParaRPr lang="en-US" altLang="ko-K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536" y="260649"/>
            <a:ext cx="7443787" cy="864096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Particle  in Korean</a:t>
            </a:r>
            <a:endParaRPr lang="en-US" altLang="ko-KR" sz="3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23528" y="1196752"/>
            <a:ext cx="8136904" cy="5256212"/>
          </a:xfrm>
          <a:noFill/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altLang="ko-KR" sz="2400" dirty="0" smtClean="0">
                <a:latin typeface="Times New Roman" pitchFamily="18" charset="0"/>
                <a:cs typeface="Times New Roman" pitchFamily="18" charset="0"/>
              </a:rPr>
              <a:t> Subject, Object and Other Particles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ko-KR" sz="2200" dirty="0">
              <a:latin typeface="Constantia" pitchFamily="18" charset="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ko-KR" sz="2000" dirty="0" smtClean="0">
                <a:latin typeface="+mn-ea"/>
                <a:cs typeface="Times New Roman" pitchFamily="18" charset="0"/>
              </a:rPr>
              <a:t>(1) </a:t>
            </a:r>
            <a:r>
              <a:rPr lang="ko-KR" altLang="en-US" sz="2000" dirty="0" smtClean="0">
                <a:latin typeface="+mn-ea"/>
                <a:cs typeface="Times New Roman" pitchFamily="18" charset="0"/>
              </a:rPr>
              <a:t>오늘</a:t>
            </a:r>
            <a:r>
              <a:rPr lang="en-US" altLang="ko-KR" sz="2000" dirty="0" smtClean="0">
                <a:latin typeface="+mn-ea"/>
                <a:cs typeface="Times New Roman" pitchFamily="18" charset="0"/>
              </a:rPr>
              <a:t>-</a:t>
            </a:r>
            <a:r>
              <a:rPr lang="ko-KR" altLang="en-US" sz="2000" dirty="0" smtClean="0">
                <a:latin typeface="+mn-ea"/>
                <a:cs typeface="Times New Roman" pitchFamily="18" charset="0"/>
              </a:rPr>
              <a:t>은      민아</a:t>
            </a:r>
            <a:r>
              <a:rPr lang="en-US" altLang="ko-KR" sz="2000" dirty="0" smtClean="0">
                <a:latin typeface="+mn-ea"/>
                <a:cs typeface="Times New Roman" pitchFamily="18" charset="0"/>
              </a:rPr>
              <a:t>-</a:t>
            </a:r>
            <a:r>
              <a:rPr lang="ko-KR" altLang="en-US" sz="2000" dirty="0" smtClean="0">
                <a:latin typeface="+mn-ea"/>
                <a:cs typeface="Times New Roman" pitchFamily="18" charset="0"/>
              </a:rPr>
              <a:t>가     교실</a:t>
            </a:r>
            <a:r>
              <a:rPr lang="en-US" altLang="ko-KR" sz="2000" dirty="0" smtClean="0">
                <a:latin typeface="+mn-ea"/>
                <a:cs typeface="Times New Roman" pitchFamily="18" charset="0"/>
              </a:rPr>
              <a:t>-</a:t>
            </a:r>
            <a:r>
              <a:rPr lang="ko-KR" altLang="en-US" sz="2000" dirty="0" smtClean="0">
                <a:latin typeface="+mn-ea"/>
                <a:cs typeface="Times New Roman" pitchFamily="18" charset="0"/>
              </a:rPr>
              <a:t>에서  점심</a:t>
            </a:r>
            <a:r>
              <a:rPr lang="en-US" altLang="ko-KR" sz="2000" dirty="0" smtClean="0">
                <a:latin typeface="+mn-ea"/>
                <a:cs typeface="Times New Roman" pitchFamily="18" charset="0"/>
              </a:rPr>
              <a:t>-</a:t>
            </a:r>
            <a:r>
              <a:rPr lang="ko-KR" altLang="en-US" sz="2000" dirty="0" smtClean="0">
                <a:latin typeface="+mn-ea"/>
                <a:cs typeface="Times New Roman" pitchFamily="18" charset="0"/>
              </a:rPr>
              <a:t>을      먹</a:t>
            </a:r>
            <a:r>
              <a:rPr lang="en-US" altLang="ko-KR" sz="2000" dirty="0" smtClean="0">
                <a:latin typeface="+mn-ea"/>
                <a:cs typeface="Times New Roman" pitchFamily="18" charset="0"/>
              </a:rPr>
              <a:t>-</a:t>
            </a:r>
            <a:r>
              <a:rPr lang="ko-KR" altLang="en-US" sz="2000" dirty="0" smtClean="0">
                <a:latin typeface="+mn-ea"/>
                <a:cs typeface="Times New Roman" pitchFamily="18" charset="0"/>
              </a:rPr>
              <a:t>어 </a:t>
            </a:r>
            <a:endParaRPr lang="en-US" altLang="ko-KR" sz="2000" dirty="0" smtClean="0">
              <a:latin typeface="+mn-ea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ko-KR" sz="2200" dirty="0" smtClean="0">
                <a:latin typeface="Constantia" pitchFamily="18" charset="0"/>
                <a:cs typeface="Times New Roman" pitchFamily="18" charset="0"/>
              </a:rPr>
              <a:t>      </a:t>
            </a:r>
            <a:r>
              <a:rPr lang="en-US" altLang="ko-KR" sz="2000" dirty="0" err="1" smtClean="0">
                <a:latin typeface="Constantia" pitchFamily="18" charset="0"/>
                <a:cs typeface="Times New Roman" pitchFamily="18" charset="0"/>
              </a:rPr>
              <a:t>Onul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-un       Mina-ka    </a:t>
            </a:r>
            <a:r>
              <a:rPr lang="en-US" altLang="ko-KR" sz="2000" dirty="0" err="1" smtClean="0">
                <a:latin typeface="Constantia" pitchFamily="18" charset="0"/>
                <a:cs typeface="Times New Roman" pitchFamily="18" charset="0"/>
              </a:rPr>
              <a:t>kyosil-eyse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    </a:t>
            </a:r>
            <a:r>
              <a:rPr lang="en-US" altLang="ko-KR" sz="2000" dirty="0" err="1" smtClean="0">
                <a:latin typeface="Constantia" pitchFamily="18" charset="0"/>
                <a:cs typeface="Times New Roman" pitchFamily="18" charset="0"/>
              </a:rPr>
              <a:t>cemsim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-ul   </a:t>
            </a:r>
            <a:r>
              <a:rPr lang="en-US" altLang="ko-KR" sz="2000" dirty="0" err="1" smtClean="0">
                <a:latin typeface="Constantia" pitchFamily="18" charset="0"/>
                <a:cs typeface="Times New Roman" pitchFamily="18" charset="0"/>
              </a:rPr>
              <a:t>mek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-e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      Today-TOP   M-SUBJ   classroom-in  lunch-OBJ  eat-END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      ‘Mina eats lunch in the classroom today</a:t>
            </a: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’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endParaRPr lang="en-US" altLang="ko-K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endParaRPr lang="en-US" altLang="ko-K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endParaRPr lang="en-US" altLang="ko-KR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endParaRPr lang="en-US" altLang="ko-K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endParaRPr lang="en-US" altLang="ko-KR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altLang="ko-KR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endParaRPr lang="en-US" altLang="ko-KR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타원 1"/>
          <p:cNvSpPr/>
          <p:nvPr/>
        </p:nvSpPr>
        <p:spPr>
          <a:xfrm>
            <a:off x="1331640" y="1916832"/>
            <a:ext cx="432048" cy="432048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타원 6"/>
          <p:cNvSpPr/>
          <p:nvPr/>
        </p:nvSpPr>
        <p:spPr>
          <a:xfrm>
            <a:off x="2699792" y="1844824"/>
            <a:ext cx="432048" cy="504056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" name="타원 7"/>
          <p:cNvSpPr/>
          <p:nvPr/>
        </p:nvSpPr>
        <p:spPr>
          <a:xfrm>
            <a:off x="5220072" y="1844824"/>
            <a:ext cx="432048" cy="504056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C000"/>
              </a:solidFill>
            </a:endParaRPr>
          </a:p>
        </p:txBody>
      </p:sp>
      <p:sp>
        <p:nvSpPr>
          <p:cNvPr id="9" name="타원 8"/>
          <p:cNvSpPr/>
          <p:nvPr/>
        </p:nvSpPr>
        <p:spPr>
          <a:xfrm>
            <a:off x="3995936" y="1844824"/>
            <a:ext cx="648072" cy="504056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467544" y="3717032"/>
            <a:ext cx="1872208" cy="136815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4427984" y="3861048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latin typeface="Times New Roman" pitchFamily="18" charset="0"/>
                <a:cs typeface="Times New Roman" pitchFamily="18" charset="0"/>
              </a:rPr>
              <a:t>에서</a:t>
            </a:r>
            <a:r>
              <a:rPr lang="en-US" altLang="ko-KR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ko-KR" i="1" dirty="0" err="1" smtClean="0">
                <a:latin typeface="Times New Roman" pitchFamily="18" charset="0"/>
                <a:cs typeface="Times New Roman" pitchFamily="18" charset="0"/>
              </a:rPr>
              <a:t>eyso</a:t>
            </a:r>
            <a:r>
              <a:rPr lang="en-US" altLang="ko-KR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ko-KR" i="1" dirty="0" smtClean="0">
                <a:latin typeface="Times New Roman" pitchFamily="18" charset="0"/>
                <a:cs typeface="Times New Roman" pitchFamily="18" charset="0"/>
              </a:rPr>
              <a:t> Locative</a:t>
            </a:r>
            <a:endParaRPr lang="en-US" altLang="ko-KR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2555776" y="3789040"/>
            <a:ext cx="1656184" cy="1296144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4427984" y="3861048"/>
            <a:ext cx="1224136" cy="79208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2771800" y="3933056"/>
            <a:ext cx="13681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ko-KR" altLang="en-US" dirty="0" smtClean="0">
                <a:latin typeface="Times New Roman" pitchFamily="18" charset="0"/>
                <a:cs typeface="Times New Roman" pitchFamily="18" charset="0"/>
              </a:rPr>
              <a:t>가</a:t>
            </a: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ko-KR" i="1" dirty="0" smtClean="0">
                <a:latin typeface="Times New Roman" pitchFamily="18" charset="0"/>
                <a:cs typeface="Times New Roman" pitchFamily="18" charset="0"/>
              </a:rPr>
              <a:t>ka)</a:t>
            </a: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ko-KR" altLang="en-US" dirty="0" smtClean="0">
                <a:latin typeface="Times New Roman" pitchFamily="18" charset="0"/>
                <a:cs typeface="Times New Roman" pitchFamily="18" charset="0"/>
              </a:rPr>
              <a:t>이</a:t>
            </a: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ko-KR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ko-KR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114300" indent="-114300"/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: Subject    Agent</a:t>
            </a:r>
          </a:p>
          <a:p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   Focus (?)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83568" y="3933056"/>
            <a:ext cx="15648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latin typeface="Times New Roman" pitchFamily="18" charset="0"/>
                <a:cs typeface="Times New Roman" pitchFamily="18" charset="0"/>
              </a:rPr>
              <a:t>은</a:t>
            </a: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ko-KR" i="1" dirty="0" smtClean="0">
                <a:latin typeface="Times New Roman" pitchFamily="18" charset="0"/>
                <a:cs typeface="Times New Roman" pitchFamily="18" charset="0"/>
              </a:rPr>
              <a:t>un</a:t>
            </a: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)/</a:t>
            </a:r>
            <a:r>
              <a:rPr lang="ko-KR" altLang="en-US" dirty="0" smtClean="0">
                <a:latin typeface="Times New Roman" pitchFamily="18" charset="0"/>
                <a:cs typeface="Times New Roman" pitchFamily="18" charset="0"/>
              </a:rPr>
              <a:t>는</a:t>
            </a: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ko-KR" i="1" dirty="0" smtClean="0">
                <a:latin typeface="Times New Roman" pitchFamily="18" charset="0"/>
                <a:cs typeface="Times New Roman" pitchFamily="18" charset="0"/>
              </a:rPr>
              <a:t>nun)</a:t>
            </a:r>
          </a:p>
          <a:p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: Topic Marker</a:t>
            </a:r>
          </a:p>
          <a:p>
            <a:endParaRPr lang="en-US" altLang="ko-KR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868144" y="3879072"/>
            <a:ext cx="1872208" cy="1200329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o-KR" alt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을</a:t>
            </a:r>
            <a:r>
              <a:rPr lang="en-US" altLang="ko-KR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(ul)/</a:t>
            </a:r>
            <a:r>
              <a:rPr lang="ko-KR" alt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를</a:t>
            </a:r>
            <a:r>
              <a:rPr lang="en-US" altLang="ko-KR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 lul)</a:t>
            </a:r>
          </a:p>
          <a:p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 Object</a:t>
            </a:r>
          </a:p>
          <a:p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Theme</a:t>
            </a:r>
          </a:p>
          <a:p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Focus (?)</a:t>
            </a:r>
          </a:p>
        </p:txBody>
      </p:sp>
      <p:cxnSp>
        <p:nvCxnSpPr>
          <p:cNvPr id="6" name="직선 연결선 5"/>
          <p:cNvCxnSpPr>
            <a:stCxn id="2" idx="4"/>
            <a:endCxn id="3" idx="0"/>
          </p:cNvCxnSpPr>
          <p:nvPr/>
        </p:nvCxnSpPr>
        <p:spPr>
          <a:xfrm flipH="1">
            <a:off x="1403648" y="2348880"/>
            <a:ext cx="144016" cy="136815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/>
          <p:cNvCxnSpPr>
            <a:stCxn id="7" idx="5"/>
          </p:cNvCxnSpPr>
          <p:nvPr/>
        </p:nvCxnSpPr>
        <p:spPr>
          <a:xfrm>
            <a:off x="3068568" y="2275063"/>
            <a:ext cx="351304" cy="151397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20"/>
          <p:cNvCxnSpPr>
            <a:stCxn id="9" idx="4"/>
            <a:endCxn id="13" idx="0"/>
          </p:cNvCxnSpPr>
          <p:nvPr/>
        </p:nvCxnSpPr>
        <p:spPr>
          <a:xfrm>
            <a:off x="4319972" y="2348880"/>
            <a:ext cx="720080" cy="151216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연결선 22"/>
          <p:cNvCxnSpPr>
            <a:stCxn id="8" idx="5"/>
          </p:cNvCxnSpPr>
          <p:nvPr/>
        </p:nvCxnSpPr>
        <p:spPr>
          <a:xfrm>
            <a:off x="5588848" y="2275063"/>
            <a:ext cx="804524" cy="162124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xmlns="" val="36866260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251520" y="1052736"/>
            <a:ext cx="856895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  <a:t> Familiarity/Background</a:t>
            </a:r>
          </a:p>
          <a:p>
            <a:pPr>
              <a:buFont typeface="Wingdings" pitchFamily="2" charset="2"/>
              <a:buChar char="q"/>
            </a:pPr>
            <a:endParaRPr lang="en-US" altLang="ko-KR" sz="2400" dirty="0" smtClean="0">
              <a:latin typeface="Constantia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e.g.   </a:t>
            </a:r>
            <a:r>
              <a:rPr lang="en-US" altLang="ko-KR" sz="2000" dirty="0" err="1" smtClean="0">
                <a:latin typeface="Constantia" pitchFamily="18" charset="0"/>
                <a:cs typeface="Times New Roman" pitchFamily="18" charset="0"/>
              </a:rPr>
              <a:t>tampay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-</a:t>
            </a:r>
            <a:r>
              <a:rPr lang="en-US" altLang="ko-KR" sz="2000" baseline="30000" dirty="0" smtClean="0">
                <a:latin typeface="Constantia" pitchFamily="18" charset="0"/>
                <a:cs typeface="Times New Roman" pitchFamily="18" charset="0"/>
              </a:rPr>
              <a:t>?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lul/-Ø      </a:t>
            </a:r>
            <a:r>
              <a:rPr lang="en-US" altLang="ko-KR" sz="2000" dirty="0" err="1" smtClean="0">
                <a:latin typeface="Constantia" pitchFamily="18" charset="0"/>
                <a:cs typeface="Times New Roman" pitchFamily="18" charset="0"/>
              </a:rPr>
              <a:t>cwu-seyyo</a:t>
            </a:r>
            <a:endParaRPr lang="en-US" altLang="ko-KR" sz="2000" dirty="0" smtClean="0">
              <a:latin typeface="Constantia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          cigarette-</a:t>
            </a:r>
            <a:r>
              <a:rPr lang="en-US" sz="2000" cap="small" dirty="0" smtClean="0">
                <a:latin typeface="Constantia" pitchFamily="18" charset="0"/>
              </a:rPr>
              <a:t> </a:t>
            </a:r>
            <a:r>
              <a:rPr lang="en-US" sz="2000" cap="small" dirty="0" err="1" smtClean="0">
                <a:latin typeface="Constantia" pitchFamily="18" charset="0"/>
              </a:rPr>
              <a:t>obj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-Ø   give-IMPERATIVE </a:t>
            </a:r>
          </a:p>
          <a:p>
            <a:pPr marL="0" indent="0">
              <a:buNone/>
            </a:pP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          ‘Please give me cigarette.’</a:t>
            </a:r>
          </a:p>
          <a:p>
            <a:pPr marL="0" indent="0">
              <a:buNone/>
            </a:pPr>
            <a:endParaRPr lang="en-US" altLang="ko-KR" sz="2400" dirty="0" smtClean="0">
              <a:latin typeface="Constantia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  <a:t> Salience: </a:t>
            </a:r>
          </a:p>
          <a:p>
            <a:pPr>
              <a:buFont typeface="Wingdings" pitchFamily="2" charset="2"/>
              <a:buChar char="q"/>
            </a:pPr>
            <a:endParaRPr lang="en-US" altLang="ko-KR" sz="2400" dirty="0" smtClean="0">
              <a:latin typeface="Constantia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  <a:t>  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e.g. </a:t>
            </a:r>
            <a:r>
              <a:rPr lang="en-US" altLang="ko-KR" sz="2000" dirty="0" err="1" smtClean="0">
                <a:latin typeface="Constantia" pitchFamily="18" charset="0"/>
                <a:cs typeface="Times New Roman" pitchFamily="18" charset="0"/>
              </a:rPr>
              <a:t>i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) </a:t>
            </a:r>
            <a:r>
              <a:rPr lang="en-US" altLang="ko-KR" sz="2000" dirty="0" err="1" smtClean="0">
                <a:latin typeface="Constantia" pitchFamily="18" charset="0"/>
                <a:cs typeface="Times New Roman" pitchFamily="18" charset="0"/>
              </a:rPr>
              <a:t>philyohan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          </a:t>
            </a:r>
            <a:r>
              <a:rPr lang="en-US" altLang="ko-KR" sz="2000" dirty="0" err="1" smtClean="0">
                <a:latin typeface="Constantia" pitchFamily="18" charset="0"/>
                <a:cs typeface="Times New Roman" pitchFamily="18" charset="0"/>
              </a:rPr>
              <a:t>ke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-l             </a:t>
            </a:r>
            <a:r>
              <a:rPr lang="en-US" altLang="ko-KR" sz="2000" dirty="0" err="1" smtClean="0">
                <a:latin typeface="Constantia" pitchFamily="18" charset="0"/>
                <a:cs typeface="Times New Roman" pitchFamily="18" charset="0"/>
              </a:rPr>
              <a:t>hanato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     </a:t>
            </a:r>
            <a:r>
              <a:rPr lang="en-US" altLang="ko-KR" sz="2000" dirty="0" err="1" smtClean="0">
                <a:latin typeface="Constantia" pitchFamily="18" charset="0"/>
                <a:cs typeface="Times New Roman" pitchFamily="18" charset="0"/>
              </a:rPr>
              <a:t>mos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    </a:t>
            </a:r>
            <a:r>
              <a:rPr lang="en-US" altLang="ko-KR" sz="2000" dirty="0" err="1" smtClean="0">
                <a:latin typeface="Constantia" pitchFamily="18" charset="0"/>
                <a:cs typeface="Times New Roman" pitchFamily="18" charset="0"/>
              </a:rPr>
              <a:t>tule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,  </a:t>
            </a:r>
            <a:r>
              <a:rPr lang="en-US" altLang="ko-KR" sz="2000" dirty="0" err="1" smtClean="0">
                <a:latin typeface="Constantia" pitchFamily="18" charset="0"/>
                <a:cs typeface="Times New Roman" pitchFamily="18" charset="0"/>
              </a:rPr>
              <a:t>na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-Ø</a:t>
            </a:r>
          </a:p>
          <a:p>
            <a:pPr marL="0" indent="0">
              <a:buNone/>
            </a:pP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            necessary-</a:t>
            </a:r>
            <a:r>
              <a:rPr lang="en-US" sz="2000" cap="small" dirty="0" err="1" smtClean="0">
                <a:latin typeface="Constantia" pitchFamily="18" charset="0"/>
              </a:rPr>
              <a:t>rel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    thing-</a:t>
            </a:r>
            <a:r>
              <a:rPr lang="en-US" sz="2000" cap="small" dirty="0" smtClean="0">
                <a:latin typeface="Constantia" pitchFamily="18" charset="0"/>
              </a:rPr>
              <a:t> </a:t>
            </a:r>
            <a:r>
              <a:rPr lang="en-US" sz="2000" cap="small" dirty="0" err="1" smtClean="0">
                <a:latin typeface="Constantia" pitchFamily="18" charset="0"/>
              </a:rPr>
              <a:t>obj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  anything  not    take,   I-Ø</a:t>
            </a:r>
          </a:p>
          <a:p>
            <a:pPr marL="0" indent="0">
              <a:buNone/>
            </a:pP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            ‘I cannot take anything that is necessary’</a:t>
            </a:r>
          </a:p>
          <a:p>
            <a:r>
              <a:rPr lang="en-US" sz="2000" dirty="0" smtClean="0">
                <a:latin typeface="Constantia" pitchFamily="18" charset="0"/>
              </a:rPr>
              <a:t>        ii) </a:t>
            </a:r>
            <a:r>
              <a:rPr lang="en-US" sz="2000" dirty="0" err="1" smtClean="0">
                <a:latin typeface="Constantia" pitchFamily="18" charset="0"/>
              </a:rPr>
              <a:t>wuli</a:t>
            </a:r>
            <a:r>
              <a:rPr lang="en-US" sz="2000" dirty="0" smtClean="0">
                <a:latin typeface="Constantia" pitchFamily="18" charset="0"/>
              </a:rPr>
              <a:t>    </a:t>
            </a:r>
            <a:r>
              <a:rPr lang="en-US" sz="2000" dirty="0" err="1" smtClean="0">
                <a:latin typeface="Constantia" pitchFamily="18" charset="0"/>
              </a:rPr>
              <a:t>sensayngnim</a:t>
            </a:r>
            <a:r>
              <a:rPr lang="en-US" sz="2000" dirty="0" smtClean="0">
                <a:latin typeface="Constantia" pitchFamily="18" charset="0"/>
              </a:rPr>
              <a:t>-</a:t>
            </a:r>
            <a:r>
              <a:rPr lang="en-US" sz="2000" b="1" dirty="0" smtClean="0">
                <a:latin typeface="Constantia" pitchFamily="18" charset="0"/>
              </a:rPr>
              <a:t>Ø (?ul)</a:t>
            </a:r>
            <a:r>
              <a:rPr lang="en-US" sz="2000" dirty="0" smtClean="0">
                <a:latin typeface="Constantia" pitchFamily="18" charset="0"/>
              </a:rPr>
              <a:t>,  ne      </a:t>
            </a:r>
            <a:r>
              <a:rPr lang="en-US" sz="2000" dirty="0" err="1" smtClean="0">
                <a:latin typeface="Constantia" pitchFamily="18" charset="0"/>
              </a:rPr>
              <a:t>alla</a:t>
            </a:r>
            <a:r>
              <a:rPr lang="en-US" sz="2000" dirty="0" smtClean="0">
                <a:latin typeface="Constantia" pitchFamily="18" charset="0"/>
              </a:rPr>
              <a:t>?</a:t>
            </a:r>
          </a:p>
          <a:p>
            <a:r>
              <a:rPr lang="en-US" sz="2000" b="1" dirty="0" smtClean="0">
                <a:latin typeface="Constantia" pitchFamily="18" charset="0"/>
              </a:rPr>
              <a:t>             </a:t>
            </a:r>
            <a:r>
              <a:rPr lang="en-US" sz="2000" dirty="0" smtClean="0">
                <a:latin typeface="Constantia" pitchFamily="18" charset="0"/>
              </a:rPr>
              <a:t>our      teacher-Ø (</a:t>
            </a:r>
            <a:r>
              <a:rPr lang="en-US" sz="2000" cap="small" dirty="0" err="1" smtClean="0">
                <a:latin typeface="Constantia" pitchFamily="18" charset="0"/>
              </a:rPr>
              <a:t>obj</a:t>
            </a:r>
            <a:r>
              <a:rPr lang="en-US" sz="2000" dirty="0" smtClean="0">
                <a:latin typeface="Constantia" pitchFamily="18" charset="0"/>
              </a:rPr>
              <a:t>)             you   know</a:t>
            </a:r>
          </a:p>
          <a:p>
            <a:r>
              <a:rPr lang="en-US" sz="2000" dirty="0" smtClean="0">
                <a:latin typeface="Constantia" pitchFamily="18" charset="0"/>
              </a:rPr>
              <a:t>            'Do you know our teacher?‘</a:t>
            </a:r>
            <a:endParaRPr lang="en-US" altLang="ko-KR" sz="2000" dirty="0" smtClean="0">
              <a:latin typeface="Constantia" pitchFamily="18" charset="0"/>
              <a:cs typeface="Times New Roman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95536" y="260648"/>
            <a:ext cx="8136904" cy="864096"/>
          </a:xfrm>
          <a:prstGeom prst="rect">
            <a:avLst/>
          </a:prstGeom>
        </p:spPr>
        <p:txBody>
          <a:bodyPr vert="horz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noProof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ea typeface="+mj-ea"/>
                <a:cs typeface="Times New Roman" pitchFamily="18" charset="0"/>
              </a:rPr>
              <a:t>Linguistic Properties </a:t>
            </a:r>
            <a:endParaRPr kumimoji="0" lang="en-US" altLang="ko-KR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nstantia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 bwMode="auto">
          <a:xfrm>
            <a:off x="4143372" y="6356351"/>
            <a:ext cx="1114404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1103253-44B3-4DE3-BCA6-E00D39F8ABC7}" type="slidenum">
              <a:rPr lang="en-US" altLang="ko-KR">
                <a:latin typeface="Times New Roman" pitchFamily="18" charset="0"/>
                <a:cs typeface="Times New Roman" pitchFamily="18" charset="0"/>
              </a:rPr>
              <a:pPr/>
              <a:t>30</a:t>
            </a:fld>
            <a:endParaRPr lang="en-US" altLang="ko-KR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슬라이드 번호 개체 틀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1103253-44B3-4DE3-BCA6-E00D39F8ABC7}" type="slidenum">
              <a:rPr lang="en-US" altLang="ko-KR">
                <a:latin typeface="Times New Roman" pitchFamily="18" charset="0"/>
                <a:cs typeface="Times New Roman" pitchFamily="18" charset="0"/>
              </a:rPr>
              <a:pPr/>
              <a:t>31</a:t>
            </a:fld>
            <a:endParaRPr lang="en-US" altLang="ko-K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188640"/>
            <a:ext cx="7443787" cy="99377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Conclusion</a:t>
            </a:r>
            <a:endParaRPr lang="en-US" altLang="ko-KR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23528" y="1196752"/>
            <a:ext cx="8820472" cy="54006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  <a:t>Overemphasized particle ellipsis in the spoken corpora</a:t>
            </a:r>
          </a:p>
          <a:p>
            <a:pPr>
              <a:buNone/>
            </a:pPr>
            <a:endParaRPr lang="en-US" altLang="ko-KR" sz="2400" dirty="0" smtClean="0">
              <a:latin typeface="Constantia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  <a:t>Register variation factor only in spoken corpora: More particle ellipsis in formal dialogues </a:t>
            </a:r>
          </a:p>
          <a:p>
            <a:pPr>
              <a:buNone/>
            </a:pPr>
            <a:r>
              <a:rPr lang="en-US" altLang="ko-KR" sz="2400" i="1" dirty="0" smtClean="0">
                <a:latin typeface="Constantia" pitchFamily="18" charset="0"/>
                <a:cs typeface="Times New Roman" pitchFamily="18" charset="0"/>
              </a:rPr>
              <a:t>     </a:t>
            </a:r>
            <a:r>
              <a:rPr lang="en-US" altLang="ko-KR" sz="2000" i="1" dirty="0" smtClean="0">
                <a:latin typeface="Constantia" pitchFamily="18" charset="0"/>
                <a:cs typeface="Times New Roman" pitchFamily="18" charset="0"/>
              </a:rPr>
              <a:t>N.B.</a:t>
            </a:r>
            <a:r>
              <a:rPr lang="en-US" sz="2000" i="1" dirty="0" smtClean="0">
                <a:latin typeface="Constantia" pitchFamily="18" charset="0"/>
              </a:rPr>
              <a:t> Formality per se is not the deciding factor, but a partially related factor</a:t>
            </a:r>
          </a:p>
          <a:p>
            <a:pPr>
              <a:buNone/>
            </a:pPr>
            <a:endParaRPr lang="en-US" sz="2400" dirty="0" smtClean="0">
              <a:latin typeface="Constantia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400" dirty="0" smtClean="0">
                <a:latin typeface="Constantia" pitchFamily="18" charset="0"/>
              </a:rPr>
              <a:t>More object particles ellipsis than subject particle ellipsis</a:t>
            </a:r>
          </a:p>
          <a:p>
            <a:pPr>
              <a:buFont typeface="Wingdings" pitchFamily="2" charset="2"/>
              <a:buChar char="q"/>
            </a:pPr>
            <a:endParaRPr lang="en-US" sz="2400" dirty="0" smtClean="0">
              <a:latin typeface="Constantia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  <a:t>Particle ellipsis  and semantic/pragmatic constraints</a:t>
            </a:r>
          </a:p>
          <a:p>
            <a:pPr>
              <a:buFont typeface="Wingdings" pitchFamily="2" charset="2"/>
              <a:buChar char="q"/>
            </a:pPr>
            <a:endParaRPr lang="en-US" altLang="ko-KR" sz="2400" dirty="0" smtClean="0">
              <a:latin typeface="Constantia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  <a:t>Usability of our corpora for linguistic </a:t>
            </a:r>
            <a:r>
              <a:rPr lang="en-US" altLang="ko-KR" sz="2400" dirty="0">
                <a:latin typeface="Constantia" pitchFamily="18" charset="0"/>
                <a:cs typeface="Times New Roman" pitchFamily="18" charset="0"/>
              </a:rPr>
              <a:t>analysis</a:t>
            </a:r>
            <a: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  <a:t>, </a:t>
            </a:r>
            <a:r>
              <a:rPr lang="en-US" altLang="ko-KR" sz="2400" dirty="0">
                <a:latin typeface="Constantia" pitchFamily="18" charset="0"/>
                <a:cs typeface="Times New Roman" pitchFamily="18" charset="0"/>
              </a:rPr>
              <a:t>language learning, and NLP </a:t>
            </a:r>
            <a: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  <a:t>processing</a:t>
            </a:r>
            <a:endParaRPr lang="en-US" altLang="ko-KR" sz="2400" dirty="0">
              <a:latin typeface="Constant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496268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슬라이드 번호 개체 틀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1103253-44B3-4DE3-BCA6-E00D39F8ABC7}" type="slidenum">
              <a:rPr lang="en-US" altLang="ko-KR">
                <a:latin typeface="Times New Roman" pitchFamily="18" charset="0"/>
                <a:cs typeface="Times New Roman" pitchFamily="18" charset="0"/>
              </a:rPr>
              <a:pPr/>
              <a:t>32</a:t>
            </a:fld>
            <a:endParaRPr lang="en-US" altLang="ko-K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260648"/>
            <a:ext cx="7443787" cy="99377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Further Works</a:t>
            </a:r>
            <a:endParaRPr lang="en-US" altLang="ko-KR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1520" y="1340768"/>
            <a:ext cx="8352928" cy="5112568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en-US" altLang="ko-K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altLang="ko-KR" sz="2400" dirty="0" smtClean="0">
                <a:latin typeface="Times New Roman" pitchFamily="18" charset="0"/>
                <a:cs typeface="Times New Roman" pitchFamily="18" charset="0"/>
              </a:rPr>
              <a:t>Run </a:t>
            </a:r>
            <a:r>
              <a:rPr lang="en-US" altLang="ko-KR" sz="2400" dirty="0">
                <a:latin typeface="Times New Roman" pitchFamily="18" charset="0"/>
                <a:cs typeface="Times New Roman" pitchFamily="18" charset="0"/>
              </a:rPr>
              <a:t>error detection software on our corpus to verify the consistency of our annotation (Dickinson and </a:t>
            </a:r>
            <a:r>
              <a:rPr lang="en-US" altLang="ko-KR" sz="2400" dirty="0" err="1">
                <a:latin typeface="Times New Roman" pitchFamily="18" charset="0"/>
                <a:cs typeface="Times New Roman" pitchFamily="18" charset="0"/>
              </a:rPr>
              <a:t>Meurers</a:t>
            </a:r>
            <a:r>
              <a:rPr lang="en-US" altLang="ko-KR" sz="2400" dirty="0">
                <a:latin typeface="Times New Roman" pitchFamily="18" charset="0"/>
                <a:cs typeface="Times New Roman" pitchFamily="18" charset="0"/>
              </a:rPr>
              <a:t>, 2003)  </a:t>
            </a:r>
            <a:endParaRPr lang="en-US" altLang="ko-K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endParaRPr lang="en-US" altLang="ko-K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altLang="ko-KR" sz="2400" dirty="0" smtClean="0">
                <a:latin typeface="Times New Roman" pitchFamily="18" charset="0"/>
                <a:cs typeface="Times New Roman" pitchFamily="18" charset="0"/>
              </a:rPr>
              <a:t>Double-check </a:t>
            </a:r>
            <a:r>
              <a:rPr lang="en-US" altLang="ko-KR" sz="2400" dirty="0">
                <a:latin typeface="Times New Roman" pitchFamily="18" charset="0"/>
                <a:cs typeface="Times New Roman" pitchFamily="18" charset="0"/>
              </a:rPr>
              <a:t>consistency of annotation and release the corpus with annotation guideline </a:t>
            </a:r>
            <a:endParaRPr lang="en-US" altLang="ko-K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endParaRPr lang="en-US" altLang="ko-KR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altLang="ko-KR" sz="2400" dirty="0">
                <a:latin typeface="Times New Roman" pitchFamily="18" charset="0"/>
                <a:cs typeface="Times New Roman" pitchFamily="18" charset="0"/>
              </a:rPr>
              <a:t>More sophisticate </a:t>
            </a:r>
            <a:r>
              <a:rPr lang="en-US" altLang="ko-KR" sz="2400" dirty="0" smtClean="0">
                <a:latin typeface="Times New Roman" pitchFamily="18" charset="0"/>
                <a:cs typeface="Times New Roman" pitchFamily="18" charset="0"/>
              </a:rPr>
              <a:t>linguistic </a:t>
            </a:r>
            <a:r>
              <a:rPr lang="en-US" altLang="ko-KR" sz="2400" dirty="0">
                <a:latin typeface="Times New Roman" pitchFamily="18" charset="0"/>
                <a:cs typeface="Times New Roman" pitchFamily="18" charset="0"/>
              </a:rPr>
              <a:t>analysis  of the annotated </a:t>
            </a:r>
            <a:r>
              <a:rPr lang="en-US" altLang="ko-KR" sz="2400" dirty="0" smtClean="0">
                <a:latin typeface="Times New Roman" pitchFamily="18" charset="0"/>
                <a:cs typeface="Times New Roman" pitchFamily="18" charset="0"/>
              </a:rPr>
              <a:t> corpora</a:t>
            </a:r>
            <a:endParaRPr lang="en-US" altLang="ko-KR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endParaRPr lang="en-US" altLang="ko-KR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5547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슬라이드 번호 개체 틀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D163ABC-0ADE-4980-BEC1-7D034C46ED8F}" type="slidenum">
              <a:rPr lang="en-US" altLang="ko-KR">
                <a:latin typeface="Times New Roman" pitchFamily="18" charset="0"/>
                <a:cs typeface="Times New Roman" pitchFamily="18" charset="0"/>
              </a:rPr>
              <a:pPr/>
              <a:t>33</a:t>
            </a:fld>
            <a:endParaRPr lang="en-US" altLang="ko-K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188640"/>
            <a:ext cx="8029451" cy="43204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Reference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692696"/>
            <a:ext cx="9144000" cy="4896544"/>
          </a:xfrm>
        </p:spPr>
        <p:txBody>
          <a:bodyPr>
            <a:noAutofit/>
          </a:bodyPr>
          <a:lstStyle/>
          <a:p>
            <a:r>
              <a:rPr lang="en-US" sz="1600" dirty="0" smtClean="0"/>
              <a:t>Markus Dickinson and </a:t>
            </a:r>
            <a:r>
              <a:rPr lang="en-US" sz="1600" dirty="0" err="1" smtClean="0"/>
              <a:t>Detmar</a:t>
            </a:r>
            <a:r>
              <a:rPr lang="en-US" sz="1600" dirty="0" smtClean="0"/>
              <a:t> </a:t>
            </a:r>
            <a:r>
              <a:rPr lang="en-US" sz="1600" dirty="0" err="1" smtClean="0"/>
              <a:t>Meurers</a:t>
            </a:r>
            <a:r>
              <a:rPr lang="en-US" sz="1600" dirty="0" smtClean="0"/>
              <a:t>. 2003. Detecting Errors in Part-of-Speech Annotation. Proceedings of the 10th Conference of European Chapter of the Association for Computational Linguistics (EACL-03). Budapest, Hungary. </a:t>
            </a:r>
          </a:p>
          <a:p>
            <a:r>
              <a:rPr lang="en-US" sz="1600" dirty="0" smtClean="0"/>
              <a:t>John Fry. 2001. Ellipsis and ‘</a:t>
            </a:r>
            <a:r>
              <a:rPr lang="en-US" sz="1600" dirty="0" err="1" smtClean="0"/>
              <a:t>wa</a:t>
            </a:r>
            <a:r>
              <a:rPr lang="en-US" sz="1600" dirty="0" smtClean="0"/>
              <a:t>’-marking in Japanese conversation. Doctoral Dissertation. Stanford University. </a:t>
            </a:r>
          </a:p>
          <a:p>
            <a:r>
              <a:rPr lang="en-US" sz="1600" dirty="0" smtClean="0"/>
              <a:t>Paul Hopper and Sandra A. Thompson. 1984. The Discourse Basis for Lexical Categories in Universal Grammar. Language, 60: 703-752.</a:t>
            </a:r>
          </a:p>
          <a:p>
            <a:r>
              <a:rPr lang="en-US" sz="1600" dirty="0" smtClean="0"/>
              <a:t>Kun-</a:t>
            </a:r>
            <a:r>
              <a:rPr lang="en-US" sz="1600" dirty="0" err="1" smtClean="0"/>
              <a:t>hee</a:t>
            </a:r>
            <a:r>
              <a:rPr lang="en-US" sz="1600" dirty="0" smtClean="0"/>
              <a:t> Kim and Jae-</a:t>
            </a:r>
            <a:r>
              <a:rPr lang="en-US" sz="1600" dirty="0" err="1" smtClean="0"/>
              <a:t>il</a:t>
            </a:r>
            <a:r>
              <a:rPr lang="en-US" sz="1600" dirty="0" smtClean="0"/>
              <a:t> Kwon. 2004. Korean Particles in Spoken Discourse-A Statistical Analysis for the Unification of Grammar. </a:t>
            </a:r>
            <a:r>
              <a:rPr lang="en-US" sz="1600" dirty="0" err="1" smtClean="0"/>
              <a:t>Hanmal</a:t>
            </a:r>
            <a:r>
              <a:rPr lang="en-US" sz="1600" dirty="0" smtClean="0"/>
              <a:t> </a:t>
            </a:r>
            <a:r>
              <a:rPr lang="en-US" sz="1600" dirty="0" err="1" smtClean="0"/>
              <a:t>Yenku</a:t>
            </a:r>
            <a:r>
              <a:rPr lang="en-US" sz="1600" dirty="0" smtClean="0"/>
              <a:t>,  15: 1-22.</a:t>
            </a:r>
          </a:p>
          <a:p>
            <a:r>
              <a:rPr lang="en-US" sz="1600" dirty="0" smtClean="0"/>
              <a:t>Jae-</a:t>
            </a:r>
            <a:r>
              <a:rPr lang="en-US" sz="1600" dirty="0" err="1" smtClean="0"/>
              <a:t>il</a:t>
            </a:r>
            <a:r>
              <a:rPr lang="en-US" sz="1600" dirty="0" smtClean="0"/>
              <a:t> Kwon. 1989. Characteristic of Case and the Methodology of the Case Ellipsis, Language Research,  25(1): 129-139. </a:t>
            </a:r>
          </a:p>
          <a:p>
            <a:r>
              <a:rPr lang="en-US" sz="1600" dirty="0" err="1" smtClean="0"/>
              <a:t>Hyo</a:t>
            </a:r>
            <a:r>
              <a:rPr lang="en-US" sz="1600" dirty="0" smtClean="0"/>
              <a:t> Sang Lee and Sandra A. Thompson. 1989. A discourse account of the Korean accusative marker. Studies in Language, 13: 105-128</a:t>
            </a:r>
          </a:p>
          <a:p>
            <a:r>
              <a:rPr lang="en-US" sz="1600" dirty="0" err="1" smtClean="0"/>
              <a:t>Hanjung</a:t>
            </a:r>
            <a:r>
              <a:rPr lang="en-US" sz="1600" dirty="0" smtClean="0"/>
              <a:t>  Lee. 2006. Parallel Optimization in Case Systems: Evidence from Case Ellipsis in Korean. Journal of East Asian Linguistics, 15: 69-96.  </a:t>
            </a:r>
          </a:p>
          <a:p>
            <a:r>
              <a:rPr lang="en-US" sz="1600" dirty="0" smtClean="0"/>
              <a:t>Sun-Hee Lee. 2006. Particles (</a:t>
            </a:r>
            <a:r>
              <a:rPr lang="en-US" sz="1600" i="1" dirty="0" err="1" smtClean="0"/>
              <a:t>Cosa</a:t>
            </a:r>
            <a:r>
              <a:rPr lang="en-US" sz="1600" dirty="0" smtClean="0"/>
              <a:t>). Why Do We Need to Reinvestigate Part of Speeches? (in Korean):  302-346. </a:t>
            </a:r>
          </a:p>
          <a:p>
            <a:r>
              <a:rPr lang="en-US" sz="1600" dirty="0" smtClean="0"/>
              <a:t>Sun-Hee Lee, Markus Dickinson, and Ross Israel. 2012. Developing Learner Corpus Annotation for Korean Particle Errors. In Proceedings of the Sixth Linguistic Annotation Workshop (this volume).  Jeju, Korea</a:t>
            </a:r>
          </a:p>
          <a:p>
            <a:r>
              <a:rPr lang="en-US" sz="1600" dirty="0" err="1" smtClean="0"/>
              <a:t>Minpyo</a:t>
            </a:r>
            <a:r>
              <a:rPr lang="en-US" sz="1600" dirty="0" smtClean="0"/>
              <a:t> Hong, </a:t>
            </a:r>
            <a:r>
              <a:rPr lang="en-US" sz="1600" dirty="0" err="1" smtClean="0"/>
              <a:t>Kyongjae</a:t>
            </a:r>
            <a:r>
              <a:rPr lang="en-US" sz="1600" dirty="0" smtClean="0"/>
              <a:t> Park, </a:t>
            </a:r>
            <a:r>
              <a:rPr lang="en-US" sz="1600" dirty="0" err="1" smtClean="0"/>
              <a:t>Inkie</a:t>
            </a:r>
            <a:r>
              <a:rPr lang="en-US" sz="1600" dirty="0" smtClean="0"/>
              <a:t> Chung, and  </a:t>
            </a:r>
            <a:r>
              <a:rPr lang="en-US" sz="1600" dirty="0" err="1" smtClean="0"/>
              <a:t>Ji</a:t>
            </a:r>
            <a:r>
              <a:rPr lang="en-US" sz="1600" dirty="0" smtClean="0"/>
              <a:t>-young Kim. 1998. Elided Postpositions in Spoken Korean and their Implications on Center Management</a:t>
            </a:r>
            <a:r>
              <a:rPr lang="en-US" sz="1600" i="1" dirty="0" smtClean="0"/>
              <a:t>,</a:t>
            </a:r>
            <a:r>
              <a:rPr lang="en-US" sz="1600" dirty="0" smtClean="0"/>
              <a:t> Korean Journal of Cognitive Science,  9(3): 35-45.</a:t>
            </a:r>
          </a:p>
          <a:p>
            <a:endParaRPr lang="en-US" sz="1600" dirty="0" smtClean="0"/>
          </a:p>
          <a:p>
            <a:pPr marL="400050" indent="-400050">
              <a:spcBef>
                <a:spcPts val="0"/>
              </a:spcBef>
              <a:buFont typeface="Arial" pitchFamily="34" charset="0"/>
              <a:buChar char="•"/>
              <a:tabLst>
                <a:tab pos="228600" algn="l"/>
              </a:tabLst>
            </a:pPr>
            <a:endParaRPr lang="en-US" altLang="ko-KR" sz="1600" dirty="0" smtClean="0">
              <a:latin typeface="Constanti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슬라이드 번호 개체 틀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1748A83-8632-4FF5-AE5E-8051BADED5B8}" type="slidenum">
              <a:rPr lang="en-US" altLang="ko-KR">
                <a:latin typeface="Times New Roman" pitchFamily="18" charset="0"/>
                <a:cs typeface="Times New Roman" pitchFamily="18" charset="0"/>
              </a:rPr>
              <a:pPr/>
              <a:t>34</a:t>
            </a:fld>
            <a:endParaRPr lang="en-US" altLang="ko-K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200400" lvl="7" indent="0" algn="ctr">
              <a:buNone/>
            </a:pPr>
            <a:r>
              <a:rPr lang="ko-KR" altLang="en-US" sz="6000" dirty="0" smtClean="0">
                <a:solidFill>
                  <a:srgbClr val="FBFEC6"/>
                </a:solidFill>
                <a:latin typeface="Constantia"/>
                <a:cs typeface="Constantia"/>
              </a:rPr>
              <a:t> </a:t>
            </a:r>
            <a:endParaRPr lang="en-US" sz="6000" dirty="0" smtClean="0">
              <a:solidFill>
                <a:srgbClr val="FBFEC6"/>
              </a:solidFill>
              <a:latin typeface="Constantia"/>
              <a:cs typeface="Constantia"/>
            </a:endParaRPr>
          </a:p>
          <a:p>
            <a:pPr marL="0" indent="0" algn="ctr">
              <a:buNone/>
            </a:pPr>
            <a:r>
              <a:rPr lang="ko-KR" altLang="en-US" sz="6000" dirty="0" smtClean="0">
                <a:solidFill>
                  <a:srgbClr val="FBFEC6"/>
                </a:solidFill>
                <a:latin typeface="Constantia"/>
                <a:cs typeface="Constantia"/>
              </a:rPr>
              <a:t>감사합니다</a:t>
            </a:r>
            <a:r>
              <a:rPr lang="en-US" altLang="ko-KR" sz="6000" dirty="0" smtClean="0">
                <a:solidFill>
                  <a:srgbClr val="FBFEC6"/>
                </a:solidFill>
                <a:latin typeface="Constantia"/>
                <a:cs typeface="Constantia"/>
              </a:rPr>
              <a:t>.</a:t>
            </a:r>
          </a:p>
          <a:p>
            <a:pPr marL="0" indent="0" algn="ctr">
              <a:buNone/>
            </a:pPr>
            <a:r>
              <a:rPr lang="en-US" sz="6000" dirty="0" smtClean="0">
                <a:solidFill>
                  <a:srgbClr val="FBFEC6"/>
                </a:solidFill>
                <a:latin typeface="Constantia"/>
                <a:cs typeface="Constantia"/>
              </a:rPr>
              <a:t>Thank you! </a:t>
            </a:r>
            <a:endParaRPr lang="en-US" sz="6000" dirty="0">
              <a:solidFill>
                <a:srgbClr val="FBFEC6"/>
              </a:solidFill>
              <a:latin typeface="Constantia"/>
              <a:cs typeface="Constanti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슬라이드 번호 개체 틀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1103253-44B3-4DE3-BCA6-E00D39F8ABC7}" type="slidenum">
              <a:rPr lang="en-US" altLang="ko-KR">
                <a:latin typeface="Times New Roman" pitchFamily="18" charset="0"/>
                <a:cs typeface="Times New Roman" pitchFamily="18" charset="0"/>
              </a:rPr>
              <a:pPr/>
              <a:t>4</a:t>
            </a:fld>
            <a:endParaRPr lang="en-US" altLang="ko-K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476672"/>
            <a:ext cx="7515795" cy="792088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Particle Ellipsis in Korean</a:t>
            </a:r>
            <a:endParaRPr lang="en-US" altLang="ko-KR" sz="3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95536" y="1340768"/>
            <a:ext cx="8064896" cy="518420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altLang="ko-KR" sz="2400" dirty="0" smtClean="0">
                <a:latin typeface="Times New Roman" pitchFamily="18" charset="0"/>
                <a:cs typeface="Times New Roman" pitchFamily="18" charset="0"/>
              </a:rPr>
              <a:t> Subject, Object and Other Particles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ko-KR" sz="2000" dirty="0">
              <a:latin typeface="Constantia" pitchFamily="18" charset="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(1’)</a:t>
            </a:r>
            <a:r>
              <a:rPr lang="ko-KR" altLang="en-US" sz="2000" dirty="0" smtClean="0">
                <a:latin typeface="Constantia" pitchFamily="18" charset="0"/>
                <a:cs typeface="Times New Roman" pitchFamily="18" charset="0"/>
              </a:rPr>
              <a:t>  오늘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-</a:t>
            </a:r>
            <a:r>
              <a:rPr lang="en-US" altLang="ko-KR" sz="2000" dirty="0" err="1" smtClean="0">
                <a:latin typeface="Constantia" pitchFamily="18" charset="0"/>
                <a:cs typeface="Times New Roman" pitchFamily="18" charset="0"/>
              </a:rPr>
              <a:t>Ø</a:t>
            </a:r>
            <a:r>
              <a:rPr lang="ko-KR" altLang="en-US" sz="2000" dirty="0" smtClean="0">
                <a:latin typeface="Constantia" pitchFamily="18" charset="0"/>
                <a:cs typeface="Times New Roman" pitchFamily="18" charset="0"/>
              </a:rPr>
              <a:t>       민아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-Ø</a:t>
            </a:r>
            <a:r>
              <a:rPr lang="ko-KR" altLang="en-US" sz="2000" dirty="0" smtClean="0">
                <a:latin typeface="Constantia" pitchFamily="18" charset="0"/>
                <a:cs typeface="Times New Roman" pitchFamily="18" charset="0"/>
              </a:rPr>
              <a:t>    교실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- </a:t>
            </a:r>
            <a:r>
              <a:rPr lang="ko-KR" altLang="en-US" sz="2000" dirty="0" smtClean="0">
                <a:latin typeface="Constantia" pitchFamily="18" charset="0"/>
                <a:cs typeface="Times New Roman" pitchFamily="18" charset="0"/>
              </a:rPr>
              <a:t>에서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    </a:t>
            </a:r>
            <a:r>
              <a:rPr lang="ko-KR" altLang="en-US" sz="2000" dirty="0" smtClean="0">
                <a:latin typeface="Constantia" pitchFamily="18" charset="0"/>
                <a:cs typeface="Times New Roman" pitchFamily="18" charset="0"/>
              </a:rPr>
              <a:t>점심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-</a:t>
            </a:r>
            <a:r>
              <a:rPr lang="ko-KR" altLang="en-US" sz="2000" dirty="0" smtClean="0">
                <a:latin typeface="Constantia" pitchFamily="18" charset="0"/>
                <a:cs typeface="Times New Roman" pitchFamily="18" charset="0"/>
              </a:rPr>
              <a:t>Ø        먹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-</a:t>
            </a:r>
            <a:r>
              <a:rPr lang="ko-KR" altLang="en-US" sz="2000" dirty="0" smtClean="0">
                <a:latin typeface="Constantia" pitchFamily="18" charset="0"/>
                <a:cs typeface="Times New Roman" pitchFamily="18" charset="0"/>
              </a:rPr>
              <a:t>어 </a:t>
            </a:r>
            <a:endParaRPr lang="en-US" altLang="ko-KR" sz="2000" dirty="0" smtClean="0">
              <a:latin typeface="Constantia" pitchFamily="18" charset="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        </a:t>
            </a:r>
            <a:r>
              <a:rPr lang="en-US" altLang="ko-KR" sz="1800" dirty="0" err="1" smtClean="0">
                <a:latin typeface="Constantia" pitchFamily="18" charset="0"/>
                <a:cs typeface="Times New Roman" pitchFamily="18" charset="0"/>
              </a:rPr>
              <a:t>Onul</a:t>
            </a:r>
            <a:r>
              <a:rPr lang="en-US" altLang="ko-KR" sz="1800" dirty="0" smtClean="0">
                <a:latin typeface="Constantia" pitchFamily="18" charset="0"/>
                <a:cs typeface="Times New Roman" pitchFamily="18" charset="0"/>
              </a:rPr>
              <a:t>-</a:t>
            </a:r>
            <a:r>
              <a:rPr lang="ko-KR" altLang="en-US" sz="1800" dirty="0" smtClean="0">
                <a:latin typeface="Constantia" pitchFamily="18" charset="0"/>
                <a:cs typeface="Times New Roman" pitchFamily="18" charset="0"/>
              </a:rPr>
              <a:t>Ø</a:t>
            </a:r>
            <a:r>
              <a:rPr lang="en-US" altLang="ko-KR" sz="1800" dirty="0" smtClean="0">
                <a:latin typeface="Constantia" pitchFamily="18" charset="0"/>
                <a:cs typeface="Times New Roman" pitchFamily="18" charset="0"/>
              </a:rPr>
              <a:t>        Mina-</a:t>
            </a:r>
            <a:r>
              <a:rPr lang="ko-KR" altLang="en-US" sz="1800" dirty="0" smtClean="0">
                <a:latin typeface="Constantia" pitchFamily="18" charset="0"/>
                <a:cs typeface="Times New Roman" pitchFamily="18" charset="0"/>
              </a:rPr>
              <a:t>Ø</a:t>
            </a:r>
            <a:r>
              <a:rPr lang="en-US" altLang="ko-KR" sz="1800" dirty="0" smtClean="0">
                <a:latin typeface="Constantia" pitchFamily="18" charset="0"/>
                <a:cs typeface="Times New Roman" pitchFamily="18" charset="0"/>
              </a:rPr>
              <a:t>    </a:t>
            </a:r>
            <a:r>
              <a:rPr lang="en-US" altLang="ko-KR" sz="1800" dirty="0" err="1" smtClean="0">
                <a:latin typeface="Constantia" pitchFamily="18" charset="0"/>
                <a:cs typeface="Times New Roman" pitchFamily="18" charset="0"/>
              </a:rPr>
              <a:t>kyosil-eyse</a:t>
            </a:r>
            <a:r>
              <a:rPr lang="en-US" altLang="ko-KR" sz="1800" dirty="0" smtClean="0">
                <a:latin typeface="Constantia" pitchFamily="18" charset="0"/>
                <a:cs typeface="Times New Roman" pitchFamily="18" charset="0"/>
              </a:rPr>
              <a:t>       </a:t>
            </a:r>
            <a:r>
              <a:rPr lang="en-US" altLang="ko-KR" sz="1800" dirty="0" err="1" smtClean="0">
                <a:latin typeface="Constantia" pitchFamily="18" charset="0"/>
                <a:cs typeface="Times New Roman" pitchFamily="18" charset="0"/>
              </a:rPr>
              <a:t>cemsim</a:t>
            </a:r>
            <a:r>
              <a:rPr lang="en-US" altLang="ko-KR" sz="1800" dirty="0" smtClean="0">
                <a:latin typeface="Constantia" pitchFamily="18" charset="0"/>
                <a:cs typeface="Times New Roman" pitchFamily="18" charset="0"/>
              </a:rPr>
              <a:t>-</a:t>
            </a:r>
            <a:r>
              <a:rPr lang="ko-KR" altLang="en-US" sz="1800" dirty="0" smtClean="0">
                <a:latin typeface="Constantia" pitchFamily="18" charset="0"/>
                <a:cs typeface="Times New Roman" pitchFamily="18" charset="0"/>
              </a:rPr>
              <a:t>Ø</a:t>
            </a:r>
            <a:r>
              <a:rPr lang="en-US" altLang="ko-KR" sz="1800" dirty="0" smtClean="0">
                <a:latin typeface="Constantia" pitchFamily="18" charset="0"/>
                <a:cs typeface="Times New Roman" pitchFamily="18" charset="0"/>
              </a:rPr>
              <a:t>     </a:t>
            </a:r>
            <a:r>
              <a:rPr lang="en-US" altLang="ko-KR" sz="1800" dirty="0" err="1" smtClean="0">
                <a:latin typeface="Constantia" pitchFamily="18" charset="0"/>
                <a:cs typeface="Times New Roman" pitchFamily="18" charset="0"/>
              </a:rPr>
              <a:t>mek</a:t>
            </a:r>
            <a:r>
              <a:rPr lang="en-US" altLang="ko-KR" sz="1800" dirty="0" smtClean="0">
                <a:latin typeface="Constantia" pitchFamily="18" charset="0"/>
                <a:cs typeface="Times New Roman" pitchFamily="18" charset="0"/>
              </a:rPr>
              <a:t>-e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ko-KR" sz="1800" dirty="0" smtClean="0">
                <a:latin typeface="Constantia" pitchFamily="18" charset="0"/>
                <a:cs typeface="Times New Roman" pitchFamily="18" charset="0"/>
              </a:rPr>
              <a:t>        Today-TOP   M-SUBJ    classroom-in    lunch-OBJ    eat-END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ko-KR" sz="1800" dirty="0" smtClean="0">
                <a:latin typeface="Constantia" pitchFamily="18" charset="0"/>
                <a:cs typeface="Times New Roman" pitchFamily="18" charset="0"/>
              </a:rPr>
              <a:t>         ‘Mina eats lunch in the classroom today’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endParaRPr lang="en-US" altLang="ko-KR" sz="2000" dirty="0" smtClean="0">
              <a:latin typeface="Constantia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endParaRPr lang="en-US" altLang="ko-KR" sz="2000" dirty="0" smtClean="0">
              <a:latin typeface="Constantia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endParaRPr lang="en-US" altLang="ko-KR" sz="2000" dirty="0">
              <a:latin typeface="Constantia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endParaRPr lang="en-US" altLang="ko-K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endParaRPr lang="en-US" altLang="ko-KR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altLang="ko-KR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endParaRPr lang="en-US" altLang="ko-KR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타원 1"/>
          <p:cNvSpPr/>
          <p:nvPr/>
        </p:nvSpPr>
        <p:spPr>
          <a:xfrm>
            <a:off x="1403648" y="1988840"/>
            <a:ext cx="432048" cy="504056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-</a:t>
            </a:r>
            <a:endParaRPr lang="ko-KR" altLang="en-US" dirty="0"/>
          </a:p>
        </p:txBody>
      </p:sp>
      <p:sp>
        <p:nvSpPr>
          <p:cNvPr id="7" name="타원 6"/>
          <p:cNvSpPr/>
          <p:nvPr/>
        </p:nvSpPr>
        <p:spPr>
          <a:xfrm>
            <a:off x="2699792" y="1988840"/>
            <a:ext cx="432048" cy="504056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" name="타원 7"/>
          <p:cNvSpPr/>
          <p:nvPr/>
        </p:nvSpPr>
        <p:spPr>
          <a:xfrm>
            <a:off x="5220072" y="1988840"/>
            <a:ext cx="432048" cy="504056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C000"/>
              </a:solidFill>
            </a:endParaRPr>
          </a:p>
        </p:txBody>
      </p:sp>
      <p:sp>
        <p:nvSpPr>
          <p:cNvPr id="9" name="타원 8"/>
          <p:cNvSpPr/>
          <p:nvPr/>
        </p:nvSpPr>
        <p:spPr>
          <a:xfrm>
            <a:off x="3851920" y="1988840"/>
            <a:ext cx="648072" cy="504056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827584" y="3861048"/>
            <a:ext cx="1656184" cy="1296144"/>
          </a:xfrm>
          <a:prstGeom prst="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4427984" y="3933056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latin typeface="Times New Roman" pitchFamily="18" charset="0"/>
                <a:cs typeface="Times New Roman" pitchFamily="18" charset="0"/>
              </a:rPr>
              <a:t>에서</a:t>
            </a:r>
            <a:r>
              <a:rPr lang="en-US" altLang="ko-KR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ko-KR" i="1" dirty="0" err="1" smtClean="0">
                <a:latin typeface="Times New Roman" pitchFamily="18" charset="0"/>
                <a:cs typeface="Times New Roman" pitchFamily="18" charset="0"/>
              </a:rPr>
              <a:t>eyse</a:t>
            </a:r>
            <a:r>
              <a:rPr lang="en-US" altLang="ko-KR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ko-KR" i="1" dirty="0" smtClean="0">
                <a:latin typeface="Times New Roman" pitchFamily="18" charset="0"/>
                <a:cs typeface="Times New Roman" pitchFamily="18" charset="0"/>
              </a:rPr>
              <a:t> Locative</a:t>
            </a:r>
            <a:endParaRPr lang="en-US" altLang="ko-KR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2699792" y="3861048"/>
            <a:ext cx="1512168" cy="1296144"/>
          </a:xfrm>
          <a:prstGeom prst="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4427984" y="3861048"/>
            <a:ext cx="1224136" cy="79208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2771800" y="3933056"/>
            <a:ext cx="13681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ko-KR" altLang="en-US" dirty="0" smtClean="0">
                <a:latin typeface="Times New Roman" pitchFamily="18" charset="0"/>
                <a:cs typeface="Times New Roman" pitchFamily="18" charset="0"/>
              </a:rPr>
              <a:t>가</a:t>
            </a: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ko-KR" i="1" dirty="0" smtClean="0">
                <a:latin typeface="Times New Roman" pitchFamily="18" charset="0"/>
                <a:cs typeface="Times New Roman" pitchFamily="18" charset="0"/>
              </a:rPr>
              <a:t>ka)</a:t>
            </a: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ko-KR" altLang="en-US" dirty="0" smtClean="0">
                <a:latin typeface="Times New Roman" pitchFamily="18" charset="0"/>
                <a:cs typeface="Times New Roman" pitchFamily="18" charset="0"/>
              </a:rPr>
              <a:t>이</a:t>
            </a: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ko-KR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ko-KR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114300" indent="-114300"/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: Subject </a:t>
            </a:r>
            <a:r>
              <a:rPr lang="ko-KR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ko-KR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-114300"/>
            <a:r>
              <a:rPr lang="ko-KR" altLang="ko-K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o-KR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Agent</a:t>
            </a:r>
          </a:p>
          <a:p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  Focus (?)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99592" y="4005064"/>
            <a:ext cx="16368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latin typeface="Times New Roman" pitchFamily="18" charset="0"/>
                <a:cs typeface="Times New Roman" pitchFamily="18" charset="0"/>
              </a:rPr>
              <a:t>은</a:t>
            </a: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ko-KR" i="1" dirty="0" smtClean="0">
                <a:latin typeface="Times New Roman" pitchFamily="18" charset="0"/>
                <a:cs typeface="Times New Roman" pitchFamily="18" charset="0"/>
              </a:rPr>
              <a:t>un</a:t>
            </a: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)/</a:t>
            </a:r>
            <a:r>
              <a:rPr lang="ko-KR" altLang="en-US" dirty="0" smtClean="0">
                <a:latin typeface="Times New Roman" pitchFamily="18" charset="0"/>
                <a:cs typeface="Times New Roman" pitchFamily="18" charset="0"/>
              </a:rPr>
              <a:t>는</a:t>
            </a: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ko-KR" i="1" dirty="0" smtClean="0">
                <a:latin typeface="Times New Roman" pitchFamily="18" charset="0"/>
                <a:cs typeface="Times New Roman" pitchFamily="18" charset="0"/>
              </a:rPr>
              <a:t>nun)</a:t>
            </a:r>
          </a:p>
          <a:p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: Topic Marker</a:t>
            </a:r>
          </a:p>
          <a:p>
            <a:endParaRPr lang="en-US" altLang="ko-KR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868144" y="3879072"/>
            <a:ext cx="2160240" cy="1200329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o-KR" alt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을</a:t>
            </a:r>
            <a:r>
              <a:rPr lang="en-US" altLang="ko-KR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(ul)/</a:t>
            </a:r>
            <a:r>
              <a:rPr lang="ko-KR" alt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를</a:t>
            </a:r>
            <a:r>
              <a:rPr lang="en-US" altLang="ko-KR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 lul)</a:t>
            </a:r>
          </a:p>
          <a:p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 Object</a:t>
            </a:r>
          </a:p>
          <a:p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Theme</a:t>
            </a:r>
          </a:p>
          <a:p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Focus (?)</a:t>
            </a:r>
          </a:p>
        </p:txBody>
      </p:sp>
      <p:cxnSp>
        <p:nvCxnSpPr>
          <p:cNvPr id="6" name="직선 연결선 5"/>
          <p:cNvCxnSpPr>
            <a:stCxn id="2" idx="4"/>
            <a:endCxn id="3" idx="0"/>
          </p:cNvCxnSpPr>
          <p:nvPr/>
        </p:nvCxnSpPr>
        <p:spPr>
          <a:xfrm>
            <a:off x="1619672" y="2492896"/>
            <a:ext cx="36004" cy="136815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/>
          <p:cNvCxnSpPr>
            <a:stCxn id="7" idx="4"/>
            <a:endCxn id="12" idx="0"/>
          </p:cNvCxnSpPr>
          <p:nvPr/>
        </p:nvCxnSpPr>
        <p:spPr>
          <a:xfrm>
            <a:off x="2915816" y="2492896"/>
            <a:ext cx="540060" cy="136815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20"/>
          <p:cNvCxnSpPr>
            <a:endCxn id="13" idx="0"/>
          </p:cNvCxnSpPr>
          <p:nvPr/>
        </p:nvCxnSpPr>
        <p:spPr>
          <a:xfrm>
            <a:off x="4283968" y="2492896"/>
            <a:ext cx="756084" cy="136815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연결선 22"/>
          <p:cNvCxnSpPr>
            <a:endCxn id="17" idx="0"/>
          </p:cNvCxnSpPr>
          <p:nvPr/>
        </p:nvCxnSpPr>
        <p:spPr>
          <a:xfrm>
            <a:off x="5580112" y="2420888"/>
            <a:ext cx="1368152" cy="145818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866260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C725C2-31A0-4ECC-99AD-991107B4D18A}" type="slidenum">
              <a:rPr lang="en-US" altLang="ko-KR" smtClean="0"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5</a:t>
            </a:fld>
            <a:endParaRPr lang="en-US" altLang="ko-K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260648"/>
            <a:ext cx="7678737" cy="612205"/>
          </a:xfrm>
        </p:spPr>
        <p:txBody>
          <a:bodyPr>
            <a:normAutofit/>
          </a:bodyPr>
          <a:lstStyle/>
          <a:p>
            <a:r>
              <a:rPr lang="en-US" altLang="ko-KR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Why </a:t>
            </a:r>
            <a:r>
              <a:rPr lang="en-US" altLang="ko-KR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Are </a:t>
            </a:r>
            <a:r>
              <a:rPr lang="en-US" altLang="ko-KR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Particles </a:t>
            </a:r>
            <a:r>
              <a:rPr lang="en-US" altLang="ko-KR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Important in Korean</a:t>
            </a:r>
            <a:r>
              <a:rPr lang="en-US" altLang="ko-KR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252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1520" y="1124744"/>
            <a:ext cx="8496944" cy="5184576"/>
          </a:xfrm>
        </p:spPr>
        <p:txBody>
          <a:bodyPr>
            <a:normAutofit fontScale="62500" lnSpcReduction="20000"/>
          </a:bodyPr>
          <a:lstStyle/>
          <a:p>
            <a:pPr marL="457200" indent="-457200">
              <a:lnSpc>
                <a:spcPct val="120000"/>
              </a:lnSpc>
              <a:buFont typeface="Wingdings" pitchFamily="2" charset="2"/>
              <a:buChar char="q"/>
            </a:pPr>
            <a:r>
              <a:rPr lang="en-US" altLang="ko-KR" sz="2600" dirty="0" smtClean="0"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altLang="ko-KR" sz="3400" dirty="0" smtClean="0">
                <a:latin typeface="Constantia" pitchFamily="18" charset="0"/>
                <a:cs typeface="Times New Roman" pitchFamily="18" charset="0"/>
              </a:rPr>
              <a:t>Theoretical Linguistics and NLP:</a:t>
            </a:r>
          </a:p>
          <a:p>
            <a:pPr marL="457200" indent="-457200">
              <a:lnSpc>
                <a:spcPct val="120000"/>
              </a:lnSpc>
              <a:buNone/>
            </a:pPr>
            <a:r>
              <a:rPr lang="en-US" altLang="ko-KR" sz="3400" dirty="0" smtClean="0">
                <a:latin typeface="Constantia" pitchFamily="18" charset="0"/>
                <a:cs typeface="Times New Roman" pitchFamily="18" charset="0"/>
              </a:rPr>
              <a:t>        To determine grammatical or semantic (also pragmatic) functions of nominals; Syntactic, semantic, and discourse analysis</a:t>
            </a:r>
          </a:p>
          <a:p>
            <a:pPr marL="457200" indent="-457200">
              <a:lnSpc>
                <a:spcPct val="120000"/>
              </a:lnSpc>
              <a:buNone/>
            </a:pPr>
            <a:r>
              <a:rPr lang="en-US" altLang="ko-KR" sz="3400" dirty="0" smtClean="0">
                <a:latin typeface="Constantia" pitchFamily="18" charset="0"/>
                <a:cs typeface="Times New Roman" pitchFamily="18" charset="0"/>
              </a:rPr>
              <a:t>      </a:t>
            </a:r>
            <a:endParaRPr lang="en-US" altLang="ko-KR" sz="3400" dirty="0">
              <a:latin typeface="Constantia" pitchFamily="18" charset="0"/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buFont typeface="Wingdings" pitchFamily="2" charset="2"/>
              <a:buChar char="q"/>
            </a:pPr>
            <a:r>
              <a:rPr lang="en-US" altLang="ko-KR" sz="3400" dirty="0">
                <a:latin typeface="Constantia" pitchFamily="18" charset="0"/>
                <a:cs typeface="Times New Roman" pitchFamily="18" charset="0"/>
              </a:rPr>
              <a:t>Language </a:t>
            </a:r>
            <a:r>
              <a:rPr lang="en-US" altLang="ko-KR" sz="3400" dirty="0" smtClean="0">
                <a:latin typeface="Constantia" pitchFamily="18" charset="0"/>
                <a:cs typeface="Times New Roman" pitchFamily="18" charset="0"/>
              </a:rPr>
              <a:t>Learning:  Particle </a:t>
            </a:r>
            <a:r>
              <a:rPr lang="en-US" altLang="ko-KR" sz="3400" dirty="0">
                <a:latin typeface="Constantia" pitchFamily="18" charset="0"/>
                <a:cs typeface="Times New Roman" pitchFamily="18" charset="0"/>
              </a:rPr>
              <a:t>errors are one of the most frequent </a:t>
            </a:r>
            <a:r>
              <a:rPr lang="en-US" altLang="ko-KR" sz="3400" dirty="0" smtClean="0">
                <a:latin typeface="Constantia" pitchFamily="18" charset="0"/>
                <a:cs typeface="Times New Roman" pitchFamily="18" charset="0"/>
              </a:rPr>
              <a:t>errors that Korean learners generate.  </a:t>
            </a:r>
            <a:endParaRPr lang="en-US" altLang="ko-KR" sz="3400" dirty="0">
              <a:latin typeface="Constantia" pitchFamily="18" charset="0"/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buNone/>
            </a:pPr>
            <a:r>
              <a:rPr lang="en-US" altLang="ko-KR" sz="3400" dirty="0">
                <a:latin typeface="Constantia" pitchFamily="18" charset="0"/>
                <a:cs typeface="Times New Roman" pitchFamily="18" charset="0"/>
              </a:rPr>
              <a:t>      </a:t>
            </a:r>
            <a:endParaRPr lang="en-US" altLang="ko-KR" dirty="0" smtClean="0">
              <a:latin typeface="Constantia" pitchFamily="18" charset="0"/>
              <a:cs typeface="Times New Roman" pitchFamily="18" charset="0"/>
            </a:endParaRPr>
          </a:p>
          <a:p>
            <a:pPr marL="457200" indent="-457200">
              <a:lnSpc>
                <a:spcPct val="110000"/>
              </a:lnSpc>
              <a:buNone/>
            </a:pPr>
            <a:r>
              <a:rPr lang="en-US" altLang="ko-KR" dirty="0" smtClean="0">
                <a:latin typeface="Constantia" pitchFamily="18" charset="0"/>
                <a:cs typeface="Times New Roman" pitchFamily="18" charset="0"/>
              </a:rPr>
              <a:t>        </a:t>
            </a:r>
            <a:r>
              <a:rPr lang="en-US" altLang="ko-KR" dirty="0" err="1" smtClean="0">
                <a:latin typeface="Constantia" pitchFamily="18" charset="0"/>
                <a:cs typeface="Times New Roman" pitchFamily="18" charset="0"/>
              </a:rPr>
              <a:t>Ko</a:t>
            </a:r>
            <a:r>
              <a:rPr lang="en-US" altLang="ko-KR" dirty="0" smtClean="0"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altLang="ko-KR" dirty="0">
                <a:latin typeface="Constantia" pitchFamily="18" charset="0"/>
                <a:cs typeface="Times New Roman" pitchFamily="18" charset="0"/>
              </a:rPr>
              <a:t>et al. (2004) - Error analysis with </a:t>
            </a:r>
            <a:r>
              <a:rPr lang="en-US" altLang="ko-KR" dirty="0" smtClean="0">
                <a:latin typeface="Constantia" pitchFamily="18" charset="0"/>
                <a:cs typeface="Times New Roman" pitchFamily="18" charset="0"/>
              </a:rPr>
              <a:t>100,000-</a:t>
            </a:r>
            <a:r>
              <a:rPr lang="en-US" altLang="ko-KR" i="1" dirty="0" smtClean="0">
                <a:latin typeface="Constantia" pitchFamily="18" charset="0"/>
                <a:cs typeface="Times New Roman" pitchFamily="18" charset="0"/>
              </a:rPr>
              <a:t>word </a:t>
            </a:r>
            <a:r>
              <a:rPr lang="en-US" altLang="ko-KR" dirty="0" smtClean="0">
                <a:latin typeface="Constantia" pitchFamily="18" charset="0"/>
                <a:cs typeface="Times New Roman" pitchFamily="18" charset="0"/>
              </a:rPr>
              <a:t>learner </a:t>
            </a:r>
            <a:r>
              <a:rPr lang="en-US" altLang="ko-KR" dirty="0">
                <a:latin typeface="Constantia" pitchFamily="18" charset="0"/>
                <a:cs typeface="Times New Roman" pitchFamily="18" charset="0"/>
              </a:rPr>
              <a:t>corpus: </a:t>
            </a:r>
          </a:p>
          <a:p>
            <a:pPr marL="457200" indent="-457200">
              <a:lnSpc>
                <a:spcPct val="110000"/>
              </a:lnSpc>
              <a:buNone/>
            </a:pPr>
            <a:endParaRPr lang="en-US" altLang="ko-KR" b="1" dirty="0" smtClean="0">
              <a:latin typeface="Constantia" pitchFamily="18" charset="0"/>
              <a:cs typeface="Times New Roman" pitchFamily="18" charset="0"/>
            </a:endParaRPr>
          </a:p>
          <a:p>
            <a:pPr marL="457200" indent="-457200">
              <a:lnSpc>
                <a:spcPct val="110000"/>
              </a:lnSpc>
              <a:buNone/>
            </a:pPr>
            <a:r>
              <a:rPr lang="en-US" altLang="ko-KR" b="1" dirty="0" smtClean="0">
                <a:latin typeface="Constantia" pitchFamily="18" charset="0"/>
                <a:cs typeface="Times New Roman" pitchFamily="18" charset="0"/>
              </a:rPr>
              <a:t>    </a:t>
            </a:r>
            <a:r>
              <a:rPr lang="en-US" altLang="ko-KR" dirty="0" smtClean="0">
                <a:latin typeface="Constantia" pitchFamily="18" charset="0"/>
                <a:cs typeface="Times New Roman" pitchFamily="18" charset="0"/>
              </a:rPr>
              <a:t>     Lexical </a:t>
            </a:r>
            <a:r>
              <a:rPr lang="en-US" altLang="ko-KR" dirty="0">
                <a:latin typeface="Constantia" pitchFamily="18" charset="0"/>
                <a:cs typeface="Times New Roman" pitchFamily="18" charset="0"/>
              </a:rPr>
              <a:t>Errors &gt; Particles &gt;   Misspelling  &gt;  Verbal Endings</a:t>
            </a:r>
          </a:p>
          <a:p>
            <a:pPr marL="457200" indent="-457200">
              <a:lnSpc>
                <a:spcPct val="110000"/>
              </a:lnSpc>
              <a:buNone/>
            </a:pPr>
            <a:r>
              <a:rPr lang="en-US" altLang="ko-KR" dirty="0">
                <a:latin typeface="Constantia" pitchFamily="18" charset="0"/>
                <a:cs typeface="Times New Roman" pitchFamily="18" charset="0"/>
              </a:rPr>
              <a:t>	</a:t>
            </a:r>
            <a:r>
              <a:rPr lang="en-US" altLang="ko-KR" dirty="0" smtClean="0">
                <a:latin typeface="Constantia" pitchFamily="18" charset="0"/>
                <a:cs typeface="Times New Roman" pitchFamily="18" charset="0"/>
              </a:rPr>
              <a:t>   (</a:t>
            </a:r>
            <a:r>
              <a:rPr lang="en-US" altLang="ko-KR" dirty="0">
                <a:latin typeface="Constantia" pitchFamily="18" charset="0"/>
                <a:cs typeface="Times New Roman" pitchFamily="18" charset="0"/>
              </a:rPr>
              <a:t>28.3%)               (24.4%)     (20.8%) 	         (16%) </a:t>
            </a:r>
            <a:endParaRPr lang="en-US" altLang="ko-KR" dirty="0" smtClean="0">
              <a:latin typeface="Constantia" pitchFamily="18" charset="0"/>
              <a:cs typeface="Times New Roman" pitchFamily="18" charset="0"/>
            </a:endParaRPr>
          </a:p>
          <a:p>
            <a:pPr marL="457200" indent="-457200">
              <a:lnSpc>
                <a:spcPct val="110000"/>
              </a:lnSpc>
              <a:buNone/>
            </a:pPr>
            <a:endParaRPr lang="en-US" altLang="ko-KR" dirty="0">
              <a:latin typeface="Constantia" pitchFamily="18" charset="0"/>
              <a:cs typeface="Times New Roman" pitchFamily="18" charset="0"/>
            </a:endParaRPr>
          </a:p>
          <a:p>
            <a:pPr marL="457200" indent="-457200">
              <a:lnSpc>
                <a:spcPct val="110000"/>
              </a:lnSpc>
              <a:buNone/>
            </a:pPr>
            <a:r>
              <a:rPr lang="en-US" altLang="ko-KR" dirty="0" smtClean="0">
                <a:latin typeface="Constantia" pitchFamily="18" charset="0"/>
                <a:cs typeface="Times New Roman" pitchFamily="18" charset="0"/>
              </a:rPr>
              <a:t> Cf. Compare English </a:t>
            </a:r>
            <a:r>
              <a:rPr lang="en-US" altLang="ko-KR" dirty="0">
                <a:latin typeface="Constantia" pitchFamily="18" charset="0"/>
                <a:cs typeface="Times New Roman" pitchFamily="18" charset="0"/>
              </a:rPr>
              <a:t>preposition error percentage of 13.5% in the </a:t>
            </a:r>
            <a:r>
              <a:rPr lang="en-US" altLang="ko-KR" dirty="0" smtClean="0">
                <a:latin typeface="Constantia" pitchFamily="18" charset="0"/>
                <a:cs typeface="Times New Roman" pitchFamily="18" charset="0"/>
              </a:rPr>
              <a:t> Cambridge </a:t>
            </a:r>
            <a:r>
              <a:rPr lang="en-US" altLang="ko-KR" dirty="0">
                <a:latin typeface="Constantia" pitchFamily="18" charset="0"/>
                <a:cs typeface="Times New Roman" pitchFamily="18" charset="0"/>
              </a:rPr>
              <a:t>Learner Corpus (Leacock et al. 2010</a:t>
            </a:r>
            <a:r>
              <a:rPr lang="en-US" altLang="ko-KR" dirty="0" smtClean="0">
                <a:latin typeface="Constantia" pitchFamily="18" charset="0"/>
                <a:cs typeface="Times New Roman" pitchFamily="18" charset="0"/>
              </a:rPr>
              <a:t>)</a:t>
            </a:r>
          </a:p>
          <a:p>
            <a:pPr marL="457200" indent="-457200">
              <a:lnSpc>
                <a:spcPct val="110000"/>
              </a:lnSpc>
              <a:buNone/>
            </a:pPr>
            <a:endParaRPr lang="en-US" altLang="ko-KR" sz="2600" dirty="0" smtClean="0">
              <a:latin typeface="Constantia" pitchFamily="18" charset="0"/>
              <a:cs typeface="Times New Roman" pitchFamily="18" charset="0"/>
            </a:endParaRPr>
          </a:p>
          <a:p>
            <a:pPr marL="457200" indent="-457200">
              <a:lnSpc>
                <a:spcPct val="110000"/>
              </a:lnSpc>
              <a:buNone/>
            </a:pPr>
            <a:endParaRPr lang="en-US" altLang="ko-KR" sz="2600" dirty="0" smtClean="0">
              <a:latin typeface="Constantia" pitchFamily="18" charset="0"/>
              <a:cs typeface="Times New Roman" pitchFamily="18" charset="0"/>
            </a:endParaRPr>
          </a:p>
          <a:p>
            <a:pPr marL="457200" indent="-457200">
              <a:lnSpc>
                <a:spcPct val="110000"/>
              </a:lnSpc>
              <a:buNone/>
            </a:pPr>
            <a:endParaRPr lang="en-US" altLang="ko-KR" sz="2600" dirty="0" smtClean="0">
              <a:latin typeface="Constantia" pitchFamily="18" charset="0"/>
              <a:cs typeface="Times New Roman" pitchFamily="18" charset="0"/>
            </a:endParaRPr>
          </a:p>
          <a:p>
            <a:pPr marL="457200" indent="-457200">
              <a:lnSpc>
                <a:spcPct val="110000"/>
              </a:lnSpc>
              <a:buNone/>
            </a:pPr>
            <a:endParaRPr lang="en-US" altLang="ko-KR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Wingdings" charset="2"/>
              <a:buNone/>
            </a:pPr>
            <a:endParaRPr lang="en-US" altLang="ko-K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Wingdings" charset="2"/>
              <a:buNone/>
            </a:pPr>
            <a:endParaRPr lang="en-US" altLang="ko-KR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2627784" y="4293096"/>
            <a:ext cx="1008112" cy="864096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50686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슬라이드 번호 개체 틀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1103253-44B3-4DE3-BCA6-E00D39F8ABC7}" type="slidenum">
              <a:rPr lang="en-US" altLang="ko-KR">
                <a:latin typeface="Times New Roman" pitchFamily="18" charset="0"/>
                <a:cs typeface="Times New Roman" pitchFamily="18" charset="0"/>
              </a:rPr>
              <a:pPr/>
              <a:t>6</a:t>
            </a:fld>
            <a:endParaRPr lang="en-US" altLang="ko-K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260648"/>
            <a:ext cx="7443787" cy="99377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Relevant Background </a:t>
            </a:r>
            <a:endParaRPr lang="en-US" altLang="ko-KR" sz="3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23528" y="1196752"/>
            <a:ext cx="8136904" cy="5256212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endParaRPr lang="en-US" altLang="ko-KR" sz="2800" dirty="0" smtClean="0">
              <a:latin typeface="Constantia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Classification of Korean Particles in Korean linguistics </a:t>
            </a:r>
          </a:p>
          <a:p>
            <a:pPr>
              <a:lnSpc>
                <a:spcPct val="90000"/>
              </a:lnSpc>
              <a:buNone/>
            </a:pP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  (Nam, 2000; Lee, 2006)</a:t>
            </a:r>
          </a:p>
          <a:p>
            <a:pPr marL="457200" indent="-457200">
              <a:lnSpc>
                <a:spcPct val="90000"/>
              </a:lnSpc>
              <a:buNone/>
            </a:pPr>
            <a:r>
              <a:rPr lang="en-US" altLang="ko-KR" sz="2000" dirty="0"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  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Char char="q"/>
            </a:pP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Case Particles</a:t>
            </a:r>
          </a:p>
          <a:p>
            <a:pPr marL="971550" indent="-171450">
              <a:lnSpc>
                <a:spcPct val="90000"/>
              </a:lnSpc>
              <a:buFont typeface="Arial" pitchFamily="34" charset="0"/>
              <a:buChar char="•"/>
            </a:pPr>
            <a:r>
              <a:rPr lang="en-US" altLang="ko-KR" sz="1800" dirty="0" smtClean="0">
                <a:latin typeface="Constantia" pitchFamily="18" charset="0"/>
                <a:cs typeface="Arial" charset="0"/>
              </a:rPr>
              <a:t>Structural Case:  Subject (</a:t>
            </a:r>
            <a:r>
              <a:rPr lang="en-US" altLang="ko-KR" sz="1800" i="1" dirty="0" err="1" smtClean="0">
                <a:latin typeface="Constantia" pitchFamily="18" charset="0"/>
                <a:cs typeface="Arial" charset="0"/>
              </a:rPr>
              <a:t>ka</a:t>
            </a:r>
            <a:r>
              <a:rPr lang="en-US" altLang="ko-KR" sz="1800" dirty="0" smtClean="0">
                <a:latin typeface="Constantia" pitchFamily="18" charset="0"/>
                <a:cs typeface="Arial" charset="0"/>
              </a:rPr>
              <a:t>/</a:t>
            </a:r>
            <a:r>
              <a:rPr lang="en-US" altLang="ko-KR" sz="1800" i="1" dirty="0">
                <a:latin typeface="Constantia" pitchFamily="18" charset="0"/>
                <a:cs typeface="Arial" charset="0"/>
              </a:rPr>
              <a:t>i</a:t>
            </a:r>
            <a:r>
              <a:rPr lang="en-US" altLang="ko-KR" sz="1800" i="1" dirty="0" smtClean="0">
                <a:latin typeface="Constantia" pitchFamily="18" charset="0"/>
                <a:cs typeface="Arial" charset="0"/>
              </a:rPr>
              <a:t>; </a:t>
            </a:r>
            <a:r>
              <a:rPr lang="en-US" altLang="ko-KR" sz="1800" i="1" dirty="0" err="1" smtClean="0">
                <a:latin typeface="Constantia" pitchFamily="18" charset="0"/>
                <a:cs typeface="Arial" charset="0"/>
              </a:rPr>
              <a:t>kkeyse</a:t>
            </a:r>
            <a:r>
              <a:rPr lang="en-US" altLang="ko-KR" sz="1800" dirty="0" smtClean="0">
                <a:latin typeface="Constantia" pitchFamily="18" charset="0"/>
                <a:cs typeface="Arial" charset="0"/>
              </a:rPr>
              <a:t>), Object (</a:t>
            </a:r>
            <a:r>
              <a:rPr lang="en-US" altLang="ko-KR" sz="1800" i="1" dirty="0" smtClean="0">
                <a:latin typeface="Constantia" pitchFamily="18" charset="0"/>
                <a:cs typeface="Arial" charset="0"/>
              </a:rPr>
              <a:t>ul</a:t>
            </a:r>
            <a:r>
              <a:rPr lang="en-US" altLang="ko-KR" sz="1800" dirty="0" smtClean="0">
                <a:latin typeface="Constantia" pitchFamily="18" charset="0"/>
                <a:cs typeface="Arial" charset="0"/>
              </a:rPr>
              <a:t>/</a:t>
            </a:r>
            <a:r>
              <a:rPr lang="en-US" altLang="ko-KR" sz="1800" i="1" dirty="0" smtClean="0">
                <a:latin typeface="Constantia" pitchFamily="18" charset="0"/>
                <a:cs typeface="Arial" charset="0"/>
              </a:rPr>
              <a:t>lul</a:t>
            </a:r>
            <a:r>
              <a:rPr lang="en-US" altLang="ko-KR" sz="1800" dirty="0" smtClean="0">
                <a:latin typeface="Constantia" pitchFamily="18" charset="0"/>
                <a:cs typeface="Arial" charset="0"/>
              </a:rPr>
              <a:t>)</a:t>
            </a:r>
          </a:p>
          <a:p>
            <a:pPr marL="971550" indent="-171450">
              <a:lnSpc>
                <a:spcPct val="90000"/>
              </a:lnSpc>
              <a:buFont typeface="Arial" pitchFamily="34" charset="0"/>
              <a:buChar char="•"/>
            </a:pPr>
            <a:r>
              <a:rPr lang="en-US" altLang="ko-KR" sz="1800" dirty="0" smtClean="0">
                <a:latin typeface="Constantia" pitchFamily="18" charset="0"/>
                <a:cs typeface="Arial" charset="0"/>
              </a:rPr>
              <a:t> Inherent Case:     Dative (</a:t>
            </a:r>
            <a:r>
              <a:rPr lang="en-US" altLang="ko-KR" sz="1800" i="1" dirty="0" err="1" smtClean="0">
                <a:latin typeface="Constantia" pitchFamily="18" charset="0"/>
                <a:cs typeface="Arial" charset="0"/>
              </a:rPr>
              <a:t>eykey</a:t>
            </a:r>
            <a:r>
              <a:rPr lang="en-US" altLang="ko-KR" sz="1800" i="1" dirty="0" smtClean="0">
                <a:latin typeface="Constantia" pitchFamily="18" charset="0"/>
                <a:cs typeface="Arial" charset="0"/>
              </a:rPr>
              <a:t>, </a:t>
            </a:r>
            <a:r>
              <a:rPr lang="en-US" altLang="ko-KR" sz="1800" i="1" dirty="0" err="1" smtClean="0">
                <a:latin typeface="Constantia" pitchFamily="18" charset="0"/>
                <a:cs typeface="Arial" charset="0"/>
              </a:rPr>
              <a:t>hantey</a:t>
            </a:r>
            <a:r>
              <a:rPr lang="en-US" altLang="ko-KR" sz="1800" i="1" dirty="0" smtClean="0">
                <a:latin typeface="Constantia" pitchFamily="18" charset="0"/>
                <a:cs typeface="Arial" charset="0"/>
              </a:rPr>
              <a:t>, </a:t>
            </a:r>
            <a:r>
              <a:rPr lang="en-US" altLang="ko-KR" sz="1800" i="1" dirty="0" err="1" smtClean="0">
                <a:latin typeface="Constantia" pitchFamily="18" charset="0"/>
                <a:cs typeface="Arial" charset="0"/>
              </a:rPr>
              <a:t>kkey</a:t>
            </a:r>
            <a:r>
              <a:rPr lang="en-US" altLang="ko-KR" sz="1800" dirty="0" smtClean="0">
                <a:latin typeface="Constantia" pitchFamily="18" charset="0"/>
                <a:cs typeface="Arial" charset="0"/>
              </a:rPr>
              <a:t>), Goal (</a:t>
            </a:r>
            <a:r>
              <a:rPr lang="en-US" altLang="ko-KR" sz="1800" i="1" dirty="0" smtClean="0">
                <a:latin typeface="Constantia" pitchFamily="18" charset="0"/>
                <a:cs typeface="Arial" charset="0"/>
              </a:rPr>
              <a:t>lo/</a:t>
            </a:r>
            <a:r>
              <a:rPr lang="en-US" altLang="ko-KR" sz="1800" i="1" dirty="0" err="1" smtClean="0">
                <a:latin typeface="Constantia" pitchFamily="18" charset="0"/>
                <a:cs typeface="Arial" charset="0"/>
              </a:rPr>
              <a:t>ulo</a:t>
            </a:r>
            <a:r>
              <a:rPr lang="en-US" altLang="ko-KR" sz="1800" dirty="0" smtClean="0">
                <a:latin typeface="Constantia" pitchFamily="18" charset="0"/>
                <a:cs typeface="Arial" charset="0"/>
              </a:rPr>
              <a:t>, </a:t>
            </a:r>
            <a:r>
              <a:rPr lang="en-US" altLang="ko-KR" sz="1800" i="1" dirty="0" err="1" smtClean="0">
                <a:latin typeface="Constantia" pitchFamily="18" charset="0"/>
                <a:cs typeface="Arial" charset="0"/>
              </a:rPr>
              <a:t>kkaci</a:t>
            </a:r>
            <a:r>
              <a:rPr lang="en-US" altLang="ko-KR" sz="1800" dirty="0" smtClean="0">
                <a:latin typeface="Constantia" pitchFamily="18" charset="0"/>
                <a:cs typeface="Arial" charset="0"/>
              </a:rPr>
              <a:t>),  		Locative (</a:t>
            </a:r>
            <a:r>
              <a:rPr lang="en-US" altLang="ko-KR" sz="1800" i="1" dirty="0" err="1" smtClean="0">
                <a:latin typeface="Constantia" pitchFamily="18" charset="0"/>
                <a:cs typeface="Arial" charset="0"/>
              </a:rPr>
              <a:t>ey</a:t>
            </a:r>
            <a:r>
              <a:rPr lang="en-US" altLang="ko-KR" sz="1800" i="1" dirty="0" smtClean="0">
                <a:latin typeface="Constantia" pitchFamily="18" charset="0"/>
                <a:cs typeface="Arial" charset="0"/>
              </a:rPr>
              <a:t>, </a:t>
            </a:r>
            <a:r>
              <a:rPr lang="en-US" altLang="ko-KR" sz="1800" i="1" dirty="0" err="1" smtClean="0">
                <a:latin typeface="Constantia" pitchFamily="18" charset="0"/>
                <a:cs typeface="Arial" charset="0"/>
              </a:rPr>
              <a:t>eyse</a:t>
            </a:r>
            <a:r>
              <a:rPr lang="en-US" altLang="ko-KR" sz="1800" dirty="0" smtClean="0">
                <a:latin typeface="Constantia" pitchFamily="18" charset="0"/>
                <a:cs typeface="Arial" charset="0"/>
              </a:rPr>
              <a:t>), Instrument (</a:t>
            </a:r>
            <a:r>
              <a:rPr lang="en-US" altLang="ko-KR" sz="1800" i="1" dirty="0" smtClean="0">
                <a:latin typeface="Constantia" pitchFamily="18" charset="0"/>
                <a:cs typeface="Arial" charset="0"/>
              </a:rPr>
              <a:t>lo, </a:t>
            </a:r>
            <a:r>
              <a:rPr lang="en-US" altLang="ko-KR" sz="1800" i="1" dirty="0" err="1" smtClean="0">
                <a:latin typeface="Constantia" pitchFamily="18" charset="0"/>
                <a:cs typeface="Arial" charset="0"/>
              </a:rPr>
              <a:t>ulo</a:t>
            </a:r>
            <a:r>
              <a:rPr lang="en-US" altLang="ko-KR" sz="1800" dirty="0" smtClean="0">
                <a:latin typeface="Constantia" pitchFamily="18" charset="0"/>
                <a:cs typeface="Arial" charset="0"/>
              </a:rPr>
              <a:t>), etc.</a:t>
            </a:r>
            <a:endParaRPr lang="en-US" altLang="ko-KR" sz="2000" dirty="0" smtClean="0">
              <a:latin typeface="Constantia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Auxiliary Particles</a:t>
            </a:r>
            <a:r>
              <a:rPr lang="en-US" altLang="ko-KR" sz="1600" dirty="0" smtClean="0">
                <a:latin typeface="Constantia" pitchFamily="18" charset="0"/>
                <a:cs typeface="Arial" charset="0"/>
              </a:rPr>
              <a:t>       </a:t>
            </a:r>
          </a:p>
          <a:p>
            <a:pPr marL="971550" indent="-171450">
              <a:buFont typeface="Arial" pitchFamily="34" charset="0"/>
              <a:buChar char="•"/>
            </a:pPr>
            <a:r>
              <a:rPr lang="en-US" altLang="ko-KR" sz="1800" dirty="0" smtClean="0">
                <a:latin typeface="Constantia" pitchFamily="18" charset="0"/>
                <a:cs typeface="Arial" charset="0"/>
              </a:rPr>
              <a:t> Topic Markers: </a:t>
            </a:r>
            <a:r>
              <a:rPr lang="en-US" altLang="ko-KR" sz="1800" i="1" dirty="0" smtClean="0">
                <a:latin typeface="Constantia" pitchFamily="18" charset="0"/>
                <a:cs typeface="Arial" charset="0"/>
              </a:rPr>
              <a:t>un</a:t>
            </a:r>
            <a:r>
              <a:rPr lang="en-US" altLang="ko-KR" sz="1800" dirty="0" smtClean="0">
                <a:latin typeface="Constantia" pitchFamily="18" charset="0"/>
                <a:cs typeface="Arial" charset="0"/>
              </a:rPr>
              <a:t>/</a:t>
            </a:r>
            <a:r>
              <a:rPr lang="en-US" altLang="ko-KR" sz="1800" i="1" dirty="0" smtClean="0">
                <a:latin typeface="Constantia" pitchFamily="18" charset="0"/>
                <a:cs typeface="Arial" charset="0"/>
              </a:rPr>
              <a:t>nun</a:t>
            </a:r>
            <a:endParaRPr lang="en-US" altLang="ko-KR" sz="1800" dirty="0" smtClean="0">
              <a:latin typeface="Constantia" pitchFamily="18" charset="0"/>
              <a:cs typeface="Arial" charset="0"/>
            </a:endParaRPr>
          </a:p>
          <a:p>
            <a:pPr marL="971550" indent="-171450">
              <a:buFont typeface="Arial" pitchFamily="34" charset="0"/>
              <a:buChar char="•"/>
            </a:pPr>
            <a:r>
              <a:rPr lang="en-US" altLang="ko-KR" sz="1800" dirty="0" smtClean="0">
                <a:latin typeface="Constantia" pitchFamily="18" charset="0"/>
                <a:cs typeface="Arial" charset="0"/>
              </a:rPr>
              <a:t> Particles with lexical meanings: </a:t>
            </a:r>
            <a:r>
              <a:rPr lang="en-US" altLang="ko-KR" sz="1800" i="1" dirty="0" err="1" smtClean="0">
                <a:latin typeface="Constantia" pitchFamily="18" charset="0"/>
                <a:cs typeface="Arial" charset="0"/>
              </a:rPr>
              <a:t>cocha</a:t>
            </a:r>
            <a:r>
              <a:rPr lang="en-US" altLang="ko-KR" sz="1800" dirty="0" smtClean="0">
                <a:latin typeface="Constantia" pitchFamily="18" charset="0"/>
                <a:cs typeface="Arial" charset="0"/>
              </a:rPr>
              <a:t> ‘even’, </a:t>
            </a:r>
            <a:r>
              <a:rPr lang="en-US" altLang="ko-KR" sz="1800" i="1" dirty="0" smtClean="0">
                <a:latin typeface="Constantia" pitchFamily="18" charset="0"/>
                <a:cs typeface="Arial" charset="0"/>
              </a:rPr>
              <a:t>to </a:t>
            </a:r>
            <a:r>
              <a:rPr lang="en-US" altLang="ko-KR" sz="1800" dirty="0" smtClean="0">
                <a:latin typeface="Constantia" pitchFamily="18" charset="0"/>
                <a:cs typeface="Arial" charset="0"/>
              </a:rPr>
              <a:t>‘also’, </a:t>
            </a:r>
            <a:r>
              <a:rPr lang="en-US" altLang="ko-KR" sz="1800" i="1" dirty="0" smtClean="0">
                <a:latin typeface="Constantia" pitchFamily="18" charset="0"/>
                <a:cs typeface="Arial" charset="0"/>
              </a:rPr>
              <a:t>man ‘only’</a:t>
            </a:r>
            <a:r>
              <a:rPr lang="en-US" altLang="ko-KR" sz="1800" dirty="0" smtClean="0">
                <a:latin typeface="Constantia" pitchFamily="18" charset="0"/>
                <a:cs typeface="Arial" charset="0"/>
              </a:rPr>
              <a:t>,   </a:t>
            </a:r>
          </a:p>
          <a:p>
            <a:pPr marL="971550" indent="-628650">
              <a:buNone/>
            </a:pPr>
            <a:r>
              <a:rPr lang="en-US" altLang="ko-KR" sz="1800" dirty="0" smtClean="0">
                <a:latin typeface="Constantia" pitchFamily="18" charset="0"/>
                <a:cs typeface="Arial" charset="0"/>
              </a:rPr>
              <a:t>  </a:t>
            </a:r>
            <a:r>
              <a:rPr lang="en-US" altLang="ko-KR" sz="1800" i="1" dirty="0" smtClean="0">
                <a:latin typeface="Constantia" pitchFamily="18" charset="0"/>
                <a:cs typeface="Arial" charset="0"/>
              </a:rPr>
              <a:t>N.B. </a:t>
            </a:r>
            <a:r>
              <a:rPr lang="en-US" altLang="ko-KR" sz="1800" dirty="0" smtClean="0">
                <a:latin typeface="Constantia" pitchFamily="18" charset="0"/>
                <a:cs typeface="Arial" charset="0"/>
              </a:rPr>
              <a:t>These particles can combine with other particles except  subject and object case particles.  </a:t>
            </a:r>
          </a:p>
          <a:p>
            <a:pPr marL="971550" indent="-628650">
              <a:buNone/>
            </a:pPr>
            <a:endParaRPr lang="en-US" altLang="ko-KR" sz="1800" dirty="0" smtClean="0">
              <a:latin typeface="Constantia" pitchFamily="18" charset="0"/>
              <a:cs typeface="Arial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  Conjunctive Particles: </a:t>
            </a:r>
            <a:r>
              <a:rPr lang="en-US" altLang="ko-KR" sz="2000" i="1" dirty="0" err="1" smtClean="0">
                <a:latin typeface="Constantia" pitchFamily="18" charset="0"/>
                <a:cs typeface="Times New Roman" pitchFamily="18" charset="0"/>
              </a:rPr>
              <a:t>wa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/</a:t>
            </a:r>
            <a:r>
              <a:rPr lang="en-US" altLang="ko-KR" sz="2000" i="1" dirty="0" err="1" smtClean="0">
                <a:latin typeface="Constantia" pitchFamily="18" charset="0"/>
                <a:cs typeface="Times New Roman" pitchFamily="18" charset="0"/>
              </a:rPr>
              <a:t>kwa</a:t>
            </a:r>
            <a:r>
              <a:rPr lang="en-US" altLang="ko-KR" sz="2000" i="1" dirty="0" smtClean="0">
                <a:latin typeface="Constantia" pitchFamily="18" charset="0"/>
                <a:cs typeface="Times New Roman" pitchFamily="18" charset="0"/>
              </a:rPr>
              <a:t>, </a:t>
            </a:r>
            <a:r>
              <a:rPr lang="en-US" altLang="ko-KR" sz="2000" i="1" dirty="0" err="1" smtClean="0">
                <a:latin typeface="Constantia" pitchFamily="18" charset="0"/>
                <a:cs typeface="Times New Roman" pitchFamily="18" charset="0"/>
              </a:rPr>
              <a:t>ina</a:t>
            </a:r>
            <a:r>
              <a:rPr lang="en-US" altLang="ko-KR" sz="2000" i="1" dirty="0" smtClean="0">
                <a:latin typeface="Constantia" pitchFamily="18" charset="0"/>
                <a:cs typeface="Times New Roman" pitchFamily="18" charset="0"/>
              </a:rPr>
              <a:t>/</a:t>
            </a:r>
            <a:r>
              <a:rPr lang="en-US" altLang="ko-KR" sz="2000" i="1" dirty="0" err="1" smtClean="0">
                <a:latin typeface="Constantia" pitchFamily="18" charset="0"/>
                <a:cs typeface="Times New Roman" pitchFamily="18" charset="0"/>
              </a:rPr>
              <a:t>na</a:t>
            </a:r>
            <a:r>
              <a:rPr lang="en-US" altLang="ko-KR" sz="2000" i="1" dirty="0" smtClean="0">
                <a:latin typeface="Constantia" pitchFamily="18" charset="0"/>
                <a:cs typeface="Times New Roman" pitchFamily="18" charset="0"/>
              </a:rPr>
              <a:t>, </a:t>
            </a:r>
            <a:r>
              <a:rPr lang="en-US" altLang="ko-KR" sz="2000" i="1" dirty="0" err="1" smtClean="0">
                <a:latin typeface="Constantia" pitchFamily="18" charset="0"/>
                <a:cs typeface="Times New Roman" pitchFamily="18" charset="0"/>
              </a:rPr>
              <a:t>itunci</a:t>
            </a:r>
            <a:r>
              <a:rPr lang="en-US" altLang="ko-KR" sz="2000" i="1" dirty="0" smtClean="0">
                <a:latin typeface="Constantia" pitchFamily="18" charset="0"/>
                <a:cs typeface="Times New Roman" pitchFamily="18" charset="0"/>
              </a:rPr>
              <a:t>/</a:t>
            </a:r>
            <a:r>
              <a:rPr lang="en-US" altLang="ko-KR" sz="2000" i="1" dirty="0" err="1" smtClean="0">
                <a:latin typeface="Constantia" pitchFamily="18" charset="0"/>
                <a:cs typeface="Times New Roman" pitchFamily="18" charset="0"/>
              </a:rPr>
              <a:t>tunci</a:t>
            </a:r>
            <a:r>
              <a:rPr lang="en-US" altLang="ko-KR" sz="2000" i="1" dirty="0" smtClean="0">
                <a:latin typeface="Constantia" pitchFamily="18" charset="0"/>
                <a:cs typeface="Times New Roman" pitchFamily="18" charset="0"/>
              </a:rPr>
              <a:t>,</a:t>
            </a:r>
            <a:r>
              <a:rPr lang="en-US" altLang="ko-KR" sz="2000" dirty="0" smtClean="0">
                <a:latin typeface="Constantia" pitchFamily="18" charset="0"/>
                <a:cs typeface="Times New Roman" pitchFamily="18" charset="0"/>
              </a:rPr>
              <a:t> etc. </a:t>
            </a:r>
          </a:p>
          <a:p>
            <a:pPr>
              <a:buFont typeface="Wingdings" charset="2"/>
              <a:buNone/>
            </a:pPr>
            <a:r>
              <a:rPr lang="en-US" altLang="ko-KR" sz="2000" dirty="0" smtClean="0">
                <a:latin typeface="Constantia" pitchFamily="18" charset="0"/>
                <a:cs typeface="Arial" charset="0"/>
              </a:rPr>
              <a:t>        	e.g. </a:t>
            </a:r>
            <a:r>
              <a:rPr lang="en-US" altLang="ko-KR" sz="1800" dirty="0" smtClean="0">
                <a:latin typeface="Constantia" pitchFamily="18" charset="0"/>
                <a:cs typeface="Arial" charset="0"/>
              </a:rPr>
              <a:t>Boston-</a:t>
            </a:r>
            <a:r>
              <a:rPr lang="en-US" altLang="ko-KR" sz="1800" i="1" dirty="0" smtClean="0">
                <a:latin typeface="Constantia" pitchFamily="18" charset="0"/>
                <a:cs typeface="Arial" charset="0"/>
              </a:rPr>
              <a:t>KWA</a:t>
            </a:r>
            <a:r>
              <a:rPr lang="en-US" altLang="ko-KR" sz="1800" dirty="0" smtClean="0">
                <a:latin typeface="Constantia" pitchFamily="18" charset="0"/>
                <a:cs typeface="Arial" charset="0"/>
              </a:rPr>
              <a:t> </a:t>
            </a:r>
            <a:r>
              <a:rPr lang="ko-KR" altLang="en-US" sz="1800" dirty="0" smtClean="0">
                <a:latin typeface="Constantia" pitchFamily="18" charset="0"/>
                <a:cs typeface="Arial" charset="0"/>
              </a:rPr>
              <a:t> </a:t>
            </a:r>
            <a:r>
              <a:rPr lang="en-US" altLang="ko-KR" sz="1800" dirty="0">
                <a:latin typeface="Constantia" pitchFamily="18" charset="0"/>
                <a:cs typeface="Arial" charset="0"/>
              </a:rPr>
              <a:t>New </a:t>
            </a:r>
            <a:r>
              <a:rPr lang="en-US" altLang="ko-KR" sz="1800" dirty="0" smtClean="0">
                <a:latin typeface="Constantia" pitchFamily="18" charset="0"/>
                <a:cs typeface="Arial" charset="0"/>
              </a:rPr>
              <a:t>York (Boston and New York)</a:t>
            </a:r>
            <a:endParaRPr lang="en-US" altLang="ko-KR" sz="1800" dirty="0">
              <a:latin typeface="Constantia" pitchFamily="18" charset="0"/>
              <a:cs typeface="Arial" charset="0"/>
            </a:endParaRPr>
          </a:p>
          <a:p>
            <a:pPr marL="457200" indent="-457200">
              <a:lnSpc>
                <a:spcPct val="90000"/>
              </a:lnSpc>
              <a:buAutoNum type="arabicParenBoth" startAt="3"/>
            </a:pPr>
            <a:endParaRPr lang="en-US" altLang="ko-KR" sz="2000" dirty="0" smtClean="0">
              <a:latin typeface="Constant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80302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4294967295"/>
          </p:nvPr>
        </p:nvSpPr>
        <p:spPr>
          <a:xfrm>
            <a:off x="323528" y="332656"/>
            <a:ext cx="6829425" cy="76835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altLang="ko-KR" sz="3200" dirty="0" smtClean="0">
                <a:solidFill>
                  <a:srgbClr val="FBFE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Recovering Missing Particles</a:t>
            </a:r>
            <a:endParaRPr lang="en-US" sz="3200" dirty="0">
              <a:solidFill>
                <a:srgbClr val="FBFEC6"/>
              </a:solidFill>
              <a:latin typeface="Constantia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4294967295"/>
          </p:nvPr>
        </p:nvSpPr>
        <p:spPr>
          <a:xfrm>
            <a:off x="323528" y="1412776"/>
            <a:ext cx="8568952" cy="5112568"/>
          </a:xfrm>
        </p:spPr>
        <p:txBody>
          <a:bodyPr>
            <a:noAutofit/>
          </a:bodyPr>
          <a:lstStyle/>
          <a:p>
            <a:pPr latinLnBrk="0">
              <a:buFont typeface="Wingdings" pitchFamily="2" charset="2"/>
              <a:buChar char="q"/>
            </a:pPr>
            <a:r>
              <a:rPr lang="en-US" sz="2400" dirty="0" smtClean="0">
                <a:latin typeface="Constantia" pitchFamily="18" charset="0"/>
              </a:rPr>
              <a:t>Essential for determining accurate grammar relations :</a:t>
            </a:r>
          </a:p>
          <a:p>
            <a:pPr latinLnBrk="0">
              <a:buNone/>
            </a:pPr>
            <a:r>
              <a:rPr lang="en-US" sz="2400" dirty="0" smtClean="0">
                <a:latin typeface="Constantia" pitchFamily="18" charset="0"/>
              </a:rPr>
              <a:t>     Computational processes of parsing, discourse analysis,  machine translation, etc. </a:t>
            </a:r>
          </a:p>
          <a:p>
            <a:pPr latinLnBrk="0">
              <a:buFont typeface="Wingdings" pitchFamily="2" charset="2"/>
              <a:buChar char="q"/>
            </a:pPr>
            <a:r>
              <a:rPr lang="en-US" sz="2400" dirty="0" smtClean="0">
                <a:latin typeface="Constantia" pitchFamily="18" charset="0"/>
              </a:rPr>
              <a:t>This process excludes auxiliary particles as candidates due to their unpredictable distributions. </a:t>
            </a:r>
          </a:p>
          <a:p>
            <a:pPr latinLnBrk="0">
              <a:buFont typeface="Wingdings" pitchFamily="2" charset="2"/>
              <a:buChar char="q"/>
            </a:pPr>
            <a:r>
              <a:rPr lang="en-US" sz="2400" dirty="0" smtClean="0">
                <a:latin typeface="Constantia" pitchFamily="18" charset="0"/>
              </a:rPr>
              <a:t>Validity of recovering zero forms:  Controversial whether a particle is deleted or originates as a zero form. </a:t>
            </a:r>
          </a:p>
          <a:p>
            <a:pPr latinLnBrk="0">
              <a:buFont typeface="Wingdings" pitchFamily="2" charset="2"/>
              <a:buChar char="q"/>
            </a:pPr>
            <a:endParaRPr lang="en-US" sz="2400" dirty="0" smtClean="0">
              <a:latin typeface="Constantia" pitchFamily="18" charset="0"/>
            </a:endParaRPr>
          </a:p>
          <a:p>
            <a:pPr marL="457200" indent="-457200" latinLnBrk="0">
              <a:buFont typeface="Wingdings" pitchFamily="2" charset="2"/>
              <a:buChar char="ü"/>
            </a:pPr>
            <a:r>
              <a:rPr lang="en-US" sz="2400" dirty="0" smtClean="0">
                <a:latin typeface="Constantia" pitchFamily="18" charset="0"/>
              </a:rPr>
              <a:t>It is important that a missing particle corresponds to a particular case particle and its identification is crucial for determining the grammatical and semantic function of the bare nominal. </a:t>
            </a:r>
            <a:endParaRPr lang="en-US" sz="2400" dirty="0">
              <a:latin typeface="Constantia" pitchFamily="18" charset="0"/>
            </a:endParaRPr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 bwMode="auto">
          <a:xfrm>
            <a:off x="4143372" y="6356351"/>
            <a:ext cx="1114404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1103253-44B3-4DE3-BCA6-E00D39F8ABC7}" type="slidenum">
              <a:rPr lang="en-US" altLang="ko-KR">
                <a:latin typeface="Times New Roman" pitchFamily="18" charset="0"/>
                <a:cs typeface="Times New Roman" pitchFamily="18" charset="0"/>
              </a:rPr>
              <a:pPr/>
              <a:t>7</a:t>
            </a:fld>
            <a:endParaRPr lang="en-US" altLang="ko-K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슬라이드 번호 개체 틀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1103253-44B3-4DE3-BCA6-E00D39F8ABC7}" type="slidenum">
              <a:rPr lang="en-US" altLang="ko-KR">
                <a:latin typeface="Times New Roman" pitchFamily="18" charset="0"/>
                <a:cs typeface="Times New Roman" pitchFamily="18" charset="0"/>
              </a:rPr>
              <a:pPr/>
              <a:t>8</a:t>
            </a:fld>
            <a:endParaRPr lang="en-US" altLang="ko-K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260648"/>
            <a:ext cx="7443787" cy="57467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Findings of Previous Research</a:t>
            </a:r>
            <a:endParaRPr lang="en-US" altLang="ko-KR" sz="3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23528" y="1052736"/>
            <a:ext cx="8424936" cy="525621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  <a:t>Hong et al.(1998): More dropping of subject case particles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endParaRPr lang="en-US" altLang="ko-KR" sz="2200" dirty="0" smtClean="0">
              <a:latin typeface="Constantia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endParaRPr lang="en-US" altLang="ko-KR" sz="2200" dirty="0">
              <a:latin typeface="Constantia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endParaRPr lang="en-US" altLang="ko-KR" sz="2200" dirty="0" smtClean="0">
              <a:latin typeface="Constantia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endParaRPr lang="en-US" altLang="ko-KR" sz="2200" dirty="0">
              <a:latin typeface="Constantia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endParaRPr lang="en-US" altLang="ko-KR" sz="2200" dirty="0" smtClean="0">
              <a:latin typeface="Constantia" pitchFamily="18" charset="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altLang="ko-KR" sz="2200" dirty="0" smtClean="0">
              <a:latin typeface="Constantia" pitchFamily="18" charset="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altLang="ko-KR" sz="2200" dirty="0" smtClean="0">
              <a:latin typeface="Constantia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  <a:t>Kim &amp; Kwon(2004): More dropping of object case particles  </a:t>
            </a:r>
          </a:p>
        </p:txBody>
      </p:sp>
      <p:graphicFrame>
        <p:nvGraphicFramePr>
          <p:cNvPr id="5" name="Group 1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586673445"/>
              </p:ext>
            </p:extLst>
          </p:nvPr>
        </p:nvGraphicFramePr>
        <p:xfrm>
          <a:off x="395536" y="1700808"/>
          <a:ext cx="8496942" cy="2027399"/>
        </p:xfrm>
        <a:graphic>
          <a:graphicData uri="http://schemas.openxmlformats.org/drawingml/2006/table">
            <a:tbl>
              <a:tblPr/>
              <a:tblGrid>
                <a:gridCol w="864096"/>
                <a:gridCol w="720080"/>
                <a:gridCol w="648072"/>
                <a:gridCol w="720080"/>
                <a:gridCol w="720080"/>
                <a:gridCol w="864096"/>
                <a:gridCol w="792088"/>
                <a:gridCol w="720080"/>
                <a:gridCol w="576064"/>
                <a:gridCol w="720080"/>
                <a:gridCol w="576063"/>
                <a:gridCol w="576063"/>
              </a:tblGrid>
              <a:tr h="72466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  <a:cs typeface="Times New Roman" pitchFamily="18" charset="0"/>
                        </a:rPr>
                        <a:t>Class I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  <a:cs typeface="Times New Roman" pitchFamily="18" charset="0"/>
                        </a:rPr>
                        <a:t>Case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  <a:cs typeface="Times New Roman" pitchFamily="18" charset="0"/>
                        </a:rPr>
                        <a:t> Realization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  <a:cs typeface="Times New Roman" pitchFamily="18" charset="0"/>
                        </a:rPr>
                        <a:t>Class II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  <a:cs typeface="Times New Roman" pitchFamily="18" charset="0"/>
                        </a:rPr>
                        <a:t>Bare NP 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  <a:cs typeface="Times New Roman" pitchFamily="18" charset="0"/>
                        </a:rPr>
                        <a:t>(Dropping)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  <a:cs typeface="Times New Roman" pitchFamily="18" charset="0"/>
                        </a:rPr>
                        <a:t>Class III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  <a:cs typeface="Times New Roman" pitchFamily="18" charset="0"/>
                        </a:rPr>
                        <a:t>Delimiter 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  <a:cs typeface="Times New Roman" pitchFamily="18" charset="0"/>
                        </a:rPr>
                        <a:t>Replacement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  <a:cs typeface="Times New Roman" pitchFamily="18" charset="0"/>
                        </a:rPr>
                        <a:t>Class IV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  <a:cs typeface="Times New Roman" pitchFamily="18" charset="0"/>
                        </a:rPr>
                        <a:t>Error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  <a:cs typeface="Times New Roman" pitchFamily="18" charset="0"/>
                        </a:rPr>
                        <a:t>Deletion rate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509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  <a:cs typeface="Times New Roman" pitchFamily="18" charset="0"/>
                        </a:rPr>
                        <a:t>#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  <a:cs typeface="Times New Roman" pitchFamily="18" charset="0"/>
                        </a:rPr>
                        <a:t>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  <a:cs typeface="Times New Roman" pitchFamily="18" charset="0"/>
                        </a:rPr>
                        <a:t>#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  <a:cs typeface="Times New Roman" pitchFamily="18" charset="0"/>
                        </a:rPr>
                        <a:t>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  <a:cs typeface="Times New Roman" pitchFamily="18" charset="0"/>
                        </a:rPr>
                        <a:t>#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  <a:cs typeface="Times New Roman" pitchFamily="18" charset="0"/>
                        </a:rPr>
                        <a:t>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  <a:cs typeface="Times New Roman" pitchFamily="18" charset="0"/>
                        </a:rPr>
                        <a:t>#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  <a:cs typeface="Times New Roman" pitchFamily="18" charset="0"/>
                        </a:rPr>
                        <a:t>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  <a:cs typeface="Times New Roman" pitchFamily="18" charset="0"/>
                        </a:rPr>
                        <a:t>#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  <a:cs typeface="Times New Roman" pitchFamily="18" charset="0"/>
                        </a:rPr>
                        <a:t>#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  <a:cs typeface="Times New Roman" pitchFamily="18" charset="0"/>
                        </a:rPr>
                        <a:t>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5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Subject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  <a:cs typeface="Times New Roman" pitchFamily="18" charset="0"/>
                        </a:rPr>
                        <a:t>388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  <a:cs typeface="Times New Roman" pitchFamily="18" charset="0"/>
                        </a:rPr>
                        <a:t>65.9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  <a:cs typeface="Times New Roman" pitchFamily="18" charset="0"/>
                        </a:rPr>
                        <a:t>43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  <a:cs typeface="Times New Roman" pitchFamily="18" charset="0"/>
                        </a:rPr>
                        <a:t>7.3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  <a:cs typeface="Times New Roman" pitchFamily="18" charset="0"/>
                        </a:rPr>
                        <a:t>154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  <a:cs typeface="Times New Roman" pitchFamily="18" charset="0"/>
                        </a:rPr>
                        <a:t>26.1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  <a:cs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  <a:cs typeface="Times New Roman" pitchFamily="18" charset="0"/>
                        </a:rPr>
                        <a:t>0.7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  <a:cs typeface="Times New Roman" pitchFamily="18" charset="0"/>
                        </a:rPr>
                        <a:t>589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tantia" pitchFamily="18" charset="0"/>
                          <a:ea typeface="굴림" charset="-127"/>
                          <a:cs typeface="Times New Roman" pitchFamily="18" charset="0"/>
                        </a:rPr>
                        <a:t>197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tantia" pitchFamily="18" charset="0"/>
                          <a:ea typeface="굴림" charset="-127"/>
                          <a:cs typeface="Times New Roman" pitchFamily="18" charset="0"/>
                        </a:rPr>
                        <a:t>33.4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67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Object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  <a:cs typeface="Times New Roman" pitchFamily="18" charset="0"/>
                        </a:rPr>
                        <a:t>359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  <a:cs typeface="Times New Roman" pitchFamily="18" charset="0"/>
                        </a:rPr>
                        <a:t>72.5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  <a:cs typeface="Times New Roman" pitchFamily="18" charset="0"/>
                        </a:rPr>
                        <a:t>68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  <a:cs typeface="Times New Roman" pitchFamily="18" charset="0"/>
                        </a:rPr>
                        <a:t>13.7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  <a:cs typeface="Times New Roman" pitchFamily="18" charset="0"/>
                        </a:rPr>
                        <a:t>62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  <a:cs typeface="Times New Roman" pitchFamily="18" charset="0"/>
                        </a:rPr>
                        <a:t>12.5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  <a:cs typeface="Times New Roman" pitchFamily="18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  <a:cs typeface="Times New Roman" pitchFamily="18" charset="0"/>
                        </a:rPr>
                        <a:t>1.3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  <a:cs typeface="Times New Roman" pitchFamily="18" charset="0"/>
                        </a:rPr>
                        <a:t>495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tantia" pitchFamily="18" charset="0"/>
                          <a:ea typeface="굴림" charset="-127"/>
                          <a:cs typeface="Times New Roman" pitchFamily="18" charset="0"/>
                        </a:rPr>
                        <a:t>130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tantia" pitchFamily="18" charset="0"/>
                          <a:ea typeface="굴림" charset="-127"/>
                          <a:cs typeface="Times New Roman" pitchFamily="18" charset="0"/>
                        </a:rPr>
                        <a:t>26.2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Group 1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809961038"/>
              </p:ext>
            </p:extLst>
          </p:nvPr>
        </p:nvGraphicFramePr>
        <p:xfrm>
          <a:off x="755576" y="4797152"/>
          <a:ext cx="7200800" cy="1368153"/>
        </p:xfrm>
        <a:graphic>
          <a:graphicData uri="http://schemas.openxmlformats.org/drawingml/2006/table">
            <a:tbl>
              <a:tblPr/>
              <a:tblGrid>
                <a:gridCol w="965056"/>
                <a:gridCol w="1484701"/>
                <a:gridCol w="1633171"/>
                <a:gridCol w="1558936"/>
                <a:gridCol w="1558936"/>
              </a:tblGrid>
              <a:tr h="3824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</a:rPr>
                        <a:t>Pattern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</a:rPr>
                        <a:t>Case Marker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</a:rPr>
                        <a:t>Realization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</a:rPr>
                        <a:t>Dropping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</a:rPr>
                        <a:t>Total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8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</a:rPr>
                        <a:t>Subject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</a:rPr>
                        <a:t>이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</a:rPr>
                        <a:t>/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</a:rPr>
                        <a:t>가 </a:t>
                      </a:r>
                      <a:r>
                        <a:rPr kumimoji="1" lang="en-US" altLang="ko-KR" sz="16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</a:rPr>
                        <a:t>i</a:t>
                      </a:r>
                      <a:r>
                        <a:rPr kumimoji="1" lang="en-US" altLang="ko-KR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</a:rPr>
                        <a:t>/ka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</a:rPr>
                        <a:t>79.82%  (1527)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tantia" pitchFamily="18" charset="0"/>
                          <a:ea typeface="굴림" charset="-127"/>
                        </a:rPr>
                        <a:t>20.18%(386)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</a:rPr>
                        <a:t>100% (1913)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8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</a:rPr>
                        <a:t>Object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</a:rPr>
                        <a:t>을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</a:rPr>
                        <a:t>/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</a:rPr>
                        <a:t>를 </a:t>
                      </a:r>
                      <a:r>
                        <a:rPr kumimoji="1" lang="en-US" altLang="ko-KR" sz="16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</a:rPr>
                        <a:t>ul</a:t>
                      </a:r>
                      <a:r>
                        <a:rPr kumimoji="1" lang="en-US" altLang="ko-KR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</a:rPr>
                        <a:t>/</a:t>
                      </a:r>
                      <a:r>
                        <a:rPr kumimoji="1" lang="en-US" altLang="ko-KR" sz="16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</a:rPr>
                        <a:t>lul</a:t>
                      </a:r>
                      <a:endParaRPr kumimoji="1" lang="en-US" altLang="ko-KR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  <a:ea typeface="굴림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</a:rPr>
                        <a:t> 54.51% (731)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tantia" pitchFamily="18" charset="0"/>
                          <a:ea typeface="굴림" charset="-127"/>
                        </a:rPr>
                        <a:t>45.49%(610)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굴림" charset="-127"/>
                        </a:rPr>
                        <a:t>100% (1341)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905603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슬라이드 번호 개체 틀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1103253-44B3-4DE3-BCA6-E00D39F8ABC7}" type="slidenum">
              <a:rPr lang="en-US" altLang="ko-KR">
                <a:latin typeface="Times New Roman" pitchFamily="18" charset="0"/>
                <a:cs typeface="Times New Roman" pitchFamily="18" charset="0"/>
              </a:rPr>
              <a:pPr/>
              <a:t>9</a:t>
            </a:fld>
            <a:endParaRPr lang="en-US" altLang="ko-K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188640"/>
            <a:ext cx="7443787" cy="863600"/>
          </a:xfrm>
        </p:spPr>
        <p:txBody>
          <a:bodyPr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ko-KR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Data and Annotation Frame</a:t>
            </a:r>
            <a:endParaRPr lang="en-US" altLang="ko-KR" sz="3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95536" y="1124744"/>
            <a:ext cx="8136904" cy="525621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en-US" altLang="ko-KR" sz="2400" dirty="0" smtClean="0">
              <a:latin typeface="Constantia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  <a:t>100,128 </a:t>
            </a:r>
            <a:r>
              <a:rPr lang="en-US" altLang="ko-KR" sz="2400" i="1" dirty="0" err="1" smtClean="0">
                <a:latin typeface="Constantia" pitchFamily="18" charset="0"/>
                <a:cs typeface="Times New Roman" pitchFamily="18" charset="0"/>
              </a:rPr>
              <a:t>Ecel</a:t>
            </a:r>
            <a:r>
              <a:rPr lang="en-US" altLang="ko-KR" sz="2400" i="1" dirty="0" smtClean="0"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  <a:t>Balanced Corpora from Sejong Tagged Corpora.</a:t>
            </a:r>
          </a:p>
          <a:p>
            <a:pPr>
              <a:lnSpc>
                <a:spcPct val="90000"/>
              </a:lnSpc>
              <a:buNone/>
            </a:pPr>
            <a: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  <a:t>      </a:t>
            </a:r>
            <a:r>
              <a:rPr lang="en-US" altLang="ko-KR" sz="2400" i="1" dirty="0" smtClean="0">
                <a:latin typeface="Constantia" pitchFamily="18" charset="0"/>
                <a:cs typeface="Times New Roman" pitchFamily="18" charset="0"/>
              </a:rPr>
              <a:t>(</a:t>
            </a:r>
            <a:r>
              <a:rPr lang="en-US" altLang="ko-KR" sz="2400" i="1" dirty="0" err="1" smtClean="0">
                <a:latin typeface="Constantia" pitchFamily="18" charset="0"/>
                <a:cs typeface="Times New Roman" pitchFamily="18" charset="0"/>
              </a:rPr>
              <a:t>Ecel</a:t>
            </a:r>
            <a: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  <a:t>: similar to word unit but space-based)</a:t>
            </a:r>
          </a:p>
          <a:p>
            <a:pPr>
              <a:lnSpc>
                <a:spcPct val="90000"/>
              </a:lnSpc>
              <a:buNone/>
            </a:pPr>
            <a:endParaRPr lang="en-US" altLang="ko-KR" sz="2400" dirty="0" smtClean="0">
              <a:latin typeface="Constantia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None/>
            </a:pPr>
            <a:endParaRPr lang="en-US" altLang="ko-KR" sz="2400" dirty="0">
              <a:latin typeface="Constantia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endParaRPr lang="en-US" altLang="ko-KR" sz="2400" dirty="0" smtClean="0">
              <a:latin typeface="Constantia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endParaRPr lang="en-US" altLang="ko-KR" sz="2400" dirty="0">
              <a:latin typeface="Constantia" pitchFamily="18" charset="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altLang="ko-KR" sz="2400" dirty="0" smtClean="0">
              <a:latin typeface="Constantia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altLang="ko-KR" sz="2400" dirty="0" smtClean="0">
                <a:latin typeface="Constantia" pitchFamily="18" charset="0"/>
                <a:cs typeface="Times New Roman" pitchFamily="18" charset="0"/>
              </a:rPr>
              <a:t>Balanced spoken and written corpora of 4 different registers</a:t>
            </a:r>
            <a:endParaRPr lang="en-US" altLang="ko-KR" sz="2400" dirty="0">
              <a:latin typeface="Constantia" pitchFamily="18" charset="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altLang="ko-K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altLang="ko-KR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altLang="ko-K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altLang="ko-KR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altLang="ko-K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altLang="ko-KR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altLang="ko-K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altLang="ko-KR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Group 1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097681547"/>
              </p:ext>
            </p:extLst>
          </p:nvPr>
        </p:nvGraphicFramePr>
        <p:xfrm>
          <a:off x="1043608" y="2852936"/>
          <a:ext cx="6984776" cy="1516973"/>
        </p:xfrm>
        <a:graphic>
          <a:graphicData uri="http://schemas.openxmlformats.org/drawingml/2006/table">
            <a:tbl>
              <a:tblPr/>
              <a:tblGrid>
                <a:gridCol w="3528392"/>
                <a:gridCol w="3456384"/>
              </a:tblGrid>
              <a:tr h="180216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2000" i="0" dirty="0" smtClean="0">
                          <a:latin typeface="Constantia" pitchFamily="18" charset="0"/>
                          <a:cs typeface="Times New Roman" pitchFamily="18" charset="0"/>
                        </a:rPr>
                        <a:t>Spoken</a:t>
                      </a:r>
                      <a:r>
                        <a:rPr lang="en-US" altLang="ko-KR" sz="2000" i="0" baseline="0" dirty="0" smtClean="0">
                          <a:latin typeface="Constantia" pitchFamily="18" charset="0"/>
                          <a:cs typeface="Times New Roman" pitchFamily="18" charset="0"/>
                        </a:rPr>
                        <a:t> Language  Corpora </a:t>
                      </a:r>
                      <a:endParaRPr lang="ko-KR" altLang="en-US" sz="2000" i="0" dirty="0">
                        <a:latin typeface="Constantia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2000" i="0" dirty="0" smtClean="0">
                          <a:latin typeface="Constantia" pitchFamily="18" charset="0"/>
                          <a:cs typeface="Times New Roman" pitchFamily="18" charset="0"/>
                        </a:rPr>
                        <a:t>Written Language</a:t>
                      </a:r>
                      <a:r>
                        <a:rPr lang="en-US" altLang="ko-KR" sz="2000" i="0" baseline="0" dirty="0" smtClean="0">
                          <a:latin typeface="Constantia" pitchFamily="18" charset="0"/>
                          <a:cs typeface="Times New Roman" pitchFamily="18" charset="0"/>
                        </a:rPr>
                        <a:t> Corpora</a:t>
                      </a:r>
                      <a:endParaRPr lang="ko-KR" altLang="en-US" sz="2000" i="0" dirty="0">
                        <a:latin typeface="Constantia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1872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2000" i="0" dirty="0" smtClean="0">
                          <a:latin typeface="Constantia" pitchFamily="18" charset="0"/>
                          <a:cs typeface="Times New Roman" pitchFamily="18" charset="0"/>
                        </a:rPr>
                        <a:t>50,097 </a:t>
                      </a:r>
                      <a:r>
                        <a:rPr lang="en-US" altLang="ko-KR" sz="2000" i="1" dirty="0" err="1" smtClean="0">
                          <a:latin typeface="Constantia" pitchFamily="18" charset="0"/>
                          <a:cs typeface="Times New Roman" pitchFamily="18" charset="0"/>
                        </a:rPr>
                        <a:t>Ecel</a:t>
                      </a:r>
                      <a:r>
                        <a:rPr lang="en-US" altLang="ko-KR" sz="2000" i="0" dirty="0" smtClean="0">
                          <a:latin typeface="Constantia" pitchFamily="18" charset="0"/>
                          <a:cs typeface="Times New Roman" pitchFamily="18" charset="0"/>
                        </a:rPr>
                        <a:t> </a:t>
                      </a:r>
                      <a:endParaRPr lang="ko-KR" altLang="en-US" sz="2000" i="0" dirty="0">
                        <a:latin typeface="Constantia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i="0" dirty="0" smtClean="0">
                          <a:latin typeface="Constantia" pitchFamily="18" charset="0"/>
                          <a:cs typeface="Times New Roman" pitchFamily="18" charset="0"/>
                        </a:rPr>
                        <a:t>50,031 </a:t>
                      </a:r>
                      <a:r>
                        <a:rPr lang="en-US" altLang="ko-KR" sz="2000" i="1" dirty="0" err="1" smtClean="0">
                          <a:latin typeface="Constantia" pitchFamily="18" charset="0"/>
                          <a:cs typeface="Times New Roman" pitchFamily="18" charset="0"/>
                        </a:rPr>
                        <a:t>Ecel</a:t>
                      </a:r>
                      <a:endParaRPr lang="ko-KR" altLang="en-US" sz="2000" i="0" dirty="0" smtClean="0">
                        <a:latin typeface="Constantia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861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2000" i="0" dirty="0" smtClean="0">
                          <a:latin typeface="Constantia" pitchFamily="18" charset="0"/>
                          <a:cs typeface="Times New Roman" pitchFamily="18" charset="0"/>
                        </a:rPr>
                        <a:t>100,128  </a:t>
                      </a:r>
                      <a:r>
                        <a:rPr lang="en-US" altLang="ko-KR" sz="2000" i="1" dirty="0" err="1" smtClean="0">
                          <a:latin typeface="Constantia" pitchFamily="18" charset="0"/>
                          <a:cs typeface="Times New Roman" pitchFamily="18" charset="0"/>
                        </a:rPr>
                        <a:t>Ecel</a:t>
                      </a:r>
                      <a:endParaRPr lang="ko-KR" altLang="en-US" sz="2000" i="0" dirty="0" smtClean="0">
                        <a:latin typeface="Constantia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314477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1|0.2|0.2|0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보자기">
  <a:themeElements>
    <a:clrScheme name="보자기">
      <a:dk1>
        <a:sysClr val="windowText" lastClr="000000"/>
      </a:dk1>
      <a:lt1>
        <a:sysClr val="window" lastClr="FFFFFF"/>
      </a:lt1>
      <a:dk2>
        <a:srgbClr val="006270"/>
      </a:dk2>
      <a:lt2>
        <a:srgbClr val="FBFEC6"/>
      </a:lt2>
      <a:accent1>
        <a:srgbClr val="A0C435"/>
      </a:accent1>
      <a:accent2>
        <a:srgbClr val="F29F26"/>
      </a:accent2>
      <a:accent3>
        <a:srgbClr val="08BBDB"/>
      </a:accent3>
      <a:accent4>
        <a:srgbClr val="687CDD"/>
      </a:accent4>
      <a:accent5>
        <a:srgbClr val="28C874"/>
      </a:accent5>
      <a:accent6>
        <a:srgbClr val="E47963"/>
      </a:accent6>
      <a:hlink>
        <a:srgbClr val="64C143"/>
      </a:hlink>
      <a:folHlink>
        <a:srgbClr val="9A9A9A"/>
      </a:folHlink>
    </a:clrScheme>
    <a:fontScheme name="보자기">
      <a:majorFont>
        <a:latin typeface="Lucida Sans"/>
        <a:ea typeface=""/>
        <a:cs typeface=""/>
        <a:font script="Grek" typeface="Arial"/>
        <a:font script="Cyrl" typeface="Arial"/>
        <a:font script="Jpan" typeface="HGP明朝E"/>
        <a:font script="Hang" typeface="HY견고딕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Lucida Sans"/>
        <a:ea typeface=""/>
        <a:cs typeface=""/>
        <a:font script="Grek" typeface="Arial"/>
        <a:font script="Cyrl" typeface="Arial"/>
        <a:font script="Jpan" typeface="HGP明朝E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보자기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45000"/>
                <a:shade val="95000"/>
                <a:hueMod val="100000"/>
                <a:satMod val="100000"/>
              </a:schemeClr>
            </a:gs>
            <a:gs pos="50000">
              <a:schemeClr val="phClr">
                <a:tint val="8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50000">
              <a:schemeClr val="phClr">
                <a:tint val="100000"/>
                <a:shade val="50000"/>
                <a:hueMod val="100000"/>
                <a:satMod val="100000"/>
              </a:schemeClr>
            </a:gs>
            <a:gs pos="100000">
              <a:schemeClr val="phClr">
                <a:tint val="75000"/>
                <a:shade val="100000"/>
                <a:hueMod val="100000"/>
                <a:satMod val="100000"/>
              </a:schemeClr>
            </a:gs>
          </a:gsLst>
          <a:lin ang="13500000" scaled="1"/>
        </a:gradFill>
      </a:fillStyleLst>
      <a:lnStyleLst>
        <a:ln w="31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38100" dir="2400000" algn="br">
              <a:srgbClr val="000000">
                <a:alpha val="70588"/>
              </a:srgbClr>
            </a:outerShdw>
          </a:effectLst>
        </a:effectStyle>
        <a:effectStyle>
          <a:effectLst>
            <a:outerShdw blurRad="63500" dist="50800" dir="2400000" sx="96000" sy="96000">
              <a:srgbClr val="000000">
                <a:alpha val="78431"/>
              </a:srgbClr>
            </a:outerShdw>
          </a:effectLst>
          <a:scene3d>
            <a:camera prst="orthographicFront" fov="0">
              <a:rot lat="0" lon="0" rev="0"/>
            </a:camera>
            <a:lightRig rig="twoPt" dir="l">
              <a:rot lat="0" lon="600000" rev="5100000"/>
            </a:lightRig>
          </a:scene3d>
          <a:sp3d prstMaterial="plastic">
            <a:bevelT w="38100" h="25400"/>
            <a:contourClr>
              <a:srgbClr val="FFFFFF">
                <a:alpha val="0"/>
              </a:srgbClr>
            </a:contourClr>
          </a:sp3d>
        </a:effectStyle>
        <a:effectStyle>
          <a:effectLst>
            <a:outerShdw blurRad="63500" dist="63500" dir="600000" sx="96000" sy="96000">
              <a:srgbClr val="0F0F0F">
                <a:alpha val="78431"/>
              </a:srgbClr>
            </a:outerShdw>
          </a:effectLst>
          <a:scene3d>
            <a:camera prst="orthographicFront" fov="0">
              <a:rot lat="0" lon="0" rev="0"/>
            </a:camera>
            <a:lightRig rig="twoPt" dir="t">
              <a:rot lat="0" lon="600000" rev="5100000"/>
            </a:lightRig>
          </a:scene3d>
          <a:sp3d prstMaterial="plastic">
            <a:bevelT w="114300" h="114300"/>
            <a:contourClr>
              <a:srgbClr val="FFFFFF">
                <a:alpha val="0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45000"/>
                <a:hueMod val="100000"/>
                <a:satMod val="10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47000"/>
                <a:hueMod val="100000"/>
                <a:satMod val="100000"/>
              </a:schemeClr>
              <a:schemeClr val="phClr">
                <a:tint val="7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Wrapper</Template>
  <TotalTime>6772</TotalTime>
  <Words>2775</Words>
  <Application>Microsoft Office PowerPoint</Application>
  <PresentationFormat>On-screen Show (4:3)</PresentationFormat>
  <Paragraphs>903</Paragraphs>
  <Slides>34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보자기</vt:lpstr>
      <vt:lpstr>Annotating Particle Realization and Ellipsis  in Korean </vt:lpstr>
      <vt:lpstr>Goals of Study</vt:lpstr>
      <vt:lpstr>Particle  in Korean</vt:lpstr>
      <vt:lpstr>Particle Ellipsis in Korean</vt:lpstr>
      <vt:lpstr>Why Are Particles Important in Korean?</vt:lpstr>
      <vt:lpstr>Relevant Background </vt:lpstr>
      <vt:lpstr>Recovering Missing Particles</vt:lpstr>
      <vt:lpstr>Findings of Previous Research</vt:lpstr>
      <vt:lpstr>Data and Annotation Frame</vt:lpstr>
      <vt:lpstr>Slide 10</vt:lpstr>
      <vt:lpstr>Annotation Process</vt:lpstr>
      <vt:lpstr>Our Tag Set of Particles </vt:lpstr>
      <vt:lpstr>Annotation Features and Sample</vt:lpstr>
      <vt:lpstr>Slide 14</vt:lpstr>
      <vt:lpstr>Unpredictable Cases of Particle Ellipsis</vt:lpstr>
      <vt:lpstr>Unpredictable Cases of Particle Ellipsis</vt:lpstr>
      <vt:lpstr>Slide 17</vt:lpstr>
      <vt:lpstr>Annotation Features for Bare Nominals </vt:lpstr>
      <vt:lpstr>Annotating Particle Ellipsis</vt:lpstr>
      <vt:lpstr>Inter-Annotator Agreement</vt:lpstr>
      <vt:lpstr>Corpus Analysis</vt:lpstr>
      <vt:lpstr> Particle Realization vs. Ellipsis </vt:lpstr>
      <vt:lpstr>Slide 23</vt:lpstr>
      <vt:lpstr> Particle Realization vs. Ellipsis </vt:lpstr>
      <vt:lpstr>Slide 25</vt:lpstr>
      <vt:lpstr>Slide 26</vt:lpstr>
      <vt:lpstr>Slide 27</vt:lpstr>
      <vt:lpstr>Slide 28</vt:lpstr>
      <vt:lpstr>Linguistic Properties</vt:lpstr>
      <vt:lpstr>Slide 30</vt:lpstr>
      <vt:lpstr>Conclusion</vt:lpstr>
      <vt:lpstr>Further Works</vt:lpstr>
      <vt:lpstr>Reference</vt:lpstr>
      <vt:lpstr>Slide 34</vt:lpstr>
    </vt:vector>
  </TitlesOfParts>
  <Company>WELLESLEY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Corpus-based Analysis of  Case Marker Ellipsis in Korean</dc:title>
  <dc:creator>SUN-HEE LEE</dc:creator>
  <cp:lastModifiedBy> </cp:lastModifiedBy>
  <cp:revision>359</cp:revision>
  <cp:lastPrinted>2012-07-05T05:19:29Z</cp:lastPrinted>
  <dcterms:created xsi:type="dcterms:W3CDTF">2008-07-13T17:59:59Z</dcterms:created>
  <dcterms:modified xsi:type="dcterms:W3CDTF">2012-07-13T15:22:19Z</dcterms:modified>
</cp:coreProperties>
</file>