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9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8" r:id="rId3"/>
    <p:sldId id="373" r:id="rId4"/>
    <p:sldId id="363" r:id="rId5"/>
    <p:sldId id="333" r:id="rId6"/>
    <p:sldId id="331" r:id="rId7"/>
    <p:sldId id="365" r:id="rId8"/>
    <p:sldId id="339" r:id="rId9"/>
    <p:sldId id="320" r:id="rId10"/>
    <p:sldId id="366" r:id="rId11"/>
    <p:sldId id="319" r:id="rId12"/>
    <p:sldId id="329" r:id="rId13"/>
    <p:sldId id="330" r:id="rId14"/>
    <p:sldId id="326" r:id="rId15"/>
    <p:sldId id="325" r:id="rId16"/>
    <p:sldId id="348" r:id="rId17"/>
    <p:sldId id="367" r:id="rId18"/>
    <p:sldId id="349" r:id="rId19"/>
    <p:sldId id="346" r:id="rId20"/>
    <p:sldId id="345" r:id="rId21"/>
    <p:sldId id="347" r:id="rId22"/>
    <p:sldId id="361" r:id="rId23"/>
    <p:sldId id="368" r:id="rId24"/>
    <p:sldId id="374" r:id="rId25"/>
    <p:sldId id="370" r:id="rId26"/>
    <p:sldId id="371" r:id="rId27"/>
    <p:sldId id="360" r:id="rId28"/>
    <p:sldId id="369" r:id="rId29"/>
    <p:sldId id="351" r:id="rId30"/>
    <p:sldId id="372" r:id="rId31"/>
    <p:sldId id="352" r:id="rId32"/>
    <p:sldId id="353" r:id="rId33"/>
    <p:sldId id="286" r:id="rId34"/>
    <p:sldId id="287" r:id="rId3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23AC2"/>
    <a:srgbClr val="8AD32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82" autoAdjust="0"/>
    <p:restoredTop sz="86413" autoAdjust="0"/>
  </p:normalViewPr>
  <p:slideViewPr>
    <p:cSldViewPr>
      <p:cViewPr varScale="1">
        <p:scale>
          <a:sx n="64" d="100"/>
          <a:sy n="64" d="100"/>
        </p:scale>
        <p:origin x="-13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6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SUB+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Spoken</c:v>
                </c:pt>
                <c:pt idx="1">
                  <c:v>Written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85</c:v>
                </c:pt>
                <c:pt idx="1">
                  <c:v>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SUB-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cat>
            <c:strRef>
              <c:f>Sheet1!$A$2:$A$3</c:f>
              <c:strCache>
                <c:ptCount val="2"/>
                <c:pt idx="0">
                  <c:v>Spoken</c:v>
                </c:pt>
                <c:pt idx="1">
                  <c:v>Written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15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OBJ+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Sheet1!$A$2:$A$3</c:f>
              <c:strCache>
                <c:ptCount val="2"/>
                <c:pt idx="0">
                  <c:v>Spoken</c:v>
                </c:pt>
                <c:pt idx="1">
                  <c:v>Written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75</c:v>
                </c:pt>
                <c:pt idx="1">
                  <c:v>97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OBJ-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Sheet1!$A$2:$A$3</c:f>
              <c:strCache>
                <c:ptCount val="2"/>
                <c:pt idx="0">
                  <c:v>Spoken</c:v>
                </c:pt>
                <c:pt idx="1">
                  <c:v>Written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25</c:v>
                </c:pt>
                <c:pt idx="1">
                  <c:v>3</c:v>
                </c:pt>
              </c:numCache>
            </c:numRef>
          </c:val>
        </c:ser>
        <c:dLbls/>
        <c:shape val="box"/>
        <c:axId val="67705472"/>
        <c:axId val="67711360"/>
        <c:axId val="0"/>
      </c:bar3DChart>
      <c:catAx>
        <c:axId val="67705472"/>
        <c:scaling>
          <c:orientation val="minMax"/>
        </c:scaling>
        <c:axPos val="b"/>
        <c:tickLblPos val="nextTo"/>
        <c:crossAx val="67711360"/>
        <c:crosses val="autoZero"/>
        <c:auto val="1"/>
        <c:lblAlgn val="ctr"/>
        <c:lblOffset val="100"/>
      </c:catAx>
      <c:valAx>
        <c:axId val="67711360"/>
        <c:scaling>
          <c:orientation val="minMax"/>
        </c:scaling>
        <c:axPos val="l"/>
        <c:majorGridlines/>
        <c:numFmt formatCode="General" sourceLinked="1"/>
        <c:tickLblPos val="nextTo"/>
        <c:crossAx val="6770547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FF027-6D1E-44F1-BE7B-81CC76060611}" type="datetimeFigureOut">
              <a:rPr lang="en-US" smtClean="0"/>
              <a:pPr/>
              <a:t>7/13/2012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LAW 2012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6C2F9-BC98-41AF-88F4-0E9D371D1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692124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2A049859-8164-4E0D-B5A1-F491DED0C0D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1888608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76EF49-9EEE-4AA9-9DB2-C795C7B2489B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27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1203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4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1205" name="슬라이드 번호 개체 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003BDC2-99D5-4EA4-82C1-A30581ECEF87}" type="slidenum">
              <a:rPr lang="en-US" altLang="ko-KR" sz="1200"/>
              <a:pPr algn="r"/>
              <a:t>27</a:t>
            </a:fld>
            <a:endParaRPr lang="en-US" altLang="ko-KR" sz="120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29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31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32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34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B5A4AC-3B97-4F45-AA28-001CCBD2F468}" type="slidenum">
              <a:rPr lang="en-US" altLang="ko-KR">
                <a:cs typeface="맑은 고딕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ko-KR">
              <a:cs typeface="맑은 고딕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ko-KR" dirty="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049859-8164-4E0D-B5A1-F491DED0C0DB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LAW 2012</a:t>
            </a:r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2571745"/>
            <a:ext cx="7772400" cy="1000133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00100" y="3929066"/>
            <a:ext cx="7129490" cy="114300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72264" y="635635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28596" y="6356351"/>
            <a:ext cx="221457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38532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21F4C34-C47B-41A4-B972-7E27DB2E88E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cxnSp>
        <p:nvCxnSpPr>
          <p:cNvPr id="12" name="직선 연결선 11"/>
          <p:cNvCxnSpPr/>
          <p:nvPr/>
        </p:nvCxnSpPr>
        <p:spPr>
          <a:xfrm>
            <a:off x="1285852" y="3643314"/>
            <a:ext cx="6500858" cy="1588"/>
          </a:xfrm>
          <a:prstGeom prst="line">
            <a:avLst/>
          </a:prstGeom>
          <a:noFill/>
          <a:ln w="38100" cap="rnd" cmpd="sng" algn="ctr">
            <a:solidFill>
              <a:schemeClr val="tx2">
                <a:shade val="75000"/>
              </a:scheme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115328" cy="45259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BE3CBE-4ECF-46B7-B88F-ED4A94C0717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072330" y="785795"/>
            <a:ext cx="928694" cy="549434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0034" y="1071546"/>
            <a:ext cx="6472254" cy="5143538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B22505-5703-4483-A706-533B77D7608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829444" cy="928686"/>
          </a:xfrm>
        </p:spPr>
        <p:txBody>
          <a:bodyPr/>
          <a:lstStyle>
            <a:lvl1pPr>
              <a:defRPr sz="40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03B78-C5DB-4347-91F5-B13C709CF8F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cxnSp>
        <p:nvCxnSpPr>
          <p:cNvPr id="8" name="직선 연결선 7"/>
          <p:cNvCxnSpPr/>
          <p:nvPr/>
        </p:nvCxnSpPr>
        <p:spPr>
          <a:xfrm>
            <a:off x="500034" y="1357298"/>
            <a:ext cx="6786610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286808" cy="857256"/>
          </a:xfrm>
        </p:spPr>
        <p:txBody>
          <a:bodyPr anchor="ctr"/>
          <a:lstStyle>
            <a:lvl1pPr algn="l">
              <a:defRPr sz="44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857760"/>
            <a:ext cx="8215370" cy="1214446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BF558-1345-4104-BDCB-381C5D64EEFC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cxnSp>
        <p:nvCxnSpPr>
          <p:cNvPr id="8" name="직선 연결선 7"/>
          <p:cNvCxnSpPr/>
          <p:nvPr/>
        </p:nvCxnSpPr>
        <p:spPr>
          <a:xfrm flipV="1">
            <a:off x="513495" y="4714884"/>
            <a:ext cx="8201909" cy="29261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3A4F3-205C-43D6-A748-EA6AA2157DC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535464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0034" y="1571612"/>
            <a:ext cx="4040188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87860" y="5357826"/>
            <a:ext cx="4041648" cy="639762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sysDot"/>
          </a:ln>
          <a:scene3d>
            <a:camera prst="orthographicFront"/>
            <a:lightRig rig="threePt" dir="t"/>
          </a:scene3d>
          <a:sp3d>
            <a:contourClr>
              <a:schemeClr val="tx2"/>
            </a:contourClr>
          </a:sp3d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 b="1"/>
            </a:lvl2pPr>
            <a:lvl3pPr marL="914400" indent="0" algn="ctr">
              <a:buNone/>
              <a:defRPr sz="1800" b="1"/>
            </a:lvl3pPr>
            <a:lvl4pPr marL="1371600" indent="0" algn="ctr">
              <a:buNone/>
              <a:defRPr sz="1600" b="1"/>
            </a:lvl4pPr>
            <a:lvl5pPr marL="1828800" indent="0" algn="ctr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87860" y="1571612"/>
            <a:ext cx="4041775" cy="3786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62B2F-B318-49B3-8D3F-8A90F14D8AF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cxnSp>
        <p:nvCxnSpPr>
          <p:cNvPr id="11" name="직선 연결선 10"/>
          <p:cNvCxnSpPr/>
          <p:nvPr/>
        </p:nvCxnSpPr>
        <p:spPr>
          <a:xfrm>
            <a:off x="500034" y="6215082"/>
            <a:ext cx="8143932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34A62-97F1-45BB-ABF0-28CEC58B760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725C2-31A0-4ECC-99AD-991107B4D18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357299"/>
            <a:ext cx="7572428" cy="3643339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643866" cy="642942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114" y="5072074"/>
            <a:ext cx="8151852" cy="1054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0F7375-C47C-4729-B2D1-D4AED033AC0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cxnSp>
        <p:nvCxnSpPr>
          <p:cNvPr id="9" name="직선 연결선 8"/>
          <p:cNvCxnSpPr/>
          <p:nvPr/>
        </p:nvCxnSpPr>
        <p:spPr>
          <a:xfrm>
            <a:off x="500034" y="1214422"/>
            <a:ext cx="7572428" cy="1588"/>
          </a:xfrm>
          <a:prstGeom prst="line">
            <a:avLst/>
          </a:prstGeom>
          <a:noFill/>
          <a:ln w="38100" cap="rnd" cmpd="sng" algn="ctr">
            <a:solidFill>
              <a:srgbClr val="FBFEC6">
                <a:shade val="75000"/>
              </a:srgbClr>
            </a:solidFill>
            <a:prstDash val="sysDot"/>
          </a:ln>
          <a:effectLst>
            <a:outerShdw blurRad="50800" dist="25400" dir="2400000" algn="tl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450059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00298" y="5500702"/>
            <a:ext cx="5214974" cy="714380"/>
          </a:xfrm>
        </p:spPr>
        <p:txBody>
          <a:bodyPr/>
          <a:lstStyle>
            <a:lvl1pPr marL="0" indent="0" algn="l">
              <a:buNone/>
              <a:defRPr sz="1400"/>
            </a:lvl1pPr>
            <a:lvl2pPr marL="457200" indent="0" algn="l">
              <a:buNone/>
              <a:defRPr sz="1200"/>
            </a:lvl2pPr>
            <a:lvl3pPr marL="914400" indent="0" algn="l">
              <a:buNone/>
              <a:defRPr sz="1000"/>
            </a:lvl3pPr>
            <a:lvl4pPr marL="1371600" indent="0" algn="l">
              <a:buNone/>
              <a:defRPr sz="900"/>
            </a:lvl4pPr>
            <a:lvl5pPr marL="1828800" indent="0" algn="l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0F83C-66E7-4FB2-9ABF-C5C7D28D03F3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2" name="그림 개체 틀 11"/>
          <p:cNvSpPr>
            <a:spLocks noGrp="1"/>
          </p:cNvSpPr>
          <p:nvPr>
            <p:ph type="pic" sz="quarter" idx="1"/>
          </p:nvPr>
        </p:nvSpPr>
        <p:spPr>
          <a:xfrm>
            <a:off x="1785918" y="1000108"/>
            <a:ext cx="5857875" cy="4429125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2">
              <a:shade val="50000"/>
            </a:schemeClr>
          </a:solidFill>
          <a:ln w="76200">
            <a:solidFill>
              <a:schemeClr val="bg2">
                <a:tint val="60000"/>
              </a:schemeClr>
            </a:solidFill>
          </a:ln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6829444" cy="85724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5804" y="1500174"/>
            <a:ext cx="8229600" cy="462599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572264" y="6357958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61954" y="6356351"/>
            <a:ext cx="2681286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143372" y="6356351"/>
            <a:ext cx="1114404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fld id="{4A7A8D31-48BB-4A58-874E-B571D2CD6DE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b="0" kern="1200"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5400000" scaled="1"/>
            <a:tileRect/>
          </a:gradFill>
          <a:effectLst>
            <a:innerShdw blurRad="50800" dist="50800" dir="13500000">
              <a:srgbClr val="000000">
                <a:alpha val="80000"/>
              </a:srgbClr>
            </a:innerShdw>
          </a:effectLst>
          <a:latin typeface="+mj-ea"/>
          <a:ea typeface="+mj-ea"/>
          <a:cs typeface="HY견고딕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õ"/>
        <a:defRPr kumimoji="0" sz="3200" kern="1200">
          <a:solidFill>
            <a:schemeClr val="tx1"/>
          </a:solidFill>
          <a:latin typeface="+mn-ea"/>
          <a:ea typeface="+mn-ea"/>
          <a:cs typeface="맑은 고딕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â"/>
        <a:defRPr kumimoji="0" sz="2800" kern="1200">
          <a:solidFill>
            <a:schemeClr val="tx1"/>
          </a:solidFill>
          <a:latin typeface="+mn-ea"/>
          <a:ea typeface="+mn-ea"/>
          <a:cs typeface="맑은 고딕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85000"/>
        <a:buFont typeface="Wingdings 2"/>
        <a:buChar char="Ý"/>
        <a:defRPr kumimoji="0" sz="2400" kern="1200">
          <a:solidFill>
            <a:schemeClr val="tx1"/>
          </a:solidFill>
          <a:latin typeface="+mn-ea"/>
          <a:ea typeface="+mn-ea"/>
          <a:cs typeface="맑은 고딕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75000"/>
        <a:buFont typeface="Wingdings 2"/>
        <a:buChar char="×"/>
        <a:defRPr kumimoji="0" sz="2200" kern="1200">
          <a:solidFill>
            <a:schemeClr val="tx1"/>
          </a:solidFill>
          <a:latin typeface="+mn-ea"/>
          <a:ea typeface="+mn-ea"/>
          <a:cs typeface="맑은 고딕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SzPct val="70000"/>
        <a:buFont typeface="Wingdings 2"/>
        <a:buChar char="Ð"/>
        <a:defRPr kumimoji="0" sz="2000" kern="1200">
          <a:solidFill>
            <a:schemeClr val="tx1"/>
          </a:solidFill>
          <a:latin typeface="+mn-ea"/>
          <a:ea typeface="+mn-ea"/>
          <a:cs typeface="맑은 고딕"/>
        </a:defRPr>
      </a:lvl5pPr>
      <a:lvl6pPr marL="2514600" indent="-228600" algn="l" rtl="0" eaLnBrk="1" latinLnBrk="0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 2"/>
        <a:buChar char="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3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50000"/>
        <a:buFont typeface="Wingdings 2"/>
        <a:buChar char="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908720"/>
            <a:ext cx="8420472" cy="20462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Annotating Particle Realization and Ellipsis </a:t>
            </a:r>
            <a:br>
              <a:rPr lang="en-US" altLang="ko-KR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altLang="ko-KR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Korean </a:t>
            </a:r>
            <a:endParaRPr lang="en-US" altLang="ko-KR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852936"/>
            <a:ext cx="8135938" cy="331236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defRPr/>
            </a:pP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Linguistic Annotation Workshop 2012</a:t>
            </a:r>
          </a:p>
          <a:p>
            <a:pPr>
              <a:defRPr/>
            </a:pPr>
            <a:r>
              <a:rPr lang="en-US" altLang="ko-K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July 13, 2012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Lee, Sun-Hee  &amp;  Song, Jae-Young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Wellesley College    Yonsei University</a:t>
            </a:r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altLang="ko-K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6" name="그림 5" descr="w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085184"/>
            <a:ext cx="1800200" cy="1375433"/>
          </a:xfrm>
          <a:prstGeom prst="rect">
            <a:avLst/>
          </a:prstGeom>
        </p:spPr>
      </p:pic>
      <p:pic>
        <p:nvPicPr>
          <p:cNvPr id="8" name="그림 7" descr="yonse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4797152"/>
            <a:ext cx="1656184" cy="165618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7752841"/>
              </p:ext>
            </p:extLst>
          </p:nvPr>
        </p:nvGraphicFramePr>
        <p:xfrm>
          <a:off x="539552" y="1268760"/>
          <a:ext cx="7920880" cy="3191731"/>
        </p:xfrm>
        <a:graphic>
          <a:graphicData uri="http://schemas.openxmlformats.org/drawingml/2006/table">
            <a:tbl>
              <a:tblPr/>
              <a:tblGrid>
                <a:gridCol w="1008112"/>
                <a:gridCol w="1152128"/>
                <a:gridCol w="3672408"/>
                <a:gridCol w="864096"/>
                <a:gridCol w="1224136"/>
              </a:tblGrid>
              <a:tr h="4055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Type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Registers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# of File</a:t>
                      </a:r>
                      <a:r>
                        <a:rPr lang="en-US" sz="1600" b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s</a:t>
                      </a:r>
                      <a:endParaRPr lang="en-US" sz="1600" b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Size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85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맑은 고딕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Spoken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 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Private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Every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d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ay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 C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onver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sations (E)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7</a:t>
                      </a:r>
                      <a:endParaRPr lang="en-US" sz="1600" b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12,504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Monologues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 (M)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6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12,502</a:t>
                      </a:r>
                      <a:endParaRPr lang="en-US" sz="1600" b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Public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TV Debates &amp; Discussions (D)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6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12, 547</a:t>
                      </a:r>
                      <a:endParaRPr lang="en-US" sz="1600" b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Lectures &amp; Speeches (L)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6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12, 526</a:t>
                      </a:r>
                      <a:endParaRPr lang="en-US" sz="1600" b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85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맑은 고딕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Written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Personal Essays 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(PE)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6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12, 510</a:t>
                      </a:r>
                      <a:endParaRPr lang="en-US" sz="1600" b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Novels 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(N)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6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12, 505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News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p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aper Articles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 (P)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6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12, 511</a:t>
                      </a:r>
                      <a:endParaRPr lang="en-US" sz="1600" b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Academic Textbooks</a:t>
                      </a: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 (A)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6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12, 505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36830" marR="368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395536" y="4941168"/>
            <a:ext cx="8496944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A total  of 49 different files were selected to make a balanced corpora.</a:t>
            </a:r>
          </a:p>
          <a:p>
            <a:pPr>
              <a:lnSpc>
                <a:spcPct val="90000"/>
              </a:lnSpc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   Approximately 2,000 </a:t>
            </a:r>
            <a:r>
              <a:rPr lang="en-US" altLang="ko-KR" sz="2400" i="1" dirty="0" err="1" smtClean="0">
                <a:latin typeface="Constantia" pitchFamily="18" charset="0"/>
                <a:cs typeface="Times New Roman" pitchFamily="18" charset="0"/>
              </a:rPr>
              <a:t>Ecel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 were selected from each file. </a:t>
            </a:r>
          </a:p>
        </p:txBody>
      </p:sp>
      <p:sp>
        <p:nvSpPr>
          <p:cNvPr id="6" name="슬라이드 번호 개체 틀 5"/>
          <p:cNvSpPr txBox="1">
            <a:spLocks/>
          </p:cNvSpPr>
          <p:nvPr/>
        </p:nvSpPr>
        <p:spPr bwMode="auto">
          <a:xfrm>
            <a:off x="4139952" y="6381328"/>
            <a:ext cx="1114404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>
                    <a:tint val="95000"/>
                  </a:schemeClr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fld id="{B1103253-44B3-4DE3-BCA6-E00D39F8ABC7}" type="slidenum">
              <a:rPr lang="en-US" altLang="ko-KR" smtClean="0"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260648"/>
            <a:ext cx="7443787" cy="792088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gradFill flip="none" rotWithShape="1">
                  <a:gsLst>
                    <a:gs pos="0">
                      <a:schemeClr val="tx2"/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  <a:effectLst>
                  <a:innerShdw blurRad="50800" dist="50800" dir="13500000">
                    <a:srgbClr val="000000">
                      <a:alpha val="80000"/>
                    </a:srgbClr>
                  </a:innerShdw>
                </a:effectLst>
                <a:latin typeface="+mj-ea"/>
                <a:ea typeface="+mj-ea"/>
                <a:cs typeface="HY견고딕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altLang="ko-K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The Composition of Our Corpora </a:t>
            </a:r>
            <a:endParaRPr lang="en-US" altLang="ko-KR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0648"/>
            <a:ext cx="7443787" cy="7920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Annotation Process</a:t>
            </a:r>
            <a:endParaRPr lang="en-US" altLang="ko-KR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536" y="980728"/>
            <a:ext cx="8748464" cy="52562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1)   Manually corrected relevant errors in segmentation and morpheme tags before performing annotation</a:t>
            </a:r>
          </a:p>
          <a:p>
            <a:pPr marL="457200" indent="-457200">
              <a:lnSpc>
                <a:spcPct val="90000"/>
              </a:lnSpc>
              <a:buNone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2)   Identified all the nominal categories in the corpora that can combine with particles using morpheme tags</a:t>
            </a:r>
            <a:b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</a:b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3)   Annotated particles and determined their categories using the tag set and four annotation features, namely, </a:t>
            </a:r>
            <a:r>
              <a:rPr lang="en-US" altLang="ko-KR" sz="2400" dirty="0" err="1" smtClean="0">
                <a:latin typeface="Constantia" pitchFamily="18" charset="0"/>
                <a:cs typeface="Times New Roman" pitchFamily="18" charset="0"/>
              </a:rPr>
              <a:t>particle_realized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, </a:t>
            </a:r>
            <a:r>
              <a:rPr lang="en-US" altLang="ko-KR" sz="2400" dirty="0" err="1" smtClean="0">
                <a:latin typeface="Constantia" pitchFamily="18" charset="0"/>
                <a:cs typeface="Times New Roman" pitchFamily="18" charset="0"/>
              </a:rPr>
              <a:t>particle_realized_type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, </a:t>
            </a:r>
            <a:r>
              <a:rPr lang="en-US" altLang="ko-KR" sz="2400" dirty="0" err="1" smtClean="0">
                <a:latin typeface="Constantia" pitchFamily="18" charset="0"/>
                <a:cs typeface="Times New Roman" pitchFamily="18" charset="0"/>
              </a:rPr>
              <a:t>particle_dropped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, and  </a:t>
            </a:r>
            <a:r>
              <a:rPr lang="en-US" altLang="ko-KR" sz="2400" dirty="0" err="1" smtClean="0">
                <a:latin typeface="Constantia" pitchFamily="18" charset="0"/>
                <a:cs typeface="Times New Roman" pitchFamily="18" charset="0"/>
              </a:rPr>
              <a:t>particle_dropped_type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      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       Extra features : predicate and predicate type at the same level of a sentence with a bare nominal and light verb information and also comment (note) section for further discussion. </a:t>
            </a:r>
          </a:p>
        </p:txBody>
      </p:sp>
    </p:spTree>
    <p:extLst>
      <p:ext uri="{BB962C8B-B14F-4D97-AF65-F5344CB8AC3E}">
        <p14:creationId xmlns:p14="http://schemas.microsoft.com/office/powerpoint/2010/main" xmlns="" val="3131103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16632"/>
            <a:ext cx="7443787" cy="6985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200" dirty="0" smtClean="0">
                <a:solidFill>
                  <a:srgbClr val="FBFE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Our Tag Set of Particles </a:t>
            </a:r>
            <a:endParaRPr lang="en-US" altLang="ko-KR" sz="3200" dirty="0">
              <a:solidFill>
                <a:srgbClr val="FBFEC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00560" y="980729"/>
            <a:ext cx="8591919" cy="590931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0" lvl="1">
              <a:buFont typeface="Wingdings" pitchFamily="2" charset="2"/>
              <a:buChar char="Ø"/>
              <a:tabLst>
                <a:tab pos="3943350" algn="l"/>
              </a:tabLst>
            </a:pPr>
            <a:r>
              <a:rPr lang="en-US" sz="2000" b="1" dirty="0" smtClean="0">
                <a:latin typeface="Constantia" pitchFamily="18" charset="0"/>
              </a:rPr>
              <a:t> CASE:</a:t>
            </a:r>
          </a:p>
          <a:p>
            <a:pPr marL="0" lvl="1">
              <a:buFont typeface="Wingdings" pitchFamily="2" charset="2"/>
              <a:buChar char="Ø"/>
              <a:tabLst>
                <a:tab pos="3943350" algn="l"/>
              </a:tabLst>
            </a:pPr>
            <a:endParaRPr lang="en-US" b="1" dirty="0" smtClean="0">
              <a:latin typeface="Constantia" pitchFamily="18" charset="0"/>
            </a:endParaRPr>
          </a:p>
          <a:p>
            <a:pPr marL="0" lvl="1" indent="57150">
              <a:tabLst>
                <a:tab pos="3943350" algn="l"/>
              </a:tabLst>
            </a:pPr>
            <a:r>
              <a:rPr lang="en-US" dirty="0" smtClean="0">
                <a:latin typeface="Constantia" pitchFamily="18" charset="0"/>
              </a:rPr>
              <a:t>  Subject (S): </a:t>
            </a:r>
            <a:r>
              <a:rPr lang="en-US" i="1" dirty="0" smtClean="0">
                <a:latin typeface="Constantia" pitchFamily="18" charset="0"/>
              </a:rPr>
              <a:t>ka/</a:t>
            </a:r>
            <a:r>
              <a:rPr lang="en-US" i="1" dirty="0" err="1" smtClean="0">
                <a:latin typeface="Constantia" pitchFamily="18" charset="0"/>
              </a:rPr>
              <a:t>i</a:t>
            </a:r>
            <a:r>
              <a:rPr lang="en-US" dirty="0" smtClean="0">
                <a:latin typeface="Constantia" pitchFamily="18" charset="0"/>
              </a:rPr>
              <a:t>        </a:t>
            </a:r>
          </a:p>
          <a:p>
            <a:pPr marL="0" lvl="1" indent="57150">
              <a:tabLst>
                <a:tab pos="3943350" algn="l"/>
              </a:tabLst>
            </a:pPr>
            <a:r>
              <a:rPr lang="en-US" dirty="0" smtClean="0">
                <a:latin typeface="Constantia" pitchFamily="18" charset="0"/>
              </a:rPr>
              <a:t>  Subject Honorific (SH):  </a:t>
            </a:r>
            <a:r>
              <a:rPr lang="en-US" i="1" dirty="0" err="1" smtClean="0">
                <a:latin typeface="Constantia" pitchFamily="18" charset="0"/>
              </a:rPr>
              <a:t>keyse</a:t>
            </a:r>
            <a:r>
              <a:rPr lang="en-US" dirty="0" smtClean="0">
                <a:latin typeface="Constantia" pitchFamily="18" charset="0"/>
              </a:rPr>
              <a:t> </a:t>
            </a:r>
          </a:p>
          <a:p>
            <a:pPr indent="57150">
              <a:tabLst>
                <a:tab pos="3943350" algn="l"/>
              </a:tabLst>
            </a:pPr>
            <a:r>
              <a:rPr lang="en-US" dirty="0" smtClean="0">
                <a:latin typeface="Constantia" pitchFamily="18" charset="0"/>
              </a:rPr>
              <a:t>  Object  (O): </a:t>
            </a:r>
            <a:r>
              <a:rPr lang="en-US" i="1" dirty="0" smtClean="0">
                <a:latin typeface="Constantia" pitchFamily="18" charset="0"/>
              </a:rPr>
              <a:t>ul/lul      </a:t>
            </a:r>
            <a:r>
              <a:rPr lang="en-US" dirty="0" smtClean="0">
                <a:latin typeface="Constantia" pitchFamily="18" charset="0"/>
              </a:rPr>
              <a:t>Genitive (G): </a:t>
            </a:r>
            <a:r>
              <a:rPr lang="en-US" i="1" dirty="0" err="1" smtClean="0">
                <a:latin typeface="Constantia" pitchFamily="18" charset="0"/>
              </a:rPr>
              <a:t>uy</a:t>
            </a:r>
            <a:r>
              <a:rPr lang="en-US" dirty="0" smtClean="0">
                <a:latin typeface="Constantia" pitchFamily="18" charset="0"/>
              </a:rPr>
              <a:t> </a:t>
            </a:r>
          </a:p>
          <a:p>
            <a:pPr indent="57150">
              <a:tabLst>
                <a:tab pos="3943350" algn="l"/>
              </a:tabLst>
            </a:pPr>
            <a:r>
              <a:rPr lang="en-US" dirty="0" smtClean="0">
                <a:latin typeface="Constantia" pitchFamily="18" charset="0"/>
              </a:rPr>
              <a:t>  Dative (D): </a:t>
            </a:r>
            <a:r>
              <a:rPr lang="en-US" i="1" dirty="0" err="1" smtClean="0">
                <a:latin typeface="Constantia" pitchFamily="18" charset="0"/>
              </a:rPr>
              <a:t>ey</a:t>
            </a:r>
            <a:r>
              <a:rPr lang="en-US" i="1" dirty="0" smtClean="0">
                <a:latin typeface="Constantia" pitchFamily="18" charset="0"/>
              </a:rPr>
              <a:t>/</a:t>
            </a:r>
            <a:r>
              <a:rPr lang="en-US" i="1" dirty="0" err="1" smtClean="0">
                <a:latin typeface="Constantia" pitchFamily="18" charset="0"/>
              </a:rPr>
              <a:t>eykey</a:t>
            </a:r>
            <a:r>
              <a:rPr lang="en-US" dirty="0" smtClean="0">
                <a:latin typeface="Constantia" pitchFamily="18" charset="0"/>
              </a:rPr>
              <a:t> ‘to’, </a:t>
            </a:r>
            <a:r>
              <a:rPr lang="en-US" i="1" dirty="0" err="1" smtClean="0">
                <a:latin typeface="Constantia" pitchFamily="18" charset="0"/>
              </a:rPr>
              <a:t>hanthey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dirty="0" smtClean="0">
                <a:latin typeface="Constantia" pitchFamily="18" charset="0"/>
              </a:rPr>
              <a:t>‘to’</a:t>
            </a:r>
          </a:p>
          <a:p>
            <a:pPr indent="57150">
              <a:tabLst>
                <a:tab pos="3943350" algn="l"/>
              </a:tabLst>
            </a:pPr>
            <a:r>
              <a:rPr lang="en-US" dirty="0" smtClean="0">
                <a:latin typeface="Constantia" pitchFamily="18" charset="0"/>
              </a:rPr>
              <a:t>  Dative Honorific (DH): </a:t>
            </a:r>
            <a:r>
              <a:rPr lang="en-US" i="1" dirty="0" err="1" smtClean="0">
                <a:latin typeface="Constantia" pitchFamily="18" charset="0"/>
              </a:rPr>
              <a:t>kkey</a:t>
            </a:r>
            <a:r>
              <a:rPr lang="en-US" dirty="0" smtClean="0">
                <a:latin typeface="Constantia" pitchFamily="18" charset="0"/>
              </a:rPr>
              <a:t> ‘to’</a:t>
            </a:r>
          </a:p>
          <a:p>
            <a:pPr indent="57150">
              <a:tabLst>
                <a:tab pos="3943350" algn="l"/>
              </a:tabLst>
            </a:pPr>
            <a:r>
              <a:rPr lang="en-US" dirty="0" smtClean="0">
                <a:latin typeface="Constantia" pitchFamily="18" charset="0"/>
              </a:rPr>
              <a:t>  Complement (C): </a:t>
            </a:r>
            <a:r>
              <a:rPr lang="en-US" i="1" dirty="0" smtClean="0">
                <a:latin typeface="Constantia" pitchFamily="18" charset="0"/>
              </a:rPr>
              <a:t>ka/</a:t>
            </a:r>
            <a:r>
              <a:rPr lang="en-US" i="1" dirty="0" err="1" smtClean="0">
                <a:latin typeface="Constantia" pitchFamily="18" charset="0"/>
              </a:rPr>
              <a:t>i</a:t>
            </a:r>
            <a:r>
              <a:rPr lang="en-US" dirty="0" smtClean="0">
                <a:latin typeface="Constantia" pitchFamily="18" charset="0"/>
              </a:rPr>
              <a:t> 	</a:t>
            </a:r>
          </a:p>
          <a:p>
            <a:pPr marL="114300">
              <a:tabLst>
                <a:tab pos="3943350" algn="l"/>
              </a:tabLst>
            </a:pPr>
            <a:r>
              <a:rPr lang="en-US" dirty="0" smtClean="0">
                <a:latin typeface="Constantia" pitchFamily="18" charset="0"/>
              </a:rPr>
              <a:t>Adverbial Case (B):    </a:t>
            </a:r>
          </a:p>
          <a:p>
            <a:pPr marL="114300">
              <a:tabLst>
                <a:tab pos="3943350" algn="l"/>
              </a:tabLst>
            </a:pPr>
            <a:r>
              <a:rPr lang="en-US" dirty="0" smtClean="0">
                <a:latin typeface="Constantia" pitchFamily="18" charset="0"/>
              </a:rPr>
              <a:t>Time (BT): </a:t>
            </a:r>
            <a:r>
              <a:rPr lang="en-US" i="1" dirty="0" err="1" smtClean="0">
                <a:latin typeface="Constantia" pitchFamily="18" charset="0"/>
              </a:rPr>
              <a:t>ey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dirty="0" smtClean="0">
                <a:latin typeface="Constantia" pitchFamily="18" charset="0"/>
              </a:rPr>
              <a:t>‘in, at’</a:t>
            </a:r>
          </a:p>
          <a:p>
            <a:pPr marL="114300">
              <a:tabLst>
                <a:tab pos="3943350" algn="l"/>
              </a:tabLst>
            </a:pPr>
            <a:r>
              <a:rPr lang="en-US" dirty="0" smtClean="0">
                <a:latin typeface="Constantia" pitchFamily="18" charset="0"/>
              </a:rPr>
              <a:t>Location (BL): </a:t>
            </a:r>
            <a:r>
              <a:rPr lang="en-US" i="1" dirty="0" err="1" smtClean="0">
                <a:latin typeface="Constantia" pitchFamily="18" charset="0"/>
              </a:rPr>
              <a:t>ey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dirty="0" smtClean="0">
                <a:latin typeface="Constantia" pitchFamily="18" charset="0"/>
              </a:rPr>
              <a:t>‘to’, </a:t>
            </a:r>
            <a:r>
              <a:rPr lang="en-US" i="1" dirty="0" err="1" smtClean="0">
                <a:latin typeface="Constantia" pitchFamily="18" charset="0"/>
              </a:rPr>
              <a:t>eyse</a:t>
            </a:r>
            <a:r>
              <a:rPr lang="en-US" dirty="0" smtClean="0">
                <a:latin typeface="Constantia" pitchFamily="18" charset="0"/>
              </a:rPr>
              <a:t> ‘from’</a:t>
            </a:r>
          </a:p>
          <a:p>
            <a:pPr marL="114300">
              <a:tabLst>
                <a:tab pos="3943350" algn="l"/>
              </a:tabLst>
            </a:pPr>
            <a:r>
              <a:rPr lang="en-US" dirty="0" smtClean="0">
                <a:latin typeface="Constantia" pitchFamily="18" charset="0"/>
              </a:rPr>
              <a:t>Instrument (BI): </a:t>
            </a:r>
            <a:r>
              <a:rPr lang="en-US" i="1" dirty="0" smtClean="0">
                <a:latin typeface="Constantia" pitchFamily="18" charset="0"/>
              </a:rPr>
              <a:t>lo/</a:t>
            </a:r>
            <a:r>
              <a:rPr lang="en-US" i="1" dirty="0" err="1" smtClean="0">
                <a:latin typeface="Constantia" pitchFamily="18" charset="0"/>
              </a:rPr>
              <a:t>ulo</a:t>
            </a:r>
            <a:r>
              <a:rPr lang="en-US" dirty="0" smtClean="0">
                <a:latin typeface="Constantia" pitchFamily="18" charset="0"/>
              </a:rPr>
              <a:t> ‘with’</a:t>
            </a:r>
          </a:p>
          <a:p>
            <a:pPr marL="114300">
              <a:tabLst>
                <a:tab pos="3943350" algn="l"/>
              </a:tabLst>
            </a:pPr>
            <a:r>
              <a:rPr lang="en-US" dirty="0" smtClean="0">
                <a:latin typeface="Constantia" pitchFamily="18" charset="0"/>
              </a:rPr>
              <a:t>Direction (BD): </a:t>
            </a:r>
            <a:r>
              <a:rPr lang="en-US" i="1" dirty="0" smtClean="0">
                <a:latin typeface="Constantia" pitchFamily="18" charset="0"/>
              </a:rPr>
              <a:t>lo/</a:t>
            </a:r>
            <a:r>
              <a:rPr lang="en-US" i="1" dirty="0" err="1" smtClean="0">
                <a:latin typeface="Constantia" pitchFamily="18" charset="0"/>
              </a:rPr>
              <a:t>ulo</a:t>
            </a:r>
            <a:r>
              <a:rPr lang="en-US" dirty="0" smtClean="0">
                <a:latin typeface="Constantia" pitchFamily="18" charset="0"/>
              </a:rPr>
              <a:t>  ‘to, as’</a:t>
            </a:r>
          </a:p>
          <a:p>
            <a:pPr marL="114300">
              <a:tabLst>
                <a:tab pos="3943350" algn="l"/>
              </a:tabLst>
            </a:pPr>
            <a:r>
              <a:rPr lang="en-US" dirty="0" smtClean="0">
                <a:latin typeface="Constantia" pitchFamily="18" charset="0"/>
              </a:rPr>
              <a:t>Source (BS): </a:t>
            </a:r>
            <a:r>
              <a:rPr lang="en-US" dirty="0" err="1" smtClean="0">
                <a:latin typeface="Constantia" pitchFamily="18" charset="0"/>
              </a:rPr>
              <a:t>eyse</a:t>
            </a:r>
            <a:r>
              <a:rPr lang="en-US" dirty="0" smtClean="0">
                <a:latin typeface="Constantia" pitchFamily="18" charset="0"/>
              </a:rPr>
              <a:t> ‘from’, </a:t>
            </a:r>
            <a:r>
              <a:rPr lang="en-US" i="1" dirty="0" err="1" smtClean="0">
                <a:latin typeface="Constantia" pitchFamily="18" charset="0"/>
              </a:rPr>
              <a:t>eykey</a:t>
            </a:r>
            <a:r>
              <a:rPr lang="en-US" dirty="0" smtClean="0">
                <a:latin typeface="Constantia" pitchFamily="18" charset="0"/>
              </a:rPr>
              <a:t>(</a:t>
            </a:r>
            <a:r>
              <a:rPr lang="en-US" i="1" dirty="0" smtClean="0">
                <a:latin typeface="Constantia" pitchFamily="18" charset="0"/>
              </a:rPr>
              <a:t>se</a:t>
            </a:r>
            <a:r>
              <a:rPr lang="en-US" dirty="0" smtClean="0">
                <a:latin typeface="Constantia" pitchFamily="18" charset="0"/>
              </a:rPr>
              <a:t>) ‘from’,</a:t>
            </a:r>
          </a:p>
          <a:p>
            <a:pPr marL="457200" indent="-342900">
              <a:tabLst>
                <a:tab pos="400050" algn="l"/>
                <a:tab pos="3943350" algn="l"/>
              </a:tabLst>
            </a:pPr>
            <a:r>
              <a:rPr lang="en-US" dirty="0" smtClean="0">
                <a:latin typeface="Constantia" pitchFamily="18" charset="0"/>
              </a:rPr>
              <a:t>        </a:t>
            </a:r>
            <a:r>
              <a:rPr lang="en-US" i="1" dirty="0" err="1" smtClean="0">
                <a:latin typeface="Constantia" pitchFamily="18" charset="0"/>
              </a:rPr>
              <a:t>hanthey</a:t>
            </a:r>
            <a:r>
              <a:rPr lang="en-US" dirty="0" smtClean="0">
                <a:latin typeface="Constantia" pitchFamily="18" charset="0"/>
              </a:rPr>
              <a:t>(</a:t>
            </a:r>
            <a:r>
              <a:rPr lang="en-US" i="1" dirty="0" smtClean="0">
                <a:latin typeface="Constantia" pitchFamily="18" charset="0"/>
              </a:rPr>
              <a:t>se</a:t>
            </a:r>
            <a:r>
              <a:rPr lang="en-US" dirty="0" smtClean="0">
                <a:latin typeface="Constantia" pitchFamily="18" charset="0"/>
              </a:rPr>
              <a:t>) ‘from’ , </a:t>
            </a:r>
            <a:r>
              <a:rPr lang="en-US" i="1" dirty="0" err="1" smtClean="0">
                <a:latin typeface="Constantia" pitchFamily="18" charset="0"/>
              </a:rPr>
              <a:t>pwuthe</a:t>
            </a:r>
            <a:r>
              <a:rPr lang="en-US" dirty="0" smtClean="0">
                <a:latin typeface="Constantia" pitchFamily="18" charset="0"/>
              </a:rPr>
              <a:t> ‘from’, </a:t>
            </a:r>
          </a:p>
          <a:p>
            <a:pPr marL="457200" indent="-342900">
              <a:tabLst>
                <a:tab pos="400050" algn="l"/>
                <a:tab pos="3943350" algn="l"/>
              </a:tabLst>
            </a:pPr>
            <a:r>
              <a:rPr lang="en-US" dirty="0" smtClean="0">
                <a:latin typeface="Constantia" pitchFamily="18" charset="0"/>
              </a:rPr>
              <a:t>        </a:t>
            </a:r>
            <a:r>
              <a:rPr lang="en-US" i="1" dirty="0" err="1" smtClean="0">
                <a:latin typeface="Constantia" pitchFamily="18" charset="0"/>
              </a:rPr>
              <a:t>ulopwuthe</a:t>
            </a:r>
            <a:r>
              <a:rPr lang="en-US" dirty="0" smtClean="0">
                <a:latin typeface="Constantia" pitchFamily="18" charset="0"/>
              </a:rPr>
              <a:t> ‘from’,  </a:t>
            </a:r>
            <a:r>
              <a:rPr lang="en-US" i="1" dirty="0" err="1" smtClean="0">
                <a:latin typeface="Constantia" pitchFamily="18" charset="0"/>
              </a:rPr>
              <a:t>eysepwuthe</a:t>
            </a:r>
            <a:r>
              <a:rPr lang="en-US" dirty="0" smtClean="0">
                <a:latin typeface="Constantia" pitchFamily="18" charset="0"/>
              </a:rPr>
              <a:t> ‘from’</a:t>
            </a:r>
          </a:p>
          <a:p>
            <a:pPr marL="457200" indent="-342900">
              <a:tabLst>
                <a:tab pos="400050" algn="l"/>
                <a:tab pos="3943350" algn="l"/>
              </a:tabLst>
            </a:pPr>
            <a:r>
              <a:rPr lang="en-US" dirty="0" smtClean="0">
                <a:latin typeface="Constantia" pitchFamily="18" charset="0"/>
              </a:rPr>
              <a:t>Goal (BG): </a:t>
            </a:r>
            <a:r>
              <a:rPr lang="en-US" i="1" dirty="0" err="1" smtClean="0">
                <a:latin typeface="Constantia" pitchFamily="18" charset="0"/>
              </a:rPr>
              <a:t>ey</a:t>
            </a:r>
            <a:r>
              <a:rPr lang="en-US" dirty="0" smtClean="0">
                <a:latin typeface="Constantia" pitchFamily="18" charset="0"/>
              </a:rPr>
              <a:t> ‘to’, </a:t>
            </a:r>
            <a:r>
              <a:rPr lang="en-US" i="1" dirty="0" err="1" smtClean="0">
                <a:latin typeface="Constantia" pitchFamily="18" charset="0"/>
              </a:rPr>
              <a:t>kkaci</a:t>
            </a:r>
            <a:r>
              <a:rPr lang="en-US" dirty="0" smtClean="0">
                <a:latin typeface="Constantia" pitchFamily="18" charset="0"/>
              </a:rPr>
              <a:t> ‘to’</a:t>
            </a:r>
          </a:p>
          <a:p>
            <a:pPr marL="114300">
              <a:tabLst>
                <a:tab pos="3943350" algn="l"/>
              </a:tabLst>
            </a:pPr>
            <a:r>
              <a:rPr lang="en-US" dirty="0" smtClean="0">
                <a:latin typeface="Constantia" pitchFamily="18" charset="0"/>
              </a:rPr>
              <a:t>Accompany (BA): </a:t>
            </a:r>
            <a:r>
              <a:rPr lang="en-US" i="1" dirty="0" err="1" smtClean="0">
                <a:latin typeface="Constantia" pitchFamily="18" charset="0"/>
              </a:rPr>
              <a:t>wa</a:t>
            </a:r>
            <a:r>
              <a:rPr lang="en-US" i="1" dirty="0" smtClean="0">
                <a:latin typeface="Constantia" pitchFamily="18" charset="0"/>
              </a:rPr>
              <a:t>/</a:t>
            </a:r>
            <a:r>
              <a:rPr lang="en-US" i="1" dirty="0" err="1" smtClean="0">
                <a:latin typeface="Constantia" pitchFamily="18" charset="0"/>
              </a:rPr>
              <a:t>kwa</a:t>
            </a:r>
            <a:r>
              <a:rPr lang="en-US" dirty="0" smtClean="0">
                <a:latin typeface="Constantia" pitchFamily="18" charset="0"/>
              </a:rPr>
              <a:t> ‘with’,  </a:t>
            </a:r>
          </a:p>
          <a:p>
            <a:pPr marL="114300">
              <a:tabLst>
                <a:tab pos="3943350" algn="l"/>
              </a:tabLst>
            </a:pPr>
            <a:r>
              <a:rPr lang="en-US" i="1" dirty="0" smtClean="0">
                <a:latin typeface="Constantia" pitchFamily="18" charset="0"/>
              </a:rPr>
              <a:t>         </a:t>
            </a:r>
            <a:r>
              <a:rPr lang="en-US" i="1" dirty="0" err="1" smtClean="0">
                <a:latin typeface="Constantia" pitchFamily="18" charset="0"/>
              </a:rPr>
              <a:t>hako</a:t>
            </a:r>
            <a:r>
              <a:rPr lang="en-US" dirty="0" smtClean="0">
                <a:latin typeface="Constantia" pitchFamily="18" charset="0"/>
              </a:rPr>
              <a:t> ‘with’,  </a:t>
            </a:r>
            <a:r>
              <a:rPr lang="en-US" i="1" dirty="0" err="1" smtClean="0">
                <a:latin typeface="Constantia" pitchFamily="18" charset="0"/>
              </a:rPr>
              <a:t>ilang</a:t>
            </a:r>
            <a:r>
              <a:rPr lang="en-US" i="1" dirty="0" smtClean="0">
                <a:latin typeface="Constantia" pitchFamily="18" charset="0"/>
              </a:rPr>
              <a:t>/</a:t>
            </a:r>
            <a:r>
              <a:rPr lang="en-US" i="1" dirty="0" err="1" smtClean="0">
                <a:latin typeface="Constantia" pitchFamily="18" charset="0"/>
              </a:rPr>
              <a:t>lang</a:t>
            </a:r>
            <a:r>
              <a:rPr lang="en-US" dirty="0" smtClean="0">
                <a:latin typeface="Constantia" pitchFamily="18" charset="0"/>
              </a:rPr>
              <a:t> ‘with’</a:t>
            </a:r>
          </a:p>
          <a:p>
            <a:pPr marL="457200" indent="-342900">
              <a:tabLst>
                <a:tab pos="400050" algn="l"/>
                <a:tab pos="3943350" algn="l"/>
              </a:tabLst>
            </a:pPr>
            <a:endParaRPr lang="en-US" dirty="0" smtClean="0">
              <a:latin typeface="Constantia" pitchFamily="18" charset="0"/>
            </a:endParaRPr>
          </a:p>
          <a:p>
            <a:pPr marL="457200" indent="-342900">
              <a:tabLst>
                <a:tab pos="400050" algn="l"/>
                <a:tab pos="3943350" algn="l"/>
              </a:tabLst>
            </a:pPr>
            <a:endParaRPr lang="en-US" dirty="0" smtClean="0">
              <a:latin typeface="Constantia" pitchFamily="18" charset="0"/>
            </a:endParaRPr>
          </a:p>
          <a:p>
            <a:pPr marL="457200" indent="-342900">
              <a:tabLst>
                <a:tab pos="400050" algn="l"/>
                <a:tab pos="3943350" algn="l"/>
              </a:tabLst>
            </a:pPr>
            <a:endParaRPr lang="en-US" dirty="0" smtClean="0">
              <a:latin typeface="Constantia" pitchFamily="18" charset="0"/>
            </a:endParaRPr>
          </a:p>
          <a:p>
            <a:pPr marL="457200" indent="-342900">
              <a:tabLst>
                <a:tab pos="400050" algn="l"/>
                <a:tab pos="3943350" algn="l"/>
              </a:tabLst>
            </a:pPr>
            <a:endParaRPr lang="en-US" dirty="0" smtClean="0">
              <a:latin typeface="Constantia" pitchFamily="18" charset="0"/>
            </a:endParaRPr>
          </a:p>
          <a:p>
            <a:pPr marL="114300">
              <a:tabLst>
                <a:tab pos="3943350" algn="l"/>
              </a:tabLst>
            </a:pPr>
            <a:r>
              <a:rPr lang="en-US" dirty="0" smtClean="0">
                <a:latin typeface="Constantia" pitchFamily="18" charset="0"/>
              </a:rPr>
              <a:t>Vocative (V): </a:t>
            </a:r>
            <a:r>
              <a:rPr lang="en-US" i="1" dirty="0" smtClean="0">
                <a:latin typeface="Constantia" pitchFamily="18" charset="0"/>
              </a:rPr>
              <a:t>a/</a:t>
            </a:r>
            <a:r>
              <a:rPr lang="en-US" i="1" dirty="0" err="1" smtClean="0">
                <a:latin typeface="Constantia" pitchFamily="18" charset="0"/>
              </a:rPr>
              <a:t>ya</a:t>
            </a:r>
            <a:r>
              <a:rPr lang="en-US" dirty="0" smtClean="0">
                <a:latin typeface="Constantia" pitchFamily="18" charset="0"/>
              </a:rPr>
              <a:t> </a:t>
            </a:r>
          </a:p>
          <a:p>
            <a:pPr marL="114300">
              <a:tabLst>
                <a:tab pos="3943350" algn="l"/>
              </a:tabLst>
            </a:pPr>
            <a:r>
              <a:rPr lang="en-US" dirty="0" smtClean="0">
                <a:latin typeface="Constantia" pitchFamily="18" charset="0"/>
              </a:rPr>
              <a:t>Comparative (R): </a:t>
            </a:r>
            <a:r>
              <a:rPr lang="en-US" i="1" dirty="0" err="1" smtClean="0">
                <a:latin typeface="Constantia" pitchFamily="18" charset="0"/>
              </a:rPr>
              <a:t>pota</a:t>
            </a:r>
            <a:r>
              <a:rPr lang="en-US" dirty="0" smtClean="0">
                <a:latin typeface="Constantia" pitchFamily="18" charset="0"/>
              </a:rPr>
              <a:t> 'than', </a:t>
            </a:r>
            <a:r>
              <a:rPr lang="en-US" i="1" dirty="0" err="1" smtClean="0">
                <a:latin typeface="Constantia" pitchFamily="18" charset="0"/>
              </a:rPr>
              <a:t>mankhum</a:t>
            </a:r>
            <a:r>
              <a:rPr lang="en-US" dirty="0" smtClean="0">
                <a:latin typeface="Constantia" pitchFamily="18" charset="0"/>
              </a:rPr>
              <a:t> '</a:t>
            </a:r>
            <a:r>
              <a:rPr lang="en-US" dirty="0" err="1" smtClean="0">
                <a:latin typeface="Constantia" pitchFamily="18" charset="0"/>
              </a:rPr>
              <a:t>as~as</a:t>
            </a:r>
            <a:r>
              <a:rPr lang="en-US" dirty="0" smtClean="0">
                <a:latin typeface="Constantia" pitchFamily="18" charset="0"/>
              </a:rPr>
              <a:t>’, etc.</a:t>
            </a:r>
          </a:p>
          <a:p>
            <a:pPr lvl="1"/>
            <a:endParaRPr lang="en-US" b="1" dirty="0" smtClean="0">
              <a:latin typeface="Constant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Constantia" pitchFamily="18" charset="0"/>
              </a:rPr>
              <a:t> </a:t>
            </a:r>
            <a:r>
              <a:rPr lang="en-US" sz="2000" b="1" dirty="0" smtClean="0">
                <a:latin typeface="Constantia" pitchFamily="18" charset="0"/>
              </a:rPr>
              <a:t>Auxiliary (Discourse/Modal)</a:t>
            </a:r>
            <a:r>
              <a:rPr lang="en-US" sz="2000" dirty="0" smtClean="0">
                <a:latin typeface="Constantia" pitchFamily="18" charset="0"/>
              </a:rPr>
              <a:t>: </a:t>
            </a:r>
          </a:p>
          <a:p>
            <a:r>
              <a:rPr lang="en-US" dirty="0" smtClean="0">
                <a:latin typeface="Constantia" pitchFamily="18" charset="0"/>
              </a:rPr>
              <a:t>     Topic (T):  </a:t>
            </a:r>
            <a:r>
              <a:rPr lang="en-US" i="1" dirty="0" smtClean="0">
                <a:latin typeface="Constantia" pitchFamily="18" charset="0"/>
              </a:rPr>
              <a:t>un/nun/n</a:t>
            </a:r>
            <a:endParaRPr lang="en-US" dirty="0" smtClean="0">
              <a:latin typeface="Constantia" pitchFamily="18" charset="0"/>
            </a:endParaRPr>
          </a:p>
          <a:p>
            <a:r>
              <a:rPr lang="en-US" dirty="0" smtClean="0">
                <a:latin typeface="Constantia" pitchFamily="18" charset="0"/>
              </a:rPr>
              <a:t>     Auxiliary (A): </a:t>
            </a:r>
            <a:r>
              <a:rPr lang="en-US" i="1" dirty="0" smtClean="0">
                <a:latin typeface="Constantia" pitchFamily="18" charset="0"/>
              </a:rPr>
              <a:t>to</a:t>
            </a:r>
            <a:r>
              <a:rPr lang="en-US" dirty="0" smtClean="0">
                <a:latin typeface="Constantia" pitchFamily="18" charset="0"/>
              </a:rPr>
              <a:t> ‘also’, </a:t>
            </a:r>
            <a:r>
              <a:rPr lang="en-US" i="1" dirty="0" smtClean="0">
                <a:latin typeface="Constantia" pitchFamily="18" charset="0"/>
              </a:rPr>
              <a:t>man</a:t>
            </a:r>
            <a:r>
              <a:rPr lang="en-US" dirty="0" smtClean="0">
                <a:latin typeface="Constantia" pitchFamily="18" charset="0"/>
              </a:rPr>
              <a:t> ‘only, </a:t>
            </a:r>
          </a:p>
          <a:p>
            <a:r>
              <a:rPr lang="en-US" dirty="0" smtClean="0">
                <a:latin typeface="Constantia" pitchFamily="18" charset="0"/>
              </a:rPr>
              <a:t>          </a:t>
            </a:r>
            <a:r>
              <a:rPr lang="en-US" i="1" dirty="0" err="1" smtClean="0">
                <a:latin typeface="Constantia" pitchFamily="18" charset="0"/>
              </a:rPr>
              <a:t>mata</a:t>
            </a:r>
            <a:r>
              <a:rPr lang="en-US" dirty="0" smtClean="0">
                <a:latin typeface="Constantia" pitchFamily="18" charset="0"/>
              </a:rPr>
              <a:t> ‘each’, </a:t>
            </a:r>
            <a:r>
              <a:rPr lang="en-US" i="1" dirty="0" err="1" smtClean="0">
                <a:latin typeface="Constantia" pitchFamily="18" charset="0"/>
              </a:rPr>
              <a:t>pakkey</a:t>
            </a:r>
            <a:r>
              <a:rPr lang="en-US" dirty="0" smtClean="0">
                <a:latin typeface="Constantia" pitchFamily="18" charset="0"/>
              </a:rPr>
              <a:t> (‘only’), </a:t>
            </a:r>
          </a:p>
          <a:p>
            <a:r>
              <a:rPr lang="en-US" dirty="0" smtClean="0">
                <a:latin typeface="Constantia" pitchFamily="18" charset="0"/>
              </a:rPr>
              <a:t>          </a:t>
            </a:r>
            <a:r>
              <a:rPr lang="en-US" dirty="0" err="1" smtClean="0">
                <a:latin typeface="Constantia" pitchFamily="18" charset="0"/>
              </a:rPr>
              <a:t>chelem</a:t>
            </a:r>
            <a:r>
              <a:rPr lang="en-US" dirty="0" smtClean="0">
                <a:latin typeface="Constantia" pitchFamily="18" charset="0"/>
              </a:rPr>
              <a:t> ‘like’, </a:t>
            </a:r>
            <a:r>
              <a:rPr lang="en-US" i="1" dirty="0" err="1" smtClean="0">
                <a:latin typeface="Constantia" pitchFamily="18" charset="0"/>
              </a:rPr>
              <a:t>mankhum</a:t>
            </a:r>
            <a:r>
              <a:rPr lang="en-US" i="1" dirty="0" smtClean="0">
                <a:latin typeface="Constantia" pitchFamily="18" charset="0"/>
              </a:rPr>
              <a:t> </a:t>
            </a:r>
            <a:r>
              <a:rPr lang="en-US" dirty="0" smtClean="0">
                <a:latin typeface="Constantia" pitchFamily="18" charset="0"/>
              </a:rPr>
              <a:t>‘as much as’, </a:t>
            </a:r>
          </a:p>
          <a:p>
            <a:pPr marL="114300"/>
            <a:r>
              <a:rPr lang="en-US" dirty="0" smtClean="0">
                <a:latin typeface="Constantia" pitchFamily="18" charset="0"/>
              </a:rPr>
              <a:t>          etc.</a:t>
            </a:r>
            <a:br>
              <a:rPr lang="en-US" dirty="0" smtClean="0">
                <a:latin typeface="Constantia" pitchFamily="18" charset="0"/>
              </a:rPr>
            </a:br>
            <a:endParaRPr lang="en-US" dirty="0" smtClean="0">
              <a:latin typeface="Constant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latin typeface="Constantia" pitchFamily="18" charset="0"/>
              </a:rPr>
              <a:t>  Conjunction</a:t>
            </a:r>
            <a:r>
              <a:rPr lang="en-US" sz="2000" dirty="0" smtClean="0">
                <a:latin typeface="Constantia" pitchFamily="18" charset="0"/>
              </a:rPr>
              <a:t> (J): </a:t>
            </a:r>
            <a:r>
              <a:rPr lang="en-US" i="1" dirty="0" err="1" smtClean="0">
                <a:latin typeface="Constantia" pitchFamily="18" charset="0"/>
              </a:rPr>
              <a:t>wa</a:t>
            </a:r>
            <a:r>
              <a:rPr lang="en-US" i="1" dirty="0" smtClean="0">
                <a:latin typeface="Constantia" pitchFamily="18" charset="0"/>
              </a:rPr>
              <a:t>/</a:t>
            </a:r>
            <a:r>
              <a:rPr lang="en-US" i="1" dirty="0" err="1" smtClean="0">
                <a:latin typeface="Constantia" pitchFamily="18" charset="0"/>
              </a:rPr>
              <a:t>kwa</a:t>
            </a:r>
            <a:r>
              <a:rPr lang="en-US" dirty="0" smtClean="0">
                <a:latin typeface="Constantia" pitchFamily="18" charset="0"/>
              </a:rPr>
              <a:t> ‘and’, </a:t>
            </a:r>
          </a:p>
          <a:p>
            <a:r>
              <a:rPr lang="en-US" i="1" dirty="0" smtClean="0">
                <a:latin typeface="Constantia" pitchFamily="18" charset="0"/>
              </a:rPr>
              <a:t>         </a:t>
            </a:r>
            <a:r>
              <a:rPr lang="en-US" i="1" dirty="0" err="1" smtClean="0">
                <a:latin typeface="Constantia" pitchFamily="18" charset="0"/>
              </a:rPr>
              <a:t>hako</a:t>
            </a:r>
            <a:r>
              <a:rPr lang="en-US" dirty="0" smtClean="0">
                <a:latin typeface="Constantia" pitchFamily="18" charset="0"/>
              </a:rPr>
              <a:t> ‘and’, </a:t>
            </a:r>
            <a:r>
              <a:rPr lang="en-US" i="1" dirty="0" err="1" smtClean="0">
                <a:latin typeface="Constantia" pitchFamily="18" charset="0"/>
              </a:rPr>
              <a:t>ina</a:t>
            </a:r>
            <a:r>
              <a:rPr lang="en-US" i="1" dirty="0" smtClean="0">
                <a:latin typeface="Constantia" pitchFamily="18" charset="0"/>
              </a:rPr>
              <a:t>/</a:t>
            </a:r>
            <a:r>
              <a:rPr lang="en-US" i="1" dirty="0" err="1" smtClean="0">
                <a:latin typeface="Constantia" pitchFamily="18" charset="0"/>
              </a:rPr>
              <a:t>na</a:t>
            </a:r>
            <a:r>
              <a:rPr lang="en-US" dirty="0" smtClean="0">
                <a:latin typeface="Constantia" pitchFamily="18" charset="0"/>
              </a:rPr>
              <a:t> ‘or’, </a:t>
            </a:r>
            <a:r>
              <a:rPr lang="en-US" i="1" dirty="0" err="1" smtClean="0">
                <a:latin typeface="Constantia" pitchFamily="18" charset="0"/>
              </a:rPr>
              <a:t>itunci</a:t>
            </a:r>
            <a:r>
              <a:rPr lang="en-US" i="1" dirty="0" smtClean="0">
                <a:latin typeface="Constantia" pitchFamily="18" charset="0"/>
              </a:rPr>
              <a:t>/</a:t>
            </a:r>
            <a:r>
              <a:rPr lang="en-US" i="1" dirty="0" err="1" smtClean="0">
                <a:latin typeface="Constantia" pitchFamily="18" charset="0"/>
              </a:rPr>
              <a:t>tunci</a:t>
            </a:r>
            <a:r>
              <a:rPr lang="en-US" dirty="0" err="1" smtClean="0">
                <a:latin typeface="Constantia" pitchFamily="18" charset="0"/>
              </a:rPr>
              <a:t>’or</a:t>
            </a:r>
            <a:r>
              <a:rPr lang="en-US" dirty="0" smtClean="0">
                <a:latin typeface="Constantia" pitchFamily="18" charset="0"/>
              </a:rPr>
              <a:t>’</a:t>
            </a:r>
          </a:p>
          <a:p>
            <a:r>
              <a:rPr lang="en-US" i="1" dirty="0" smtClean="0">
                <a:latin typeface="Constantia" pitchFamily="18" charset="0"/>
              </a:rPr>
              <a:t>         </a:t>
            </a:r>
            <a:r>
              <a:rPr lang="en-US" i="1" dirty="0" err="1" smtClean="0">
                <a:latin typeface="Constantia" pitchFamily="18" charset="0"/>
              </a:rPr>
              <a:t>ilang</a:t>
            </a:r>
            <a:r>
              <a:rPr lang="en-US" i="1" dirty="0" smtClean="0">
                <a:latin typeface="Constantia" pitchFamily="18" charset="0"/>
              </a:rPr>
              <a:t>/</a:t>
            </a:r>
            <a:r>
              <a:rPr lang="en-US" i="1" dirty="0" err="1" smtClean="0">
                <a:latin typeface="Constantia" pitchFamily="18" charset="0"/>
              </a:rPr>
              <a:t>lang</a:t>
            </a:r>
            <a:r>
              <a:rPr lang="en-US" dirty="0" smtClean="0">
                <a:latin typeface="Constantia" pitchFamily="18" charset="0"/>
              </a:rPr>
              <a:t>  ‘and’, etc. 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998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4139952" y="6492875"/>
            <a:ext cx="1114404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-13047"/>
            <a:ext cx="7443787" cy="9937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200" dirty="0" smtClean="0">
                <a:solidFill>
                  <a:srgbClr val="FBFE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Annotation Features and Sample</a:t>
            </a:r>
            <a:endParaRPr lang="en-US" altLang="ko-KR" sz="3200" dirty="0">
              <a:solidFill>
                <a:srgbClr val="FBFEC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788503"/>
            <a:ext cx="8568952" cy="5736841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915816" y="692696"/>
            <a:ext cx="604867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0042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764704"/>
            <a:ext cx="8712968" cy="576064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altLang="ko-KR" sz="2000" dirty="0" smtClean="0">
              <a:latin typeface="Constantia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[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1] Genitive Case ‘</a:t>
            </a:r>
            <a:r>
              <a:rPr lang="en-US" altLang="ko-KR" sz="2400" i="1" dirty="0" err="1" smtClean="0">
                <a:latin typeface="Constantia" pitchFamily="18" charset="0"/>
                <a:cs typeface="Times New Roman" pitchFamily="18" charset="0"/>
              </a:rPr>
              <a:t>uy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’ 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The generative </a:t>
            </a:r>
            <a:r>
              <a:rPr lang="en-US" altLang="ko-KR" sz="2400" i="1" dirty="0" err="1" smtClean="0">
                <a:latin typeface="Constantia" pitchFamily="18" charset="0"/>
                <a:cs typeface="Times New Roman" pitchFamily="18" charset="0"/>
              </a:rPr>
              <a:t>uy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 tends to disappear after a complement nominal of a verbal noun 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endParaRPr lang="en-US" altLang="ko-KR" sz="2000" dirty="0" smtClean="0">
              <a:latin typeface="Constantia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e.g.   </a:t>
            </a:r>
            <a:r>
              <a:rPr lang="ko-KR" altLang="en-US" sz="2000" dirty="0" smtClean="0">
                <a:latin typeface="Constantia" pitchFamily="18" charset="0"/>
                <a:cs typeface="Times New Roman" pitchFamily="18" charset="0"/>
              </a:rPr>
              <a:t>영화의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/</a:t>
            </a:r>
            <a:r>
              <a:rPr lang="en-US" altLang="ko-KR" sz="2000" dirty="0" err="1">
                <a:latin typeface="Constantia" pitchFamily="18" charset="0"/>
                <a:cs typeface="Times New Roman" pitchFamily="18" charset="0"/>
              </a:rPr>
              <a:t>Ø</a:t>
            </a:r>
            <a:r>
              <a:rPr lang="en-US" altLang="ko-KR" sz="2000" dirty="0">
                <a:latin typeface="Constantia" pitchFamily="18" charset="0"/>
                <a:cs typeface="Times New Roman" pitchFamily="18" charset="0"/>
              </a:rPr>
              <a:t>  </a:t>
            </a:r>
            <a:r>
              <a:rPr lang="ko-KR" altLang="en-US" sz="2000" dirty="0" smtClean="0">
                <a:latin typeface="Constantia" pitchFamily="18" charset="0"/>
                <a:cs typeface="Times New Roman" pitchFamily="18" charset="0"/>
              </a:rPr>
              <a:t>             촬영 </a:t>
            </a:r>
            <a:endParaRPr lang="en-US" altLang="ko-KR" sz="2000" dirty="0">
              <a:latin typeface="Constantia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2000" dirty="0">
                <a:latin typeface="Constantia" pitchFamily="18" charset="0"/>
                <a:cs typeface="Times New Roman" pitchFamily="18" charset="0"/>
              </a:rPr>
              <a:t>      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 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yenghwa-uy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/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Ø</a:t>
            </a:r>
            <a:r>
              <a:rPr lang="ko-KR" altLang="en-US" sz="20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</a:t>
            </a:r>
            <a:r>
              <a:rPr lang="en-US" altLang="ko-KR" sz="2000" dirty="0" err="1">
                <a:latin typeface="Constantia" pitchFamily="18" charset="0"/>
                <a:cs typeface="Times New Roman" pitchFamily="18" charset="0"/>
              </a:rPr>
              <a:t>chwalyeng</a:t>
            </a:r>
            <a:r>
              <a:rPr lang="en-US" altLang="ko-KR" sz="2000" dirty="0">
                <a:latin typeface="Constantia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2000" dirty="0">
                <a:latin typeface="Constantia" pitchFamily="18" charset="0"/>
                <a:cs typeface="Times New Roman" pitchFamily="18" charset="0"/>
              </a:rPr>
              <a:t>      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  Movie-GEN     </a:t>
            </a:r>
            <a:r>
              <a:rPr lang="ko-KR" altLang="en-US" sz="2000" dirty="0" smtClean="0">
                <a:latin typeface="Constantia" pitchFamily="18" charset="0"/>
                <a:cs typeface="Times New Roman" pitchFamily="18" charset="0"/>
              </a:rPr>
              <a:t>   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altLang="ko-KR" sz="2000" dirty="0">
                <a:latin typeface="Constantia" pitchFamily="18" charset="0"/>
                <a:cs typeface="Times New Roman" pitchFamily="18" charset="0"/>
              </a:rPr>
              <a:t>filming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2000" dirty="0">
                <a:latin typeface="Constantia" pitchFamily="18" charset="0"/>
                <a:cs typeface="Times New Roman" pitchFamily="18" charset="0"/>
              </a:rPr>
              <a:t>      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  ‘</a:t>
            </a:r>
            <a:r>
              <a:rPr lang="en-US" altLang="ko-KR" sz="2000" dirty="0">
                <a:latin typeface="Constantia" pitchFamily="18" charset="0"/>
                <a:cs typeface="Times New Roman" pitchFamily="18" charset="0"/>
              </a:rPr>
              <a:t>filming of a movie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Whereas </a:t>
            </a:r>
            <a:r>
              <a:rPr lang="en-US" altLang="ko-KR" sz="2400" i="1" dirty="0" err="1" smtClean="0">
                <a:latin typeface="Constantia" pitchFamily="18" charset="0"/>
                <a:cs typeface="Times New Roman" pitchFamily="18" charset="0"/>
              </a:rPr>
              <a:t>uy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 appears after a subject nominal of a verbal noun </a:t>
            </a:r>
          </a:p>
          <a:p>
            <a:pPr>
              <a:spcBef>
                <a:spcPts val="0"/>
              </a:spcBef>
              <a:buNone/>
            </a:pPr>
            <a:endParaRPr lang="en-US" altLang="ko-KR" sz="20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ko-KR" altLang="en-US" sz="2000" dirty="0" smtClean="0"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e.g. </a:t>
            </a:r>
            <a:r>
              <a:rPr lang="ko-KR" altLang="en-US" sz="2000" dirty="0" smtClean="0">
                <a:latin typeface="Constantia" pitchFamily="18" charset="0"/>
                <a:cs typeface="Times New Roman" pitchFamily="18" charset="0"/>
              </a:rPr>
              <a:t>  존의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/</a:t>
            </a:r>
            <a:r>
              <a:rPr lang="en-US" altLang="ko-KR" sz="2000" baseline="30000" dirty="0">
                <a:latin typeface="Constantia" pitchFamily="18" charset="0"/>
                <a:cs typeface="Times New Roman" pitchFamily="18" charset="0"/>
              </a:rPr>
              <a:t>?</a:t>
            </a:r>
            <a:r>
              <a:rPr lang="en-US" altLang="ko-KR" sz="2000" baseline="30000" dirty="0" smtClean="0">
                <a:latin typeface="Constantia" pitchFamily="18" charset="0"/>
                <a:cs typeface="Times New Roman" pitchFamily="18" charset="0"/>
              </a:rPr>
              <a:t>*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Ø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        </a:t>
            </a:r>
            <a:r>
              <a:rPr lang="ko-KR" altLang="en-US" sz="2000" dirty="0" smtClean="0">
                <a:latin typeface="Constantia" pitchFamily="18" charset="0"/>
                <a:cs typeface="Times New Roman" pitchFamily="18" charset="0"/>
              </a:rPr>
              <a:t>우승 </a:t>
            </a:r>
            <a:endParaRPr lang="en-US" altLang="ko-KR" sz="2000" dirty="0">
              <a:latin typeface="Constantia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2000" dirty="0">
                <a:latin typeface="Constantia" pitchFamily="18" charset="0"/>
                <a:cs typeface="Times New Roman" pitchFamily="18" charset="0"/>
              </a:rPr>
              <a:t>       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John-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uy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/</a:t>
            </a:r>
            <a:r>
              <a:rPr lang="en-US" altLang="ko-KR" sz="2000" baseline="30000" dirty="0">
                <a:latin typeface="Constantia" pitchFamily="18" charset="0"/>
                <a:cs typeface="Times New Roman" pitchFamily="18" charset="0"/>
              </a:rPr>
              <a:t> ?*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Ø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</a:t>
            </a:r>
            <a:r>
              <a:rPr lang="ko-KR" altLang="en-US" sz="2000" dirty="0" smtClean="0"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wusung</a:t>
            </a:r>
            <a:endParaRPr lang="en-US" altLang="ko-KR" sz="2000" dirty="0">
              <a:latin typeface="Constantia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2000" dirty="0">
                <a:latin typeface="Constantia" pitchFamily="18" charset="0"/>
                <a:cs typeface="Times New Roman" pitchFamily="18" charset="0"/>
              </a:rPr>
              <a:t>     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  John-GEN       </a:t>
            </a:r>
            <a:r>
              <a:rPr lang="ko-KR" altLang="en-US" sz="20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winning</a:t>
            </a:r>
            <a:endParaRPr lang="en-US" altLang="ko-KR" sz="2000" dirty="0">
              <a:latin typeface="Constantia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2000" dirty="0">
                <a:latin typeface="Constantia" pitchFamily="18" charset="0"/>
                <a:cs typeface="Times New Roman" pitchFamily="18" charset="0"/>
              </a:rPr>
              <a:t>     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  ‘</a:t>
            </a:r>
            <a:r>
              <a:rPr lang="en-US" altLang="ko-KR" sz="2000" dirty="0">
                <a:latin typeface="Constantia" pitchFamily="18" charset="0"/>
                <a:cs typeface="Times New Roman" pitchFamily="18" charset="0"/>
              </a:rPr>
              <a:t>John’s winning’</a:t>
            </a:r>
            <a:r>
              <a:rPr lang="ko-KR" altLang="en-US" sz="2000" dirty="0">
                <a:latin typeface="Constantia" pitchFamily="18" charset="0"/>
                <a:cs typeface="Times New Roman" pitchFamily="18" charset="0"/>
              </a:rPr>
              <a:t> </a:t>
            </a:r>
            <a:endParaRPr lang="en-US" altLang="ko-KR" sz="2000" dirty="0" smtClean="0">
              <a:latin typeface="Constantia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ko-KR" sz="1800" dirty="0">
              <a:latin typeface="Constantia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endParaRPr lang="en-US" altLang="ko-KR" sz="1800" dirty="0" smtClean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188641"/>
            <a:ext cx="7443787" cy="72008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0" kern="1200">
                <a:gradFill flip="none" rotWithShape="1">
                  <a:gsLst>
                    <a:gs pos="0">
                      <a:schemeClr val="tx2"/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  <a:effectLst>
                  <a:innerShdw blurRad="50800" dist="50800" dir="13500000">
                    <a:srgbClr val="000000">
                      <a:alpha val="80000"/>
                    </a:srgbClr>
                  </a:innerShdw>
                </a:effectLst>
                <a:latin typeface="+mj-ea"/>
                <a:ea typeface="+mj-ea"/>
                <a:cs typeface="HY견고딕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altLang="ko-KR" sz="3200" dirty="0" smtClean="0">
                <a:solidFill>
                  <a:srgbClr val="FBFE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Unpredictable Cases of Particle Ellipsis</a:t>
            </a:r>
            <a:endParaRPr lang="en-US" altLang="ko-KR" sz="3200" dirty="0">
              <a:solidFill>
                <a:srgbClr val="FBFEC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2538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88640"/>
            <a:ext cx="7443787" cy="72008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200" dirty="0" smtClean="0">
                <a:solidFill>
                  <a:srgbClr val="FBFE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Unpredictable Cases of Particle Ellipsis</a:t>
            </a:r>
            <a:endParaRPr lang="en-US" altLang="ko-KR" sz="3200" dirty="0">
              <a:solidFill>
                <a:srgbClr val="FBFEC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908720"/>
            <a:ext cx="8424936" cy="540022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endParaRPr lang="en-US" altLang="ko-KR" sz="1700" dirty="0" smtClean="0">
              <a:latin typeface="Constantia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ko-KR" sz="2200" dirty="0" smtClean="0">
                <a:latin typeface="Constantia" pitchFamily="18" charset="0"/>
                <a:cs typeface="Times New Roman" pitchFamily="18" charset="0"/>
              </a:rPr>
              <a:t>[</a:t>
            </a:r>
            <a:r>
              <a:rPr lang="en-US" altLang="ko-KR" sz="3100" dirty="0" smtClean="0">
                <a:latin typeface="Constantia" pitchFamily="18" charset="0"/>
                <a:cs typeface="Times New Roman" pitchFamily="18" charset="0"/>
              </a:rPr>
              <a:t>2] Particles in Light </a:t>
            </a:r>
            <a:r>
              <a:rPr lang="en-US" altLang="ko-KR" sz="3100" dirty="0">
                <a:latin typeface="Constantia" pitchFamily="18" charset="0"/>
                <a:cs typeface="Times New Roman" pitchFamily="18" charset="0"/>
              </a:rPr>
              <a:t>V</a:t>
            </a:r>
            <a:r>
              <a:rPr lang="en-US" altLang="ko-KR" sz="3100" dirty="0" smtClean="0">
                <a:latin typeface="Constantia" pitchFamily="18" charset="0"/>
                <a:cs typeface="Times New Roman" pitchFamily="18" charset="0"/>
              </a:rPr>
              <a:t>erb </a:t>
            </a:r>
            <a:r>
              <a:rPr lang="en-US" altLang="ko-KR" sz="3100" dirty="0">
                <a:latin typeface="Constantia" pitchFamily="18" charset="0"/>
                <a:cs typeface="Times New Roman" pitchFamily="18" charset="0"/>
              </a:rPr>
              <a:t>C</a:t>
            </a:r>
            <a:r>
              <a:rPr lang="en-US" altLang="ko-KR" sz="3100" dirty="0" smtClean="0">
                <a:latin typeface="Constantia" pitchFamily="18" charset="0"/>
                <a:cs typeface="Times New Roman" pitchFamily="18" charset="0"/>
              </a:rPr>
              <a:t>onstructions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ko-KR" sz="31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altLang="ko-KR" sz="3100" dirty="0">
                <a:latin typeface="Constantia" pitchFamily="18" charset="0"/>
                <a:cs typeface="Times New Roman" pitchFamily="18" charset="0"/>
              </a:rPr>
              <a:t>L</a:t>
            </a:r>
            <a:r>
              <a:rPr lang="en-US" altLang="ko-KR" sz="3100" dirty="0" smtClean="0">
                <a:latin typeface="Constantia" pitchFamily="18" charset="0"/>
                <a:cs typeface="Times New Roman" pitchFamily="18" charset="0"/>
              </a:rPr>
              <a:t>ight </a:t>
            </a:r>
            <a:r>
              <a:rPr lang="en-US" altLang="ko-KR" sz="3100" dirty="0">
                <a:latin typeface="Constantia" pitchFamily="18" charset="0"/>
                <a:cs typeface="Times New Roman" pitchFamily="18" charset="0"/>
              </a:rPr>
              <a:t>verb </a:t>
            </a:r>
            <a:r>
              <a:rPr lang="en-US" altLang="ko-KR" sz="3100" dirty="0" smtClean="0">
                <a:latin typeface="Constantia" pitchFamily="18" charset="0"/>
                <a:cs typeface="Times New Roman" pitchFamily="18" charset="0"/>
              </a:rPr>
              <a:t>constructions:     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ko-KR" sz="3100" dirty="0" smtClean="0">
                <a:latin typeface="Constantia" pitchFamily="18" charset="0"/>
                <a:cs typeface="Times New Roman" pitchFamily="18" charset="0"/>
              </a:rPr>
              <a:t>      Verbal </a:t>
            </a:r>
            <a:r>
              <a:rPr lang="en-US" altLang="ko-KR" sz="3100" dirty="0">
                <a:latin typeface="Constantia" pitchFamily="18" charset="0"/>
                <a:cs typeface="Times New Roman" pitchFamily="18" charset="0"/>
              </a:rPr>
              <a:t>noun + </a:t>
            </a:r>
            <a:r>
              <a:rPr lang="en-US" altLang="ko-KR" sz="3100" dirty="0" smtClean="0">
                <a:latin typeface="Constantia" pitchFamily="18" charset="0"/>
                <a:cs typeface="Times New Roman" pitchFamily="18" charset="0"/>
              </a:rPr>
              <a:t>light verb(</a:t>
            </a:r>
            <a:r>
              <a:rPr lang="en-US" altLang="ko-KR" sz="3100" i="1" dirty="0" err="1" smtClean="0">
                <a:latin typeface="Constantia" pitchFamily="18" charset="0"/>
                <a:cs typeface="Times New Roman" pitchFamily="18" charset="0"/>
              </a:rPr>
              <a:t>hata</a:t>
            </a:r>
            <a:r>
              <a:rPr lang="en-US" altLang="ko-KR" sz="3100" i="1" dirty="0" smtClean="0">
                <a:latin typeface="Constantia" pitchFamily="18" charset="0"/>
                <a:cs typeface="Times New Roman" pitchFamily="18" charset="0"/>
              </a:rPr>
              <a:t>/</a:t>
            </a:r>
            <a:r>
              <a:rPr lang="en-US" altLang="ko-KR" sz="3100" i="1" dirty="0" err="1" smtClean="0">
                <a:latin typeface="Constantia" pitchFamily="18" charset="0"/>
                <a:cs typeface="Times New Roman" pitchFamily="18" charset="0"/>
              </a:rPr>
              <a:t>toyta</a:t>
            </a:r>
            <a:r>
              <a:rPr lang="en-US" altLang="ko-KR" sz="3100" i="1" dirty="0" smtClean="0">
                <a:latin typeface="Constantia" pitchFamily="18" charset="0"/>
                <a:cs typeface="Times New Roman" pitchFamily="18" charset="0"/>
              </a:rPr>
              <a:t>/</a:t>
            </a:r>
            <a:r>
              <a:rPr lang="en-US" altLang="ko-KR" sz="3100" i="1" dirty="0" err="1" smtClean="0">
                <a:latin typeface="Constantia" pitchFamily="18" charset="0"/>
                <a:cs typeface="Times New Roman" pitchFamily="18" charset="0"/>
              </a:rPr>
              <a:t>sikita</a:t>
            </a:r>
            <a:r>
              <a:rPr lang="en-US" altLang="ko-KR" sz="3100" dirty="0">
                <a:latin typeface="Constantia" pitchFamily="18" charset="0"/>
                <a:cs typeface="Times New Roman" pitchFamily="18" charset="0"/>
              </a:rPr>
              <a:t>) </a:t>
            </a:r>
            <a:endParaRPr lang="en-US" altLang="ko-KR" sz="3100" dirty="0" smtClean="0">
              <a:latin typeface="Constantia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ko-KR" sz="2900" dirty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altLang="ko-KR" sz="2900" dirty="0" smtClean="0">
                <a:latin typeface="Constantia" pitchFamily="18" charset="0"/>
                <a:cs typeface="Times New Roman" pitchFamily="18" charset="0"/>
              </a:rPr>
              <a:t>                                                          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ko-KR" sz="2600" i="1" dirty="0" smtClean="0">
                <a:latin typeface="Constantia" pitchFamily="18" charset="0"/>
                <a:cs typeface="Times New Roman" pitchFamily="18" charset="0"/>
              </a:rPr>
              <a:t>e.g. </a:t>
            </a:r>
            <a:r>
              <a:rPr lang="en-US" altLang="ko-KR" sz="2600" i="1" dirty="0" err="1" smtClean="0">
                <a:latin typeface="Constantia" pitchFamily="18" charset="0"/>
                <a:cs typeface="Times New Roman" pitchFamily="18" charset="0"/>
              </a:rPr>
              <a:t>Silhyen</a:t>
            </a: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(accomplishment) + </a:t>
            </a:r>
            <a:r>
              <a:rPr lang="en-US" altLang="ko-KR" sz="2600" i="1" dirty="0" err="1" smtClean="0">
                <a:latin typeface="Constantia" pitchFamily="18" charset="0"/>
                <a:cs typeface="Times New Roman" pitchFamily="18" charset="0"/>
              </a:rPr>
              <a:t>hata</a:t>
            </a:r>
            <a:r>
              <a:rPr lang="en-US" altLang="ko-KR" sz="2600" i="1" dirty="0" smtClean="0">
                <a:latin typeface="Constantia" pitchFamily="18" charset="0"/>
                <a:cs typeface="Times New Roman" pitchFamily="18" charset="0"/>
              </a:rPr>
              <a:t>/</a:t>
            </a:r>
            <a:r>
              <a:rPr lang="en-US" altLang="ko-KR" sz="2600" i="1" dirty="0" err="1" smtClean="0">
                <a:latin typeface="Constantia" pitchFamily="18" charset="0"/>
                <a:cs typeface="Times New Roman" pitchFamily="18" charset="0"/>
              </a:rPr>
              <a:t>toyta</a:t>
            </a:r>
            <a:r>
              <a:rPr lang="en-US" altLang="ko-KR" sz="2600" i="1" dirty="0" smtClean="0">
                <a:latin typeface="Constantia" pitchFamily="18" charset="0"/>
                <a:cs typeface="Times New Roman" pitchFamily="18" charset="0"/>
              </a:rPr>
              <a:t>/</a:t>
            </a:r>
            <a:r>
              <a:rPr lang="en-US" altLang="ko-KR" sz="2600" i="1" dirty="0" err="1" smtClean="0">
                <a:latin typeface="Constantia" pitchFamily="18" charset="0"/>
                <a:cs typeface="Times New Roman" pitchFamily="18" charset="0"/>
              </a:rPr>
              <a:t>sikita</a:t>
            </a:r>
            <a:endParaRPr lang="en-US" altLang="ko-KR" sz="2600" i="1" dirty="0" smtClean="0">
              <a:latin typeface="Constantia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ko-KR" sz="2600" dirty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   (‘accomplish/to be accomplished/to make it accomplish’)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ko-KR" sz="2600" dirty="0" smtClean="0">
              <a:latin typeface="Constantia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altLang="ko-KR" sz="2600" dirty="0" err="1" smtClean="0">
                <a:latin typeface="Constantia" pitchFamily="18" charset="0"/>
                <a:cs typeface="Times New Roman" pitchFamily="18" charset="0"/>
              </a:rPr>
              <a:t>i</a:t>
            </a: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)  </a:t>
            </a:r>
            <a:r>
              <a:rPr lang="en-US" altLang="ko-KR" sz="2600" i="1" dirty="0" err="1" smtClean="0">
                <a:latin typeface="Constantia" pitchFamily="18" charset="0"/>
                <a:cs typeface="Times New Roman" pitchFamily="18" charset="0"/>
              </a:rPr>
              <a:t>Silhyen</a:t>
            </a:r>
            <a:r>
              <a:rPr lang="en-US" altLang="ko-KR" sz="2600" i="1" dirty="0" smtClean="0">
                <a:latin typeface="Constantia" pitchFamily="18" charset="0"/>
                <a:cs typeface="Times New Roman" pitchFamily="18" charset="0"/>
              </a:rPr>
              <a:t>-</a:t>
            </a:r>
            <a:r>
              <a:rPr lang="en-US" altLang="ko-KR" sz="2600" b="1" i="1" dirty="0" smtClean="0">
                <a:latin typeface="Constantia" pitchFamily="18" charset="0"/>
                <a:cs typeface="Times New Roman" pitchFamily="18" charset="0"/>
              </a:rPr>
              <a:t>ul</a:t>
            </a:r>
            <a:r>
              <a:rPr lang="en-US" altLang="ko-KR" sz="2600" i="1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altLang="ko-KR" sz="2600" i="1" dirty="0" err="1" smtClean="0">
                <a:latin typeface="Constantia" pitchFamily="18" charset="0"/>
                <a:cs typeface="Times New Roman" pitchFamily="18" charset="0"/>
              </a:rPr>
              <a:t>hata</a:t>
            </a:r>
            <a:r>
              <a:rPr lang="en-US" altLang="ko-KR" sz="2600" i="1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(accomplishment-OBJ do)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       </a:t>
            </a:r>
            <a:r>
              <a:rPr lang="en-US" altLang="ko-KR" sz="2600" i="1" dirty="0" err="1" smtClean="0">
                <a:latin typeface="Constantia" pitchFamily="18" charset="0"/>
                <a:cs typeface="Times New Roman" pitchFamily="18" charset="0"/>
              </a:rPr>
              <a:t>Silhyen-</a:t>
            </a:r>
            <a:r>
              <a:rPr lang="en-US" altLang="ko-KR" sz="2600" b="1" i="1" dirty="0" err="1" smtClean="0">
                <a:latin typeface="Constantia" pitchFamily="18" charset="0"/>
                <a:cs typeface="Times New Roman" pitchFamily="18" charset="0"/>
              </a:rPr>
              <a:t>i</a:t>
            </a:r>
            <a:r>
              <a:rPr lang="en-US" altLang="ko-KR" sz="2600" i="1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altLang="ko-KR" sz="2600" i="1" dirty="0" err="1" smtClean="0">
                <a:latin typeface="Constantia" pitchFamily="18" charset="0"/>
                <a:cs typeface="Times New Roman" pitchFamily="18" charset="0"/>
              </a:rPr>
              <a:t>toyta</a:t>
            </a:r>
            <a:r>
              <a:rPr lang="en-US" altLang="ko-KR" sz="2600" i="1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(accomplishment-SBJ become)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       </a:t>
            </a:r>
            <a:r>
              <a:rPr lang="en-US" altLang="ko-KR" sz="2600" i="1" dirty="0" err="1" smtClean="0">
                <a:latin typeface="Constantia" pitchFamily="18" charset="0"/>
                <a:cs typeface="Times New Roman" pitchFamily="18" charset="0"/>
              </a:rPr>
              <a:t>Silhyen</a:t>
            </a:r>
            <a:r>
              <a:rPr lang="en-US" altLang="ko-KR" sz="2600" i="1" dirty="0" smtClean="0">
                <a:latin typeface="Constantia" pitchFamily="18" charset="0"/>
                <a:cs typeface="Times New Roman" pitchFamily="18" charset="0"/>
              </a:rPr>
              <a:t>-</a:t>
            </a:r>
            <a:r>
              <a:rPr lang="en-US" altLang="ko-KR" sz="2600" b="1" i="1" dirty="0" smtClean="0">
                <a:latin typeface="Constantia" pitchFamily="18" charset="0"/>
                <a:cs typeface="Times New Roman" pitchFamily="18" charset="0"/>
              </a:rPr>
              <a:t>ul</a:t>
            </a:r>
            <a:r>
              <a:rPr lang="en-US" altLang="ko-KR" sz="2600" i="1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altLang="ko-KR" sz="2600" i="1" dirty="0" err="1" smtClean="0">
                <a:latin typeface="Constantia" pitchFamily="18" charset="0"/>
                <a:cs typeface="Times New Roman" pitchFamily="18" charset="0"/>
              </a:rPr>
              <a:t>sikhita</a:t>
            </a:r>
            <a:r>
              <a:rPr lang="en-US" altLang="ko-KR" sz="2600" i="1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(accomplishment-OBJ make)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q"/>
            </a:pPr>
            <a:endParaRPr lang="en-US" altLang="ko-KR" sz="2600" dirty="0">
              <a:latin typeface="Constantia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  ii) </a:t>
            </a:r>
            <a:r>
              <a:rPr lang="en-US" altLang="ko-KR" sz="2600" baseline="30000" dirty="0" smtClean="0">
                <a:latin typeface="Constantia" pitchFamily="18" charset="0"/>
                <a:cs typeface="Times New Roman" pitchFamily="18" charset="0"/>
              </a:rPr>
              <a:t>? </a:t>
            </a: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John-</a:t>
            </a:r>
            <a:r>
              <a:rPr lang="en-US" altLang="ko-KR" sz="2600" dirty="0" err="1" smtClean="0">
                <a:latin typeface="Constantia" pitchFamily="18" charset="0"/>
                <a:cs typeface="Times New Roman" pitchFamily="18" charset="0"/>
              </a:rPr>
              <a:t>i</a:t>
            </a: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     </a:t>
            </a:r>
            <a:r>
              <a:rPr lang="en-US" altLang="ko-KR" sz="2600" dirty="0" err="1" smtClean="0">
                <a:latin typeface="Constantia" pitchFamily="18" charset="0"/>
                <a:cs typeface="Times New Roman" pitchFamily="18" charset="0"/>
              </a:rPr>
              <a:t>kkum</a:t>
            </a: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-</a:t>
            </a:r>
            <a:r>
              <a:rPr lang="en-US" altLang="ko-KR" sz="2600" b="1" dirty="0" smtClean="0">
                <a:latin typeface="Constantia" pitchFamily="18" charset="0"/>
                <a:cs typeface="Times New Roman" pitchFamily="18" charset="0"/>
              </a:rPr>
              <a:t>ul</a:t>
            </a: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        </a:t>
            </a:r>
            <a:r>
              <a:rPr lang="en-US" altLang="ko-KR" sz="2600" dirty="0" err="1" smtClean="0">
                <a:latin typeface="Constantia" pitchFamily="18" charset="0"/>
                <a:cs typeface="Times New Roman" pitchFamily="18" charset="0"/>
              </a:rPr>
              <a:t>shlhyen</a:t>
            </a: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-</a:t>
            </a:r>
            <a:r>
              <a:rPr lang="en-US" altLang="ko-KR" sz="2600" b="1" dirty="0" smtClean="0">
                <a:latin typeface="Constantia" pitchFamily="18" charset="0"/>
                <a:cs typeface="Times New Roman" pitchFamily="18" charset="0"/>
              </a:rPr>
              <a:t>ul</a:t>
            </a: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                    </a:t>
            </a:r>
            <a:r>
              <a:rPr lang="en-US" altLang="ko-KR" sz="2600" dirty="0" err="1" smtClean="0">
                <a:latin typeface="Constantia" pitchFamily="18" charset="0"/>
                <a:cs typeface="Times New Roman" pitchFamily="18" charset="0"/>
              </a:rPr>
              <a:t>hayssta</a:t>
            </a: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         J-SBJ       dream-OBJ    accomplishment-OBJ  did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        ‘John accomplished his dream’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ko-KR" sz="2900" dirty="0" smtClean="0">
              <a:latin typeface="Constantia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ko-KR" sz="2600" dirty="0" smtClean="0">
              <a:latin typeface="Constant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1323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16632"/>
            <a:ext cx="7443787" cy="9937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200" dirty="0" smtClean="0">
                <a:solidFill>
                  <a:srgbClr val="FBFE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Unpredictable Cases of Particle Ellipsis</a:t>
            </a:r>
            <a:endParaRPr lang="en-US" altLang="ko-KR" sz="3200" dirty="0">
              <a:solidFill>
                <a:srgbClr val="FBFEC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536" y="1124744"/>
            <a:ext cx="8352928" cy="518457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[3]  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Optional Particles with Bound </a:t>
            </a:r>
            <a:r>
              <a:rPr lang="en-US" altLang="ko-KR" sz="2400" dirty="0">
                <a:latin typeface="Constantia" pitchFamily="18" charset="0"/>
                <a:cs typeface="Times New Roman" pitchFamily="18" charset="0"/>
              </a:rPr>
              <a:t>N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ouns (or Defective </a:t>
            </a:r>
            <a:r>
              <a:rPr lang="en-US" altLang="ko-KR" sz="2400" dirty="0">
                <a:latin typeface="Constantia" pitchFamily="18" charset="0"/>
                <a:cs typeface="Times New Roman" pitchFamily="18" charset="0"/>
              </a:rPr>
              <a:t>N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ouns)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Bound nouns tend to combine a certain type of particle. 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2200" i="1" dirty="0" smtClean="0">
                <a:latin typeface="Constantia" pitchFamily="18" charset="0"/>
                <a:cs typeface="Times New Roman" pitchFamily="18" charset="0"/>
              </a:rPr>
              <a:t>     </a:t>
            </a:r>
            <a:r>
              <a:rPr lang="en-US" altLang="ko-KR" sz="2200" i="1" dirty="0" err="1" smtClean="0">
                <a:latin typeface="Constantia" pitchFamily="18" charset="0"/>
                <a:cs typeface="Times New Roman" pitchFamily="18" charset="0"/>
              </a:rPr>
              <a:t>tey</a:t>
            </a:r>
            <a:r>
              <a:rPr lang="en-US" altLang="ko-KR" sz="2200" dirty="0" smtClean="0">
                <a:latin typeface="Constantia" pitchFamily="18" charset="0"/>
                <a:cs typeface="Times New Roman" pitchFamily="18" charset="0"/>
              </a:rPr>
              <a:t> (‘place’), </a:t>
            </a:r>
            <a:r>
              <a:rPr lang="en-US" altLang="ko-KR" sz="2200" i="1" dirty="0" err="1" smtClean="0">
                <a:latin typeface="Constantia" pitchFamily="18" charset="0"/>
                <a:cs typeface="Times New Roman" pitchFamily="18" charset="0"/>
              </a:rPr>
              <a:t>ttay</a:t>
            </a:r>
            <a:r>
              <a:rPr lang="en-US" altLang="ko-KR" sz="2200" dirty="0" smtClean="0">
                <a:latin typeface="Constantia" pitchFamily="18" charset="0"/>
                <a:cs typeface="Times New Roman" pitchFamily="18" charset="0"/>
              </a:rPr>
              <a:t> (‘time’), </a:t>
            </a:r>
            <a:r>
              <a:rPr lang="en-US" altLang="ko-KR" sz="2200" i="1" dirty="0" err="1" smtClean="0">
                <a:latin typeface="Constantia" pitchFamily="18" charset="0"/>
                <a:cs typeface="Times New Roman" pitchFamily="18" charset="0"/>
              </a:rPr>
              <a:t>swu</a:t>
            </a:r>
            <a:r>
              <a:rPr lang="en-US" altLang="ko-KR" sz="2200" dirty="0" smtClean="0">
                <a:latin typeface="Constantia" pitchFamily="18" charset="0"/>
                <a:cs typeface="Times New Roman" pitchFamily="18" charset="0"/>
              </a:rPr>
              <a:t> (‘way’), </a:t>
            </a:r>
            <a:r>
              <a:rPr lang="en-US" altLang="ko-KR" sz="2200" i="1" dirty="0" err="1" smtClean="0">
                <a:latin typeface="Constantia" pitchFamily="18" charset="0"/>
                <a:cs typeface="Times New Roman" pitchFamily="18" charset="0"/>
              </a:rPr>
              <a:t>ke</a:t>
            </a:r>
            <a:r>
              <a:rPr lang="en-US" altLang="ko-KR" sz="2200" i="1" dirty="0" smtClean="0">
                <a:latin typeface="Constantia" pitchFamily="18" charset="0"/>
                <a:cs typeface="Times New Roman" pitchFamily="18" charset="0"/>
              </a:rPr>
              <a:t>(s)</a:t>
            </a:r>
            <a:r>
              <a:rPr lang="en-US" altLang="ko-KR" sz="2200" dirty="0" smtClean="0">
                <a:latin typeface="Constantia" pitchFamily="18" charset="0"/>
                <a:cs typeface="Times New Roman" pitchFamily="18" charset="0"/>
              </a:rPr>
              <a:t> (‘thing’), </a:t>
            </a:r>
            <a:r>
              <a:rPr lang="en-US" altLang="ko-KR" sz="2200" i="1" dirty="0" err="1" smtClean="0">
                <a:latin typeface="Constantia" pitchFamily="18" charset="0"/>
                <a:cs typeface="Times New Roman" pitchFamily="18" charset="0"/>
              </a:rPr>
              <a:t>cwul</a:t>
            </a:r>
            <a:r>
              <a:rPr lang="en-US" altLang="ko-KR" sz="2200" dirty="0" smtClean="0">
                <a:latin typeface="Constantia" pitchFamily="18" charset="0"/>
                <a:cs typeface="Times New Roman" pitchFamily="18" charset="0"/>
              </a:rPr>
              <a:t> (‘way’), </a:t>
            </a:r>
            <a:r>
              <a:rPr lang="en-US" altLang="ko-KR" sz="2200" i="1" dirty="0" smtClean="0">
                <a:latin typeface="Constantia" pitchFamily="18" charset="0"/>
                <a:cs typeface="Times New Roman" pitchFamily="18" charset="0"/>
              </a:rPr>
              <a:t>check</a:t>
            </a:r>
            <a:r>
              <a:rPr lang="en-US" altLang="ko-KR" sz="2200" dirty="0" smtClean="0">
                <a:latin typeface="Constantia" pitchFamily="18" charset="0"/>
                <a:cs typeface="Times New Roman" pitchFamily="18" charset="0"/>
              </a:rPr>
              <a:t> (‘pretense’) etc. 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ko-KR" altLang="en-US" sz="2600" dirty="0" smtClean="0"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e.g</a:t>
            </a:r>
            <a:r>
              <a:rPr lang="en-US" altLang="ko-KR" sz="2200" dirty="0" smtClean="0">
                <a:latin typeface="Constantia" pitchFamily="18" charset="0"/>
                <a:cs typeface="Times New Roman" pitchFamily="18" charset="0"/>
              </a:rPr>
              <a:t>.  </a:t>
            </a:r>
            <a:r>
              <a:rPr lang="ko-KR" altLang="en-US" sz="2200" dirty="0" smtClean="0">
                <a:latin typeface="Constantia" pitchFamily="18" charset="0"/>
                <a:cs typeface="Times New Roman" pitchFamily="18" charset="0"/>
              </a:rPr>
              <a:t>학교</a:t>
            </a:r>
            <a:r>
              <a:rPr lang="en-US" altLang="ko-KR" sz="2200" dirty="0" smtClean="0">
                <a:latin typeface="Constantia" pitchFamily="18" charset="0"/>
                <a:cs typeface="Times New Roman" pitchFamily="18" charset="0"/>
              </a:rPr>
              <a:t>-</a:t>
            </a:r>
            <a:r>
              <a:rPr lang="ko-KR" altLang="en-US" sz="2200" dirty="0" smtClean="0">
                <a:latin typeface="Constantia" pitchFamily="18" charset="0"/>
                <a:cs typeface="Times New Roman" pitchFamily="18" charset="0"/>
              </a:rPr>
              <a:t>에서</a:t>
            </a:r>
            <a:r>
              <a:rPr lang="en-US" altLang="ko-KR" sz="2200" dirty="0" smtClean="0">
                <a:latin typeface="Constantia" pitchFamily="18" charset="0"/>
                <a:cs typeface="Times New Roman" pitchFamily="18" charset="0"/>
              </a:rPr>
              <a:t>     </a:t>
            </a:r>
            <a:r>
              <a:rPr lang="ko-KR" altLang="en-US" sz="2200" dirty="0" smtClean="0">
                <a:latin typeface="Constantia" pitchFamily="18" charset="0"/>
                <a:cs typeface="Times New Roman" pitchFamily="18" charset="0"/>
              </a:rPr>
              <a:t>공부할             </a:t>
            </a:r>
            <a:r>
              <a:rPr lang="ko-KR" altLang="en-US" sz="2200" dirty="0" smtClean="0">
                <a:solidFill>
                  <a:schemeClr val="accent2"/>
                </a:solidFill>
                <a:latin typeface="Constantia" pitchFamily="18" charset="0"/>
                <a:cs typeface="Times New Roman" pitchFamily="18" charset="0"/>
              </a:rPr>
              <a:t>수</a:t>
            </a:r>
            <a:r>
              <a:rPr lang="en-US" altLang="ko-KR" sz="2200" dirty="0" smtClean="0">
                <a:solidFill>
                  <a:schemeClr val="accent2"/>
                </a:solidFill>
                <a:latin typeface="Constantia" pitchFamily="18" charset="0"/>
                <a:cs typeface="Times New Roman" pitchFamily="18" charset="0"/>
              </a:rPr>
              <a:t>(-</a:t>
            </a:r>
            <a:r>
              <a:rPr lang="ko-KR" altLang="en-US" sz="2200" dirty="0" smtClean="0">
                <a:solidFill>
                  <a:schemeClr val="accent2"/>
                </a:solidFill>
                <a:latin typeface="Constantia" pitchFamily="18" charset="0"/>
                <a:cs typeface="Times New Roman" pitchFamily="18" charset="0"/>
              </a:rPr>
              <a:t>가</a:t>
            </a:r>
            <a:r>
              <a:rPr lang="en-US" altLang="ko-KR" sz="2200" dirty="0" smtClean="0">
                <a:solidFill>
                  <a:schemeClr val="accent2"/>
                </a:solidFill>
                <a:latin typeface="Constantia" pitchFamily="18" charset="0"/>
                <a:cs typeface="Times New Roman" pitchFamily="18" charset="0"/>
              </a:rPr>
              <a:t>)</a:t>
            </a:r>
            <a:r>
              <a:rPr lang="ko-KR" altLang="en-US" sz="2200" dirty="0" smtClean="0">
                <a:solidFill>
                  <a:schemeClr val="accent2"/>
                </a:solidFill>
                <a:latin typeface="Constantia" pitchFamily="18" charset="0"/>
                <a:cs typeface="Times New Roman" pitchFamily="18" charset="0"/>
              </a:rPr>
              <a:t>        있다 </a:t>
            </a:r>
            <a:endParaRPr lang="en-US" altLang="ko-KR" sz="2200" dirty="0" smtClean="0">
              <a:solidFill>
                <a:schemeClr val="accent2"/>
              </a:solidFill>
              <a:latin typeface="Constantia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2200" dirty="0" smtClean="0">
                <a:latin typeface="Constantia" pitchFamily="18" charset="0"/>
                <a:cs typeface="Times New Roman" pitchFamily="18" charset="0"/>
              </a:rPr>
              <a:t>           </a:t>
            </a:r>
            <a:r>
              <a:rPr lang="en-US" altLang="ko-KR" sz="2200" dirty="0" err="1" smtClean="0">
                <a:latin typeface="Constantia" pitchFamily="18" charset="0"/>
                <a:cs typeface="Times New Roman" pitchFamily="18" charset="0"/>
              </a:rPr>
              <a:t>hakkyo-eyse</a:t>
            </a:r>
            <a:r>
              <a:rPr lang="en-US" altLang="ko-KR" sz="2200" dirty="0" smtClean="0">
                <a:latin typeface="Constantia" pitchFamily="18" charset="0"/>
                <a:cs typeface="Times New Roman" pitchFamily="18" charset="0"/>
              </a:rPr>
              <a:t>   </a:t>
            </a:r>
            <a:r>
              <a:rPr lang="en-US" altLang="ko-KR" sz="2200" dirty="0" err="1" smtClean="0">
                <a:latin typeface="Constantia" pitchFamily="18" charset="0"/>
                <a:cs typeface="Times New Roman" pitchFamily="18" charset="0"/>
              </a:rPr>
              <a:t>kongpwuha</a:t>
            </a:r>
            <a:r>
              <a:rPr lang="en-US" altLang="ko-KR" sz="2200" dirty="0" smtClean="0">
                <a:latin typeface="Constantia" pitchFamily="18" charset="0"/>
                <a:cs typeface="Times New Roman" pitchFamily="18" charset="0"/>
              </a:rPr>
              <a:t>-l  </a:t>
            </a:r>
            <a:r>
              <a:rPr lang="en-US" altLang="ko-KR" sz="2200" dirty="0" err="1" smtClean="0">
                <a:solidFill>
                  <a:schemeClr val="accent2"/>
                </a:solidFill>
                <a:latin typeface="Constantia" pitchFamily="18" charset="0"/>
                <a:cs typeface="Times New Roman" pitchFamily="18" charset="0"/>
              </a:rPr>
              <a:t>swu</a:t>
            </a:r>
            <a:r>
              <a:rPr lang="en-US" altLang="ko-KR" sz="2200" dirty="0" smtClean="0">
                <a:solidFill>
                  <a:schemeClr val="accent2"/>
                </a:solidFill>
                <a:latin typeface="Constantia" pitchFamily="18" charset="0"/>
                <a:cs typeface="Times New Roman" pitchFamily="18" charset="0"/>
              </a:rPr>
              <a:t>(-ka)     </a:t>
            </a:r>
            <a:r>
              <a:rPr lang="en-US" altLang="ko-KR" sz="2200" dirty="0" err="1" smtClean="0">
                <a:solidFill>
                  <a:schemeClr val="accent2"/>
                </a:solidFill>
                <a:latin typeface="Constantia" pitchFamily="18" charset="0"/>
                <a:cs typeface="Times New Roman" pitchFamily="18" charset="0"/>
              </a:rPr>
              <a:t>issta</a:t>
            </a:r>
            <a:r>
              <a:rPr lang="en-US" altLang="ko-KR" sz="2200" dirty="0" smtClean="0">
                <a:solidFill>
                  <a:schemeClr val="accent2"/>
                </a:solidFill>
                <a:latin typeface="Constantia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2200" dirty="0" smtClean="0">
                <a:latin typeface="Constantia" pitchFamily="18" charset="0"/>
                <a:cs typeface="Times New Roman" pitchFamily="18" charset="0"/>
              </a:rPr>
              <a:t>           school-at        study-REL       way(-SBJ)  exist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sz="2200" dirty="0" smtClean="0">
                <a:latin typeface="Constantia" pitchFamily="18" charset="0"/>
                <a:cs typeface="Times New Roman" pitchFamily="18" charset="0"/>
              </a:rPr>
              <a:t>           ‘It is possible to study at school’ 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ko-KR" sz="2000" dirty="0" smtClean="0">
              <a:latin typeface="Constantia" pitchFamily="18" charset="0"/>
              <a:cs typeface="Times New Roman" pitchFamily="18" charset="0"/>
            </a:endParaRPr>
          </a:p>
          <a:p>
            <a:pPr marL="344488" indent="-344488">
              <a:lnSpc>
                <a:spcPct val="120000"/>
              </a:lnSpc>
              <a:buNone/>
            </a:pPr>
            <a:endParaRPr lang="en-US" sz="200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3618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539552" y="1196753"/>
            <a:ext cx="8208912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indent="-344488">
              <a:lnSpc>
                <a:spcPct val="120000"/>
              </a:lnSpc>
              <a:buNone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[4] Mandatory Non-occurrences of Particles:  Compounds,  Idioms or Formulaic Expressions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200" dirty="0" smtClean="0">
              <a:latin typeface="Constantia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200" dirty="0" smtClean="0">
                <a:latin typeface="Constantia" pitchFamily="18" charset="0"/>
              </a:rPr>
              <a:t>     Noun Compound:</a:t>
            </a:r>
          </a:p>
          <a:p>
            <a:pPr marL="0" indent="0">
              <a:buNone/>
            </a:pPr>
            <a:endParaRPr lang="en-US" sz="2200" dirty="0" smtClean="0">
              <a:latin typeface="Constantia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Constantia" pitchFamily="18" charset="0"/>
              </a:rPr>
              <a:t>	e.g.     [</a:t>
            </a:r>
            <a:r>
              <a:rPr lang="en-US" sz="2200" i="1" dirty="0" err="1" smtClean="0">
                <a:latin typeface="Constantia" pitchFamily="18" charset="0"/>
              </a:rPr>
              <a:t>palcen+</a:t>
            </a:r>
            <a:r>
              <a:rPr lang="en-US" sz="2200" i="1" dirty="0" err="1" smtClean="0">
                <a:solidFill>
                  <a:schemeClr val="accent2"/>
                </a:solidFill>
                <a:latin typeface="Constantia" pitchFamily="18" charset="0"/>
              </a:rPr>
              <a:t>Ø</a:t>
            </a:r>
            <a:r>
              <a:rPr lang="en-US" sz="2200" dirty="0" smtClean="0">
                <a:solidFill>
                  <a:schemeClr val="accent2"/>
                </a:solidFill>
                <a:latin typeface="Constantia" pitchFamily="18" charset="0"/>
              </a:rPr>
              <a:t>(*</a:t>
            </a:r>
            <a:r>
              <a:rPr lang="en-US" sz="2200" i="1" dirty="0" smtClean="0">
                <a:solidFill>
                  <a:schemeClr val="accent2"/>
                </a:solidFill>
                <a:latin typeface="Constantia" pitchFamily="18" charset="0"/>
              </a:rPr>
              <a:t>-</a:t>
            </a:r>
            <a:r>
              <a:rPr lang="en-US" sz="2200" i="1" dirty="0" err="1" smtClean="0">
                <a:solidFill>
                  <a:schemeClr val="accent2"/>
                </a:solidFill>
                <a:latin typeface="Constantia" pitchFamily="18" charset="0"/>
              </a:rPr>
              <a:t>uy</a:t>
            </a:r>
            <a:r>
              <a:rPr lang="en-US" sz="2200" dirty="0" smtClean="0">
                <a:solidFill>
                  <a:schemeClr val="accent2"/>
                </a:solidFill>
                <a:latin typeface="Constantia" pitchFamily="18" charset="0"/>
              </a:rPr>
              <a:t>)</a:t>
            </a:r>
            <a:r>
              <a:rPr lang="en-US" sz="2200" i="1" dirty="0" smtClean="0">
                <a:solidFill>
                  <a:schemeClr val="accent2"/>
                </a:solidFill>
                <a:latin typeface="Constantia" pitchFamily="18" charset="0"/>
              </a:rPr>
              <a:t> </a:t>
            </a:r>
            <a:r>
              <a:rPr lang="en-US" sz="2200" i="1" dirty="0" err="1" smtClean="0">
                <a:latin typeface="Constantia" pitchFamily="18" charset="0"/>
              </a:rPr>
              <a:t>keyhwoyk+Ø</a:t>
            </a:r>
            <a:r>
              <a:rPr lang="en-US" sz="2200" dirty="0" smtClean="0">
                <a:solidFill>
                  <a:schemeClr val="accent2"/>
                </a:solidFill>
                <a:latin typeface="Constantia" pitchFamily="18" charset="0"/>
              </a:rPr>
              <a:t>(*</a:t>
            </a:r>
            <a:r>
              <a:rPr lang="en-US" sz="2200" i="1" dirty="0" smtClean="0">
                <a:solidFill>
                  <a:schemeClr val="accent2"/>
                </a:solidFill>
                <a:latin typeface="Constantia" pitchFamily="18" charset="0"/>
              </a:rPr>
              <a:t>-</a:t>
            </a:r>
            <a:r>
              <a:rPr lang="en-US" sz="2200" i="1" dirty="0" err="1" smtClean="0">
                <a:solidFill>
                  <a:schemeClr val="accent2"/>
                </a:solidFill>
                <a:latin typeface="Constantia" pitchFamily="18" charset="0"/>
              </a:rPr>
              <a:t>uy</a:t>
            </a:r>
            <a:r>
              <a:rPr lang="en-US" sz="2200" dirty="0" smtClean="0">
                <a:latin typeface="Constantia" pitchFamily="18" charset="0"/>
              </a:rPr>
              <a:t>)</a:t>
            </a:r>
            <a:r>
              <a:rPr lang="en-US" sz="2200" i="1" dirty="0" smtClean="0">
                <a:latin typeface="Constantia" pitchFamily="18" charset="0"/>
              </a:rPr>
              <a:t>  </a:t>
            </a:r>
            <a:r>
              <a:rPr lang="en-US" sz="2200" i="1" dirty="0" err="1" smtClean="0">
                <a:latin typeface="Constantia" pitchFamily="18" charset="0"/>
              </a:rPr>
              <a:t>pokose</a:t>
            </a:r>
            <a:r>
              <a:rPr lang="en-US" sz="2200" dirty="0" smtClean="0">
                <a:latin typeface="Constantia" pitchFamily="18" charset="0"/>
              </a:rPr>
              <a:t>] </a:t>
            </a:r>
          </a:p>
          <a:p>
            <a:pPr marL="0" indent="0">
              <a:buNone/>
            </a:pPr>
            <a:r>
              <a:rPr lang="en-US" sz="2200" dirty="0" smtClean="0">
                <a:latin typeface="Constantia" pitchFamily="18" charset="0"/>
              </a:rPr>
              <a:t>           </a:t>
            </a:r>
            <a:r>
              <a:rPr lang="en-US" sz="2200" dirty="0">
                <a:latin typeface="Constantia" pitchFamily="18" charset="0"/>
              </a:rPr>
              <a:t> </a:t>
            </a:r>
            <a:r>
              <a:rPr lang="en-US" sz="2200" dirty="0" smtClean="0">
                <a:latin typeface="Constantia" pitchFamily="18" charset="0"/>
              </a:rPr>
              <a:t>               'development    plan                          report'. </a:t>
            </a:r>
            <a:endParaRPr lang="en-US" altLang="ko-KR" sz="22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 i="1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sz="2200" i="1" dirty="0" smtClean="0">
                <a:latin typeface="Constantia" pitchFamily="18" charset="0"/>
              </a:rPr>
              <a:t>     </a:t>
            </a:r>
            <a:r>
              <a:rPr lang="en-US" sz="2200" dirty="0" smtClean="0">
                <a:latin typeface="Constantia" pitchFamily="18" charset="0"/>
              </a:rPr>
              <a:t>Formulaic Expressions:</a:t>
            </a:r>
          </a:p>
          <a:p>
            <a:pPr>
              <a:buNone/>
            </a:pPr>
            <a:endParaRPr lang="en-US" sz="22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Constantia" pitchFamily="18" charset="0"/>
              </a:rPr>
              <a:t>	e.g.     </a:t>
            </a:r>
            <a:r>
              <a:rPr lang="en-US" sz="2200" i="1" dirty="0" err="1" smtClean="0">
                <a:latin typeface="Constantia" pitchFamily="18" charset="0"/>
              </a:rPr>
              <a:t>kes</a:t>
            </a:r>
            <a:r>
              <a:rPr lang="en-US" sz="2200" i="1" dirty="0" smtClean="0">
                <a:latin typeface="Constantia" pitchFamily="18" charset="0"/>
              </a:rPr>
              <a:t>-</a:t>
            </a:r>
            <a:r>
              <a:rPr lang="en-US" sz="2200" i="1" dirty="0" smtClean="0">
                <a:solidFill>
                  <a:schemeClr val="accent2"/>
                </a:solidFill>
                <a:latin typeface="Constantia" pitchFamily="18" charset="0"/>
              </a:rPr>
              <a:t>(*</a:t>
            </a:r>
            <a:r>
              <a:rPr lang="en-US" sz="2200" i="1" dirty="0" err="1" smtClean="0">
                <a:solidFill>
                  <a:schemeClr val="accent2"/>
                </a:solidFill>
                <a:latin typeface="Constantia" pitchFamily="18" charset="0"/>
              </a:rPr>
              <a:t>kwa</a:t>
            </a:r>
            <a:r>
              <a:rPr lang="en-US" sz="2200" i="1" dirty="0" smtClean="0">
                <a:solidFill>
                  <a:schemeClr val="accent2"/>
                </a:solidFill>
                <a:latin typeface="Constantia" pitchFamily="18" charset="0"/>
              </a:rPr>
              <a:t>)</a:t>
            </a:r>
            <a:r>
              <a:rPr lang="en-US" sz="2200" i="1" dirty="0" smtClean="0">
                <a:latin typeface="Constantia" pitchFamily="18" charset="0"/>
              </a:rPr>
              <a:t>+ </a:t>
            </a:r>
            <a:r>
              <a:rPr lang="en-US" sz="2200" i="1" dirty="0" err="1" smtClean="0">
                <a:latin typeface="Constantia" pitchFamily="18" charset="0"/>
              </a:rPr>
              <a:t>kathta</a:t>
            </a:r>
            <a:r>
              <a:rPr lang="en-US" sz="2200" dirty="0" smtClean="0">
                <a:latin typeface="Constantia" pitchFamily="18" charset="0"/>
              </a:rPr>
              <a:t> (thing-(*with) + similar) 'seem‘</a:t>
            </a:r>
          </a:p>
          <a:p>
            <a:pPr>
              <a:buNone/>
            </a:pPr>
            <a:r>
              <a:rPr lang="en-US" sz="2200" dirty="0" smtClean="0">
                <a:latin typeface="Constantia" pitchFamily="18" charset="0"/>
              </a:rPr>
              <a:t>                         </a:t>
            </a:r>
            <a:r>
              <a:rPr lang="en-US" sz="2200" i="1" dirty="0" err="1" smtClean="0">
                <a:latin typeface="Constantia" pitchFamily="18" charset="0"/>
              </a:rPr>
              <a:t>ke</a:t>
            </a:r>
            <a:r>
              <a:rPr lang="en-US" sz="2200" i="1" dirty="0" smtClean="0">
                <a:latin typeface="Constantia" pitchFamily="18" charset="0"/>
              </a:rPr>
              <a:t>-</a:t>
            </a:r>
            <a:r>
              <a:rPr lang="en-US" sz="2200" i="1" dirty="0" smtClean="0">
                <a:solidFill>
                  <a:schemeClr val="accent2"/>
                </a:solidFill>
                <a:latin typeface="Constantia" pitchFamily="18" charset="0"/>
              </a:rPr>
              <a:t>Ø</a:t>
            </a:r>
            <a:r>
              <a:rPr lang="en-US" sz="2200" i="1" dirty="0" smtClean="0">
                <a:latin typeface="Constantia" pitchFamily="18" charset="0"/>
              </a:rPr>
              <a:t> + </a:t>
            </a:r>
            <a:r>
              <a:rPr lang="en-US" sz="2200" i="1" dirty="0" err="1" smtClean="0">
                <a:latin typeface="Constantia" pitchFamily="18" charset="0"/>
              </a:rPr>
              <a:t>aniya</a:t>
            </a:r>
            <a:r>
              <a:rPr lang="en-US" sz="2200" i="1" dirty="0" smtClean="0">
                <a:latin typeface="Constantia" pitchFamily="18" charset="0"/>
              </a:rPr>
              <a:t> </a:t>
            </a:r>
            <a:r>
              <a:rPr lang="en-US" sz="2200" dirty="0" smtClean="0">
                <a:latin typeface="Constantia" pitchFamily="18" charset="0"/>
              </a:rPr>
              <a:t>(thing + isn't) 'isn't it?‘</a:t>
            </a:r>
          </a:p>
          <a:p>
            <a:pPr>
              <a:buNone/>
            </a:pPr>
            <a:r>
              <a:rPr lang="en-US" sz="2200" dirty="0" smtClean="0">
                <a:latin typeface="Constantia" pitchFamily="18" charset="0"/>
              </a:rPr>
              <a:t>                         </a:t>
            </a:r>
            <a:r>
              <a:rPr lang="en-US" sz="2200" i="1" dirty="0" smtClean="0">
                <a:latin typeface="Constantia" pitchFamily="18" charset="0"/>
              </a:rPr>
              <a:t>ne</a:t>
            </a:r>
            <a:r>
              <a:rPr lang="en-US" sz="2200" dirty="0" smtClean="0">
                <a:latin typeface="Constantia" pitchFamily="18" charset="0"/>
              </a:rPr>
              <a:t>-</a:t>
            </a:r>
            <a:r>
              <a:rPr lang="en-US" sz="2200" i="1" dirty="0" smtClean="0">
                <a:solidFill>
                  <a:schemeClr val="accent2"/>
                </a:solidFill>
                <a:latin typeface="Constantia" pitchFamily="18" charset="0"/>
              </a:rPr>
              <a:t>Ø</a:t>
            </a:r>
            <a:r>
              <a:rPr lang="en-US" sz="2200" i="1" dirty="0" smtClean="0">
                <a:latin typeface="Constantia" pitchFamily="18" charset="0"/>
              </a:rPr>
              <a:t> + </a:t>
            </a:r>
            <a:r>
              <a:rPr lang="en-US" sz="2200" i="1" dirty="0" err="1" smtClean="0">
                <a:latin typeface="Constantia" pitchFamily="18" charset="0"/>
              </a:rPr>
              <a:t>ttaymwun</a:t>
            </a:r>
            <a:r>
              <a:rPr lang="en-US" sz="2200" dirty="0" smtClean="0">
                <a:latin typeface="Constantia" pitchFamily="18" charset="0"/>
              </a:rPr>
              <a:t> (N+ reason) ‘because of you’ etc. </a:t>
            </a:r>
          </a:p>
          <a:p>
            <a:pPr>
              <a:lnSpc>
                <a:spcPct val="90000"/>
              </a:lnSpc>
              <a:buNone/>
            </a:pPr>
            <a:endParaRPr lang="en-US" sz="2200" dirty="0" smtClean="0">
              <a:latin typeface="Constantia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116632"/>
            <a:ext cx="7443787" cy="993775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rgbClr val="FBFE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Unpredictable Cases of Particle Ellipsis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srgbClr val="FBFEC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슬라이드 번호 개체 틀 5"/>
          <p:cNvSpPr txBox="1">
            <a:spLocks/>
          </p:cNvSpPr>
          <p:nvPr/>
        </p:nvSpPr>
        <p:spPr bwMode="auto">
          <a:xfrm>
            <a:off x="4139952" y="6309320"/>
            <a:ext cx="1114404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>
                    <a:tint val="95000"/>
                  </a:schemeClr>
                </a:solidFill>
                <a:latin typeface="굴림" pitchFamily="50" charset="-127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+mn-cs"/>
              </a:defRPr>
            </a:lvl9pPr>
          </a:lstStyle>
          <a:p>
            <a:fld id="{B1103253-44B3-4DE3-BCA6-E00D39F8ABC7}" type="slidenum">
              <a:rPr lang="en-US" altLang="ko-KR" smtClean="0">
                <a:latin typeface="Times New Roman" pitchFamily="18" charset="0"/>
                <a:cs typeface="Times New Roman" pitchFamily="18" charset="0"/>
              </a:rPr>
              <a:pPr/>
              <a:t>17</a:t>
            </a:fld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60649"/>
            <a:ext cx="7443787" cy="720079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200" dirty="0" smtClean="0">
                <a:solidFill>
                  <a:srgbClr val="FBFE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Annotation Features for Bare Nominals </a:t>
            </a:r>
            <a:endParaRPr lang="en-US" altLang="ko-KR" sz="3200" dirty="0">
              <a:solidFill>
                <a:srgbClr val="FBFEC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536" y="980728"/>
            <a:ext cx="8352928" cy="554424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Arial" pitchFamily="34" charset="0"/>
              <a:buChar char="•"/>
              <a:tabLst>
                <a:tab pos="685800" algn="l"/>
              </a:tabLst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  <a:tabLst>
                <a:tab pos="685800" algn="l"/>
              </a:tabLst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L: Non-occurrence of a particle in light verb constructions</a:t>
            </a:r>
          </a:p>
          <a:p>
            <a:pPr marL="457200" indent="-457200">
              <a:buFont typeface="Arial" pitchFamily="34" charset="0"/>
              <a:buChar char="•"/>
              <a:tabLst>
                <a:tab pos="685800" algn="l"/>
              </a:tabLst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N: Non-occurrence of a particle after a nominal that forms a 	 compound with the following nominal </a:t>
            </a:r>
          </a:p>
          <a:p>
            <a:pPr marL="457200" indent="-457200">
              <a:buFont typeface="Arial" pitchFamily="34" charset="0"/>
              <a:buChar char="•"/>
              <a:tabLst>
                <a:tab pos="685800" algn="l"/>
              </a:tabLst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E: Non-occurrence of a particle based upon lexical or   		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morpho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-syntactic constraints </a:t>
            </a:r>
          </a:p>
          <a:p>
            <a:pPr marL="457200" indent="-457200">
              <a:buFont typeface="Arial" pitchFamily="34" charset="0"/>
              <a:buChar char="•"/>
              <a:tabLst>
                <a:tab pos="685800" algn="l"/>
              </a:tabLst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  <a:tabLst>
                <a:tab pos="685800" algn="l"/>
              </a:tabLst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P: Predicate nominals combining with copula </a:t>
            </a:r>
            <a:r>
              <a:rPr lang="en-US" altLang="ko-KR" sz="2400" i="1" dirty="0" err="1" smtClean="0">
                <a:latin typeface="Times New Roman" pitchFamily="18" charset="0"/>
                <a:cs typeface="Times New Roman" pitchFamily="18" charset="0"/>
              </a:rPr>
              <a:t>ita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. It also marks  	a nominal standing alone without </a:t>
            </a:r>
            <a:r>
              <a:rPr lang="en-US" altLang="ko-KR" sz="2400" i="1" dirty="0" err="1" smtClean="0">
                <a:latin typeface="Times New Roman" pitchFamily="18" charset="0"/>
                <a:cs typeface="Times New Roman" pitchFamily="18" charset="0"/>
              </a:rPr>
              <a:t>ita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, as answering utterance  </a:t>
            </a:r>
          </a:p>
          <a:p>
            <a:pPr marL="457200" indent="-457200">
              <a:buFont typeface="Arial" pitchFamily="34" charset="0"/>
              <a:buChar char="•"/>
              <a:tabLst>
                <a:tab pos="685800" algn="l"/>
              </a:tabLst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ER: Errors including a repeated nominal by mistake or an 	    incomplete utterance </a:t>
            </a:r>
          </a:p>
        </p:txBody>
      </p:sp>
    </p:spTree>
    <p:extLst>
      <p:ext uri="{BB962C8B-B14F-4D97-AF65-F5344CB8AC3E}">
        <p14:creationId xmlns:p14="http://schemas.microsoft.com/office/powerpoint/2010/main" xmlns="" val="3108998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19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88640"/>
            <a:ext cx="8964488" cy="9937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200" dirty="0" smtClean="0">
                <a:solidFill>
                  <a:srgbClr val="FBFE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Annotating Particle Ellipsis</a:t>
            </a:r>
            <a:endParaRPr lang="en-US" altLang="ko-KR" sz="2400" dirty="0">
              <a:solidFill>
                <a:srgbClr val="FBFEC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1340769"/>
            <a:ext cx="8820472" cy="43924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Annotation </a:t>
            </a:r>
            <a:r>
              <a:rPr lang="en-US" altLang="ko-KR" sz="2400" dirty="0">
                <a:latin typeface="Constantia" pitchFamily="18" charset="0"/>
                <a:cs typeface="Times New Roman" pitchFamily="18" charset="0"/>
              </a:rPr>
              <a:t>Principles of missing 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particles: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AutoNum type="arabicParenR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Annotate only obligatory case particles and conjunctive particles but exclude auxiliary (discourse/modal ) particles.  </a:t>
            </a:r>
          </a:p>
          <a:p>
            <a:pPr marL="457200" indent="-457200">
              <a:lnSpc>
                <a:spcPct val="90000"/>
              </a:lnSpc>
              <a:buAutoNum type="arabicParenR"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AutoNum type="arabicParenR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Instead of selecting a single best particle, present a set of multiple candidate without preference ranking. (Lee et al. 2012)</a:t>
            </a:r>
          </a:p>
          <a:p>
            <a:pPr marL="457200" indent="-457200">
              <a:lnSpc>
                <a:spcPct val="90000"/>
              </a:lnSpc>
              <a:buAutoNum type="arabicParenR"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AutoNum type="arabicParenR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Annotate stacked particles as single units without separating them into smaller particles. </a:t>
            </a:r>
          </a:p>
        </p:txBody>
      </p:sp>
    </p:spTree>
    <p:extLst>
      <p:ext uri="{BB962C8B-B14F-4D97-AF65-F5344CB8AC3E}">
        <p14:creationId xmlns:p14="http://schemas.microsoft.com/office/powerpoint/2010/main" xmlns="" val="1190792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88640"/>
            <a:ext cx="7443787" cy="7920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Goals of Study</a:t>
            </a:r>
            <a:endParaRPr lang="en-US" altLang="ko-KR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1124744"/>
            <a:ext cx="8352928" cy="52562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altLang="ko-K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it-IT" sz="2400" dirty="0" smtClean="0">
                <a:latin typeface="Constantia" pitchFamily="18" charset="0"/>
              </a:rPr>
              <a:t>Provide a novel scheme for </a:t>
            </a:r>
            <a:r>
              <a:rPr lang="en-US" sz="2400" dirty="0" smtClean="0">
                <a:latin typeface="Constantia" pitchFamily="18" charset="0"/>
              </a:rPr>
              <a:t>annotating the Korean particles while determining relevant issues of annotation and providing solutions. </a:t>
            </a: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Constantia" pitchFamily="18" charset="0"/>
              </a:rPr>
              <a:t>Evaluate how register variation contributes to the distributions of Korean particles</a:t>
            </a: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Constantia" pitchFamily="18" charset="0"/>
              </a:rPr>
              <a:t>Identify some linguistic factors involving particle ellipsis.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Provide useful resources for linguistic analysis, Korean language learning, and NPL processing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20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88641"/>
            <a:ext cx="7443787" cy="86409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200" dirty="0" smtClean="0">
                <a:solidFill>
                  <a:srgbClr val="FBFE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Inter-Annotator Agreement</a:t>
            </a:r>
            <a:endParaRPr lang="en-US" altLang="ko-KR" sz="3200" dirty="0">
              <a:solidFill>
                <a:srgbClr val="FBFEC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1340768"/>
            <a:ext cx="8352928" cy="50403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5,000 </a:t>
            </a:r>
            <a:r>
              <a:rPr lang="en-US" altLang="ko-KR" sz="2400" i="1" dirty="0" err="1" smtClean="0">
                <a:latin typeface="Constantia" pitchFamily="18" charset="0"/>
                <a:cs typeface="Times New Roman" pitchFamily="18" charset="0"/>
              </a:rPr>
              <a:t>Ecel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 corpus with 466 </a:t>
            </a:r>
            <a:r>
              <a:rPr lang="en-US" altLang="ko-KR" sz="2400" dirty="0">
                <a:latin typeface="Constantia" pitchFamily="18" charset="0"/>
                <a:cs typeface="Times New Roman" pitchFamily="18" charset="0"/>
              </a:rPr>
              <a:t>nominals that appear without 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particles</a:t>
            </a:r>
            <a:b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</a:b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Two experienced annotators; manually annotated the data separately and cross-examined each other’s annotation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Agreement = 91.23</a:t>
            </a:r>
            <a:r>
              <a:rPr lang="en-US" altLang="ko-KR" sz="2400" dirty="0">
                <a:latin typeface="Constantia" pitchFamily="18" charset="0"/>
                <a:cs typeface="Times New Roman" pitchFamily="18" charset="0"/>
              </a:rPr>
              <a:t>% for the specific particles (Cohen’s Kappa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): </a:t>
            </a:r>
          </a:p>
          <a:p>
            <a:pPr>
              <a:lnSpc>
                <a:spcPct val="90000"/>
              </a:lnSpc>
              <a:buNone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Reasons for high agreement:</a:t>
            </a:r>
          </a:p>
          <a:p>
            <a:pPr>
              <a:lnSpc>
                <a:spcPct val="90000"/>
              </a:lnSpc>
              <a:buNone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     Highly-trained annotators &amp; a stable set of guidelines  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>
              <a:latin typeface="Constantia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     </a:t>
            </a:r>
            <a:endParaRPr lang="en-US" altLang="ko-KR" sz="2400" dirty="0">
              <a:latin typeface="Constantia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4201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21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0"/>
            <a:ext cx="7443787" cy="9937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200" dirty="0" smtClean="0">
                <a:solidFill>
                  <a:srgbClr val="FBFE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Corpus Analysis</a:t>
            </a:r>
            <a:endParaRPr lang="en-US" altLang="ko-KR" sz="3200" dirty="0">
              <a:solidFill>
                <a:srgbClr val="FBFEC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-1" y="764704"/>
            <a:ext cx="9144001" cy="561662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altLang="ko-K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358805"/>
              </p:ext>
            </p:extLst>
          </p:nvPr>
        </p:nvGraphicFramePr>
        <p:xfrm>
          <a:off x="502216" y="1164806"/>
          <a:ext cx="8208912" cy="5144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/>
                <a:gridCol w="1656184"/>
                <a:gridCol w="762774"/>
                <a:gridCol w="871743"/>
                <a:gridCol w="799098"/>
                <a:gridCol w="799098"/>
                <a:gridCol w="871743"/>
              </a:tblGrid>
              <a:tr h="304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Spoken Corpora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 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E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M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D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L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Total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04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Particle Realization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 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2081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2853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3334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3672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11940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Predicate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Nominals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 (P)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 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741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590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742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757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2830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116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Zero  Particles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Ellipsis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843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395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237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185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1660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622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Compounds (N)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320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297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350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411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1378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Optional (E)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796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735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841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802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3174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Light Verb (L)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308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190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482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410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1390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Vocative (V)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24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3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6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20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53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2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Errors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 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82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36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41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43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202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Written Corpora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 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PE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N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P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A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Total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040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Particle Realization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 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4707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4715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4603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4928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18953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Predicate Nominals (P)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 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593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600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393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612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2197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00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Zero Particles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Ellipsis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98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86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165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12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361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678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Compounds (N)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406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104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1941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728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3179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Optional (E)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996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1125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1492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712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4325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00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Light Verb (L)</a:t>
                      </a:r>
                      <a:endParaRPr lang="ko-KR" sz="160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361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437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965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917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Times New Roman" pitchFamily="18" charset="0"/>
                        </a:rPr>
                        <a:t>2680</a:t>
                      </a:r>
                      <a:endParaRPr lang="ko-KR" sz="1600" dirty="0"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7812360" y="2060848"/>
            <a:ext cx="93610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6"/>
          <p:cNvSpPr/>
          <p:nvPr/>
        </p:nvSpPr>
        <p:spPr>
          <a:xfrm>
            <a:off x="7812360" y="1484784"/>
            <a:ext cx="93610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6"/>
          <p:cNvSpPr/>
          <p:nvPr/>
        </p:nvSpPr>
        <p:spPr>
          <a:xfrm>
            <a:off x="7812360" y="5013176"/>
            <a:ext cx="93610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6"/>
          <p:cNvSpPr/>
          <p:nvPr/>
        </p:nvSpPr>
        <p:spPr>
          <a:xfrm>
            <a:off x="7812360" y="4365104"/>
            <a:ext cx="93610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61251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22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88640"/>
            <a:ext cx="8820472" cy="9937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200" dirty="0" smtClean="0">
                <a:solidFill>
                  <a:srgbClr val="FBFE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dirty="0" smtClean="0">
                <a:solidFill>
                  <a:srgbClr val="FBFE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Particle Realization vs. Ellipsis </a:t>
            </a:r>
            <a:endParaRPr lang="en-US" altLang="ko-KR" sz="3200" dirty="0">
              <a:solidFill>
                <a:srgbClr val="FBFEC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433513" y="1268413"/>
            <a:ext cx="7710487" cy="504031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altLang="ko-K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3933138"/>
              </p:ext>
            </p:extLst>
          </p:nvPr>
        </p:nvGraphicFramePr>
        <p:xfrm>
          <a:off x="467544" y="1556792"/>
          <a:ext cx="7992888" cy="4248473"/>
        </p:xfrm>
        <a:graphic>
          <a:graphicData uri="http://schemas.openxmlformats.org/drawingml/2006/table">
            <a:tbl>
              <a:tblPr/>
              <a:tblGrid>
                <a:gridCol w="1348208"/>
                <a:gridCol w="1604120"/>
                <a:gridCol w="1374097"/>
                <a:gridCol w="1319927"/>
                <a:gridCol w="1154692"/>
                <a:gridCol w="1191844"/>
              </a:tblGrid>
              <a:tr h="6165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Spoken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Conversation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Monologue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Discussion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Lecture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Total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9282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Realized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71%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88%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93%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95%</a:t>
                      </a:r>
                      <a:endParaRPr lang="en-US" sz="18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88%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7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Ellipsis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29%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12%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7%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5%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12%</a:t>
                      </a:r>
                      <a:endParaRPr lang="en-US" sz="18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7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Written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C8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Essay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C8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Novel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C8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News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C8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Academic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C8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Total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C874"/>
                    </a:solidFill>
                  </a:tcPr>
                </a:tc>
              </a:tr>
              <a:tr h="9282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Realized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98%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98%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97%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99.7%</a:t>
                      </a:r>
                      <a:endParaRPr lang="en-US" sz="18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98%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7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Ellipsis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2%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2%</a:t>
                      </a:r>
                      <a:endParaRPr lang="en-US" sz="18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3%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0.3%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2%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7596336" y="2420888"/>
            <a:ext cx="576064" cy="122413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7596336" y="4437112"/>
            <a:ext cx="576064" cy="129614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0679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1228110"/>
            <a:ext cx="889248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4488" marR="0" lvl="0" indent="-344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altLang="ko-KR" sz="2400" dirty="0" smtClean="0">
                <a:latin typeface="Constantia" pitchFamily="18" charset="0"/>
                <a:ea typeface="맑은 고딕" pitchFamily="50" charset="-127"/>
                <a:cs typeface="Times New Roman" pitchFamily="18" charset="0"/>
              </a:rPr>
              <a:t>Low c</a:t>
            </a: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맑은 고딕" pitchFamily="50" charset="-127"/>
                <a:cs typeface="Times New Roman" pitchFamily="18" charset="0"/>
              </a:rPr>
              <a:t>ase ellipsis rates</a:t>
            </a:r>
            <a:r>
              <a:rPr kumimoji="0" lang="en-US" altLang="ko-K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맑은 고딕" pitchFamily="50" charset="-127"/>
                <a:cs typeface="Times New Roman" pitchFamily="18" charset="0"/>
              </a:rPr>
              <a:t> across two corpora</a:t>
            </a:r>
          </a:p>
          <a:p>
            <a:pPr marL="344488" marR="0" lvl="0" indent="-344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altLang="ko-K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ea typeface="맑은 고딕" pitchFamily="50" charset="-127"/>
              <a:cs typeface="Times New Roman" pitchFamily="18" charset="0"/>
            </a:endParaRPr>
          </a:p>
          <a:p>
            <a:pPr marL="344488" marR="0" lvl="0" indent="-344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맑은 고딕" pitchFamily="50" charset="-127"/>
                <a:cs typeface="Times New Roman" pitchFamily="18" charset="0"/>
              </a:rPr>
              <a:t>Significant difference between the spoken and the written corpora (χ</a:t>
            </a:r>
            <a:r>
              <a:rPr kumimoji="0" lang="en-US" altLang="ko-KR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맑은 고딕" pitchFamily="50" charset="-127"/>
                <a:cs typeface="Times New Roman" pitchFamily="18" charset="0"/>
              </a:rPr>
              <a:t>2</a:t>
            </a: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맑은 고딕" pitchFamily="50" charset="-127"/>
                <a:cs typeface="Times New Roman" pitchFamily="18" charset="0"/>
              </a:rPr>
              <a:t>=851.78, p &lt;.001)</a:t>
            </a:r>
          </a:p>
          <a:p>
            <a:pPr marL="344488" marR="0" lvl="0" indent="-3444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altLang="ko-K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ea typeface="맑은 고딕" pitchFamily="50" charset="-127"/>
              <a:cs typeface="Times New Roman" pitchFamily="18" charset="0"/>
            </a:endParaRPr>
          </a:p>
          <a:p>
            <a:pPr marL="344488" lvl="0" indent="-344488" latinLnBrk="0">
              <a:buFont typeface="Arial" pitchFamily="34" charset="0"/>
              <a:buChar char="•"/>
            </a:pPr>
            <a:r>
              <a:rPr lang="en-US" sz="2400" dirty="0" smtClean="0">
                <a:latin typeface="Constantia" pitchFamily="18" charset="0"/>
              </a:rPr>
              <a:t>Significant genre factor:</a:t>
            </a:r>
          </a:p>
          <a:p>
            <a:pPr marL="344488" lvl="0" indent="-344488" latinLnBrk="0"/>
            <a:r>
              <a:rPr lang="en-US" sz="2400" dirty="0" smtClean="0">
                <a:latin typeface="Constantia" pitchFamily="18" charset="0"/>
              </a:rPr>
              <a:t>     Particle ellipsis in everyday conversations is significantly more frequent than in monologues, debates, or lectures using a </a:t>
            </a:r>
            <a:r>
              <a:rPr lang="en-US" sz="2400" dirty="0" err="1" smtClean="0">
                <a:latin typeface="Constantia" pitchFamily="18" charset="0"/>
              </a:rPr>
              <a:t>Bonferroni</a:t>
            </a:r>
            <a:r>
              <a:rPr lang="en-US" sz="2400" dirty="0" smtClean="0">
                <a:latin typeface="Constantia" pitchFamily="18" charset="0"/>
              </a:rPr>
              <a:t> adjusted alpha level of .008 per comparison (.05/6). (χ</a:t>
            </a:r>
            <a:r>
              <a:rPr lang="en-US" sz="2400" baseline="30000" dirty="0" smtClean="0">
                <a:latin typeface="Constantia" pitchFamily="18" charset="0"/>
              </a:rPr>
              <a:t>2</a:t>
            </a:r>
            <a:r>
              <a:rPr lang="en-US" sz="2400" dirty="0" smtClean="0">
                <a:latin typeface="Constantia" pitchFamily="18" charset="0"/>
              </a:rPr>
              <a:t>(1)=266.64, p&lt;.001; χ</a:t>
            </a:r>
            <a:r>
              <a:rPr lang="en-US" sz="2400" baseline="30000" dirty="0" smtClean="0">
                <a:latin typeface="Constantia" pitchFamily="18" charset="0"/>
              </a:rPr>
              <a:t>2</a:t>
            </a:r>
            <a:r>
              <a:rPr lang="en-US" sz="2400" dirty="0" smtClean="0">
                <a:latin typeface="Constantia" pitchFamily="18" charset="0"/>
              </a:rPr>
              <a:t>(1)=571.19, p&lt;.001; χ</a:t>
            </a:r>
            <a:r>
              <a:rPr lang="en-US" sz="2400" baseline="30000" dirty="0" smtClean="0">
                <a:latin typeface="Constantia" pitchFamily="18" charset="0"/>
              </a:rPr>
              <a:t>2</a:t>
            </a:r>
            <a:r>
              <a:rPr lang="en-US" sz="2400" dirty="0" smtClean="0">
                <a:latin typeface="Constantia" pitchFamily="18" charset="0"/>
              </a:rPr>
              <a:t>(1)=746.93, p&lt;.001). </a:t>
            </a:r>
          </a:p>
          <a:p>
            <a:pPr marL="344488" indent="-344488" latinLnBrk="0"/>
            <a:r>
              <a:rPr kumimoji="0" lang="en-US" altLang="ko-KR" sz="2400" dirty="0" smtClean="0">
                <a:latin typeface="Constantia" pitchFamily="18" charset="0"/>
                <a:cs typeface="Arial" pitchFamily="34" charset="0"/>
              </a:rPr>
              <a:t>     </a:t>
            </a:r>
          </a:p>
          <a:p>
            <a:pPr marL="344488" indent="-344488" latinLnBrk="0"/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cs typeface="Arial" pitchFamily="34" charset="0"/>
              </a:rPr>
              <a:t>     Cf. P</a:t>
            </a:r>
            <a:r>
              <a:rPr lang="en-US" sz="2400" dirty="0" smtClean="0">
                <a:latin typeface="Constantia" pitchFamily="18" charset="0"/>
              </a:rPr>
              <a:t>article ellipsis between debates and lectures  </a:t>
            </a:r>
          </a:p>
          <a:p>
            <a:pPr marL="344488" indent="-344488" latinLnBrk="0"/>
            <a:r>
              <a:rPr lang="en-US" sz="2400" dirty="0" smtClean="0">
                <a:latin typeface="Constantia" pitchFamily="18" charset="0"/>
              </a:rPr>
              <a:t>          (χ</a:t>
            </a:r>
            <a:r>
              <a:rPr lang="en-US" sz="2400" baseline="30000" dirty="0" smtClean="0">
                <a:latin typeface="Constantia" pitchFamily="18" charset="0"/>
              </a:rPr>
              <a:t>2</a:t>
            </a:r>
            <a:r>
              <a:rPr lang="en-US" sz="2400" dirty="0" smtClean="0">
                <a:latin typeface="Constantia" pitchFamily="18" charset="0"/>
              </a:rPr>
              <a:t>(1)=11.72, p&lt;.001). </a:t>
            </a:r>
          </a:p>
          <a:p>
            <a:pPr marL="344488" lvl="0" indent="-344488" latinLnBrk="0">
              <a:buFont typeface="Arial" pitchFamily="34" charset="0"/>
              <a:buChar char="•"/>
            </a:pPr>
            <a:endParaRPr kumimoji="0" lang="en-US" altLang="ko-K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260648"/>
            <a:ext cx="8136904" cy="1080120"/>
          </a:xfrm>
          <a:prstGeom prst="rect">
            <a:avLst/>
          </a:prstGeom>
        </p:spPr>
        <p:txBody>
          <a:bodyPr vert="horz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Times New Roman" pitchFamily="18" charset="0"/>
              </a:rPr>
              <a:t>Findings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4143372" y="6356351"/>
            <a:ext cx="1114404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23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24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88640"/>
            <a:ext cx="8820472" cy="9937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200" dirty="0" smtClean="0">
                <a:solidFill>
                  <a:srgbClr val="FBFE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dirty="0" smtClean="0">
                <a:solidFill>
                  <a:srgbClr val="FBFE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Particle Realization vs. Ellipsis </a:t>
            </a:r>
            <a:endParaRPr lang="en-US" altLang="ko-KR" sz="3200" dirty="0">
              <a:solidFill>
                <a:srgbClr val="FBFEC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433513" y="1268413"/>
            <a:ext cx="7710487" cy="504031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altLang="ko-K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3933138"/>
              </p:ext>
            </p:extLst>
          </p:nvPr>
        </p:nvGraphicFramePr>
        <p:xfrm>
          <a:off x="467544" y="1556792"/>
          <a:ext cx="7992888" cy="4248473"/>
        </p:xfrm>
        <a:graphic>
          <a:graphicData uri="http://schemas.openxmlformats.org/drawingml/2006/table">
            <a:tbl>
              <a:tblPr/>
              <a:tblGrid>
                <a:gridCol w="1348208"/>
                <a:gridCol w="1604120"/>
                <a:gridCol w="1374097"/>
                <a:gridCol w="1319927"/>
                <a:gridCol w="1154692"/>
                <a:gridCol w="1191844"/>
              </a:tblGrid>
              <a:tr h="6165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Spoken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Conversation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Monologue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Discussion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Lecture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Total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9282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Realized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71%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88%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93%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95%</a:t>
                      </a:r>
                      <a:endParaRPr lang="en-US" sz="18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88%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7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Ellipsis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29%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12%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7%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5%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12%</a:t>
                      </a:r>
                      <a:endParaRPr lang="en-US" sz="18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7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Written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C8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Essay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C8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Novel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C8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News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C8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Academic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C8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Total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C874"/>
                    </a:solidFill>
                  </a:tcPr>
                </a:tc>
              </a:tr>
              <a:tr h="9282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Realized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98%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98%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97%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99.7%</a:t>
                      </a:r>
                      <a:endParaRPr lang="en-US" sz="18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98%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7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Ellipsis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2%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2%</a:t>
                      </a:r>
                      <a:endParaRPr lang="en-US" sz="18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3%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0.3%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2%</a:t>
                      </a:r>
                      <a:endParaRPr lang="en-US" sz="18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2123728" y="3212976"/>
            <a:ext cx="1008112" cy="43204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/>
          <p:cNvSpPr/>
          <p:nvPr/>
        </p:nvSpPr>
        <p:spPr>
          <a:xfrm>
            <a:off x="3635896" y="3212976"/>
            <a:ext cx="4536504" cy="43204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0679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9700145"/>
              </p:ext>
            </p:extLst>
          </p:nvPr>
        </p:nvGraphicFramePr>
        <p:xfrm>
          <a:off x="539552" y="1124744"/>
          <a:ext cx="8280921" cy="5163378"/>
        </p:xfrm>
        <a:graphic>
          <a:graphicData uri="http://schemas.openxmlformats.org/drawingml/2006/table">
            <a:tbl>
              <a:tblPr/>
              <a:tblGrid>
                <a:gridCol w="1273988"/>
                <a:gridCol w="1553973"/>
                <a:gridCol w="1403833"/>
                <a:gridCol w="1403833"/>
                <a:gridCol w="1322647"/>
                <a:gridCol w="1322647"/>
              </a:tblGrid>
              <a:tr h="336329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Particles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Spoken</a:t>
                      </a:r>
                      <a:endParaRPr lang="en-US" sz="1600" dirty="0">
                        <a:solidFill>
                          <a:srgbClr val="FF0000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3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Conversation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Monologue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Discussion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Lecture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Total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9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SUBJ  +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63%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(539)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88%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(776)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93%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(927)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95%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(848)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85%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(3090)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9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SUBJ  −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37%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(318)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11%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(97)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7%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(67)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5%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(48)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15%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(530)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9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OBJ  +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51%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(398)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73%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(535)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85%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(698)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89%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(771)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75%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(2402)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9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OBJ    −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49%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(389)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27%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(198)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15%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(121)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11%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(92)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25%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(800)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9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CONJ +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92%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(57)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68%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(54)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90%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(89)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98%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(137)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88%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(337)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9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CONJ −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8%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(5)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32%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(26)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10%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(10)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2%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(3)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12%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(44)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9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OTHERS +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81%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(549)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90%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(634)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95%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(859)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97%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(1174)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92%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(3213)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9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OTHERS −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19%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(131)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10%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(74)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4%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(39)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3%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(42)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8%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(286)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260648"/>
            <a:ext cx="8136904" cy="864096"/>
          </a:xfrm>
          <a:prstGeom prst="rect">
            <a:avLst/>
          </a:prstGeom>
        </p:spPr>
        <p:txBody>
          <a:bodyPr vert="horz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Times New Roman" pitchFamily="18" charset="0"/>
              </a:rPr>
              <a:t>Particle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Times New Roman" pitchFamily="18" charset="0"/>
              </a:rPr>
              <a:t>s</a:t>
            </a:r>
            <a:r>
              <a:rPr kumimoji="0" lang="en-US" altLang="ko-KR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Times New Roman" pitchFamily="18" charset="0"/>
              </a:rPr>
              <a:t> (Spoken Corpora)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직사각형 6"/>
          <p:cNvSpPr/>
          <p:nvPr/>
        </p:nvSpPr>
        <p:spPr>
          <a:xfrm>
            <a:off x="7740352" y="1772816"/>
            <a:ext cx="936104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7740352" y="4005064"/>
            <a:ext cx="936104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6"/>
          <p:cNvSpPr/>
          <p:nvPr/>
        </p:nvSpPr>
        <p:spPr>
          <a:xfrm>
            <a:off x="7740352" y="2852936"/>
            <a:ext cx="936104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6"/>
          <p:cNvSpPr/>
          <p:nvPr/>
        </p:nvSpPr>
        <p:spPr>
          <a:xfrm>
            <a:off x="7740352" y="5157192"/>
            <a:ext cx="936104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6"/>
          <p:cNvSpPr/>
          <p:nvPr/>
        </p:nvSpPr>
        <p:spPr>
          <a:xfrm>
            <a:off x="7740352" y="2348880"/>
            <a:ext cx="936104" cy="64807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6"/>
          <p:cNvSpPr/>
          <p:nvPr/>
        </p:nvSpPr>
        <p:spPr>
          <a:xfrm>
            <a:off x="7740352" y="3429000"/>
            <a:ext cx="936104" cy="64807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6"/>
          <p:cNvSpPr/>
          <p:nvPr/>
        </p:nvSpPr>
        <p:spPr>
          <a:xfrm>
            <a:off x="7740352" y="4581128"/>
            <a:ext cx="936104" cy="64807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6"/>
          <p:cNvSpPr/>
          <p:nvPr/>
        </p:nvSpPr>
        <p:spPr>
          <a:xfrm>
            <a:off x="7740352" y="5733256"/>
            <a:ext cx="936104" cy="64807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4143372" y="6356351"/>
            <a:ext cx="1114404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25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직사각형 6"/>
          <p:cNvSpPr/>
          <p:nvPr/>
        </p:nvSpPr>
        <p:spPr>
          <a:xfrm>
            <a:off x="1907704" y="2348880"/>
            <a:ext cx="5328592" cy="5760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6"/>
          <p:cNvSpPr/>
          <p:nvPr/>
        </p:nvSpPr>
        <p:spPr>
          <a:xfrm>
            <a:off x="1907704" y="3501008"/>
            <a:ext cx="5328592" cy="5760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1269358"/>
              </p:ext>
            </p:extLst>
          </p:nvPr>
        </p:nvGraphicFramePr>
        <p:xfrm>
          <a:off x="467544" y="1094264"/>
          <a:ext cx="8280921" cy="5247511"/>
        </p:xfrm>
        <a:graphic>
          <a:graphicData uri="http://schemas.openxmlformats.org/drawingml/2006/table">
            <a:tbl>
              <a:tblPr/>
              <a:tblGrid>
                <a:gridCol w="1336601"/>
                <a:gridCol w="1336601"/>
                <a:gridCol w="1336601"/>
                <a:gridCol w="1483598"/>
                <a:gridCol w="1483598"/>
                <a:gridCol w="1303922"/>
              </a:tblGrid>
              <a:tr h="346647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Particles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Written</a:t>
                      </a:r>
                      <a:endParaRPr lang="en-US" sz="1600" dirty="0">
                        <a:solidFill>
                          <a:srgbClr val="FF0000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Essay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Novel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News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Academi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c Text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Total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4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SUBJ  +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97%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743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97%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840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92%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635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99.7%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588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98%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2806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4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SUBJ  −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3%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25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3%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24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3%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18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0.3%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2%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69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4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OBJ  +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94%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967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95%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1066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99%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1050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99%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1026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97%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4109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4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OBJ    −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5%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56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5%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53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1%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1%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9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3%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131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4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CONJ +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100%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133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100%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113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97%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226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99.7%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276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99%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748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4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CONJ −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0%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0</a:t>
                      </a: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0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%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(0)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3%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7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0.3%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1%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8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41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OTHERS +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99%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1778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99.5%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1739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93%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1680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100%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2173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98%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7370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3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OTHERS −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1%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17</a:t>
                      </a:r>
                      <a:r>
                        <a:rPr lang="en-US" sz="160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0.5%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9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7%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127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0%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2%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SimSun"/>
                          <a:cs typeface="Times New Roman"/>
                        </a:rPr>
                        <a:t>153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itchFamily="18" charset="0"/>
                          <a:ea typeface="맑은 고딕"/>
                          <a:cs typeface="Times New Roman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latin typeface="Constantia" pitchFamily="18" charset="0"/>
                        <a:ea typeface="SimSun"/>
                        <a:cs typeface="Times New Roman"/>
                      </a:endParaRPr>
                    </a:p>
                  </a:txBody>
                  <a:tcPr marL="73025" marR="73025" marT="36830" marB="368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260648"/>
            <a:ext cx="8136904" cy="864096"/>
          </a:xfrm>
          <a:prstGeom prst="rect">
            <a:avLst/>
          </a:prstGeom>
        </p:spPr>
        <p:txBody>
          <a:bodyPr vert="horz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Times New Roman" pitchFamily="18" charset="0"/>
              </a:rPr>
              <a:t>Particle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Times New Roman" pitchFamily="18" charset="0"/>
              </a:rPr>
              <a:t>s</a:t>
            </a:r>
            <a:r>
              <a:rPr kumimoji="0" lang="en-US" altLang="ko-KR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Times New Roman" pitchFamily="18" charset="0"/>
              </a:rPr>
              <a:t> (Written Corpora)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직사각형 6"/>
          <p:cNvSpPr/>
          <p:nvPr/>
        </p:nvSpPr>
        <p:spPr>
          <a:xfrm>
            <a:off x="7668344" y="1772816"/>
            <a:ext cx="936104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7668344" y="2852936"/>
            <a:ext cx="936104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6"/>
          <p:cNvSpPr/>
          <p:nvPr/>
        </p:nvSpPr>
        <p:spPr>
          <a:xfrm>
            <a:off x="7668344" y="4077072"/>
            <a:ext cx="936104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6"/>
          <p:cNvSpPr/>
          <p:nvPr/>
        </p:nvSpPr>
        <p:spPr>
          <a:xfrm>
            <a:off x="7668344" y="5157192"/>
            <a:ext cx="936104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6"/>
          <p:cNvSpPr/>
          <p:nvPr/>
        </p:nvSpPr>
        <p:spPr>
          <a:xfrm>
            <a:off x="7668344" y="2348880"/>
            <a:ext cx="936104" cy="64807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6"/>
          <p:cNvSpPr/>
          <p:nvPr/>
        </p:nvSpPr>
        <p:spPr>
          <a:xfrm>
            <a:off x="7668344" y="3429000"/>
            <a:ext cx="927720" cy="63968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6"/>
          <p:cNvSpPr/>
          <p:nvPr/>
        </p:nvSpPr>
        <p:spPr>
          <a:xfrm>
            <a:off x="7668344" y="4581128"/>
            <a:ext cx="936104" cy="64807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4143372" y="6356351"/>
            <a:ext cx="1114404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26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직사각형 6"/>
          <p:cNvSpPr/>
          <p:nvPr/>
        </p:nvSpPr>
        <p:spPr>
          <a:xfrm>
            <a:off x="1907704" y="2348880"/>
            <a:ext cx="5328592" cy="5760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6"/>
          <p:cNvSpPr/>
          <p:nvPr/>
        </p:nvSpPr>
        <p:spPr>
          <a:xfrm>
            <a:off x="1907704" y="3501008"/>
            <a:ext cx="5328592" cy="5760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6"/>
          <p:cNvSpPr/>
          <p:nvPr/>
        </p:nvSpPr>
        <p:spPr>
          <a:xfrm>
            <a:off x="7668344" y="5733256"/>
            <a:ext cx="936104" cy="64807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5" grpId="0" animBg="1"/>
      <p:bldP spid="16" grpId="0" animBg="1"/>
      <p:bldP spid="17" grpId="0" animBg="1"/>
      <p:bldP spid="17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23528" y="332656"/>
            <a:ext cx="8820472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ko-K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Distribution of Subject/Object Particles:</a:t>
            </a:r>
          </a:p>
          <a:p>
            <a:pPr>
              <a:defRPr/>
            </a:pPr>
            <a:r>
              <a:rPr lang="en-US" altLang="ko-K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                      Spoken vs. Written Corpora(%)</a:t>
            </a:r>
            <a:endParaRPr lang="en-US" altLang="ko-KR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graphicFrame>
        <p:nvGraphicFramePr>
          <p:cNvPr id="3" name="차트 2"/>
          <p:cNvGraphicFramePr/>
          <p:nvPr>
            <p:extLst>
              <p:ext uri="{D42A27DB-BD31-4B8C-83A1-F6EECF244321}">
                <p14:modId xmlns:p14="http://schemas.microsoft.com/office/powerpoint/2010/main" xmlns="" val="1147513902"/>
              </p:ext>
            </p:extLst>
          </p:nvPr>
        </p:nvGraphicFramePr>
        <p:xfrm>
          <a:off x="539552" y="1772816"/>
          <a:ext cx="784887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4143372" y="6356351"/>
            <a:ext cx="1114404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27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3730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23528" y="1628800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endParaRPr lang="en-US" sz="2400" dirty="0" smtClean="0">
              <a:latin typeface="Constantia" pitchFamily="18" charset="0"/>
            </a:endParaRPr>
          </a:p>
          <a:p>
            <a:pPr latinLnBrk="0">
              <a:buFont typeface="Arial" pitchFamily="34" charset="0"/>
              <a:buChar char="•"/>
            </a:pPr>
            <a:r>
              <a:rPr lang="en-US" sz="2400" dirty="0" smtClean="0">
                <a:latin typeface="Constantia" pitchFamily="18" charset="0"/>
              </a:rPr>
              <a:t>   Significant object particle dropping in the spoken corpora</a:t>
            </a:r>
          </a:p>
          <a:p>
            <a:pPr latinLnBrk="0"/>
            <a:r>
              <a:rPr lang="en-US" sz="2400" dirty="0" smtClean="0">
                <a:latin typeface="Constantia" pitchFamily="18" charset="0"/>
              </a:rPr>
              <a:t>     (χ</a:t>
            </a:r>
            <a:r>
              <a:rPr lang="en-US" sz="2400" baseline="30000" dirty="0" smtClean="0">
                <a:latin typeface="Constantia" pitchFamily="18" charset="0"/>
              </a:rPr>
              <a:t>2 </a:t>
            </a:r>
            <a:r>
              <a:rPr lang="en-US" sz="2400" dirty="0" smtClean="0">
                <a:latin typeface="Constantia" pitchFamily="18" charset="0"/>
              </a:rPr>
              <a:t>=797.03, p&lt;.001) &amp; consistently higher than the subject    </a:t>
            </a:r>
          </a:p>
          <a:p>
            <a:pPr latinLnBrk="0"/>
            <a:r>
              <a:rPr lang="en-US" sz="2400" dirty="0" smtClean="0">
                <a:latin typeface="Constantia" pitchFamily="18" charset="0"/>
              </a:rPr>
              <a:t>     particle ellipsis at each register. </a:t>
            </a:r>
          </a:p>
          <a:p>
            <a:pPr latinLnBrk="0"/>
            <a:endParaRPr lang="en-US" sz="2400" dirty="0" smtClean="0">
              <a:latin typeface="Constantia" pitchFamily="18" charset="0"/>
            </a:endParaRPr>
          </a:p>
          <a:p>
            <a:pPr latinLnBrk="0">
              <a:buFont typeface="Arial" pitchFamily="34" charset="0"/>
              <a:buChar char="•"/>
            </a:pPr>
            <a:r>
              <a:rPr lang="en-US" sz="2400" dirty="0" smtClean="0">
                <a:latin typeface="Constantia" pitchFamily="18" charset="0"/>
              </a:rPr>
              <a:t>   Genre variation:  more case dropping for less formal corpora </a:t>
            </a:r>
          </a:p>
          <a:p>
            <a:pPr latinLnBrk="0"/>
            <a:r>
              <a:rPr lang="en-US" sz="2400" dirty="0" smtClean="0">
                <a:latin typeface="Constantia" pitchFamily="18" charset="0"/>
              </a:rPr>
              <a:t>    e.g. everyday conversations:  49% object particle elided &amp;     </a:t>
            </a:r>
          </a:p>
          <a:p>
            <a:pPr latinLnBrk="0"/>
            <a:r>
              <a:rPr lang="en-US" sz="2400" dirty="0">
                <a:latin typeface="Constantia" pitchFamily="18" charset="0"/>
              </a:rPr>
              <a:t> </a:t>
            </a:r>
            <a:r>
              <a:rPr lang="en-US" sz="2400" dirty="0" smtClean="0">
                <a:latin typeface="Constantia" pitchFamily="18" charset="0"/>
              </a:rPr>
              <a:t>   37% subject particle elided</a:t>
            </a:r>
          </a:p>
          <a:p>
            <a:pPr marL="284163" indent="60325" latinLnBrk="0"/>
            <a:endParaRPr lang="en-US" sz="2400" dirty="0" smtClean="0">
              <a:latin typeface="Constantia" pitchFamily="18" charset="0"/>
            </a:endParaRPr>
          </a:p>
          <a:p>
            <a:pPr marL="284163" indent="-284163" latinLnBrk="0">
              <a:buFont typeface="Arial" pitchFamily="34" charset="0"/>
              <a:buChar char="•"/>
            </a:pPr>
            <a:r>
              <a:rPr lang="en-US" sz="2400" dirty="0" smtClean="0">
                <a:latin typeface="Constantia" pitchFamily="18" charset="0"/>
              </a:rPr>
              <a:t>In parallel to case particles, more dropping of conjunctive          particles and other case particles in the spoken corpora 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23528" y="188640"/>
            <a:ext cx="8352928" cy="1080120"/>
          </a:xfrm>
          <a:prstGeom prst="rect">
            <a:avLst/>
          </a:prstGeom>
        </p:spPr>
        <p:txBody>
          <a:bodyPr vert="horz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BFE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Times New Roman" pitchFamily="18" charset="0"/>
              </a:rPr>
              <a:t>Findings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srgbClr val="FBFEC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4143372" y="6356351"/>
            <a:ext cx="1114404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28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29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88640"/>
            <a:ext cx="8748464" cy="1080119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200" dirty="0" smtClean="0">
                <a:solidFill>
                  <a:srgbClr val="FBFE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Linguistic Properties</a:t>
            </a:r>
            <a:endParaRPr lang="en-US" altLang="ko-KR" sz="3200" dirty="0">
              <a:solidFill>
                <a:srgbClr val="FBFEC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536" y="1268760"/>
            <a:ext cx="8280920" cy="48965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Definiteness and Specificity</a:t>
            </a:r>
          </a:p>
          <a:p>
            <a:pPr>
              <a:lnSpc>
                <a:spcPct val="90000"/>
              </a:lnSpc>
              <a:buNone/>
            </a:pPr>
            <a:endParaRPr lang="en-US" altLang="ko-KR" sz="2400" i="1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ko-KR" sz="2400" i="1" dirty="0" smtClean="0">
                <a:latin typeface="Constantia" pitchFamily="18" charset="0"/>
                <a:cs typeface="Times New Roman" pitchFamily="18" charset="0"/>
              </a:rPr>
              <a:t>     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Kim(1991): A case particle is likely to be dropped when the  	            preceding noun is definite or specific.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 	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 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i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)    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ku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haksayng-i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/</a:t>
            </a:r>
            <a:r>
              <a:rPr lang="en-US" altLang="ko-KR" sz="2000" dirty="0" smtClean="0">
                <a:solidFill>
                  <a:schemeClr val="accent2"/>
                </a:solidFill>
                <a:latin typeface="Constantia" pitchFamily="18" charset="0"/>
                <a:cs typeface="Times New Roman" pitchFamily="18" charset="0"/>
              </a:rPr>
              <a:t>-Ø 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na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-lul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chacawa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-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ss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-e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ko-KR" sz="2000" dirty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     that   student-SBJ/Ø  I-OBJ visit-PAST-END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     ‘That student visited me’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ko-KR" sz="2000" dirty="0" smtClean="0">
              <a:latin typeface="Constantia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ii)   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etten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haksayng-i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/</a:t>
            </a:r>
            <a:r>
              <a:rPr lang="en-US" altLang="ko-KR" sz="2000" baseline="30000" dirty="0" smtClean="0">
                <a:solidFill>
                  <a:schemeClr val="accent2"/>
                </a:solidFill>
                <a:latin typeface="Constantia" pitchFamily="18" charset="0"/>
                <a:cs typeface="Times New Roman" pitchFamily="18" charset="0"/>
              </a:rPr>
              <a:t>*</a:t>
            </a:r>
            <a:r>
              <a:rPr lang="en-US" altLang="ko-KR" sz="2000" dirty="0" smtClean="0">
                <a:solidFill>
                  <a:schemeClr val="accent2"/>
                </a:solidFill>
                <a:latin typeface="Constantia" pitchFamily="18" charset="0"/>
                <a:cs typeface="Times New Roman" pitchFamily="18" charset="0"/>
              </a:rPr>
              <a:t>Ø  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na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-lul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chacawa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-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ss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-e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     some student-SBJ/Ø   I-OBJ </a:t>
            </a:r>
            <a:r>
              <a:rPr lang="en-US" altLang="ko-KR" sz="2000" dirty="0">
                <a:latin typeface="Constantia" pitchFamily="18" charset="0"/>
                <a:cs typeface="Times New Roman" pitchFamily="18" charset="0"/>
              </a:rPr>
              <a:t>visit-PAST-END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     ‘Some student visited me’</a:t>
            </a:r>
          </a:p>
        </p:txBody>
      </p:sp>
    </p:spTree>
    <p:extLst>
      <p:ext uri="{BB962C8B-B14F-4D97-AF65-F5344CB8AC3E}">
        <p14:creationId xmlns:p14="http://schemas.microsoft.com/office/powerpoint/2010/main" xmlns="" val="2621163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260649"/>
            <a:ext cx="7443787" cy="86409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Particle  in Korean</a:t>
            </a:r>
            <a:endParaRPr lang="en-US" altLang="ko-KR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1196752"/>
            <a:ext cx="8136904" cy="5256212"/>
          </a:xfrm>
          <a:noFill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Subject, Object and Other Particles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ko-KR" sz="2200" dirty="0">
              <a:latin typeface="Constantia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ko-KR" sz="2000" dirty="0" smtClean="0">
                <a:latin typeface="+mn-ea"/>
                <a:cs typeface="Times New Roman" pitchFamily="18" charset="0"/>
              </a:rPr>
              <a:t>(1) </a:t>
            </a:r>
            <a:r>
              <a:rPr lang="ko-KR" altLang="en-US" sz="2000" dirty="0" smtClean="0">
                <a:latin typeface="+mn-ea"/>
                <a:cs typeface="Times New Roman" pitchFamily="18" charset="0"/>
              </a:rPr>
              <a:t>오늘</a:t>
            </a:r>
            <a:r>
              <a:rPr lang="en-US" altLang="ko-KR" sz="2000" dirty="0" smtClean="0">
                <a:latin typeface="+mn-ea"/>
                <a:cs typeface="Times New Roman" pitchFamily="18" charset="0"/>
              </a:rPr>
              <a:t>-</a:t>
            </a:r>
            <a:r>
              <a:rPr lang="ko-KR" altLang="en-US" sz="2000" dirty="0" smtClean="0">
                <a:latin typeface="+mn-ea"/>
                <a:cs typeface="Times New Roman" pitchFamily="18" charset="0"/>
              </a:rPr>
              <a:t>은      민아</a:t>
            </a:r>
            <a:r>
              <a:rPr lang="en-US" altLang="ko-KR" sz="2000" dirty="0" smtClean="0">
                <a:latin typeface="+mn-ea"/>
                <a:cs typeface="Times New Roman" pitchFamily="18" charset="0"/>
              </a:rPr>
              <a:t>-</a:t>
            </a:r>
            <a:r>
              <a:rPr lang="ko-KR" altLang="en-US" sz="2000" dirty="0" smtClean="0">
                <a:latin typeface="+mn-ea"/>
                <a:cs typeface="Times New Roman" pitchFamily="18" charset="0"/>
              </a:rPr>
              <a:t>가     교실</a:t>
            </a:r>
            <a:r>
              <a:rPr lang="en-US" altLang="ko-KR" sz="2000" dirty="0" smtClean="0">
                <a:latin typeface="+mn-ea"/>
                <a:cs typeface="Times New Roman" pitchFamily="18" charset="0"/>
              </a:rPr>
              <a:t>-</a:t>
            </a:r>
            <a:r>
              <a:rPr lang="ko-KR" altLang="en-US" sz="2000" dirty="0" smtClean="0">
                <a:latin typeface="+mn-ea"/>
                <a:cs typeface="Times New Roman" pitchFamily="18" charset="0"/>
              </a:rPr>
              <a:t>에서  점심</a:t>
            </a:r>
            <a:r>
              <a:rPr lang="en-US" altLang="ko-KR" sz="2000" dirty="0" smtClean="0">
                <a:latin typeface="+mn-ea"/>
                <a:cs typeface="Times New Roman" pitchFamily="18" charset="0"/>
              </a:rPr>
              <a:t>-</a:t>
            </a:r>
            <a:r>
              <a:rPr lang="ko-KR" altLang="en-US" sz="2000" dirty="0" smtClean="0">
                <a:latin typeface="+mn-ea"/>
                <a:cs typeface="Times New Roman" pitchFamily="18" charset="0"/>
              </a:rPr>
              <a:t>을      먹</a:t>
            </a:r>
            <a:r>
              <a:rPr lang="en-US" altLang="ko-KR" sz="2000" dirty="0" smtClean="0">
                <a:latin typeface="+mn-ea"/>
                <a:cs typeface="Times New Roman" pitchFamily="18" charset="0"/>
              </a:rPr>
              <a:t>-</a:t>
            </a:r>
            <a:r>
              <a:rPr lang="ko-KR" altLang="en-US" sz="2000" dirty="0" smtClean="0">
                <a:latin typeface="+mn-ea"/>
                <a:cs typeface="Times New Roman" pitchFamily="18" charset="0"/>
              </a:rPr>
              <a:t>어 </a:t>
            </a:r>
            <a:endParaRPr lang="en-US" altLang="ko-KR" sz="2000" dirty="0" smtClean="0">
              <a:latin typeface="+mn-ea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ko-KR" sz="2200" dirty="0" smtClean="0">
                <a:latin typeface="Constantia" pitchFamily="18" charset="0"/>
                <a:cs typeface="Times New Roman" pitchFamily="18" charset="0"/>
              </a:rPr>
              <a:t>     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Onul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-un       Mina-ka   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kyosil-eyse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cemsim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-ul  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mek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-e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 Today-TOP   M-SUBJ   classroom-in  lunch-OBJ  eat-END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 ‘Mina eats lunch in the classroom today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ko-K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타원 1"/>
          <p:cNvSpPr/>
          <p:nvPr/>
        </p:nvSpPr>
        <p:spPr>
          <a:xfrm>
            <a:off x="1331640" y="1916832"/>
            <a:ext cx="432048" cy="43204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2699792" y="1844824"/>
            <a:ext cx="432048" cy="50405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타원 7"/>
          <p:cNvSpPr/>
          <p:nvPr/>
        </p:nvSpPr>
        <p:spPr>
          <a:xfrm>
            <a:off x="5220072" y="1844824"/>
            <a:ext cx="432048" cy="50405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C000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3995936" y="1844824"/>
            <a:ext cx="648072" cy="50405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467544" y="3717032"/>
            <a:ext cx="1872208" cy="13681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427984" y="386104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Times New Roman" pitchFamily="18" charset="0"/>
                <a:cs typeface="Times New Roman" pitchFamily="18" charset="0"/>
              </a:rPr>
              <a:t>에서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i="1" dirty="0" err="1" smtClean="0">
                <a:latin typeface="Times New Roman" pitchFamily="18" charset="0"/>
                <a:cs typeface="Times New Roman" pitchFamily="18" charset="0"/>
              </a:rPr>
              <a:t>eyso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 Locative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555776" y="3789040"/>
            <a:ext cx="1656184" cy="129614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4427984" y="3861048"/>
            <a:ext cx="1224136" cy="7920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771800" y="3933056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ko-KR" altLang="en-US" dirty="0" smtClean="0">
                <a:latin typeface="Times New Roman" pitchFamily="18" charset="0"/>
                <a:cs typeface="Times New Roman" pitchFamily="18" charset="0"/>
              </a:rPr>
              <a:t>가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ka)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ko-KR" altLang="en-US" dirty="0" smtClean="0">
                <a:latin typeface="Times New Roman" pitchFamily="18" charset="0"/>
                <a:cs typeface="Times New Roman" pitchFamily="18" charset="0"/>
              </a:rPr>
              <a:t>이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14300" indent="-114300"/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: Subject    Agent</a:t>
            </a:r>
          </a:p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  Focus (?)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3568" y="3933056"/>
            <a:ext cx="1564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Times New Roman" pitchFamily="18" charset="0"/>
                <a:cs typeface="Times New Roman" pitchFamily="18" charset="0"/>
              </a:rPr>
              <a:t>은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ko-KR" altLang="en-US" dirty="0" smtClean="0">
                <a:latin typeface="Times New Roman" pitchFamily="18" charset="0"/>
                <a:cs typeface="Times New Roman" pitchFamily="18" charset="0"/>
              </a:rPr>
              <a:t>는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nun)</a:t>
            </a:r>
          </a:p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: Topic Marker</a:t>
            </a:r>
          </a:p>
          <a:p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8144" y="3879072"/>
            <a:ext cx="1872208" cy="120032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을</a:t>
            </a:r>
            <a:r>
              <a:rPr lang="en-US" altLang="ko-K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(ul)/</a:t>
            </a:r>
            <a:r>
              <a:rPr lang="ko-KR" alt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를</a:t>
            </a:r>
            <a:r>
              <a:rPr lang="en-US" altLang="ko-K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lul)</a:t>
            </a:r>
          </a:p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Object</a:t>
            </a:r>
          </a:p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Theme</a:t>
            </a:r>
          </a:p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Focus (?)</a:t>
            </a:r>
          </a:p>
        </p:txBody>
      </p:sp>
      <p:cxnSp>
        <p:nvCxnSpPr>
          <p:cNvPr id="6" name="직선 연결선 5"/>
          <p:cNvCxnSpPr>
            <a:stCxn id="2" idx="4"/>
            <a:endCxn id="3" idx="0"/>
          </p:cNvCxnSpPr>
          <p:nvPr/>
        </p:nvCxnSpPr>
        <p:spPr>
          <a:xfrm flipH="1">
            <a:off x="1403648" y="2348880"/>
            <a:ext cx="144016" cy="13681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>
            <a:stCxn id="7" idx="5"/>
          </p:cNvCxnSpPr>
          <p:nvPr/>
        </p:nvCxnSpPr>
        <p:spPr>
          <a:xfrm>
            <a:off x="3068568" y="2275063"/>
            <a:ext cx="351304" cy="15139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>
            <a:stCxn id="9" idx="4"/>
            <a:endCxn id="13" idx="0"/>
          </p:cNvCxnSpPr>
          <p:nvPr/>
        </p:nvCxnSpPr>
        <p:spPr>
          <a:xfrm>
            <a:off x="4319972" y="2348880"/>
            <a:ext cx="720080" cy="15121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>
            <a:stCxn id="8" idx="5"/>
          </p:cNvCxnSpPr>
          <p:nvPr/>
        </p:nvCxnSpPr>
        <p:spPr>
          <a:xfrm>
            <a:off x="5588848" y="2275063"/>
            <a:ext cx="804524" cy="16212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xmlns="" val="3686626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51520" y="1052736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 Familiarity/Background</a:t>
            </a:r>
          </a:p>
          <a:p>
            <a:pPr>
              <a:buFont typeface="Wingdings" pitchFamily="2" charset="2"/>
              <a:buChar char="q"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e.g.  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tampay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-</a:t>
            </a:r>
            <a:r>
              <a:rPr lang="en-US" altLang="ko-KR" sz="2000" baseline="30000" dirty="0" smtClean="0">
                <a:latin typeface="Constantia" pitchFamily="18" charset="0"/>
                <a:cs typeface="Times New Roman" pitchFamily="18" charset="0"/>
              </a:rPr>
              <a:t>?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lul/-Ø     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cwu-seyyo</a:t>
            </a:r>
            <a:endParaRPr lang="en-US" altLang="ko-KR" sz="2000" dirty="0" smtClean="0">
              <a:latin typeface="Constantia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     cigarette-</a:t>
            </a:r>
            <a:r>
              <a:rPr lang="en-US" sz="2000" cap="small" dirty="0" smtClean="0">
                <a:latin typeface="Constantia" pitchFamily="18" charset="0"/>
              </a:rPr>
              <a:t> </a:t>
            </a:r>
            <a:r>
              <a:rPr lang="en-US" sz="2000" cap="small" dirty="0" err="1" smtClean="0">
                <a:latin typeface="Constantia" pitchFamily="18" charset="0"/>
              </a:rPr>
              <a:t>obj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-Ø   give-IMPERATIVE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     ‘Please give me cigarette.’</a:t>
            </a:r>
          </a:p>
          <a:p>
            <a:pPr marL="0" indent="0">
              <a:buNone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 Salience: </a:t>
            </a:r>
          </a:p>
          <a:p>
            <a:pPr>
              <a:buFont typeface="Wingdings" pitchFamily="2" charset="2"/>
              <a:buChar char="q"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  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e.g.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i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)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philyohan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    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ke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-l            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hanato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mos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tule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,  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na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-Ø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       necessary-</a:t>
            </a:r>
            <a:r>
              <a:rPr lang="en-US" sz="2000" cap="small" dirty="0" err="1" smtClean="0">
                <a:latin typeface="Constantia" pitchFamily="18" charset="0"/>
              </a:rPr>
              <a:t>rel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thing-</a:t>
            </a:r>
            <a:r>
              <a:rPr lang="en-US" sz="2000" cap="small" dirty="0" smtClean="0">
                <a:latin typeface="Constantia" pitchFamily="18" charset="0"/>
              </a:rPr>
              <a:t> </a:t>
            </a:r>
            <a:r>
              <a:rPr lang="en-US" sz="2000" cap="small" dirty="0" err="1" smtClean="0">
                <a:latin typeface="Constantia" pitchFamily="18" charset="0"/>
              </a:rPr>
              <a:t>obj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anything  not    take,   I-Ø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       ‘I cannot take anything that is necessary’</a:t>
            </a:r>
          </a:p>
          <a:p>
            <a:r>
              <a:rPr lang="en-US" sz="2000" dirty="0" smtClean="0">
                <a:latin typeface="Constantia" pitchFamily="18" charset="0"/>
              </a:rPr>
              <a:t>        ii) </a:t>
            </a:r>
            <a:r>
              <a:rPr lang="en-US" sz="2000" dirty="0" err="1" smtClean="0">
                <a:latin typeface="Constantia" pitchFamily="18" charset="0"/>
              </a:rPr>
              <a:t>wuli</a:t>
            </a:r>
            <a:r>
              <a:rPr lang="en-US" sz="2000" dirty="0" smtClean="0">
                <a:latin typeface="Constantia" pitchFamily="18" charset="0"/>
              </a:rPr>
              <a:t>    </a:t>
            </a:r>
            <a:r>
              <a:rPr lang="en-US" sz="2000" dirty="0" err="1" smtClean="0">
                <a:latin typeface="Constantia" pitchFamily="18" charset="0"/>
              </a:rPr>
              <a:t>sensayngnim</a:t>
            </a:r>
            <a:r>
              <a:rPr lang="en-US" sz="2000" dirty="0" smtClean="0">
                <a:latin typeface="Constantia" pitchFamily="18" charset="0"/>
              </a:rPr>
              <a:t>-</a:t>
            </a:r>
            <a:r>
              <a:rPr lang="en-US" sz="2000" b="1" dirty="0" smtClean="0">
                <a:latin typeface="Constantia" pitchFamily="18" charset="0"/>
              </a:rPr>
              <a:t>Ø (?ul)</a:t>
            </a:r>
            <a:r>
              <a:rPr lang="en-US" sz="2000" dirty="0" smtClean="0">
                <a:latin typeface="Constantia" pitchFamily="18" charset="0"/>
              </a:rPr>
              <a:t>,  ne      </a:t>
            </a:r>
            <a:r>
              <a:rPr lang="en-US" sz="2000" dirty="0" err="1" smtClean="0">
                <a:latin typeface="Constantia" pitchFamily="18" charset="0"/>
              </a:rPr>
              <a:t>alla</a:t>
            </a:r>
            <a:r>
              <a:rPr lang="en-US" sz="2000" dirty="0" smtClean="0">
                <a:latin typeface="Constantia" pitchFamily="18" charset="0"/>
              </a:rPr>
              <a:t>?</a:t>
            </a:r>
          </a:p>
          <a:p>
            <a:r>
              <a:rPr lang="en-US" sz="2000" b="1" dirty="0" smtClean="0">
                <a:latin typeface="Constantia" pitchFamily="18" charset="0"/>
              </a:rPr>
              <a:t>             </a:t>
            </a:r>
            <a:r>
              <a:rPr lang="en-US" sz="2000" dirty="0" smtClean="0">
                <a:latin typeface="Constantia" pitchFamily="18" charset="0"/>
              </a:rPr>
              <a:t>our      teacher-Ø (</a:t>
            </a:r>
            <a:r>
              <a:rPr lang="en-US" sz="2000" cap="small" dirty="0" err="1" smtClean="0">
                <a:latin typeface="Constantia" pitchFamily="18" charset="0"/>
              </a:rPr>
              <a:t>obj</a:t>
            </a:r>
            <a:r>
              <a:rPr lang="en-US" sz="2000" dirty="0" smtClean="0">
                <a:latin typeface="Constantia" pitchFamily="18" charset="0"/>
              </a:rPr>
              <a:t>)             you   know</a:t>
            </a:r>
          </a:p>
          <a:p>
            <a:r>
              <a:rPr lang="en-US" sz="2000" dirty="0" smtClean="0">
                <a:latin typeface="Constantia" pitchFamily="18" charset="0"/>
              </a:rPr>
              <a:t>            'Do you know our teacher?‘</a:t>
            </a:r>
            <a:endParaRPr lang="en-US" altLang="ko-KR" sz="2000" dirty="0" smtClean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6" y="260648"/>
            <a:ext cx="8136904" cy="864096"/>
          </a:xfrm>
          <a:prstGeom prst="rect">
            <a:avLst/>
          </a:prstGeom>
        </p:spPr>
        <p:txBody>
          <a:bodyPr vert="horz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noProof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+mj-ea"/>
                <a:cs typeface="Times New Roman" pitchFamily="18" charset="0"/>
              </a:rPr>
              <a:t>Linguistic Properties 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nstant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4143372" y="6356351"/>
            <a:ext cx="1114404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30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31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88640"/>
            <a:ext cx="7443787" cy="9937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altLang="ko-K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1196752"/>
            <a:ext cx="8820472" cy="5400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Overemphasized particle ellipsis in the spoken corpora</a:t>
            </a:r>
          </a:p>
          <a:p>
            <a:pPr>
              <a:buNone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Register variation factor only in spoken corpora: More particle ellipsis in formal dialogues </a:t>
            </a:r>
          </a:p>
          <a:p>
            <a:pPr>
              <a:buNone/>
            </a:pPr>
            <a:r>
              <a:rPr lang="en-US" altLang="ko-KR" sz="2400" i="1" dirty="0" smtClean="0">
                <a:latin typeface="Constantia" pitchFamily="18" charset="0"/>
                <a:cs typeface="Times New Roman" pitchFamily="18" charset="0"/>
              </a:rPr>
              <a:t>     </a:t>
            </a:r>
            <a:r>
              <a:rPr lang="en-US" altLang="ko-KR" sz="2000" i="1" dirty="0" smtClean="0">
                <a:latin typeface="Constantia" pitchFamily="18" charset="0"/>
                <a:cs typeface="Times New Roman" pitchFamily="18" charset="0"/>
              </a:rPr>
              <a:t>N.B.</a:t>
            </a:r>
            <a:r>
              <a:rPr lang="en-US" sz="2000" i="1" dirty="0" smtClean="0">
                <a:latin typeface="Constantia" pitchFamily="18" charset="0"/>
              </a:rPr>
              <a:t> Formality per se is not the deciding factor, but a partially related factor</a:t>
            </a:r>
          </a:p>
          <a:p>
            <a:pPr>
              <a:buNone/>
            </a:pPr>
            <a:endParaRPr lang="en-US" sz="2400" dirty="0" smtClean="0">
              <a:latin typeface="Constant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Constantia" pitchFamily="18" charset="0"/>
              </a:rPr>
              <a:t>More object particles ellipsis than subject particle ellipsis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>
              <a:latin typeface="Constant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Particle ellipsis  and semantic/pragmatic constraints</a:t>
            </a:r>
          </a:p>
          <a:p>
            <a:pPr>
              <a:buFont typeface="Wingdings" pitchFamily="2" charset="2"/>
              <a:buChar char="q"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Usability of our corpora for linguistic </a:t>
            </a:r>
            <a:r>
              <a:rPr lang="en-US" altLang="ko-KR" sz="2400" dirty="0">
                <a:latin typeface="Constantia" pitchFamily="18" charset="0"/>
                <a:cs typeface="Times New Roman" pitchFamily="18" charset="0"/>
              </a:rPr>
              <a:t>analysis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, </a:t>
            </a:r>
            <a:r>
              <a:rPr lang="en-US" altLang="ko-KR" sz="2400" dirty="0">
                <a:latin typeface="Constantia" pitchFamily="18" charset="0"/>
                <a:cs typeface="Times New Roman" pitchFamily="18" charset="0"/>
              </a:rPr>
              <a:t>language learning, and NLP 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processing</a:t>
            </a:r>
            <a:endParaRPr lang="en-US" altLang="ko-KR" sz="2400" dirty="0">
              <a:latin typeface="Constant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626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32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0648"/>
            <a:ext cx="7443787" cy="9937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Further Works</a:t>
            </a:r>
            <a:endParaRPr lang="en-US" altLang="ko-K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1340768"/>
            <a:ext cx="8352928" cy="511256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altLang="ko-K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altLang="ko-KR" sz="2400" dirty="0">
                <a:latin typeface="Times New Roman" pitchFamily="18" charset="0"/>
                <a:cs typeface="Times New Roman" pitchFamily="18" charset="0"/>
              </a:rPr>
              <a:t>error detection software on our corpus to verify the consistency of our annotation (Dickinson and </a:t>
            </a:r>
            <a:r>
              <a:rPr lang="en-US" altLang="ko-KR" sz="2400" dirty="0" err="1">
                <a:latin typeface="Times New Roman" pitchFamily="18" charset="0"/>
                <a:cs typeface="Times New Roman" pitchFamily="18" charset="0"/>
              </a:rPr>
              <a:t>Meurers</a:t>
            </a:r>
            <a:r>
              <a:rPr lang="en-US" altLang="ko-KR" sz="2400" dirty="0">
                <a:latin typeface="Times New Roman" pitchFamily="18" charset="0"/>
                <a:cs typeface="Times New Roman" pitchFamily="18" charset="0"/>
              </a:rPr>
              <a:t>, 2003)  </a:t>
            </a: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Double-check </a:t>
            </a:r>
            <a:r>
              <a:rPr lang="en-US" altLang="ko-KR" sz="2400" dirty="0">
                <a:latin typeface="Times New Roman" pitchFamily="18" charset="0"/>
                <a:cs typeface="Times New Roman" pitchFamily="18" charset="0"/>
              </a:rPr>
              <a:t>consistency of annotation and release the corpus with annotation guideline </a:t>
            </a: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400" dirty="0">
                <a:latin typeface="Times New Roman" pitchFamily="18" charset="0"/>
                <a:cs typeface="Times New Roman" pitchFamily="18" charset="0"/>
              </a:rPr>
              <a:t>More sophisticate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linguistic </a:t>
            </a:r>
            <a:r>
              <a:rPr lang="en-US" altLang="ko-KR" sz="2400" dirty="0">
                <a:latin typeface="Times New Roman" pitchFamily="18" charset="0"/>
                <a:cs typeface="Times New Roman" pitchFamily="18" charset="0"/>
              </a:rPr>
              <a:t>analysis  of the annotated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corpora</a:t>
            </a:r>
            <a:endParaRPr lang="en-US" altLang="ko-K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547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D163ABC-0ADE-4980-BEC1-7D034C46ED8F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33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188640"/>
            <a:ext cx="8029451" cy="43204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Reference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692696"/>
            <a:ext cx="9144000" cy="4896544"/>
          </a:xfrm>
        </p:spPr>
        <p:txBody>
          <a:bodyPr>
            <a:noAutofit/>
          </a:bodyPr>
          <a:lstStyle/>
          <a:p>
            <a:r>
              <a:rPr lang="en-US" sz="1600" dirty="0" smtClean="0"/>
              <a:t>Markus Dickinson and </a:t>
            </a:r>
            <a:r>
              <a:rPr lang="en-US" sz="1600" dirty="0" err="1" smtClean="0"/>
              <a:t>Detmar</a:t>
            </a:r>
            <a:r>
              <a:rPr lang="en-US" sz="1600" dirty="0" smtClean="0"/>
              <a:t> </a:t>
            </a:r>
            <a:r>
              <a:rPr lang="en-US" sz="1600" dirty="0" err="1" smtClean="0"/>
              <a:t>Meurers</a:t>
            </a:r>
            <a:r>
              <a:rPr lang="en-US" sz="1600" dirty="0" smtClean="0"/>
              <a:t>. 2003. Detecting Errors in Part-of-Speech Annotation. Proceedings of the 10th Conference of European Chapter of the Association for Computational Linguistics (EACL-03). Budapest, Hungary. </a:t>
            </a:r>
          </a:p>
          <a:p>
            <a:r>
              <a:rPr lang="en-US" sz="1600" dirty="0" smtClean="0"/>
              <a:t>John Fry. 2001. Ellipsis and ‘</a:t>
            </a:r>
            <a:r>
              <a:rPr lang="en-US" sz="1600" dirty="0" err="1" smtClean="0"/>
              <a:t>wa</a:t>
            </a:r>
            <a:r>
              <a:rPr lang="en-US" sz="1600" dirty="0" smtClean="0"/>
              <a:t>’-marking in Japanese conversation. Doctoral Dissertation. Stanford University. </a:t>
            </a:r>
          </a:p>
          <a:p>
            <a:r>
              <a:rPr lang="en-US" sz="1600" dirty="0" smtClean="0"/>
              <a:t>Paul Hopper and Sandra A. Thompson. 1984. The Discourse Basis for Lexical Categories in Universal Grammar. Language, 60: 703-752.</a:t>
            </a:r>
          </a:p>
          <a:p>
            <a:r>
              <a:rPr lang="en-US" sz="1600" dirty="0" smtClean="0"/>
              <a:t>Kun-</a:t>
            </a:r>
            <a:r>
              <a:rPr lang="en-US" sz="1600" dirty="0" err="1" smtClean="0"/>
              <a:t>hee</a:t>
            </a:r>
            <a:r>
              <a:rPr lang="en-US" sz="1600" dirty="0" smtClean="0"/>
              <a:t> Kim and Jae-</a:t>
            </a:r>
            <a:r>
              <a:rPr lang="en-US" sz="1600" dirty="0" err="1" smtClean="0"/>
              <a:t>il</a:t>
            </a:r>
            <a:r>
              <a:rPr lang="en-US" sz="1600" dirty="0" smtClean="0"/>
              <a:t> Kwon. 2004. Korean Particles in Spoken Discourse-A Statistical Analysis for the Unification of Grammar. </a:t>
            </a:r>
            <a:r>
              <a:rPr lang="en-US" sz="1600" dirty="0" err="1" smtClean="0"/>
              <a:t>Hanmal</a:t>
            </a:r>
            <a:r>
              <a:rPr lang="en-US" sz="1600" dirty="0" smtClean="0"/>
              <a:t> </a:t>
            </a:r>
            <a:r>
              <a:rPr lang="en-US" sz="1600" dirty="0" err="1" smtClean="0"/>
              <a:t>Yenku</a:t>
            </a:r>
            <a:r>
              <a:rPr lang="en-US" sz="1600" dirty="0" smtClean="0"/>
              <a:t>,  15: 1-22.</a:t>
            </a:r>
          </a:p>
          <a:p>
            <a:r>
              <a:rPr lang="en-US" sz="1600" dirty="0" smtClean="0"/>
              <a:t>Jae-</a:t>
            </a:r>
            <a:r>
              <a:rPr lang="en-US" sz="1600" dirty="0" err="1" smtClean="0"/>
              <a:t>il</a:t>
            </a:r>
            <a:r>
              <a:rPr lang="en-US" sz="1600" dirty="0" smtClean="0"/>
              <a:t> Kwon. 1989. Characteristic of Case and the Methodology of the Case Ellipsis, Language Research,  25(1): 129-139. </a:t>
            </a:r>
          </a:p>
          <a:p>
            <a:r>
              <a:rPr lang="en-US" sz="1600" dirty="0" err="1" smtClean="0"/>
              <a:t>Hyo</a:t>
            </a:r>
            <a:r>
              <a:rPr lang="en-US" sz="1600" dirty="0" smtClean="0"/>
              <a:t> Sang Lee and Sandra A. Thompson. 1989. A discourse account of the Korean accusative marker. Studies in Language, 13: 105-128</a:t>
            </a:r>
          </a:p>
          <a:p>
            <a:r>
              <a:rPr lang="en-US" sz="1600" dirty="0" err="1" smtClean="0"/>
              <a:t>Hanjung</a:t>
            </a:r>
            <a:r>
              <a:rPr lang="en-US" sz="1600" dirty="0" smtClean="0"/>
              <a:t>  Lee. 2006. Parallel Optimization in Case Systems: Evidence from Case Ellipsis in Korean. Journal of East Asian Linguistics, 15: 69-96.  </a:t>
            </a:r>
          </a:p>
          <a:p>
            <a:r>
              <a:rPr lang="en-US" sz="1600" dirty="0" smtClean="0"/>
              <a:t>Sun-Hee Lee. 2006. Particles (</a:t>
            </a:r>
            <a:r>
              <a:rPr lang="en-US" sz="1600" i="1" dirty="0" err="1" smtClean="0"/>
              <a:t>Cosa</a:t>
            </a:r>
            <a:r>
              <a:rPr lang="en-US" sz="1600" dirty="0" smtClean="0"/>
              <a:t>). Why Do We Need to Reinvestigate Part of Speeches? (in Korean):  302-346. </a:t>
            </a:r>
          </a:p>
          <a:p>
            <a:r>
              <a:rPr lang="en-US" sz="1600" dirty="0" smtClean="0"/>
              <a:t>Sun-Hee Lee, Markus Dickinson, and Ross Israel. 2012. Developing Learner Corpus Annotation for Korean Particle Errors. In Proceedings of the Sixth Linguistic Annotation Workshop (this volume).  Jeju, Korea</a:t>
            </a:r>
          </a:p>
          <a:p>
            <a:r>
              <a:rPr lang="en-US" sz="1600" dirty="0" err="1" smtClean="0"/>
              <a:t>Minpyo</a:t>
            </a:r>
            <a:r>
              <a:rPr lang="en-US" sz="1600" dirty="0" smtClean="0"/>
              <a:t> Hong, </a:t>
            </a:r>
            <a:r>
              <a:rPr lang="en-US" sz="1600" dirty="0" err="1" smtClean="0"/>
              <a:t>Kyongjae</a:t>
            </a:r>
            <a:r>
              <a:rPr lang="en-US" sz="1600" dirty="0" smtClean="0"/>
              <a:t> Park, </a:t>
            </a:r>
            <a:r>
              <a:rPr lang="en-US" sz="1600" dirty="0" err="1" smtClean="0"/>
              <a:t>Inkie</a:t>
            </a:r>
            <a:r>
              <a:rPr lang="en-US" sz="1600" dirty="0" smtClean="0"/>
              <a:t> Chung, and  </a:t>
            </a:r>
            <a:r>
              <a:rPr lang="en-US" sz="1600" dirty="0" err="1" smtClean="0"/>
              <a:t>Ji</a:t>
            </a:r>
            <a:r>
              <a:rPr lang="en-US" sz="1600" dirty="0" smtClean="0"/>
              <a:t>-young Kim. 1998. Elided Postpositions in Spoken Korean and their Implications on Center Management</a:t>
            </a:r>
            <a:r>
              <a:rPr lang="en-US" sz="1600" i="1" dirty="0" smtClean="0"/>
              <a:t>,</a:t>
            </a:r>
            <a:r>
              <a:rPr lang="en-US" sz="1600" dirty="0" smtClean="0"/>
              <a:t> Korean Journal of Cognitive Science,  9(3): 35-45.</a:t>
            </a:r>
          </a:p>
          <a:p>
            <a:endParaRPr lang="en-US" sz="1600" dirty="0" smtClean="0"/>
          </a:p>
          <a:p>
            <a:pPr marL="400050" indent="-400050">
              <a:spcBef>
                <a:spcPts val="0"/>
              </a:spcBef>
              <a:buFont typeface="Arial" pitchFamily="34" charset="0"/>
              <a:buChar char="•"/>
              <a:tabLst>
                <a:tab pos="228600" algn="l"/>
              </a:tabLst>
            </a:pPr>
            <a:endParaRPr lang="en-US" altLang="ko-KR" sz="1600" dirty="0" smtClean="0"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1748A83-8632-4FF5-AE5E-8051BADED5B8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34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0" lvl="7" indent="0" algn="ctr">
              <a:buNone/>
            </a:pPr>
            <a:r>
              <a:rPr lang="ko-KR" altLang="en-US" sz="6000" dirty="0" smtClean="0">
                <a:solidFill>
                  <a:srgbClr val="FBFEC6"/>
                </a:solidFill>
                <a:latin typeface="Constantia"/>
                <a:cs typeface="Constantia"/>
              </a:rPr>
              <a:t> </a:t>
            </a:r>
            <a:endParaRPr lang="en-US" sz="6000" dirty="0" smtClean="0">
              <a:solidFill>
                <a:srgbClr val="FBFEC6"/>
              </a:solidFill>
              <a:latin typeface="Constantia"/>
              <a:cs typeface="Constantia"/>
            </a:endParaRPr>
          </a:p>
          <a:p>
            <a:pPr marL="0" indent="0" algn="ctr">
              <a:buNone/>
            </a:pPr>
            <a:r>
              <a:rPr lang="ko-KR" altLang="en-US" sz="6000" dirty="0" smtClean="0">
                <a:solidFill>
                  <a:srgbClr val="FBFEC6"/>
                </a:solidFill>
                <a:latin typeface="Constantia"/>
                <a:cs typeface="Constantia"/>
              </a:rPr>
              <a:t>감사합니다</a:t>
            </a:r>
            <a:r>
              <a:rPr lang="en-US" altLang="ko-KR" sz="6000" dirty="0" smtClean="0">
                <a:solidFill>
                  <a:srgbClr val="FBFEC6"/>
                </a:solidFill>
                <a:latin typeface="Constantia"/>
                <a:cs typeface="Constantia"/>
              </a:rPr>
              <a:t>.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BFEC6"/>
                </a:solidFill>
                <a:latin typeface="Constantia"/>
                <a:cs typeface="Constantia"/>
              </a:rPr>
              <a:t>Thank you! </a:t>
            </a:r>
            <a:endParaRPr lang="en-US" sz="6000" dirty="0">
              <a:solidFill>
                <a:srgbClr val="FBFEC6"/>
              </a:solidFill>
              <a:latin typeface="Constantia"/>
              <a:cs typeface="Constant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476672"/>
            <a:ext cx="7515795" cy="7920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Particle Ellipsis in Korean</a:t>
            </a:r>
            <a:endParaRPr lang="en-US" altLang="ko-KR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536" y="1340768"/>
            <a:ext cx="8064896" cy="51842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Subject, Object and Other Particles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ko-KR" sz="2000" dirty="0">
              <a:latin typeface="Constantia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(1’)</a:t>
            </a:r>
            <a:r>
              <a:rPr lang="ko-KR" altLang="en-US" sz="2000" dirty="0" smtClean="0">
                <a:latin typeface="Constantia" pitchFamily="18" charset="0"/>
                <a:cs typeface="Times New Roman" pitchFamily="18" charset="0"/>
              </a:rPr>
              <a:t>  오늘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-</a:t>
            </a:r>
            <a:r>
              <a:rPr lang="en-US" altLang="ko-KR" sz="2000" dirty="0" err="1" smtClean="0">
                <a:latin typeface="Constantia" pitchFamily="18" charset="0"/>
                <a:cs typeface="Times New Roman" pitchFamily="18" charset="0"/>
              </a:rPr>
              <a:t>Ø</a:t>
            </a:r>
            <a:r>
              <a:rPr lang="ko-KR" altLang="en-US" sz="2000" dirty="0" smtClean="0">
                <a:latin typeface="Constantia" pitchFamily="18" charset="0"/>
                <a:cs typeface="Times New Roman" pitchFamily="18" charset="0"/>
              </a:rPr>
              <a:t>       민아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-Ø</a:t>
            </a:r>
            <a:r>
              <a:rPr lang="ko-KR" altLang="en-US" sz="2000" dirty="0" smtClean="0">
                <a:latin typeface="Constantia" pitchFamily="18" charset="0"/>
                <a:cs typeface="Times New Roman" pitchFamily="18" charset="0"/>
              </a:rPr>
              <a:t>    교실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- </a:t>
            </a:r>
            <a:r>
              <a:rPr lang="ko-KR" altLang="en-US" sz="2000" dirty="0" smtClean="0">
                <a:latin typeface="Constantia" pitchFamily="18" charset="0"/>
                <a:cs typeface="Times New Roman" pitchFamily="18" charset="0"/>
              </a:rPr>
              <a:t>에서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</a:t>
            </a:r>
            <a:r>
              <a:rPr lang="ko-KR" altLang="en-US" sz="2000" dirty="0" smtClean="0">
                <a:latin typeface="Constantia" pitchFamily="18" charset="0"/>
                <a:cs typeface="Times New Roman" pitchFamily="18" charset="0"/>
              </a:rPr>
              <a:t>점심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-</a:t>
            </a:r>
            <a:r>
              <a:rPr lang="ko-KR" altLang="en-US" sz="2000" dirty="0" smtClean="0">
                <a:latin typeface="Constantia" pitchFamily="18" charset="0"/>
                <a:cs typeface="Times New Roman" pitchFamily="18" charset="0"/>
              </a:rPr>
              <a:t>Ø        먹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-</a:t>
            </a:r>
            <a:r>
              <a:rPr lang="ko-KR" altLang="en-US" sz="2000" dirty="0" smtClean="0">
                <a:latin typeface="Constantia" pitchFamily="18" charset="0"/>
                <a:cs typeface="Times New Roman" pitchFamily="18" charset="0"/>
              </a:rPr>
              <a:t>어 </a:t>
            </a:r>
            <a:endParaRPr lang="en-US" altLang="ko-KR" sz="2000" dirty="0" smtClean="0">
              <a:latin typeface="Constantia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      </a:t>
            </a:r>
            <a:r>
              <a:rPr lang="en-US" altLang="ko-KR" sz="1800" dirty="0" err="1" smtClean="0">
                <a:latin typeface="Constantia" pitchFamily="18" charset="0"/>
                <a:cs typeface="Times New Roman" pitchFamily="18" charset="0"/>
              </a:rPr>
              <a:t>Onul</a:t>
            </a:r>
            <a:r>
              <a:rPr lang="en-US" altLang="ko-KR" sz="1800" dirty="0" smtClean="0">
                <a:latin typeface="Constantia" pitchFamily="18" charset="0"/>
                <a:cs typeface="Times New Roman" pitchFamily="18" charset="0"/>
              </a:rPr>
              <a:t>-</a:t>
            </a:r>
            <a:r>
              <a:rPr lang="ko-KR" altLang="en-US" sz="1800" dirty="0" smtClean="0">
                <a:latin typeface="Constantia" pitchFamily="18" charset="0"/>
                <a:cs typeface="Times New Roman" pitchFamily="18" charset="0"/>
              </a:rPr>
              <a:t>Ø</a:t>
            </a:r>
            <a:r>
              <a:rPr lang="en-US" altLang="ko-KR" sz="1800" dirty="0" smtClean="0">
                <a:latin typeface="Constantia" pitchFamily="18" charset="0"/>
                <a:cs typeface="Times New Roman" pitchFamily="18" charset="0"/>
              </a:rPr>
              <a:t>        Mina-</a:t>
            </a:r>
            <a:r>
              <a:rPr lang="ko-KR" altLang="en-US" sz="1800" dirty="0" smtClean="0">
                <a:latin typeface="Constantia" pitchFamily="18" charset="0"/>
                <a:cs typeface="Times New Roman" pitchFamily="18" charset="0"/>
              </a:rPr>
              <a:t>Ø</a:t>
            </a:r>
            <a:r>
              <a:rPr lang="en-US" altLang="ko-KR" sz="1800" dirty="0" smtClean="0">
                <a:latin typeface="Constantia" pitchFamily="18" charset="0"/>
                <a:cs typeface="Times New Roman" pitchFamily="18" charset="0"/>
              </a:rPr>
              <a:t>    </a:t>
            </a:r>
            <a:r>
              <a:rPr lang="en-US" altLang="ko-KR" sz="1800" dirty="0" err="1" smtClean="0">
                <a:latin typeface="Constantia" pitchFamily="18" charset="0"/>
                <a:cs typeface="Times New Roman" pitchFamily="18" charset="0"/>
              </a:rPr>
              <a:t>kyosil-eyse</a:t>
            </a:r>
            <a:r>
              <a:rPr lang="en-US" altLang="ko-KR" sz="1800" dirty="0" smtClean="0">
                <a:latin typeface="Constantia" pitchFamily="18" charset="0"/>
                <a:cs typeface="Times New Roman" pitchFamily="18" charset="0"/>
              </a:rPr>
              <a:t>       </a:t>
            </a:r>
            <a:r>
              <a:rPr lang="en-US" altLang="ko-KR" sz="1800" dirty="0" err="1" smtClean="0">
                <a:latin typeface="Constantia" pitchFamily="18" charset="0"/>
                <a:cs typeface="Times New Roman" pitchFamily="18" charset="0"/>
              </a:rPr>
              <a:t>cemsim</a:t>
            </a:r>
            <a:r>
              <a:rPr lang="en-US" altLang="ko-KR" sz="1800" dirty="0" smtClean="0">
                <a:latin typeface="Constantia" pitchFamily="18" charset="0"/>
                <a:cs typeface="Times New Roman" pitchFamily="18" charset="0"/>
              </a:rPr>
              <a:t>-</a:t>
            </a:r>
            <a:r>
              <a:rPr lang="ko-KR" altLang="en-US" sz="1800" dirty="0" smtClean="0">
                <a:latin typeface="Constantia" pitchFamily="18" charset="0"/>
                <a:cs typeface="Times New Roman" pitchFamily="18" charset="0"/>
              </a:rPr>
              <a:t>Ø</a:t>
            </a:r>
            <a:r>
              <a:rPr lang="en-US" altLang="ko-KR" sz="1800" dirty="0" smtClean="0">
                <a:latin typeface="Constantia" pitchFamily="18" charset="0"/>
                <a:cs typeface="Times New Roman" pitchFamily="18" charset="0"/>
              </a:rPr>
              <a:t>     </a:t>
            </a:r>
            <a:r>
              <a:rPr lang="en-US" altLang="ko-KR" sz="1800" dirty="0" err="1" smtClean="0">
                <a:latin typeface="Constantia" pitchFamily="18" charset="0"/>
                <a:cs typeface="Times New Roman" pitchFamily="18" charset="0"/>
              </a:rPr>
              <a:t>mek</a:t>
            </a:r>
            <a:r>
              <a:rPr lang="en-US" altLang="ko-KR" sz="1800" dirty="0" smtClean="0">
                <a:latin typeface="Constantia" pitchFamily="18" charset="0"/>
                <a:cs typeface="Times New Roman" pitchFamily="18" charset="0"/>
              </a:rPr>
              <a:t>-e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ko-KR" sz="1800" dirty="0" smtClean="0">
                <a:latin typeface="Constantia" pitchFamily="18" charset="0"/>
                <a:cs typeface="Times New Roman" pitchFamily="18" charset="0"/>
              </a:rPr>
              <a:t>        Today-TOP   M-SUBJ    classroom-in    lunch-OBJ    eat-END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ko-KR" sz="1800" dirty="0" smtClean="0">
                <a:latin typeface="Constantia" pitchFamily="18" charset="0"/>
                <a:cs typeface="Times New Roman" pitchFamily="18" charset="0"/>
              </a:rPr>
              <a:t>         ‘Mina eats lunch in the classroom today’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0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0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000" dirty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ko-K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타원 1"/>
          <p:cNvSpPr/>
          <p:nvPr/>
        </p:nvSpPr>
        <p:spPr>
          <a:xfrm>
            <a:off x="1403648" y="1988840"/>
            <a:ext cx="432048" cy="50405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-</a:t>
            </a:r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2699792" y="1988840"/>
            <a:ext cx="432048" cy="50405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타원 7"/>
          <p:cNvSpPr/>
          <p:nvPr/>
        </p:nvSpPr>
        <p:spPr>
          <a:xfrm>
            <a:off x="5220072" y="1988840"/>
            <a:ext cx="432048" cy="50405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C000"/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3851920" y="1988840"/>
            <a:ext cx="648072" cy="50405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827584" y="3861048"/>
            <a:ext cx="1656184" cy="1296144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427984" y="393305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Times New Roman" pitchFamily="18" charset="0"/>
                <a:cs typeface="Times New Roman" pitchFamily="18" charset="0"/>
              </a:rPr>
              <a:t>에서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i="1" dirty="0" err="1" smtClean="0">
                <a:latin typeface="Times New Roman" pitchFamily="18" charset="0"/>
                <a:cs typeface="Times New Roman" pitchFamily="18" charset="0"/>
              </a:rPr>
              <a:t>eyse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 Locative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699792" y="3861048"/>
            <a:ext cx="1512168" cy="1296144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4427984" y="3861048"/>
            <a:ext cx="1224136" cy="7920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2771800" y="3933056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ko-KR" altLang="en-US" dirty="0" smtClean="0">
                <a:latin typeface="Times New Roman" pitchFamily="18" charset="0"/>
                <a:cs typeface="Times New Roman" pitchFamily="18" charset="0"/>
              </a:rPr>
              <a:t>가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ka)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ko-KR" altLang="en-US" dirty="0" smtClean="0">
                <a:latin typeface="Times New Roman" pitchFamily="18" charset="0"/>
                <a:cs typeface="Times New Roman" pitchFamily="18" charset="0"/>
              </a:rPr>
              <a:t>이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14300" indent="-114300"/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: Subject </a:t>
            </a:r>
            <a:r>
              <a:rPr lang="ko-KR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-114300"/>
            <a:r>
              <a:rPr lang="ko-KR" altLang="ko-K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o-KR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Agent</a:t>
            </a:r>
          </a:p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  Focus (?)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9592" y="4005064"/>
            <a:ext cx="1636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Times New Roman" pitchFamily="18" charset="0"/>
                <a:cs typeface="Times New Roman" pitchFamily="18" charset="0"/>
              </a:rPr>
              <a:t>은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ko-KR" altLang="en-US" dirty="0" smtClean="0">
                <a:latin typeface="Times New Roman" pitchFamily="18" charset="0"/>
                <a:cs typeface="Times New Roman" pitchFamily="18" charset="0"/>
              </a:rPr>
              <a:t>는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nun)</a:t>
            </a:r>
          </a:p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: Topic Marker</a:t>
            </a:r>
          </a:p>
          <a:p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8144" y="3879072"/>
            <a:ext cx="2160240" cy="120032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을</a:t>
            </a:r>
            <a:r>
              <a:rPr lang="en-US" altLang="ko-K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(ul)/</a:t>
            </a:r>
            <a:r>
              <a:rPr lang="ko-KR" alt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를</a:t>
            </a:r>
            <a:r>
              <a:rPr lang="en-US" altLang="ko-KR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lul)</a:t>
            </a:r>
          </a:p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Object</a:t>
            </a:r>
          </a:p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Theme</a:t>
            </a:r>
          </a:p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Focus (?)</a:t>
            </a:r>
          </a:p>
        </p:txBody>
      </p:sp>
      <p:cxnSp>
        <p:nvCxnSpPr>
          <p:cNvPr id="6" name="직선 연결선 5"/>
          <p:cNvCxnSpPr>
            <a:stCxn id="2" idx="4"/>
            <a:endCxn id="3" idx="0"/>
          </p:cNvCxnSpPr>
          <p:nvPr/>
        </p:nvCxnSpPr>
        <p:spPr>
          <a:xfrm>
            <a:off x="1619672" y="2492896"/>
            <a:ext cx="36004" cy="13681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>
            <a:stCxn id="7" idx="4"/>
            <a:endCxn id="12" idx="0"/>
          </p:cNvCxnSpPr>
          <p:nvPr/>
        </p:nvCxnSpPr>
        <p:spPr>
          <a:xfrm>
            <a:off x="2915816" y="2492896"/>
            <a:ext cx="540060" cy="13681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>
            <a:endCxn id="13" idx="0"/>
          </p:cNvCxnSpPr>
          <p:nvPr/>
        </p:nvCxnSpPr>
        <p:spPr>
          <a:xfrm>
            <a:off x="4283968" y="2492896"/>
            <a:ext cx="756084" cy="13681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>
            <a:endCxn id="17" idx="0"/>
          </p:cNvCxnSpPr>
          <p:nvPr/>
        </p:nvCxnSpPr>
        <p:spPr>
          <a:xfrm>
            <a:off x="5580112" y="2420888"/>
            <a:ext cx="1368152" cy="14581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86626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725C2-31A0-4ECC-99AD-991107B4D18A}" type="slidenum">
              <a:rPr lang="en-US" altLang="ko-KR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0648"/>
            <a:ext cx="7678737" cy="612205"/>
          </a:xfrm>
        </p:spPr>
        <p:txBody>
          <a:bodyPr>
            <a:normAutofit/>
          </a:bodyPr>
          <a:lstStyle/>
          <a:p>
            <a:r>
              <a:rPr lang="en-US" altLang="ko-K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Why </a:t>
            </a:r>
            <a:r>
              <a:rPr lang="en-US" altLang="ko-KR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Are </a:t>
            </a:r>
            <a:r>
              <a:rPr lang="en-US" altLang="ko-K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Particles </a:t>
            </a:r>
            <a:r>
              <a:rPr lang="en-US" altLang="ko-KR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Important in Korean</a:t>
            </a:r>
            <a:r>
              <a:rPr lang="en-US" altLang="ko-KR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52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1124744"/>
            <a:ext cx="8496944" cy="5184576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lnSpc>
                <a:spcPct val="120000"/>
              </a:lnSpc>
              <a:buFont typeface="Wingdings" pitchFamily="2" charset="2"/>
              <a:buChar char="q"/>
            </a:pPr>
            <a:r>
              <a:rPr lang="en-US" altLang="ko-KR" sz="26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altLang="ko-KR" sz="3400" dirty="0" smtClean="0">
                <a:latin typeface="Constantia" pitchFamily="18" charset="0"/>
                <a:cs typeface="Times New Roman" pitchFamily="18" charset="0"/>
              </a:rPr>
              <a:t>Theoretical Linguistics and NLP: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altLang="ko-KR" sz="3400" dirty="0" smtClean="0">
                <a:latin typeface="Constantia" pitchFamily="18" charset="0"/>
                <a:cs typeface="Times New Roman" pitchFamily="18" charset="0"/>
              </a:rPr>
              <a:t>        To determine grammatical or semantic (also pragmatic) functions of nominals; Syntactic, semantic, and discourse analysis</a:t>
            </a:r>
          </a:p>
          <a:p>
            <a:pPr marL="457200" indent="-457200">
              <a:lnSpc>
                <a:spcPct val="120000"/>
              </a:lnSpc>
              <a:buNone/>
            </a:pPr>
            <a:r>
              <a:rPr lang="en-US" altLang="ko-KR" sz="3400" dirty="0" smtClean="0">
                <a:latin typeface="Constantia" pitchFamily="18" charset="0"/>
                <a:cs typeface="Times New Roman" pitchFamily="18" charset="0"/>
              </a:rPr>
              <a:t>      </a:t>
            </a:r>
            <a:endParaRPr lang="en-US" altLang="ko-KR" sz="3400" dirty="0">
              <a:latin typeface="Constantia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 typeface="Wingdings" pitchFamily="2" charset="2"/>
              <a:buChar char="q"/>
            </a:pPr>
            <a:r>
              <a:rPr lang="en-US" altLang="ko-KR" sz="3400" dirty="0">
                <a:latin typeface="Constantia" pitchFamily="18" charset="0"/>
                <a:cs typeface="Times New Roman" pitchFamily="18" charset="0"/>
              </a:rPr>
              <a:t>Language </a:t>
            </a:r>
            <a:r>
              <a:rPr lang="en-US" altLang="ko-KR" sz="3400" dirty="0" smtClean="0">
                <a:latin typeface="Constantia" pitchFamily="18" charset="0"/>
                <a:cs typeface="Times New Roman" pitchFamily="18" charset="0"/>
              </a:rPr>
              <a:t>Learning:  Particle </a:t>
            </a:r>
            <a:r>
              <a:rPr lang="en-US" altLang="ko-KR" sz="3400" dirty="0">
                <a:latin typeface="Constantia" pitchFamily="18" charset="0"/>
                <a:cs typeface="Times New Roman" pitchFamily="18" charset="0"/>
              </a:rPr>
              <a:t>errors are one of the most frequent </a:t>
            </a:r>
            <a:r>
              <a:rPr lang="en-US" altLang="ko-KR" sz="3400" dirty="0" smtClean="0">
                <a:latin typeface="Constantia" pitchFamily="18" charset="0"/>
                <a:cs typeface="Times New Roman" pitchFamily="18" charset="0"/>
              </a:rPr>
              <a:t>errors that Korean learners generate.  </a:t>
            </a:r>
            <a:endParaRPr lang="en-US" altLang="ko-KR" sz="3400" dirty="0">
              <a:latin typeface="Constantia" pitchFamily="18" charset="0"/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None/>
            </a:pPr>
            <a:r>
              <a:rPr lang="en-US" altLang="ko-KR" sz="3400" dirty="0">
                <a:latin typeface="Constantia" pitchFamily="18" charset="0"/>
                <a:cs typeface="Times New Roman" pitchFamily="18" charset="0"/>
              </a:rPr>
              <a:t>      </a:t>
            </a:r>
            <a:endParaRPr lang="en-US" altLang="ko-KR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buNone/>
            </a:pPr>
            <a:r>
              <a:rPr lang="en-US" altLang="ko-KR" dirty="0" smtClean="0">
                <a:latin typeface="Constantia" pitchFamily="18" charset="0"/>
                <a:cs typeface="Times New Roman" pitchFamily="18" charset="0"/>
              </a:rPr>
              <a:t>        </a:t>
            </a:r>
            <a:r>
              <a:rPr lang="en-US" altLang="ko-KR" dirty="0" err="1" smtClean="0">
                <a:latin typeface="Constantia" pitchFamily="18" charset="0"/>
                <a:cs typeface="Times New Roman" pitchFamily="18" charset="0"/>
              </a:rPr>
              <a:t>Ko</a:t>
            </a:r>
            <a:r>
              <a:rPr lang="en-US" altLang="ko-KR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altLang="ko-KR" dirty="0">
                <a:latin typeface="Constantia" pitchFamily="18" charset="0"/>
                <a:cs typeface="Times New Roman" pitchFamily="18" charset="0"/>
              </a:rPr>
              <a:t>et al. (2004) - Error analysis with </a:t>
            </a:r>
            <a:r>
              <a:rPr lang="en-US" altLang="ko-KR" dirty="0" smtClean="0">
                <a:latin typeface="Constantia" pitchFamily="18" charset="0"/>
                <a:cs typeface="Times New Roman" pitchFamily="18" charset="0"/>
              </a:rPr>
              <a:t>100,000-</a:t>
            </a:r>
            <a:r>
              <a:rPr lang="en-US" altLang="ko-KR" i="1" dirty="0" smtClean="0">
                <a:latin typeface="Constantia" pitchFamily="18" charset="0"/>
                <a:cs typeface="Times New Roman" pitchFamily="18" charset="0"/>
              </a:rPr>
              <a:t>word </a:t>
            </a:r>
            <a:r>
              <a:rPr lang="en-US" altLang="ko-KR" dirty="0" smtClean="0">
                <a:latin typeface="Constantia" pitchFamily="18" charset="0"/>
                <a:cs typeface="Times New Roman" pitchFamily="18" charset="0"/>
              </a:rPr>
              <a:t>learner </a:t>
            </a:r>
            <a:r>
              <a:rPr lang="en-US" altLang="ko-KR" dirty="0">
                <a:latin typeface="Constantia" pitchFamily="18" charset="0"/>
                <a:cs typeface="Times New Roman" pitchFamily="18" charset="0"/>
              </a:rPr>
              <a:t>corpus: </a:t>
            </a:r>
          </a:p>
          <a:p>
            <a:pPr marL="457200" indent="-457200">
              <a:lnSpc>
                <a:spcPct val="110000"/>
              </a:lnSpc>
              <a:buNone/>
            </a:pPr>
            <a:endParaRPr lang="en-US" altLang="ko-KR" b="1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buNone/>
            </a:pPr>
            <a:r>
              <a:rPr lang="en-US" altLang="ko-KR" b="1" dirty="0" smtClean="0">
                <a:latin typeface="Constantia" pitchFamily="18" charset="0"/>
                <a:cs typeface="Times New Roman" pitchFamily="18" charset="0"/>
              </a:rPr>
              <a:t>    </a:t>
            </a:r>
            <a:r>
              <a:rPr lang="en-US" altLang="ko-KR" dirty="0" smtClean="0">
                <a:latin typeface="Constantia" pitchFamily="18" charset="0"/>
                <a:cs typeface="Times New Roman" pitchFamily="18" charset="0"/>
              </a:rPr>
              <a:t>     Lexical </a:t>
            </a:r>
            <a:r>
              <a:rPr lang="en-US" altLang="ko-KR" dirty="0">
                <a:latin typeface="Constantia" pitchFamily="18" charset="0"/>
                <a:cs typeface="Times New Roman" pitchFamily="18" charset="0"/>
              </a:rPr>
              <a:t>Errors &gt; Particles &gt;   Misspelling  &gt;  Verbal Endings</a:t>
            </a:r>
          </a:p>
          <a:p>
            <a:pPr marL="457200" indent="-457200">
              <a:lnSpc>
                <a:spcPct val="110000"/>
              </a:lnSpc>
              <a:buNone/>
            </a:pPr>
            <a:r>
              <a:rPr lang="en-US" altLang="ko-KR" dirty="0">
                <a:latin typeface="Constantia" pitchFamily="18" charset="0"/>
                <a:cs typeface="Times New Roman" pitchFamily="18" charset="0"/>
              </a:rPr>
              <a:t>	</a:t>
            </a:r>
            <a:r>
              <a:rPr lang="en-US" altLang="ko-KR" dirty="0" smtClean="0">
                <a:latin typeface="Constantia" pitchFamily="18" charset="0"/>
                <a:cs typeface="Times New Roman" pitchFamily="18" charset="0"/>
              </a:rPr>
              <a:t>   (</a:t>
            </a:r>
            <a:r>
              <a:rPr lang="en-US" altLang="ko-KR" dirty="0">
                <a:latin typeface="Constantia" pitchFamily="18" charset="0"/>
                <a:cs typeface="Times New Roman" pitchFamily="18" charset="0"/>
              </a:rPr>
              <a:t>28.3%)               (24.4%)     (20.8%) 	         (16%) </a:t>
            </a:r>
            <a:endParaRPr lang="en-US" altLang="ko-KR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buNone/>
            </a:pPr>
            <a:endParaRPr lang="en-US" altLang="ko-KR" dirty="0">
              <a:latin typeface="Constantia" pitchFamily="18" charset="0"/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buNone/>
            </a:pPr>
            <a:r>
              <a:rPr lang="en-US" altLang="ko-KR" dirty="0" smtClean="0">
                <a:latin typeface="Constantia" pitchFamily="18" charset="0"/>
                <a:cs typeface="Times New Roman" pitchFamily="18" charset="0"/>
              </a:rPr>
              <a:t> Cf. Compare English </a:t>
            </a:r>
            <a:r>
              <a:rPr lang="en-US" altLang="ko-KR" dirty="0">
                <a:latin typeface="Constantia" pitchFamily="18" charset="0"/>
                <a:cs typeface="Times New Roman" pitchFamily="18" charset="0"/>
              </a:rPr>
              <a:t>preposition error percentage of 13.5% in the </a:t>
            </a:r>
            <a:r>
              <a:rPr lang="en-US" altLang="ko-KR" dirty="0" smtClean="0">
                <a:latin typeface="Constantia" pitchFamily="18" charset="0"/>
                <a:cs typeface="Times New Roman" pitchFamily="18" charset="0"/>
              </a:rPr>
              <a:t> Cambridge </a:t>
            </a:r>
            <a:r>
              <a:rPr lang="en-US" altLang="ko-KR" dirty="0">
                <a:latin typeface="Constantia" pitchFamily="18" charset="0"/>
                <a:cs typeface="Times New Roman" pitchFamily="18" charset="0"/>
              </a:rPr>
              <a:t>Learner Corpus (Leacock et al. 2010</a:t>
            </a:r>
            <a:r>
              <a:rPr lang="en-US" altLang="ko-KR" dirty="0" smtClean="0">
                <a:latin typeface="Constantia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lnSpc>
                <a:spcPct val="110000"/>
              </a:lnSpc>
              <a:buNone/>
            </a:pPr>
            <a:endParaRPr lang="en-US" altLang="ko-KR" sz="26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buNone/>
            </a:pPr>
            <a:endParaRPr lang="en-US" altLang="ko-KR" sz="26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buNone/>
            </a:pPr>
            <a:endParaRPr lang="en-US" altLang="ko-KR" sz="26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>
              <a:lnSpc>
                <a:spcPct val="110000"/>
              </a:lnSpc>
              <a:buNone/>
            </a:pPr>
            <a:endParaRPr lang="en-US" altLang="ko-KR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charset="2"/>
              <a:buNone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627784" y="4293096"/>
            <a:ext cx="1008112" cy="86409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5068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0648"/>
            <a:ext cx="7443787" cy="9937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Relevant Background </a:t>
            </a:r>
            <a:endParaRPr lang="en-US" altLang="ko-KR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1196752"/>
            <a:ext cx="8136904" cy="52562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altLang="ko-KR" sz="28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Classification of Korean Particles in Korean linguistics </a:t>
            </a:r>
          </a:p>
          <a:p>
            <a:pPr>
              <a:lnSpc>
                <a:spcPct val="90000"/>
              </a:lnSpc>
              <a:buNone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(Nam, 2000; Lee, 2006)</a:t>
            </a:r>
          </a:p>
          <a:p>
            <a:pPr marL="457200" indent="-457200">
              <a:lnSpc>
                <a:spcPct val="90000"/>
              </a:lnSpc>
              <a:buNone/>
            </a:pPr>
            <a:r>
              <a:rPr lang="en-US" altLang="ko-KR" sz="2000" dirty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Case Particles</a:t>
            </a:r>
          </a:p>
          <a:p>
            <a:pPr marL="971550" indent="-17145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ko-KR" sz="1800" dirty="0" smtClean="0">
                <a:latin typeface="Constantia" pitchFamily="18" charset="0"/>
                <a:cs typeface="Arial" charset="0"/>
              </a:rPr>
              <a:t>Structural Case:  Subject (</a:t>
            </a:r>
            <a:r>
              <a:rPr lang="en-US" altLang="ko-KR" sz="1800" i="1" dirty="0" err="1" smtClean="0">
                <a:latin typeface="Constantia" pitchFamily="18" charset="0"/>
                <a:cs typeface="Arial" charset="0"/>
              </a:rPr>
              <a:t>ka</a:t>
            </a:r>
            <a:r>
              <a:rPr lang="en-US" altLang="ko-KR" sz="1800" dirty="0" smtClean="0">
                <a:latin typeface="Constantia" pitchFamily="18" charset="0"/>
                <a:cs typeface="Arial" charset="0"/>
              </a:rPr>
              <a:t>/</a:t>
            </a:r>
            <a:r>
              <a:rPr lang="en-US" altLang="ko-KR" sz="1800" i="1" dirty="0">
                <a:latin typeface="Constantia" pitchFamily="18" charset="0"/>
                <a:cs typeface="Arial" charset="0"/>
              </a:rPr>
              <a:t>i</a:t>
            </a:r>
            <a:r>
              <a:rPr lang="en-US" altLang="ko-KR" sz="1800" i="1" dirty="0" smtClean="0">
                <a:latin typeface="Constantia" pitchFamily="18" charset="0"/>
                <a:cs typeface="Arial" charset="0"/>
              </a:rPr>
              <a:t>; </a:t>
            </a:r>
            <a:r>
              <a:rPr lang="en-US" altLang="ko-KR" sz="1800" i="1" dirty="0" err="1" smtClean="0">
                <a:latin typeface="Constantia" pitchFamily="18" charset="0"/>
                <a:cs typeface="Arial" charset="0"/>
              </a:rPr>
              <a:t>kkeyse</a:t>
            </a:r>
            <a:r>
              <a:rPr lang="en-US" altLang="ko-KR" sz="1800" dirty="0" smtClean="0">
                <a:latin typeface="Constantia" pitchFamily="18" charset="0"/>
                <a:cs typeface="Arial" charset="0"/>
              </a:rPr>
              <a:t>), Object (</a:t>
            </a:r>
            <a:r>
              <a:rPr lang="en-US" altLang="ko-KR" sz="1800" i="1" dirty="0" smtClean="0">
                <a:latin typeface="Constantia" pitchFamily="18" charset="0"/>
                <a:cs typeface="Arial" charset="0"/>
              </a:rPr>
              <a:t>ul</a:t>
            </a:r>
            <a:r>
              <a:rPr lang="en-US" altLang="ko-KR" sz="1800" dirty="0" smtClean="0">
                <a:latin typeface="Constantia" pitchFamily="18" charset="0"/>
                <a:cs typeface="Arial" charset="0"/>
              </a:rPr>
              <a:t>/</a:t>
            </a:r>
            <a:r>
              <a:rPr lang="en-US" altLang="ko-KR" sz="1800" i="1" dirty="0" smtClean="0">
                <a:latin typeface="Constantia" pitchFamily="18" charset="0"/>
                <a:cs typeface="Arial" charset="0"/>
              </a:rPr>
              <a:t>lul</a:t>
            </a:r>
            <a:r>
              <a:rPr lang="en-US" altLang="ko-KR" sz="1800" dirty="0" smtClean="0">
                <a:latin typeface="Constantia" pitchFamily="18" charset="0"/>
                <a:cs typeface="Arial" charset="0"/>
              </a:rPr>
              <a:t>)</a:t>
            </a:r>
          </a:p>
          <a:p>
            <a:pPr marL="971550" indent="-171450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ko-KR" sz="1800" dirty="0" smtClean="0">
                <a:latin typeface="Constantia" pitchFamily="18" charset="0"/>
                <a:cs typeface="Arial" charset="0"/>
              </a:rPr>
              <a:t> Inherent Case:     Dative (</a:t>
            </a:r>
            <a:r>
              <a:rPr lang="en-US" altLang="ko-KR" sz="1800" i="1" dirty="0" err="1" smtClean="0">
                <a:latin typeface="Constantia" pitchFamily="18" charset="0"/>
                <a:cs typeface="Arial" charset="0"/>
              </a:rPr>
              <a:t>eykey</a:t>
            </a:r>
            <a:r>
              <a:rPr lang="en-US" altLang="ko-KR" sz="1800" i="1" dirty="0" smtClean="0">
                <a:latin typeface="Constantia" pitchFamily="18" charset="0"/>
                <a:cs typeface="Arial" charset="0"/>
              </a:rPr>
              <a:t>, </a:t>
            </a:r>
            <a:r>
              <a:rPr lang="en-US" altLang="ko-KR" sz="1800" i="1" dirty="0" err="1" smtClean="0">
                <a:latin typeface="Constantia" pitchFamily="18" charset="0"/>
                <a:cs typeface="Arial" charset="0"/>
              </a:rPr>
              <a:t>hantey</a:t>
            </a:r>
            <a:r>
              <a:rPr lang="en-US" altLang="ko-KR" sz="1800" i="1" dirty="0" smtClean="0">
                <a:latin typeface="Constantia" pitchFamily="18" charset="0"/>
                <a:cs typeface="Arial" charset="0"/>
              </a:rPr>
              <a:t>, </a:t>
            </a:r>
            <a:r>
              <a:rPr lang="en-US" altLang="ko-KR" sz="1800" i="1" dirty="0" err="1" smtClean="0">
                <a:latin typeface="Constantia" pitchFamily="18" charset="0"/>
                <a:cs typeface="Arial" charset="0"/>
              </a:rPr>
              <a:t>kkey</a:t>
            </a:r>
            <a:r>
              <a:rPr lang="en-US" altLang="ko-KR" sz="1800" dirty="0" smtClean="0">
                <a:latin typeface="Constantia" pitchFamily="18" charset="0"/>
                <a:cs typeface="Arial" charset="0"/>
              </a:rPr>
              <a:t>), Goal (</a:t>
            </a:r>
            <a:r>
              <a:rPr lang="en-US" altLang="ko-KR" sz="1800" i="1" dirty="0" smtClean="0">
                <a:latin typeface="Constantia" pitchFamily="18" charset="0"/>
                <a:cs typeface="Arial" charset="0"/>
              </a:rPr>
              <a:t>lo/</a:t>
            </a:r>
            <a:r>
              <a:rPr lang="en-US" altLang="ko-KR" sz="1800" i="1" dirty="0" err="1" smtClean="0">
                <a:latin typeface="Constantia" pitchFamily="18" charset="0"/>
                <a:cs typeface="Arial" charset="0"/>
              </a:rPr>
              <a:t>ulo</a:t>
            </a:r>
            <a:r>
              <a:rPr lang="en-US" altLang="ko-KR" sz="1800" dirty="0" smtClean="0">
                <a:latin typeface="Constantia" pitchFamily="18" charset="0"/>
                <a:cs typeface="Arial" charset="0"/>
              </a:rPr>
              <a:t>, </a:t>
            </a:r>
            <a:r>
              <a:rPr lang="en-US" altLang="ko-KR" sz="1800" i="1" dirty="0" err="1" smtClean="0">
                <a:latin typeface="Constantia" pitchFamily="18" charset="0"/>
                <a:cs typeface="Arial" charset="0"/>
              </a:rPr>
              <a:t>kkaci</a:t>
            </a:r>
            <a:r>
              <a:rPr lang="en-US" altLang="ko-KR" sz="1800" dirty="0" smtClean="0">
                <a:latin typeface="Constantia" pitchFamily="18" charset="0"/>
                <a:cs typeface="Arial" charset="0"/>
              </a:rPr>
              <a:t>),  		Locative (</a:t>
            </a:r>
            <a:r>
              <a:rPr lang="en-US" altLang="ko-KR" sz="1800" i="1" dirty="0" err="1" smtClean="0">
                <a:latin typeface="Constantia" pitchFamily="18" charset="0"/>
                <a:cs typeface="Arial" charset="0"/>
              </a:rPr>
              <a:t>ey</a:t>
            </a:r>
            <a:r>
              <a:rPr lang="en-US" altLang="ko-KR" sz="1800" i="1" dirty="0" smtClean="0">
                <a:latin typeface="Constantia" pitchFamily="18" charset="0"/>
                <a:cs typeface="Arial" charset="0"/>
              </a:rPr>
              <a:t>, </a:t>
            </a:r>
            <a:r>
              <a:rPr lang="en-US" altLang="ko-KR" sz="1800" i="1" dirty="0" err="1" smtClean="0">
                <a:latin typeface="Constantia" pitchFamily="18" charset="0"/>
                <a:cs typeface="Arial" charset="0"/>
              </a:rPr>
              <a:t>eyse</a:t>
            </a:r>
            <a:r>
              <a:rPr lang="en-US" altLang="ko-KR" sz="1800" dirty="0" smtClean="0">
                <a:latin typeface="Constantia" pitchFamily="18" charset="0"/>
                <a:cs typeface="Arial" charset="0"/>
              </a:rPr>
              <a:t>), Instrument (</a:t>
            </a:r>
            <a:r>
              <a:rPr lang="en-US" altLang="ko-KR" sz="1800" i="1" dirty="0" smtClean="0">
                <a:latin typeface="Constantia" pitchFamily="18" charset="0"/>
                <a:cs typeface="Arial" charset="0"/>
              </a:rPr>
              <a:t>lo, </a:t>
            </a:r>
            <a:r>
              <a:rPr lang="en-US" altLang="ko-KR" sz="1800" i="1" dirty="0" err="1" smtClean="0">
                <a:latin typeface="Constantia" pitchFamily="18" charset="0"/>
                <a:cs typeface="Arial" charset="0"/>
              </a:rPr>
              <a:t>ulo</a:t>
            </a:r>
            <a:r>
              <a:rPr lang="en-US" altLang="ko-KR" sz="1800" dirty="0" smtClean="0">
                <a:latin typeface="Constantia" pitchFamily="18" charset="0"/>
                <a:cs typeface="Arial" charset="0"/>
              </a:rPr>
              <a:t>), etc.</a:t>
            </a:r>
            <a:endParaRPr lang="en-US" altLang="ko-KR" sz="2000" dirty="0" smtClean="0">
              <a:latin typeface="Constantia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Auxiliary Particles</a:t>
            </a:r>
            <a:r>
              <a:rPr lang="en-US" altLang="ko-KR" sz="1600" dirty="0" smtClean="0">
                <a:latin typeface="Constantia" pitchFamily="18" charset="0"/>
                <a:cs typeface="Arial" charset="0"/>
              </a:rPr>
              <a:t>       </a:t>
            </a:r>
          </a:p>
          <a:p>
            <a:pPr marL="971550" indent="-171450">
              <a:buFont typeface="Arial" pitchFamily="34" charset="0"/>
              <a:buChar char="•"/>
            </a:pPr>
            <a:r>
              <a:rPr lang="en-US" altLang="ko-KR" sz="1800" dirty="0" smtClean="0">
                <a:latin typeface="Constantia" pitchFamily="18" charset="0"/>
                <a:cs typeface="Arial" charset="0"/>
              </a:rPr>
              <a:t> Topic Markers: </a:t>
            </a:r>
            <a:r>
              <a:rPr lang="en-US" altLang="ko-KR" sz="1800" i="1" dirty="0" smtClean="0">
                <a:latin typeface="Constantia" pitchFamily="18" charset="0"/>
                <a:cs typeface="Arial" charset="0"/>
              </a:rPr>
              <a:t>un</a:t>
            </a:r>
            <a:r>
              <a:rPr lang="en-US" altLang="ko-KR" sz="1800" dirty="0" smtClean="0">
                <a:latin typeface="Constantia" pitchFamily="18" charset="0"/>
                <a:cs typeface="Arial" charset="0"/>
              </a:rPr>
              <a:t>/</a:t>
            </a:r>
            <a:r>
              <a:rPr lang="en-US" altLang="ko-KR" sz="1800" i="1" dirty="0" smtClean="0">
                <a:latin typeface="Constantia" pitchFamily="18" charset="0"/>
                <a:cs typeface="Arial" charset="0"/>
              </a:rPr>
              <a:t>nun</a:t>
            </a:r>
            <a:endParaRPr lang="en-US" altLang="ko-KR" sz="1800" dirty="0" smtClean="0">
              <a:latin typeface="Constantia" pitchFamily="18" charset="0"/>
              <a:cs typeface="Arial" charset="0"/>
            </a:endParaRPr>
          </a:p>
          <a:p>
            <a:pPr marL="971550" indent="-171450">
              <a:buFont typeface="Arial" pitchFamily="34" charset="0"/>
              <a:buChar char="•"/>
            </a:pPr>
            <a:r>
              <a:rPr lang="en-US" altLang="ko-KR" sz="1800" dirty="0" smtClean="0">
                <a:latin typeface="Constantia" pitchFamily="18" charset="0"/>
                <a:cs typeface="Arial" charset="0"/>
              </a:rPr>
              <a:t> Particles with lexical meanings: </a:t>
            </a:r>
            <a:r>
              <a:rPr lang="en-US" altLang="ko-KR" sz="1800" i="1" dirty="0" err="1" smtClean="0">
                <a:latin typeface="Constantia" pitchFamily="18" charset="0"/>
                <a:cs typeface="Arial" charset="0"/>
              </a:rPr>
              <a:t>cocha</a:t>
            </a:r>
            <a:r>
              <a:rPr lang="en-US" altLang="ko-KR" sz="1800" dirty="0" smtClean="0">
                <a:latin typeface="Constantia" pitchFamily="18" charset="0"/>
                <a:cs typeface="Arial" charset="0"/>
              </a:rPr>
              <a:t> ‘even’, </a:t>
            </a:r>
            <a:r>
              <a:rPr lang="en-US" altLang="ko-KR" sz="1800" i="1" dirty="0" smtClean="0">
                <a:latin typeface="Constantia" pitchFamily="18" charset="0"/>
                <a:cs typeface="Arial" charset="0"/>
              </a:rPr>
              <a:t>to </a:t>
            </a:r>
            <a:r>
              <a:rPr lang="en-US" altLang="ko-KR" sz="1800" dirty="0" smtClean="0">
                <a:latin typeface="Constantia" pitchFamily="18" charset="0"/>
                <a:cs typeface="Arial" charset="0"/>
              </a:rPr>
              <a:t>‘also’, </a:t>
            </a:r>
            <a:r>
              <a:rPr lang="en-US" altLang="ko-KR" sz="1800" i="1" dirty="0" smtClean="0">
                <a:latin typeface="Constantia" pitchFamily="18" charset="0"/>
                <a:cs typeface="Arial" charset="0"/>
              </a:rPr>
              <a:t>man ‘only’</a:t>
            </a:r>
            <a:r>
              <a:rPr lang="en-US" altLang="ko-KR" sz="1800" dirty="0" smtClean="0">
                <a:latin typeface="Constantia" pitchFamily="18" charset="0"/>
                <a:cs typeface="Arial" charset="0"/>
              </a:rPr>
              <a:t>,   </a:t>
            </a:r>
          </a:p>
          <a:p>
            <a:pPr marL="971550" indent="-628650">
              <a:buNone/>
            </a:pPr>
            <a:r>
              <a:rPr lang="en-US" altLang="ko-KR" sz="1800" dirty="0" smtClean="0">
                <a:latin typeface="Constantia" pitchFamily="18" charset="0"/>
                <a:cs typeface="Arial" charset="0"/>
              </a:rPr>
              <a:t>  </a:t>
            </a:r>
            <a:r>
              <a:rPr lang="en-US" altLang="ko-KR" sz="1800" i="1" dirty="0" smtClean="0">
                <a:latin typeface="Constantia" pitchFamily="18" charset="0"/>
                <a:cs typeface="Arial" charset="0"/>
              </a:rPr>
              <a:t>N.B. </a:t>
            </a:r>
            <a:r>
              <a:rPr lang="en-US" altLang="ko-KR" sz="1800" dirty="0" smtClean="0">
                <a:latin typeface="Constantia" pitchFamily="18" charset="0"/>
                <a:cs typeface="Arial" charset="0"/>
              </a:rPr>
              <a:t>These particles can combine with other particles except  subject and object case particles.  </a:t>
            </a:r>
          </a:p>
          <a:p>
            <a:pPr marL="971550" indent="-628650">
              <a:buNone/>
            </a:pPr>
            <a:endParaRPr lang="en-US" altLang="ko-KR" sz="1800" dirty="0" smtClean="0">
              <a:latin typeface="Constantia" pitchFamily="18" charset="0"/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 Conjunctive Particles: </a:t>
            </a:r>
            <a:r>
              <a:rPr lang="en-US" altLang="ko-KR" sz="2000" i="1" dirty="0" err="1" smtClean="0">
                <a:latin typeface="Constantia" pitchFamily="18" charset="0"/>
                <a:cs typeface="Times New Roman" pitchFamily="18" charset="0"/>
              </a:rPr>
              <a:t>wa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/</a:t>
            </a:r>
            <a:r>
              <a:rPr lang="en-US" altLang="ko-KR" sz="2000" i="1" dirty="0" err="1" smtClean="0">
                <a:latin typeface="Constantia" pitchFamily="18" charset="0"/>
                <a:cs typeface="Times New Roman" pitchFamily="18" charset="0"/>
              </a:rPr>
              <a:t>kwa</a:t>
            </a:r>
            <a:r>
              <a:rPr lang="en-US" altLang="ko-KR" sz="2000" i="1" dirty="0" smtClean="0">
                <a:latin typeface="Constantia" pitchFamily="18" charset="0"/>
                <a:cs typeface="Times New Roman" pitchFamily="18" charset="0"/>
              </a:rPr>
              <a:t>, </a:t>
            </a:r>
            <a:r>
              <a:rPr lang="en-US" altLang="ko-KR" sz="2000" i="1" dirty="0" err="1" smtClean="0">
                <a:latin typeface="Constantia" pitchFamily="18" charset="0"/>
                <a:cs typeface="Times New Roman" pitchFamily="18" charset="0"/>
              </a:rPr>
              <a:t>ina</a:t>
            </a:r>
            <a:r>
              <a:rPr lang="en-US" altLang="ko-KR" sz="2000" i="1" dirty="0" smtClean="0">
                <a:latin typeface="Constantia" pitchFamily="18" charset="0"/>
                <a:cs typeface="Times New Roman" pitchFamily="18" charset="0"/>
              </a:rPr>
              <a:t>/</a:t>
            </a:r>
            <a:r>
              <a:rPr lang="en-US" altLang="ko-KR" sz="2000" i="1" dirty="0" err="1" smtClean="0">
                <a:latin typeface="Constantia" pitchFamily="18" charset="0"/>
                <a:cs typeface="Times New Roman" pitchFamily="18" charset="0"/>
              </a:rPr>
              <a:t>na</a:t>
            </a:r>
            <a:r>
              <a:rPr lang="en-US" altLang="ko-KR" sz="2000" i="1" dirty="0" smtClean="0">
                <a:latin typeface="Constantia" pitchFamily="18" charset="0"/>
                <a:cs typeface="Times New Roman" pitchFamily="18" charset="0"/>
              </a:rPr>
              <a:t>, </a:t>
            </a:r>
            <a:r>
              <a:rPr lang="en-US" altLang="ko-KR" sz="2000" i="1" dirty="0" err="1" smtClean="0">
                <a:latin typeface="Constantia" pitchFamily="18" charset="0"/>
                <a:cs typeface="Times New Roman" pitchFamily="18" charset="0"/>
              </a:rPr>
              <a:t>itunci</a:t>
            </a:r>
            <a:r>
              <a:rPr lang="en-US" altLang="ko-KR" sz="2000" i="1" dirty="0" smtClean="0">
                <a:latin typeface="Constantia" pitchFamily="18" charset="0"/>
                <a:cs typeface="Times New Roman" pitchFamily="18" charset="0"/>
              </a:rPr>
              <a:t>/</a:t>
            </a:r>
            <a:r>
              <a:rPr lang="en-US" altLang="ko-KR" sz="2000" i="1" dirty="0" err="1" smtClean="0">
                <a:latin typeface="Constantia" pitchFamily="18" charset="0"/>
                <a:cs typeface="Times New Roman" pitchFamily="18" charset="0"/>
              </a:rPr>
              <a:t>tunci</a:t>
            </a:r>
            <a:r>
              <a:rPr lang="en-US" altLang="ko-KR" sz="2000" i="1" dirty="0" smtClean="0">
                <a:latin typeface="Constantia" pitchFamily="18" charset="0"/>
                <a:cs typeface="Times New Roman" pitchFamily="18" charset="0"/>
              </a:rPr>
              <a:t>,</a:t>
            </a:r>
            <a:r>
              <a:rPr lang="en-US" altLang="ko-KR" sz="2000" dirty="0" smtClean="0">
                <a:latin typeface="Constantia" pitchFamily="18" charset="0"/>
                <a:cs typeface="Times New Roman" pitchFamily="18" charset="0"/>
              </a:rPr>
              <a:t> etc. </a:t>
            </a:r>
          </a:p>
          <a:p>
            <a:pPr>
              <a:buFont typeface="Wingdings" charset="2"/>
              <a:buNone/>
            </a:pPr>
            <a:r>
              <a:rPr lang="en-US" altLang="ko-KR" sz="2000" dirty="0" smtClean="0">
                <a:latin typeface="Constantia" pitchFamily="18" charset="0"/>
                <a:cs typeface="Arial" charset="0"/>
              </a:rPr>
              <a:t>        	e.g. </a:t>
            </a:r>
            <a:r>
              <a:rPr lang="en-US" altLang="ko-KR" sz="1800" dirty="0" smtClean="0">
                <a:latin typeface="Constantia" pitchFamily="18" charset="0"/>
                <a:cs typeface="Arial" charset="0"/>
              </a:rPr>
              <a:t>Boston-</a:t>
            </a:r>
            <a:r>
              <a:rPr lang="en-US" altLang="ko-KR" sz="1800" i="1" dirty="0" smtClean="0">
                <a:latin typeface="Constantia" pitchFamily="18" charset="0"/>
                <a:cs typeface="Arial" charset="0"/>
              </a:rPr>
              <a:t>KWA</a:t>
            </a:r>
            <a:r>
              <a:rPr lang="en-US" altLang="ko-KR" sz="1800" dirty="0" smtClean="0">
                <a:latin typeface="Constantia" pitchFamily="18" charset="0"/>
                <a:cs typeface="Arial" charset="0"/>
              </a:rPr>
              <a:t> </a:t>
            </a:r>
            <a:r>
              <a:rPr lang="ko-KR" altLang="en-US" sz="1800" dirty="0" smtClean="0">
                <a:latin typeface="Constantia" pitchFamily="18" charset="0"/>
                <a:cs typeface="Arial" charset="0"/>
              </a:rPr>
              <a:t> </a:t>
            </a:r>
            <a:r>
              <a:rPr lang="en-US" altLang="ko-KR" sz="1800" dirty="0">
                <a:latin typeface="Constantia" pitchFamily="18" charset="0"/>
                <a:cs typeface="Arial" charset="0"/>
              </a:rPr>
              <a:t>New </a:t>
            </a:r>
            <a:r>
              <a:rPr lang="en-US" altLang="ko-KR" sz="1800" dirty="0" smtClean="0">
                <a:latin typeface="Constantia" pitchFamily="18" charset="0"/>
                <a:cs typeface="Arial" charset="0"/>
              </a:rPr>
              <a:t>York (Boston and New York)</a:t>
            </a:r>
            <a:endParaRPr lang="en-US" altLang="ko-KR" sz="1800" dirty="0">
              <a:latin typeface="Constantia" pitchFamily="18" charset="0"/>
              <a:cs typeface="Arial" charset="0"/>
            </a:endParaRPr>
          </a:p>
          <a:p>
            <a:pPr marL="457200" indent="-457200">
              <a:lnSpc>
                <a:spcPct val="90000"/>
              </a:lnSpc>
              <a:buAutoNum type="arabicParenBoth" startAt="3"/>
            </a:pPr>
            <a:endParaRPr lang="en-US" altLang="ko-KR" sz="2000" dirty="0" smtClean="0">
              <a:latin typeface="Constant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8030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323528" y="332656"/>
            <a:ext cx="6829425" cy="76835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altLang="ko-KR" sz="3200" dirty="0" smtClean="0">
                <a:solidFill>
                  <a:srgbClr val="FBFE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Recovering Missing Particles</a:t>
            </a:r>
            <a:endParaRPr lang="en-US" sz="3200" dirty="0">
              <a:solidFill>
                <a:srgbClr val="FBFEC6"/>
              </a:solidFill>
              <a:latin typeface="Constantia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4294967295"/>
          </p:nvPr>
        </p:nvSpPr>
        <p:spPr>
          <a:xfrm>
            <a:off x="323528" y="1412776"/>
            <a:ext cx="8568952" cy="5112568"/>
          </a:xfrm>
        </p:spPr>
        <p:txBody>
          <a:bodyPr>
            <a:noAutofit/>
          </a:bodyPr>
          <a:lstStyle/>
          <a:p>
            <a:pPr latinLnBrk="0">
              <a:buFont typeface="Wingdings" pitchFamily="2" charset="2"/>
              <a:buChar char="q"/>
            </a:pPr>
            <a:r>
              <a:rPr lang="en-US" sz="2400" dirty="0" smtClean="0">
                <a:latin typeface="Constantia" pitchFamily="18" charset="0"/>
              </a:rPr>
              <a:t>Essential for determining accurate grammar relations :</a:t>
            </a:r>
          </a:p>
          <a:p>
            <a:pPr latinLnBrk="0">
              <a:buNone/>
            </a:pPr>
            <a:r>
              <a:rPr lang="en-US" sz="2400" dirty="0" smtClean="0">
                <a:latin typeface="Constantia" pitchFamily="18" charset="0"/>
              </a:rPr>
              <a:t>     Computational processes of parsing, discourse analysis,  machine translation, etc. </a:t>
            </a:r>
          </a:p>
          <a:p>
            <a:pPr latinLnBrk="0">
              <a:buFont typeface="Wingdings" pitchFamily="2" charset="2"/>
              <a:buChar char="q"/>
            </a:pPr>
            <a:r>
              <a:rPr lang="en-US" sz="2400" dirty="0" smtClean="0">
                <a:latin typeface="Constantia" pitchFamily="18" charset="0"/>
              </a:rPr>
              <a:t>This process excludes auxiliary particles as candidates due to their unpredictable distributions. </a:t>
            </a:r>
          </a:p>
          <a:p>
            <a:pPr latinLnBrk="0">
              <a:buFont typeface="Wingdings" pitchFamily="2" charset="2"/>
              <a:buChar char="q"/>
            </a:pPr>
            <a:r>
              <a:rPr lang="en-US" sz="2400" dirty="0" smtClean="0">
                <a:latin typeface="Constantia" pitchFamily="18" charset="0"/>
              </a:rPr>
              <a:t>Validity of recovering zero forms:  Controversial whether a particle is deleted or originates as a zero form. </a:t>
            </a:r>
          </a:p>
          <a:p>
            <a:pPr latinLnBrk="0">
              <a:buFont typeface="Wingdings" pitchFamily="2" charset="2"/>
              <a:buChar char="q"/>
            </a:pPr>
            <a:endParaRPr lang="en-US" sz="2400" dirty="0" smtClean="0">
              <a:latin typeface="Constantia" pitchFamily="18" charset="0"/>
            </a:endParaRPr>
          </a:p>
          <a:p>
            <a:pPr marL="457200" indent="-457200" latinLnBrk="0">
              <a:buFont typeface="Wingdings" pitchFamily="2" charset="2"/>
              <a:buChar char="ü"/>
            </a:pPr>
            <a:r>
              <a:rPr lang="en-US" sz="2400" dirty="0" smtClean="0">
                <a:latin typeface="Constantia" pitchFamily="18" charset="0"/>
              </a:rPr>
              <a:t>It is important that a missing particle corresponds to a particular case particle and its identification is crucial for determining the grammatical and semantic function of the bare nominal. 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4143372" y="6356351"/>
            <a:ext cx="1114404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en-US" altLang="ko-K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0648"/>
            <a:ext cx="7443787" cy="5746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Findings of Previous Research</a:t>
            </a:r>
            <a:endParaRPr lang="en-US" altLang="ko-KR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1052736"/>
            <a:ext cx="8424936" cy="52562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Hong et al.(1998): More dropping of subject case particles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2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200" dirty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2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200" dirty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200" dirty="0" smtClean="0">
              <a:latin typeface="Constantia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ko-KR" sz="2200" dirty="0" smtClean="0">
              <a:latin typeface="Constantia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ko-KR" sz="22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Kim &amp; Kwon(2004): More dropping of object case particles  </a:t>
            </a:r>
          </a:p>
        </p:txBody>
      </p:sp>
      <p:graphicFrame>
        <p:nvGraphicFramePr>
          <p:cNvPr id="5" name="Group 1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86673445"/>
              </p:ext>
            </p:extLst>
          </p:nvPr>
        </p:nvGraphicFramePr>
        <p:xfrm>
          <a:off x="395536" y="1700808"/>
          <a:ext cx="8496942" cy="2027399"/>
        </p:xfrm>
        <a:graphic>
          <a:graphicData uri="http://schemas.openxmlformats.org/drawingml/2006/table">
            <a:tbl>
              <a:tblPr/>
              <a:tblGrid>
                <a:gridCol w="864096"/>
                <a:gridCol w="720080"/>
                <a:gridCol w="648072"/>
                <a:gridCol w="720080"/>
                <a:gridCol w="720080"/>
                <a:gridCol w="864096"/>
                <a:gridCol w="792088"/>
                <a:gridCol w="720080"/>
                <a:gridCol w="576064"/>
                <a:gridCol w="720080"/>
                <a:gridCol w="576063"/>
                <a:gridCol w="576063"/>
              </a:tblGrid>
              <a:tr h="72466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ko-K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Class I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Case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 Realization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Class II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Bare NP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(Dropping)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Class III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Delimiter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Replacement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Class IV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Error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Deletion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509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Subject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388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65.9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7.3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154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26.1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0.7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589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197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33.4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Object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359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72.5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13.7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12.5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1.3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495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130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  <a:ea typeface="굴림" charset="-127"/>
                          <a:cs typeface="Times New Roman" pitchFamily="18" charset="0"/>
                        </a:rPr>
                        <a:t>26.2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1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09961038"/>
              </p:ext>
            </p:extLst>
          </p:nvPr>
        </p:nvGraphicFramePr>
        <p:xfrm>
          <a:off x="755576" y="4797152"/>
          <a:ext cx="7200800" cy="1368153"/>
        </p:xfrm>
        <a:graphic>
          <a:graphicData uri="http://schemas.openxmlformats.org/drawingml/2006/table">
            <a:tbl>
              <a:tblPr/>
              <a:tblGrid>
                <a:gridCol w="965056"/>
                <a:gridCol w="1484701"/>
                <a:gridCol w="1633171"/>
                <a:gridCol w="1558936"/>
                <a:gridCol w="1558936"/>
              </a:tblGrid>
              <a:tr h="382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Case Marker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Realization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Dropping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Subject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이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/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가 </a:t>
                      </a:r>
                      <a:r>
                        <a:rPr kumimoji="1" lang="en-US" altLang="ko-KR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i</a:t>
                      </a:r>
                      <a:r>
                        <a:rPr kumimoji="1" lang="en-US" altLang="ko-K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/ka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79.82%  (1527)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20.18%(386)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100% (1913)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Object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을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/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를 </a:t>
                      </a:r>
                      <a:r>
                        <a:rPr kumimoji="1" lang="en-US" altLang="ko-KR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ul</a:t>
                      </a:r>
                      <a:r>
                        <a:rPr kumimoji="1" lang="en-US" altLang="ko-KR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/</a:t>
                      </a:r>
                      <a:r>
                        <a:rPr kumimoji="1" lang="en-US" altLang="ko-KR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lul</a:t>
                      </a:r>
                      <a:endParaRPr kumimoji="1" lang="en-US" altLang="ko-KR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 54.51% (731)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45.49%(610)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굴림" charset="-127"/>
                        </a:rPr>
                        <a:t>100% (1341)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90560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1103253-44B3-4DE3-BCA6-E00D39F8ABC7}" type="slidenum">
              <a:rPr lang="en-US" altLang="ko-KR"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en-US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88640"/>
            <a:ext cx="7443787" cy="863600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ko-K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itchFamily="18" charset="0"/>
              </a:rPr>
              <a:t>Data and Annotation Frame</a:t>
            </a:r>
            <a:endParaRPr lang="en-US" altLang="ko-KR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536" y="1124744"/>
            <a:ext cx="8136904" cy="52562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100,128 </a:t>
            </a:r>
            <a:r>
              <a:rPr lang="en-US" altLang="ko-KR" sz="2400" i="1" dirty="0" err="1" smtClean="0">
                <a:latin typeface="Constantia" pitchFamily="18" charset="0"/>
                <a:cs typeface="Times New Roman" pitchFamily="18" charset="0"/>
              </a:rPr>
              <a:t>Ecel</a:t>
            </a:r>
            <a:r>
              <a:rPr lang="en-US" altLang="ko-KR" sz="2400" i="1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Balanced Corpora from Sejong Tagged Corpora.</a:t>
            </a:r>
          </a:p>
          <a:p>
            <a:pPr>
              <a:lnSpc>
                <a:spcPct val="90000"/>
              </a:lnSpc>
              <a:buNone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      </a:t>
            </a:r>
            <a:r>
              <a:rPr lang="en-US" altLang="ko-KR" sz="2400" i="1" dirty="0" smtClean="0">
                <a:latin typeface="Constantia" pitchFamily="18" charset="0"/>
                <a:cs typeface="Times New Roman" pitchFamily="18" charset="0"/>
              </a:rPr>
              <a:t>(</a:t>
            </a:r>
            <a:r>
              <a:rPr lang="en-US" altLang="ko-KR" sz="2400" i="1" dirty="0" err="1" smtClean="0">
                <a:latin typeface="Constantia" pitchFamily="18" charset="0"/>
                <a:cs typeface="Times New Roman" pitchFamily="18" charset="0"/>
              </a:rPr>
              <a:t>Ecel</a:t>
            </a: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: similar to word unit but space-based)</a:t>
            </a:r>
          </a:p>
          <a:p>
            <a:pPr>
              <a:lnSpc>
                <a:spcPct val="90000"/>
              </a:lnSpc>
              <a:buNone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en-US" altLang="ko-KR" sz="2400" dirty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ko-KR" sz="2400" dirty="0">
              <a:latin typeface="Constantia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ko-KR" sz="2400" dirty="0" smtClean="0">
              <a:latin typeface="Constantia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400" dirty="0" smtClean="0">
                <a:latin typeface="Constantia" pitchFamily="18" charset="0"/>
                <a:cs typeface="Times New Roman" pitchFamily="18" charset="0"/>
              </a:rPr>
              <a:t>Balanced spoken and written corpora of 4 different registers</a:t>
            </a:r>
            <a:endParaRPr lang="en-US" altLang="ko-KR" sz="2400" dirty="0">
              <a:latin typeface="Constantia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ko-K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ko-K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ko-K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Group 1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97681547"/>
              </p:ext>
            </p:extLst>
          </p:nvPr>
        </p:nvGraphicFramePr>
        <p:xfrm>
          <a:off x="1043608" y="2852936"/>
          <a:ext cx="6984776" cy="1516973"/>
        </p:xfrm>
        <a:graphic>
          <a:graphicData uri="http://schemas.openxmlformats.org/drawingml/2006/table">
            <a:tbl>
              <a:tblPr/>
              <a:tblGrid>
                <a:gridCol w="3528392"/>
                <a:gridCol w="3456384"/>
              </a:tblGrid>
              <a:tr h="180216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i="0" dirty="0" smtClean="0">
                          <a:latin typeface="Constantia" pitchFamily="18" charset="0"/>
                          <a:cs typeface="Times New Roman" pitchFamily="18" charset="0"/>
                        </a:rPr>
                        <a:t>Spoken</a:t>
                      </a:r>
                      <a:r>
                        <a:rPr lang="en-US" altLang="ko-KR" sz="2000" i="0" baseline="0" dirty="0" smtClean="0">
                          <a:latin typeface="Constantia" pitchFamily="18" charset="0"/>
                          <a:cs typeface="Times New Roman" pitchFamily="18" charset="0"/>
                        </a:rPr>
                        <a:t> Language  Corpora </a:t>
                      </a:r>
                      <a:endParaRPr lang="ko-KR" altLang="en-US" sz="2000" i="0" dirty="0"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i="0" dirty="0" smtClean="0">
                          <a:latin typeface="Constantia" pitchFamily="18" charset="0"/>
                          <a:cs typeface="Times New Roman" pitchFamily="18" charset="0"/>
                        </a:rPr>
                        <a:t>Written Language</a:t>
                      </a:r>
                      <a:r>
                        <a:rPr lang="en-US" altLang="ko-KR" sz="2000" i="0" baseline="0" dirty="0" smtClean="0">
                          <a:latin typeface="Constantia" pitchFamily="18" charset="0"/>
                          <a:cs typeface="Times New Roman" pitchFamily="18" charset="0"/>
                        </a:rPr>
                        <a:t> Corpora</a:t>
                      </a:r>
                      <a:endParaRPr lang="ko-KR" altLang="en-US" sz="2000" i="0" dirty="0"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87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i="0" dirty="0" smtClean="0">
                          <a:latin typeface="Constantia" pitchFamily="18" charset="0"/>
                          <a:cs typeface="Times New Roman" pitchFamily="18" charset="0"/>
                        </a:rPr>
                        <a:t>50,097 </a:t>
                      </a:r>
                      <a:r>
                        <a:rPr lang="en-US" altLang="ko-KR" sz="2000" i="1" dirty="0" err="1" smtClean="0">
                          <a:latin typeface="Constantia" pitchFamily="18" charset="0"/>
                          <a:cs typeface="Times New Roman" pitchFamily="18" charset="0"/>
                        </a:rPr>
                        <a:t>Ecel</a:t>
                      </a:r>
                      <a:r>
                        <a:rPr lang="en-US" altLang="ko-KR" sz="2000" i="0" dirty="0" smtClean="0">
                          <a:latin typeface="Constantia" pitchFamily="18" charset="0"/>
                          <a:cs typeface="Times New Roman" pitchFamily="18" charset="0"/>
                        </a:rPr>
                        <a:t> </a:t>
                      </a:r>
                      <a:endParaRPr lang="ko-KR" altLang="en-US" sz="2000" i="0" dirty="0"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i="0" dirty="0" smtClean="0">
                          <a:latin typeface="Constantia" pitchFamily="18" charset="0"/>
                          <a:cs typeface="Times New Roman" pitchFamily="18" charset="0"/>
                        </a:rPr>
                        <a:t>50,031 </a:t>
                      </a:r>
                      <a:r>
                        <a:rPr lang="en-US" altLang="ko-KR" sz="2000" i="1" dirty="0" err="1" smtClean="0">
                          <a:latin typeface="Constantia" pitchFamily="18" charset="0"/>
                          <a:cs typeface="Times New Roman" pitchFamily="18" charset="0"/>
                        </a:rPr>
                        <a:t>Ecel</a:t>
                      </a:r>
                      <a:endParaRPr lang="ko-KR" altLang="en-US" sz="2000" i="0" dirty="0" smtClean="0"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86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2000" i="0" dirty="0" smtClean="0">
                          <a:latin typeface="Constantia" pitchFamily="18" charset="0"/>
                          <a:cs typeface="Times New Roman" pitchFamily="18" charset="0"/>
                        </a:rPr>
                        <a:t>100,128  </a:t>
                      </a:r>
                      <a:r>
                        <a:rPr lang="en-US" altLang="ko-KR" sz="2000" i="1" dirty="0" err="1" smtClean="0">
                          <a:latin typeface="Constantia" pitchFamily="18" charset="0"/>
                          <a:cs typeface="Times New Roman" pitchFamily="18" charset="0"/>
                        </a:rPr>
                        <a:t>Ecel</a:t>
                      </a:r>
                      <a:endParaRPr lang="ko-KR" altLang="en-US" sz="2000" i="0" dirty="0" smtClean="0">
                        <a:latin typeface="Constantia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31447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2|0.2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보자기">
  <a:themeElements>
    <a:clrScheme name="보자기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보자기">
      <a:maj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HY견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Lucida Sans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보자기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45000"/>
                <a:shade val="95000"/>
                <a:hueMod val="100000"/>
                <a:satMod val="100000"/>
              </a:schemeClr>
            </a:gs>
            <a:gs pos="5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5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75000"/>
                <a:shade val="100000"/>
                <a:hueMod val="100000"/>
                <a:satMod val="100000"/>
              </a:schemeClr>
            </a:gs>
          </a:gsLst>
          <a:lin ang="1350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38100" dir="2400000" algn="br">
              <a:srgbClr val="000000">
                <a:alpha val="70588"/>
              </a:srgbClr>
            </a:outerShdw>
          </a:effectLst>
        </a:effectStyle>
        <a:effectStyle>
          <a:effectLst>
            <a:outerShdw blurRad="63500" dist="50800" dir="2400000" sx="96000" sy="96000">
              <a:srgbClr val="000000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600000" rev="5100000"/>
            </a:lightRig>
          </a:scene3d>
          <a:sp3d prstMaterial="plastic">
            <a:bevelT w="38100" h="25400"/>
            <a:contourClr>
              <a:srgbClr val="FFFFFF">
                <a:alpha val="0"/>
              </a:srgbClr>
            </a:contourClr>
          </a:sp3d>
        </a:effectStyle>
        <a:effectStyle>
          <a:effectLst>
            <a:outerShdw blurRad="63500" dist="63500" dir="600000" sx="96000" sy="96000">
              <a:srgbClr val="0F0F0F">
                <a:alpha val="78431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600000" rev="5100000"/>
            </a:lightRig>
          </a:scene3d>
          <a:sp3d prstMaterial="plastic">
            <a:bevelT w="114300" h="1143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45000"/>
                <a:hueMod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47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Wrapper</Template>
  <TotalTime>6772</TotalTime>
  <Words>2775</Words>
  <Application>Microsoft Office PowerPoint</Application>
  <PresentationFormat>On-screen Show (4:3)</PresentationFormat>
  <Paragraphs>903</Paragraphs>
  <Slides>34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보자기</vt:lpstr>
      <vt:lpstr>Annotating Particle Realization and Ellipsis  in Korean </vt:lpstr>
      <vt:lpstr>Goals of Study</vt:lpstr>
      <vt:lpstr>Particle  in Korean</vt:lpstr>
      <vt:lpstr>Particle Ellipsis in Korean</vt:lpstr>
      <vt:lpstr>Why Are Particles Important in Korean?</vt:lpstr>
      <vt:lpstr>Relevant Background </vt:lpstr>
      <vt:lpstr>Recovering Missing Particles</vt:lpstr>
      <vt:lpstr>Findings of Previous Research</vt:lpstr>
      <vt:lpstr>Data and Annotation Frame</vt:lpstr>
      <vt:lpstr>Slide 10</vt:lpstr>
      <vt:lpstr>Annotation Process</vt:lpstr>
      <vt:lpstr>Our Tag Set of Particles </vt:lpstr>
      <vt:lpstr>Annotation Features and Sample</vt:lpstr>
      <vt:lpstr>Slide 14</vt:lpstr>
      <vt:lpstr>Unpredictable Cases of Particle Ellipsis</vt:lpstr>
      <vt:lpstr>Unpredictable Cases of Particle Ellipsis</vt:lpstr>
      <vt:lpstr>Slide 17</vt:lpstr>
      <vt:lpstr>Annotation Features for Bare Nominals </vt:lpstr>
      <vt:lpstr>Annotating Particle Ellipsis</vt:lpstr>
      <vt:lpstr>Inter-Annotator Agreement</vt:lpstr>
      <vt:lpstr>Corpus Analysis</vt:lpstr>
      <vt:lpstr> Particle Realization vs. Ellipsis </vt:lpstr>
      <vt:lpstr>Slide 23</vt:lpstr>
      <vt:lpstr> Particle Realization vs. Ellipsis </vt:lpstr>
      <vt:lpstr>Slide 25</vt:lpstr>
      <vt:lpstr>Slide 26</vt:lpstr>
      <vt:lpstr>Slide 27</vt:lpstr>
      <vt:lpstr>Slide 28</vt:lpstr>
      <vt:lpstr>Linguistic Properties</vt:lpstr>
      <vt:lpstr>Slide 30</vt:lpstr>
      <vt:lpstr>Conclusion</vt:lpstr>
      <vt:lpstr>Further Works</vt:lpstr>
      <vt:lpstr>Reference</vt:lpstr>
      <vt:lpstr>Slide 34</vt:lpstr>
    </vt:vector>
  </TitlesOfParts>
  <Company>WELLESLEY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Corpus-based Analysis of  Case Marker Ellipsis in Korean</dc:title>
  <dc:creator>SUN-HEE LEE</dc:creator>
  <cp:lastModifiedBy> </cp:lastModifiedBy>
  <cp:revision>359</cp:revision>
  <cp:lastPrinted>2012-07-05T05:19:29Z</cp:lastPrinted>
  <dcterms:created xsi:type="dcterms:W3CDTF">2008-07-13T17:59:59Z</dcterms:created>
  <dcterms:modified xsi:type="dcterms:W3CDTF">2012-07-13T15:22:19Z</dcterms:modified>
</cp:coreProperties>
</file>