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41" r:id="rId2"/>
    <p:sldId id="343" r:id="rId3"/>
    <p:sldId id="324" r:id="rId4"/>
    <p:sldId id="360" r:id="rId5"/>
    <p:sldId id="361" r:id="rId6"/>
    <p:sldId id="363" r:id="rId7"/>
    <p:sldId id="366" r:id="rId8"/>
    <p:sldId id="367" r:id="rId9"/>
    <p:sldId id="310" r:id="rId10"/>
    <p:sldId id="368" r:id="rId11"/>
    <p:sldId id="357" r:id="rId12"/>
    <p:sldId id="371" r:id="rId13"/>
    <p:sldId id="369" r:id="rId14"/>
    <p:sldId id="349" r:id="rId15"/>
    <p:sldId id="348" r:id="rId16"/>
    <p:sldId id="347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298" r:id="rId25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QuickHelp4U" initials="?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404" autoAdjust="0"/>
  </p:normalViewPr>
  <p:slideViewPr>
    <p:cSldViewPr>
      <p:cViewPr varScale="1">
        <p:scale>
          <a:sx n="87" d="100"/>
          <a:sy n="87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280" y="-90"/>
      </p:cViewPr>
      <p:guideLst>
        <p:guide orient="horz" pos="2924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9-10T12:59:36.514" idx="6">
    <p:pos x="10" y="10"/>
    <p:text>channel?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10-01T20:16:00.523" idx="5">
    <p:pos x="10" y="10"/>
    <p:text>How would YOU design a video resume?
etc.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pPr>
              <a:defRPr/>
            </a:pPr>
            <a:fld id="{F4B21617-FCC7-412D-A38C-47BAAD9DF793}" type="datetimeFigureOut">
              <a:rPr lang="en-US"/>
              <a:pPr>
                <a:defRPr/>
              </a:pPr>
              <a:t>9/19/2011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pPr>
              <a:defRPr/>
            </a:pPr>
            <a:fld id="{C193FA9D-C0ED-45AE-941A-DD0403D878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A739B0-76D4-4ECF-A160-56F42AA74C1C}" type="datetimeFigureOut">
              <a:rPr lang="en-US"/>
              <a:pPr>
                <a:defRPr/>
              </a:pPr>
              <a:t>9/19/2011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</p:spPr>
        <p:txBody>
          <a:bodyPr vert="horz" lIns="93031" tIns="46516" rIns="93031" bIns="4651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3CF1D90-9E9C-4236-96FD-3F77D23173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C5D6A5-E798-4557-ABF3-9D89B75DAF8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039901-9360-43DC-A52F-9CB8F3003EC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5A54E8-B8A4-453A-B104-29E1CF90452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CA8B1E-0AF3-4699-A637-88C8F2B3779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are familiar with print, HTML, and PDF resumes.</a:t>
            </a:r>
          </a:p>
          <a:p>
            <a:r>
              <a:rPr lang="en-US" dirty="0" smtClean="0"/>
              <a:t>The same content can appear in multiple media (e.g., Inconvenient Truth—book, movie; journal article—print, pdf).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CF1D90-9E9C-4236-96FD-3F77D231734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618AD9-9DBB-49F1-9506-7F8E5D3AE84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C88E73-00B6-45AE-9C32-094FDA49330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C87375-67A6-4ADC-B6F4-0B7A43DE818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CC29D4-5164-4906-876F-2C4BB9DCFFD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4EF97C-E6A8-43DE-B841-E91BFF69A84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3B6BAA-BCF2-4385-A7DB-A71BFCF587F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C5D6A5-E798-4557-ABF3-9D89B75DAF8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27F1E7-AC8C-4A17-8441-5949CCFD0D3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92701-4273-4522-AA4B-0451BE40BE1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Here are key concepts for TC 510</a:t>
            </a:r>
          </a:p>
          <a:p>
            <a:pPr eaLnBrk="1" hangingPunct="1"/>
            <a:r>
              <a:rPr lang="en-US" dirty="0" smtClean="0"/>
              <a:t>Many are standard. In some cases I have coined the term (in accordance with accepted theory).</a:t>
            </a:r>
          </a:p>
          <a:p>
            <a:pPr eaLnBrk="1" hangingPunct="1"/>
            <a:r>
              <a:rPr lang="en-US" dirty="0" smtClean="0"/>
              <a:t>Some of these concepts are complex, slippery, and contested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4BEC1A-D263-4A74-9006-E4EDABD0ABA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The challenge: classifying media</a:t>
            </a:r>
          </a:p>
          <a:p>
            <a:pPr eaLnBrk="1" hangingPunct="1"/>
            <a:r>
              <a:rPr lang="en-US" dirty="0" smtClean="0"/>
              <a:t>Media evolve, compete and (very slowly) die out</a:t>
            </a:r>
          </a:p>
          <a:p>
            <a:pPr eaLnBrk="1" hangingPunct="1"/>
            <a:r>
              <a:rPr lang="en-US" dirty="0" smtClean="0"/>
              <a:t>A medium can communicate many genres. Often, but not always, a genre can cross media</a:t>
            </a:r>
          </a:p>
          <a:p>
            <a:pPr eaLnBrk="1" hangingPunct="1"/>
            <a:r>
              <a:rPr lang="en-US" dirty="0" smtClean="0"/>
              <a:t>Media choice is a major design decision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Movies: traditional reel vs. digital projection—do you even know?</a:t>
            </a:r>
          </a:p>
          <a:p>
            <a:pPr eaLnBrk="1" hangingPunct="1"/>
            <a:r>
              <a:rPr lang="en-US" dirty="0" smtClean="0"/>
              <a:t>Email on WebPine vs. Outlook (etc.) very similar in some ways but very, very different.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Good term: “Media space”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3C90F9-E5B1-43E9-BD91-49B5D4FBA27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The challenge: classifying media</a:t>
            </a:r>
          </a:p>
          <a:p>
            <a:pPr eaLnBrk="1" hangingPunct="1"/>
            <a:r>
              <a:rPr lang="en-US" dirty="0" smtClean="0"/>
              <a:t>Media evolve, compete and (very slowly) die out</a:t>
            </a:r>
          </a:p>
          <a:p>
            <a:pPr eaLnBrk="1" hangingPunct="1"/>
            <a:r>
              <a:rPr lang="en-US" dirty="0" smtClean="0"/>
              <a:t>A medium can communicate many genres. Often, but not always, a genre can cross media</a:t>
            </a:r>
          </a:p>
          <a:p>
            <a:pPr eaLnBrk="1" hangingPunct="1"/>
            <a:r>
              <a:rPr lang="en-US" dirty="0" smtClean="0"/>
              <a:t>Media choice is a major design decision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893FDC-3BB3-4DF1-B8C7-5EFF2DF5E1E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6B1FA-C0A0-4033-8402-C1F7DA0C12D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There is a tension between categorization and the social constructed nature of genres. Genres are categories, but these categories are always being undermined as culture changes.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AA9AE1-5B79-451C-9FCF-FB74DC9EEDC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5A54E8-B8A4-453A-B104-29E1CF90452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defined as a functional unit in a text used for</a:t>
            </a:r>
          </a:p>
          <a:p>
            <a:r>
              <a:rPr lang="en-US" dirty="0" smtClean="0"/>
              <a:t>some identifiable purpose, Swales, J. (1990). Genre analysis: English in academic and research settings. Cambridge: Cambridge University</a:t>
            </a:r>
          </a:p>
          <a:p>
            <a:r>
              <a:rPr lang="en-US" dirty="0" smtClean="0"/>
              <a:t>Press.</a:t>
            </a:r>
          </a:p>
          <a:p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Units of meaning. Small specific components of meaning.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Personal statement when applying to graduate school. What do you SAY? 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Like social “moves”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74C058-E80A-4FA6-A7C9-F44111E741B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5F454-BF9B-469C-B887-A5C507D7C70E}" type="datetimeFigureOut">
              <a:rPr lang="en-US"/>
              <a:pPr>
                <a:defRPr/>
              </a:pPr>
              <a:t>9/19/2011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F3EC9-94EA-4138-9F37-944027068C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8E1BC-FC8C-435A-B24B-926631DBC186}" type="datetimeFigureOut">
              <a:rPr lang="en-US"/>
              <a:pPr>
                <a:defRPr/>
              </a:pPr>
              <a:t>9/19/2011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D465E-00E9-4C1F-9308-81F269C2DE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B1DAF-A187-41F3-BC3F-6C8369D1945A}" type="datetimeFigureOut">
              <a:rPr lang="en-US"/>
              <a:pPr>
                <a:defRPr/>
              </a:pPr>
              <a:t>9/19/2011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C22D7-BCA9-4EBD-8E03-116671803E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2800" b="0"/>
            </a:lvl1pPr>
            <a:lvl2pPr>
              <a:defRPr sz="2400"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502B9-78C9-41BE-986F-4E97EA8DA546}" type="datetimeFigureOut">
              <a:rPr lang="en-US"/>
              <a:pPr>
                <a:defRPr/>
              </a:pPr>
              <a:t>9/19/2011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EBCE8-9B26-4479-B87C-4F1201FD3B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8BB2-D0BA-4739-BE86-A0FC899F1361}" type="datetimeFigureOut">
              <a:rPr lang="en-US"/>
              <a:pPr>
                <a:defRPr/>
              </a:pPr>
              <a:t>9/19/2011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C4FAA-D230-4975-A0FE-5D884713FD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B47BF-D1DA-46F6-9C1B-0DD9FB42C602}" type="datetimeFigureOut">
              <a:rPr lang="en-US"/>
              <a:pPr>
                <a:defRPr/>
              </a:pPr>
              <a:t>9/19/2011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966CC-74D0-4167-9C43-9A5DC40893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F0872-8BE3-4D6C-B6E9-D27899EA0122}" type="datetimeFigureOut">
              <a:rPr lang="en-US"/>
              <a:pPr>
                <a:defRPr/>
              </a:pPr>
              <a:t>9/19/2011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CB0C2-7132-48F2-8C15-5A3C604CD1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D5E8F-F094-49A3-BAE3-EC46A24D461C}" type="datetimeFigureOut">
              <a:rPr lang="en-US"/>
              <a:pPr>
                <a:defRPr/>
              </a:pPr>
              <a:t>9/19/2011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B1CB1-8C8D-4516-BF4B-05E2F5C00A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B5948-B686-4124-8D24-C4F6ABC6F1FE}" type="datetimeFigureOut">
              <a:rPr lang="en-US"/>
              <a:pPr>
                <a:defRPr/>
              </a:pPr>
              <a:t>9/19/2011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497D1-B8ED-4002-AD00-8F7A01656A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F10AF-24FA-4DCF-8ADC-40D2E1799A7F}" type="datetimeFigureOut">
              <a:rPr lang="en-US"/>
              <a:pPr>
                <a:defRPr/>
              </a:pPr>
              <a:t>9/19/2011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6AC53-1C68-42A8-B0A4-7DCBF70903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94FD5-DF13-4CEF-8935-6E9FF9647CF4}" type="datetimeFigureOut">
              <a:rPr lang="en-US"/>
              <a:pPr>
                <a:defRPr/>
              </a:pPr>
              <a:t>9/19/2011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4DB06-3E12-4106-8891-8053D4E20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F5F3E-6222-463F-8733-B569C9CE3586}" type="datetimeFigureOut">
              <a:rPr lang="en-US"/>
              <a:pPr>
                <a:defRPr/>
              </a:pPr>
              <a:t>9/19/2011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4938-9926-4C98-8D7D-F053C3F08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9AFB83-A591-4218-A977-9AD23DE2B2A8}" type="datetimeFigureOut">
              <a:rPr lang="en-US"/>
              <a:pPr>
                <a:defRPr/>
              </a:pPr>
              <a:t>9/19/2011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439AF3-B4FA-42A6-924C-09C1739BF4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Concepts for Information Design:</a:t>
            </a:r>
            <a:br>
              <a:rPr lang="en-US" dirty="0" smtClean="0"/>
            </a:br>
            <a:r>
              <a:rPr lang="en-US" b="1" dirty="0" smtClean="0"/>
              <a:t>Medium and </a:t>
            </a:r>
            <a:r>
              <a:rPr lang="en-US" b="1" dirty="0" smtClean="0"/>
              <a:t>Genre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</a:t>
            </a:r>
            <a:r>
              <a:rPr lang="en-US" dirty="0" smtClean="0"/>
              <a:t>genres: How do we know what genre this is?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ampleResumeMoyer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593850"/>
            <a:ext cx="4343400" cy="4806950"/>
          </a:xfrm>
          <a:prstGeom prst="rect">
            <a:avLst/>
          </a:prstGeom>
          <a:noFill/>
          <a:ln w="254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9144000" y="37338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Rhetorical </a:t>
            </a:r>
            <a:r>
              <a:rPr lang="en-US" dirty="0" smtClean="0"/>
              <a:t>moves</a:t>
            </a:r>
            <a:endParaRPr lang="en-US" dirty="0"/>
          </a:p>
        </p:txBody>
      </p:sp>
      <p:sp>
        <p:nvSpPr>
          <p:cNvPr id="2969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Rhetorical moves are units of discourse that serve a specific purpose</a:t>
            </a:r>
          </a:p>
          <a:p>
            <a:pPr eaLnBrk="1" hangingPunct="1"/>
            <a:r>
              <a:rPr lang="en-US" dirty="0" smtClean="0"/>
              <a:t>Moves constitute genres—there are mandatory and elective moves</a:t>
            </a:r>
          </a:p>
          <a:p>
            <a:pPr eaLnBrk="1" hangingPunct="1"/>
            <a:r>
              <a:rPr lang="en-US" dirty="0" smtClean="0"/>
              <a:t>Expressiveness resides in choice and handling of moves</a:t>
            </a:r>
          </a:p>
          <a:p>
            <a:pPr eaLnBrk="1" hangingPunct="1"/>
            <a:r>
              <a:rPr lang="en-US" dirty="0" smtClean="0"/>
              <a:t>Expert communicators are masters of the moves of the genres they work 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“moves” for an email canceling a lunch meeting/date?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happens if you handle these moves clumsily?</a:t>
            </a:r>
          </a:p>
          <a:p>
            <a:r>
              <a:rPr lang="en-US" dirty="0" smtClean="0"/>
              <a:t>What happens if you diverge from the expected moves in an extreme way?</a:t>
            </a:r>
          </a:p>
          <a:p>
            <a:r>
              <a:rPr lang="en-US" dirty="0" smtClean="0"/>
              <a:t>How might cancelling a first date with a prospective romantic partner differ from cancelling a lunch meeting with a friend or business associate?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standard expository </a:t>
            </a:r>
            <a:r>
              <a:rPr lang="en-US" dirty="0" smtClean="0"/>
              <a:t>model (SEM): A format for many genres</a:t>
            </a:r>
            <a:endParaRPr lang="en-US" dirty="0"/>
          </a:p>
        </p:txBody>
      </p:sp>
      <p:sp>
        <p:nvSpPr>
          <p:cNvPr id="3481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dirty="0" smtClean="0"/>
          </a:p>
        </p:txBody>
      </p:sp>
      <p:grpSp>
        <p:nvGrpSpPr>
          <p:cNvPr id="3" name="Group 6"/>
          <p:cNvGrpSpPr/>
          <p:nvPr/>
        </p:nvGrpSpPr>
        <p:grpSpPr>
          <a:xfrm>
            <a:off x="228600" y="1600200"/>
            <a:ext cx="8037513" cy="5181600"/>
            <a:chOff x="228600" y="1295400"/>
            <a:chExt cx="8037513" cy="5181600"/>
          </a:xfrm>
        </p:grpSpPr>
        <p:pic>
          <p:nvPicPr>
            <p:cNvPr id="34820" name="Picture 4" descr="SEMexample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1295400"/>
              <a:ext cx="3814763" cy="43053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4821" name="Picture 5" descr="SEMexampleTwoColumn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95800" y="1676400"/>
              <a:ext cx="3770313" cy="4724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4822" name="Picture 3" descr="StandardExpositoryModel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52600" y="2971800"/>
              <a:ext cx="2586038" cy="3505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The centrality of genre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Every document belongs to one or more </a:t>
            </a:r>
            <a:r>
              <a:rPr lang="en-US" dirty="0" smtClean="0"/>
              <a:t>genres.</a:t>
            </a:r>
            <a:endParaRPr lang="en-US" dirty="0" smtClean="0"/>
          </a:p>
          <a:p>
            <a:pPr eaLnBrk="1" hangingPunct="1"/>
            <a:r>
              <a:rPr lang="en-US" dirty="0" smtClean="0"/>
              <a:t>We cannot create or intelligently comprehend documents independent of their genres</a:t>
            </a:r>
          </a:p>
          <a:p>
            <a:pPr eaLnBrk="1" hangingPunct="1"/>
            <a:r>
              <a:rPr lang="en-US" dirty="0" smtClean="0"/>
              <a:t>Genres evolve, blend, are spoofed, and (slowly) fade away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/>
              <a:t>How do we define a genre?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Is a business card a genre?</a:t>
            </a:r>
          </a:p>
          <a:p>
            <a:pPr eaLnBrk="1" hangingPunct="1"/>
            <a:r>
              <a:rPr lang="en-US" dirty="0" smtClean="0"/>
              <a:t>Is PowerPoint a genre?</a:t>
            </a:r>
          </a:p>
          <a:p>
            <a:pPr eaLnBrk="1" hangingPunct="1"/>
            <a:r>
              <a:rPr lang="en-US" dirty="0" smtClean="0"/>
              <a:t>Is a business letter a genre?</a:t>
            </a:r>
          </a:p>
          <a:p>
            <a:pPr eaLnBrk="1" hangingPunct="1"/>
            <a:r>
              <a:rPr lang="en-US" dirty="0" smtClean="0"/>
              <a:t>Is a technical briefing a genre?</a:t>
            </a:r>
          </a:p>
          <a:p>
            <a:pPr eaLnBrk="1" hangingPunct="1"/>
            <a:r>
              <a:rPr lang="en-US" dirty="0" smtClean="0"/>
              <a:t>Are tabs on a website a genre?</a:t>
            </a:r>
          </a:p>
          <a:p>
            <a:pPr eaLnBrk="1" hangingPunct="1"/>
            <a:r>
              <a:rPr lang="en-US" dirty="0" smtClean="0"/>
              <a:t>Is an web-based store a genre?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Many genres can cross media</a:t>
            </a:r>
            <a:endParaRPr lang="en-US" dirty="0"/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not all media</a:t>
            </a:r>
          </a:p>
          <a:p>
            <a:endParaRPr lang="en-US" dirty="0" smtClean="0"/>
          </a:p>
          <a:p>
            <a:r>
              <a:rPr lang="en-US" dirty="0" smtClean="0"/>
              <a:t>Examples?</a:t>
            </a:r>
            <a:endParaRPr lang="en-US" dirty="0" smtClean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dirty="0"/>
              <a:t>Genres evolve</a:t>
            </a:r>
          </a:p>
        </p:txBody>
      </p:sp>
      <p:grpSp>
        <p:nvGrpSpPr>
          <p:cNvPr id="2" name="Text Placeholder 3"/>
          <p:cNvGrpSpPr>
            <a:grpSpLocks noGrp="1"/>
          </p:cNvGrpSpPr>
          <p:nvPr>
            <p:ph type="body" idx="1"/>
          </p:nvPr>
        </p:nvGrpSpPr>
        <p:grpSpPr bwMode="auto">
          <a:xfrm>
            <a:off x="457200" y="1600200"/>
            <a:ext cx="8229600" cy="4525963"/>
            <a:chOff x="144" y="480"/>
            <a:chExt cx="4969" cy="290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44" y="480"/>
              <a:ext cx="4969" cy="2904"/>
              <a:chOff x="144" y="456"/>
              <a:chExt cx="4969" cy="2904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144" y="456"/>
                <a:ext cx="4969" cy="2904"/>
                <a:chOff x="144" y="1272"/>
                <a:chExt cx="4969" cy="2904"/>
              </a:xfrm>
            </p:grpSpPr>
            <p:grpSp>
              <p:nvGrpSpPr>
                <p:cNvPr id="5" name="Group 8"/>
                <p:cNvGrpSpPr>
                  <a:grpSpLocks/>
                </p:cNvGrpSpPr>
                <p:nvPr/>
              </p:nvGrpSpPr>
              <p:grpSpPr bwMode="auto">
                <a:xfrm>
                  <a:off x="144" y="1272"/>
                  <a:ext cx="4969" cy="2904"/>
                  <a:chOff x="144" y="1272"/>
                  <a:chExt cx="4969" cy="2904"/>
                </a:xfrm>
              </p:grpSpPr>
              <p:pic>
                <p:nvPicPr>
                  <p:cNvPr id="22538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144" y="1632"/>
                    <a:ext cx="1756" cy="25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2539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681" y="1464"/>
                    <a:ext cx="1967" cy="261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2540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3462" y="1272"/>
                    <a:ext cx="1651" cy="278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22537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144" y="4176"/>
                  <a:ext cx="17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535" name="Line 11"/>
              <p:cNvSpPr>
                <a:spLocks noChangeShapeType="1"/>
              </p:cNvSpPr>
              <p:nvPr/>
            </p:nvSpPr>
            <p:spPr bwMode="auto">
              <a:xfrm>
                <a:off x="1776" y="672"/>
                <a:ext cx="16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2533" name="Line 12"/>
            <p:cNvSpPr>
              <a:spLocks noChangeShapeType="1"/>
            </p:cNvSpPr>
            <p:nvPr/>
          </p:nvSpPr>
          <p:spPr bwMode="auto">
            <a:xfrm flipH="1">
              <a:off x="3456" y="480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/>
              <a:t>Genres sometimes die out</a:t>
            </a:r>
          </a:p>
        </p:txBody>
      </p:sp>
      <p:sp>
        <p:nvSpPr>
          <p:cNvPr id="2355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23556" name="Content Placeholder 3" descr="DanceCard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75" y="1616075"/>
            <a:ext cx="3425825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DanceCard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5688" y="1600200"/>
            <a:ext cx="3440112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Genre bending-1</a:t>
            </a:r>
            <a:br>
              <a:rPr lang="en-US" dirty="0"/>
            </a:br>
            <a:endParaRPr lang="en-US" dirty="0"/>
          </a:p>
        </p:txBody>
      </p:sp>
      <p:sp>
        <p:nvSpPr>
          <p:cNvPr id="2457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There is much “genre bending”—but will the audience “get it”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HCDE 510 Information Design, Fall 2011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Department of Human Centered Design &amp; </a:t>
            </a:r>
          </a:p>
          <a:p>
            <a:pPr>
              <a:buFont typeface="Arial" charset="0"/>
              <a:buNone/>
            </a:pPr>
            <a:r>
              <a:rPr lang="en-US" dirty="0" smtClean="0"/>
              <a:t>Engineering, University of Washington</a:t>
            </a:r>
          </a:p>
          <a:p>
            <a:pPr>
              <a:buFont typeface="Arial" charset="0"/>
              <a:buNone/>
            </a:pPr>
            <a:endParaRPr lang="en-US" sz="2000" dirty="0" smtClean="0"/>
          </a:p>
          <a:p>
            <a:pPr>
              <a:buFont typeface="Arial" charset="0"/>
              <a:buNone/>
            </a:pPr>
            <a:r>
              <a:rPr lang="en-US" dirty="0" smtClean="0"/>
              <a:t>David K. Farkas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/>
              <a:t>Genre bending-2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25604" name="Picture 3" descr="VA-Front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9863"/>
            <a:ext cx="3962400" cy="653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/>
              <a:t>Genre bending-3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26628" name="Picture 4" descr="PillowF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243013"/>
            <a:ext cx="5334000" cy="5462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dirty="0"/>
              <a:t>Genre bending-4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pic>
        <p:nvPicPr>
          <p:cNvPr id="27652" name="Picture 3" descr="CrabbyColum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408113"/>
            <a:ext cx="6172200" cy="5221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Genre bending-5</a:t>
            </a:r>
          </a:p>
        </p:txBody>
      </p:sp>
      <p:sp>
        <p:nvSpPr>
          <p:cNvPr id="2867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dirty="0" smtClean="0"/>
          </a:p>
        </p:txBody>
      </p:sp>
      <p:pic>
        <p:nvPicPr>
          <p:cNvPr id="28676" name="Picture 3" descr="VideoResum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83439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462213" y="2314575"/>
          <a:ext cx="4219575" cy="3951288"/>
        </p:xfrm>
        <a:graphic>
          <a:graphicData uri="http://schemas.openxmlformats.org/presentationml/2006/ole">
            <p:oleObj spid="_x0000_s1026" name="Clip" r:id="rId4" imgW="4218840" imgH="3951720" progId="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Media/Medium</a:t>
            </a:r>
          </a:p>
          <a:p>
            <a:r>
              <a:rPr lang="en-US" dirty="0" smtClean="0"/>
              <a:t>Mediation/Mediation effects</a:t>
            </a:r>
          </a:p>
          <a:p>
            <a:r>
              <a:rPr lang="en-US" dirty="0" smtClean="0"/>
              <a:t>Genre</a:t>
            </a:r>
          </a:p>
          <a:p>
            <a:r>
              <a:rPr lang="en-US" dirty="0" smtClean="0"/>
              <a:t>Rhetorical moves</a:t>
            </a:r>
          </a:p>
          <a:p>
            <a:r>
              <a:rPr lang="en-US" dirty="0" smtClean="0"/>
              <a:t>Standard Expository </a:t>
            </a:r>
            <a:r>
              <a:rPr lang="en-US" dirty="0" smtClean="0"/>
              <a:t>M</a:t>
            </a:r>
            <a:r>
              <a:rPr lang="en-US" dirty="0" smtClean="0"/>
              <a:t>odel (SEM)</a:t>
            </a:r>
            <a:endParaRPr lang="en-US" dirty="0" smtClean="0"/>
          </a:p>
          <a:p>
            <a:r>
              <a:rPr lang="en-US" dirty="0" smtClean="0"/>
              <a:t>Genre bending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Concepts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Media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Communication technologies that transcend time and space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Classifying media is difficult</a:t>
            </a:r>
          </a:p>
          <a:p>
            <a:pPr lvl="1" eaLnBrk="1" hangingPunct="1"/>
            <a:r>
              <a:rPr lang="en-US" dirty="0" smtClean="0"/>
              <a:t>Is the newspaper a single medium?</a:t>
            </a:r>
          </a:p>
          <a:p>
            <a:pPr lvl="1" eaLnBrk="1" hangingPunct="1"/>
            <a:r>
              <a:rPr lang="en-US" dirty="0" smtClean="0"/>
              <a:t>PowerPoint a medium? </a:t>
            </a:r>
          </a:p>
          <a:p>
            <a:pPr lvl="1" eaLnBrk="1" hangingPunct="1"/>
            <a:r>
              <a:rPr lang="en-US" dirty="0" smtClean="0"/>
              <a:t>Is Flash a medium or a application/tool used in other media?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Media space (convenient umbrella term)</a:t>
            </a: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/>
              <a:t>Media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Media evolve, compete and (very slowly) die out</a:t>
            </a:r>
          </a:p>
        </p:txBody>
      </p:sp>
      <p:pic>
        <p:nvPicPr>
          <p:cNvPr id="13316" name="Picture 3" descr="tora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514600"/>
            <a:ext cx="1930400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17" name="Picture 6" descr="OurFirstWords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678113"/>
            <a:ext cx="2730500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5" descr="open-book (1)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2667000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Mediation/Mediation effects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Any aspect of a medium that influences communication—font choices, authoring tool, speaker’s voice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Cultural influences on communication. Cultural forces mediate.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Mediation is a much broader concept than medium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web is an exceptionally broad medium (or </a:t>
            </a:r>
          </a:p>
          <a:p>
            <a:pPr>
              <a:buNone/>
            </a:pPr>
            <a:r>
              <a:rPr lang="en-US" dirty="0" smtClean="0"/>
              <a:t>media space) that encompasses almost all other </a:t>
            </a:r>
          </a:p>
          <a:p>
            <a:pPr>
              <a:buNone/>
            </a:pPr>
            <a:r>
              <a:rPr lang="en-US" dirty="0" smtClean="0"/>
              <a:t>modalities, media, and genres.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 addition, it does not fully constrain the </a:t>
            </a:r>
          </a:p>
          <a:p>
            <a:pPr>
              <a:buNone/>
            </a:pPr>
            <a:r>
              <a:rPr lang="en-US" dirty="0" smtClean="0"/>
              <a:t>presentation of its content. The experience differs </a:t>
            </a:r>
          </a:p>
          <a:p>
            <a:pPr>
              <a:buNone/>
            </a:pPr>
            <a:r>
              <a:rPr lang="en-US" dirty="0" smtClean="0"/>
              <a:t>by platform, browser, setting, etc.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Genre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A </a:t>
            </a:r>
            <a:r>
              <a:rPr lang="en-US" dirty="0" smtClean="0"/>
              <a:t>genre is a </a:t>
            </a:r>
            <a:r>
              <a:rPr lang="en-US" dirty="0" smtClean="0"/>
              <a:t>recognized category of document (or other communication event).</a:t>
            </a:r>
            <a:endParaRPr lang="en-US" dirty="0" smtClean="0"/>
          </a:p>
          <a:p>
            <a:pPr eaLnBrk="1" hangingPunct="1"/>
            <a:r>
              <a:rPr lang="en-US" dirty="0" smtClean="0"/>
              <a:t>A </a:t>
            </a:r>
            <a:r>
              <a:rPr lang="en-US" dirty="0" smtClean="0"/>
              <a:t>genre is (1) recognizable as an instance of a genre and (2) fulfills a recognized social role (purpose).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“Social roles” </a:t>
            </a:r>
            <a:r>
              <a:rPr lang="en-US" dirty="0" smtClean="0"/>
              <a:t>are easier to articulate for functional </a:t>
            </a:r>
            <a:r>
              <a:rPr lang="en-US" dirty="0" smtClean="0"/>
              <a:t>documents </a:t>
            </a:r>
            <a:r>
              <a:rPr lang="en-US" dirty="0" smtClean="0"/>
              <a:t>than in literary and entertainment genres.</a:t>
            </a:r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The centrality of genre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Every document belongs to one or more genres</a:t>
            </a:r>
          </a:p>
          <a:p>
            <a:pPr eaLnBrk="1" hangingPunct="1"/>
            <a:r>
              <a:rPr lang="en-US" dirty="0" smtClean="0"/>
              <a:t>We cannot create or intelligently comprehend documents independent of their genres</a:t>
            </a:r>
          </a:p>
          <a:p>
            <a:pPr eaLnBrk="1" hangingPunct="1"/>
            <a:r>
              <a:rPr lang="en-US" dirty="0" smtClean="0"/>
              <a:t>Genres evolve, blend, are spoofed, and (slowly) fade away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9901</TotalTime>
  <Words>832</Words>
  <Application>Microsoft Office PowerPoint</Application>
  <PresentationFormat>On-screen Show (4:3)</PresentationFormat>
  <Paragraphs>147</Paragraphs>
  <Slides>24</Slides>
  <Notes>21</Notes>
  <HiddenSlides>14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Clip</vt:lpstr>
      <vt:lpstr>       Concepts for Information Design: Medium and Genre</vt:lpstr>
      <vt:lpstr>Slide 2</vt:lpstr>
      <vt:lpstr>Concepts</vt:lpstr>
      <vt:lpstr>Media</vt:lpstr>
      <vt:lpstr>Media</vt:lpstr>
      <vt:lpstr>Mediation/Mediation effects</vt:lpstr>
      <vt:lpstr>Web</vt:lpstr>
      <vt:lpstr>Genre</vt:lpstr>
      <vt:lpstr>The centrality of genre</vt:lpstr>
      <vt:lpstr>Identifying genres: How do we know what genre this is?</vt:lpstr>
      <vt:lpstr>Rhetorical moves</vt:lpstr>
      <vt:lpstr>What are the “moves” for an email canceling a lunch meeting/date?</vt:lpstr>
      <vt:lpstr>The standard expository model (SEM): A format for many genres</vt:lpstr>
      <vt:lpstr>The centrality of genre</vt:lpstr>
      <vt:lpstr>How do we define a genre?</vt:lpstr>
      <vt:lpstr>Many genres can cross media</vt:lpstr>
      <vt:lpstr>Genres evolve</vt:lpstr>
      <vt:lpstr>Genres sometimes die out</vt:lpstr>
      <vt:lpstr> Genre bending-1 </vt:lpstr>
      <vt:lpstr>Genre bending-2</vt:lpstr>
      <vt:lpstr>Genre bending-3</vt:lpstr>
      <vt:lpstr>Genre bending-4</vt:lpstr>
      <vt:lpstr>Genre bending-5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Concepts for Information Design in the Large</dc:title>
  <dc:creator>David Farkas</dc:creator>
  <cp:lastModifiedBy>Dave</cp:lastModifiedBy>
  <cp:revision>199</cp:revision>
  <dcterms:created xsi:type="dcterms:W3CDTF">2009-01-01T10:54:29Z</dcterms:created>
  <dcterms:modified xsi:type="dcterms:W3CDTF">2011-09-20T00:45:10Z</dcterms:modified>
</cp:coreProperties>
</file>