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Default Extension="vml" ContentType="application/vnd.openxmlformats-officedocument.vmlDrawing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341" r:id="rId2"/>
    <p:sldId id="343" r:id="rId3"/>
    <p:sldId id="324" r:id="rId4"/>
    <p:sldId id="258" r:id="rId5"/>
    <p:sldId id="257" r:id="rId6"/>
    <p:sldId id="349" r:id="rId7"/>
    <p:sldId id="353" r:id="rId8"/>
    <p:sldId id="352" r:id="rId9"/>
    <p:sldId id="260" r:id="rId10"/>
    <p:sldId id="265" r:id="rId11"/>
    <p:sldId id="356" r:id="rId12"/>
    <p:sldId id="355" r:id="rId13"/>
    <p:sldId id="302" r:id="rId14"/>
    <p:sldId id="303" r:id="rId15"/>
    <p:sldId id="340" r:id="rId16"/>
    <p:sldId id="298" r:id="rId17"/>
  </p:sldIdLst>
  <p:sldSz cx="9144000" cy="6858000" type="screen4x3"/>
  <p:notesSz cx="69977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QuickHelp4U" initials="?" lastIdx="5" clrIdx="0"/>
  <p:cmAuthor id="1" name="Dave" initials="DF" lastIdx="2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1404" autoAdjust="0"/>
  </p:normalViewPr>
  <p:slideViewPr>
    <p:cSldViewPr>
      <p:cViewPr varScale="1">
        <p:scale>
          <a:sx n="87" d="100"/>
          <a:sy n="87" d="100"/>
        </p:scale>
        <p:origin x="-158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2280" y="-90"/>
      </p:cViewPr>
      <p:guideLst>
        <p:guide orient="horz" pos="2924"/>
        <p:guide pos="220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2125" cy="463550"/>
          </a:xfrm>
          <a:prstGeom prst="rect">
            <a:avLst/>
          </a:prstGeom>
        </p:spPr>
        <p:txBody>
          <a:bodyPr vert="horz" lIns="93031" tIns="46516" rIns="93031" bIns="46516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63988" y="0"/>
            <a:ext cx="3032125" cy="463550"/>
          </a:xfrm>
          <a:prstGeom prst="rect">
            <a:avLst/>
          </a:prstGeom>
        </p:spPr>
        <p:txBody>
          <a:bodyPr vert="horz" lIns="93031" tIns="46516" rIns="93031" bIns="46516" rtlCol="0"/>
          <a:lstStyle>
            <a:lvl1pPr algn="r">
              <a:defRPr sz="1200"/>
            </a:lvl1pPr>
          </a:lstStyle>
          <a:p>
            <a:pPr>
              <a:defRPr/>
            </a:pPr>
            <a:fld id="{F4B21617-FCC7-412D-A38C-47BAAD9DF793}" type="datetimeFigureOut">
              <a:rPr lang="en-US"/>
              <a:pPr>
                <a:defRPr/>
              </a:pPr>
              <a:t>9/19/2011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8563"/>
            <a:ext cx="3032125" cy="463550"/>
          </a:xfrm>
          <a:prstGeom prst="rect">
            <a:avLst/>
          </a:prstGeom>
        </p:spPr>
        <p:txBody>
          <a:bodyPr vert="horz" lIns="93031" tIns="46516" rIns="93031" bIns="46516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63988" y="8818563"/>
            <a:ext cx="3032125" cy="463550"/>
          </a:xfrm>
          <a:prstGeom prst="rect">
            <a:avLst/>
          </a:prstGeom>
        </p:spPr>
        <p:txBody>
          <a:bodyPr vert="horz" lIns="93031" tIns="46516" rIns="93031" bIns="46516" rtlCol="0" anchor="b"/>
          <a:lstStyle>
            <a:lvl1pPr algn="r">
              <a:defRPr sz="1200"/>
            </a:lvl1pPr>
          </a:lstStyle>
          <a:p>
            <a:pPr>
              <a:defRPr/>
            </a:pPr>
            <a:fld id="{C193FA9D-C0ED-45AE-941A-DD0403D878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2125" cy="463550"/>
          </a:xfrm>
          <a:prstGeom prst="rect">
            <a:avLst/>
          </a:prstGeom>
        </p:spPr>
        <p:txBody>
          <a:bodyPr vert="horz" lIns="93031" tIns="46516" rIns="93031" bIns="46516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63988" y="0"/>
            <a:ext cx="3032125" cy="463550"/>
          </a:xfrm>
          <a:prstGeom prst="rect">
            <a:avLst/>
          </a:prstGeom>
        </p:spPr>
        <p:txBody>
          <a:bodyPr vert="horz" lIns="93031" tIns="46516" rIns="93031" bIns="46516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0A739B0-76D4-4ECF-A160-56F42AA74C1C}" type="datetimeFigureOut">
              <a:rPr lang="en-US"/>
              <a:pPr>
                <a:defRPr/>
              </a:pPr>
              <a:t>9/19/2011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7925" y="696913"/>
            <a:ext cx="4641850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031" tIns="46516" rIns="93031" bIns="46516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0088" y="4410075"/>
            <a:ext cx="5597525" cy="4176713"/>
          </a:xfrm>
          <a:prstGeom prst="rect">
            <a:avLst/>
          </a:prstGeom>
        </p:spPr>
        <p:txBody>
          <a:bodyPr vert="horz" lIns="93031" tIns="46516" rIns="93031" bIns="46516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8563"/>
            <a:ext cx="3032125" cy="463550"/>
          </a:xfrm>
          <a:prstGeom prst="rect">
            <a:avLst/>
          </a:prstGeom>
        </p:spPr>
        <p:txBody>
          <a:bodyPr vert="horz" lIns="93031" tIns="46516" rIns="93031" bIns="46516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63988" y="8818563"/>
            <a:ext cx="3032125" cy="463550"/>
          </a:xfrm>
          <a:prstGeom prst="rect">
            <a:avLst/>
          </a:prstGeom>
        </p:spPr>
        <p:txBody>
          <a:bodyPr vert="horz" lIns="93031" tIns="46516" rIns="93031" bIns="46516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A3CF1D90-9E9C-4236-96FD-3F77D231734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xx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EC5D6A5-E798-4557-ABF3-9D89B75DAF8A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57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9039901-9360-43DC-A52F-9CB8F3003EC7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mtClean="0"/>
              <a:t>Giving a talk about, say, PowerPoint.  DF: They want a simple-minded set of do’s and don’t, but I’m not going to do that.</a:t>
            </a:r>
            <a:br>
              <a:rPr lang="en-US" smtClean="0"/>
            </a:br>
            <a:r>
              <a:rPr lang="en-US" smtClean="0"/>
              <a:t>Phil Bereano: What did you tell them about me?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Audiences make meaning drawing upon their backgrounds and predilections.</a:t>
            </a:r>
          </a:p>
          <a:p>
            <a:pPr eaLnBrk="1" hangingPunct="1"/>
            <a:r>
              <a:rPr lang="en-US" smtClean="0"/>
              <a:t>We take this into account when create discourse. Our audiences enter into our heads.</a:t>
            </a:r>
          </a:p>
          <a:p>
            <a:pPr eaLnBrk="1" hangingPunct="1"/>
            <a:r>
              <a:rPr lang="en-US" smtClean="0"/>
              <a:t>Shannon and Weaver’s model is inadequate: human beings don’t transmit meaning</a:t>
            </a:r>
          </a:p>
          <a:p>
            <a:pPr eaLnBrk="1" hangingPunct="1"/>
            <a:r>
              <a:rPr lang="en-US" smtClean="0"/>
              <a:t>Communication skills are social skills.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Bereano story (Stakeholders are part of your negotiation of meaning—not just audience)</a:t>
            </a:r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8571AC0-C139-4AC2-99FB-2BACBD93FAF0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mtClean="0"/>
              <a:t>Audiences make meaning drawing upon their backgrounds and predilections</a:t>
            </a:r>
          </a:p>
          <a:p>
            <a:pPr eaLnBrk="1" hangingPunct="1"/>
            <a:r>
              <a:rPr lang="en-US" smtClean="0"/>
              <a:t>Shannon and Weaver’s model is inadequate: human beings don’t transmit meaning</a:t>
            </a:r>
          </a:p>
          <a:p>
            <a:pPr eaLnBrk="1" hangingPunct="1"/>
            <a:r>
              <a:rPr lang="en-US" smtClean="0"/>
              <a:t>Communication skills are social skills</a:t>
            </a:r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30F9F56-F0AA-4047-BB8C-02F5712DAC3F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14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This is a parody (I believe from the 17</a:t>
            </a:r>
            <a:r>
              <a:rPr lang="en-US" baseline="30000" dirty="0" smtClean="0"/>
              <a:t>th</a:t>
            </a:r>
            <a:r>
              <a:rPr lang="en-US" dirty="0" smtClean="0"/>
              <a:t> century) of the notion that communication is a simple, one-direction process. This</a:t>
            </a:r>
            <a:r>
              <a:rPr lang="en-US" baseline="0" dirty="0" smtClean="0"/>
              <a:t> is a challenge to Shannon and Weaver and a more modern insight about communication centuries before Shannon and Weaver.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3CF1D90-9E9C-4236-96FD-3F77D2317341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49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F492701-4273-4522-AA4B-0451BE40BE14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xx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EC5D6A5-E798-4557-ABF3-9D89B75DAF8A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dirty="0" smtClean="0"/>
              <a:t>Here are key concepts for TC 510</a:t>
            </a:r>
          </a:p>
          <a:p>
            <a:pPr eaLnBrk="1" hangingPunct="1"/>
            <a:r>
              <a:rPr lang="en-US" dirty="0" smtClean="0"/>
              <a:t>Many are standard. In some cases I have coined the term (in accordance with accepted theory).</a:t>
            </a:r>
          </a:p>
          <a:p>
            <a:pPr eaLnBrk="1" hangingPunct="1"/>
            <a:r>
              <a:rPr lang="en-US" dirty="0" smtClean="0"/>
              <a:t>Some of these concepts are complex, slippery, and contested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B4BEC1A-D263-4A74-9006-E4EDABD0ABA4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dirty="0" smtClean="0"/>
              <a:t>A “message” is a simple, unambiguous idea.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Complicated concept</a:t>
            </a:r>
          </a:p>
          <a:p>
            <a:pPr marL="0" lvl="1" eaLnBrk="1" hangingPunct="1"/>
            <a:r>
              <a:rPr lang="en-US" dirty="0" smtClean="0"/>
              <a:t>Simple definition: The process of sharing ideas or experience</a:t>
            </a:r>
          </a:p>
          <a:p>
            <a:pPr eaLnBrk="1" hangingPunct="1"/>
            <a:endParaRPr lang="en-US" dirty="0" smtClean="0"/>
          </a:p>
          <a:p>
            <a:pPr eaLnBrk="1" hangingPunct="1">
              <a:spcBef>
                <a:spcPct val="0"/>
              </a:spcBef>
            </a:pPr>
            <a:r>
              <a:rPr lang="en-US" dirty="0" smtClean="0"/>
              <a:t>I come to the bus stop. “Did the 372 come by?” No, not yet.  I have gained the benefit of being at the bus stop, even though I wasn’t. Simple message is easy to communicate</a:t>
            </a:r>
          </a:p>
          <a:p>
            <a:pPr eaLnBrk="1" hangingPunct="1">
              <a:spcBef>
                <a:spcPct val="0"/>
              </a:spcBef>
            </a:pPr>
            <a:r>
              <a:rPr lang="en-US" dirty="0" smtClean="0"/>
              <a:t>I tell you about a concert I attended. I describe the experience. You don’t get everything—a full experience is hard to convey. But you learn something about the concert and my reaction.</a:t>
            </a:r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B2FF0A8-6CDD-4C60-A737-4DAED680D900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lvl="1" eaLnBrk="1" hangingPunct="1"/>
            <a:r>
              <a:rPr lang="en-US" dirty="0" smtClean="0"/>
              <a:t>Includes multimedia, gestures, and artifacts such as beads with encoded meaning</a:t>
            </a:r>
          </a:p>
          <a:p>
            <a:pPr lvl="1" eaLnBrk="1" hangingPunct="1"/>
            <a:r>
              <a:rPr lang="en-US" dirty="0" smtClean="0"/>
              <a:t>Status as discourse a “stretch”</a:t>
            </a:r>
          </a:p>
          <a:p>
            <a:pPr eaLnBrk="1" hangingPunct="1"/>
            <a:r>
              <a:rPr lang="en-US" dirty="0" smtClean="0"/>
              <a:t>Evolution: Speech, visuals, text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Is there a syntax of visual, a true visual language? Highly debatable, but we will include visual</a:t>
            </a:r>
            <a:r>
              <a:rPr lang="en-US" baseline="0" dirty="0" smtClean="0"/>
              <a:t> communication as discourse (less than critical problem in that visual communication is usually complemented by text or speech.)</a:t>
            </a:r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>
              <a:spcBef>
                <a:spcPct val="0"/>
              </a:spcBef>
            </a:pPr>
            <a:r>
              <a:rPr lang="en-US" dirty="0" smtClean="0"/>
              <a:t>Other terms: graphics, images</a:t>
            </a:r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  <a:p>
            <a:pPr eaLnBrk="1" hangingPunct="1">
              <a:spcBef>
                <a:spcPct val="0"/>
              </a:spcBef>
            </a:pPr>
            <a:r>
              <a:rPr lang="en-US" dirty="0" smtClean="0"/>
              <a:t>Which came first, speech, visuals or text?</a:t>
            </a:r>
          </a:p>
          <a:p>
            <a:pPr eaLnBrk="1" hangingPunct="1"/>
            <a:endParaRPr lang="en-US" dirty="0" smtClean="0"/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AA138B5-0C8A-4F56-8546-1049E73DE5DE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3CF1D90-9E9C-4236-96FD-3F77D2317341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3CF1D90-9E9C-4236-96FD-3F77D2317341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mtClean="0"/>
              <a:t>The challenge: classifying media</a:t>
            </a:r>
          </a:p>
          <a:p>
            <a:pPr eaLnBrk="1" hangingPunct="1"/>
            <a:r>
              <a:rPr lang="en-US" smtClean="0"/>
              <a:t>Media evolve, compete and (very slowly) die out</a:t>
            </a:r>
          </a:p>
          <a:p>
            <a:pPr eaLnBrk="1" hangingPunct="1"/>
            <a:r>
              <a:rPr lang="en-US" smtClean="0"/>
              <a:t>A medium can communicate many genres. Often, but not always, a genre can cross media</a:t>
            </a:r>
          </a:p>
          <a:p>
            <a:pPr eaLnBrk="1" hangingPunct="1"/>
            <a:r>
              <a:rPr lang="en-US" smtClean="0"/>
              <a:t>Media choice is a major design decision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Movies: traditional reel vs. digital projection—do you even know?</a:t>
            </a:r>
          </a:p>
          <a:p>
            <a:pPr eaLnBrk="1" hangingPunct="1"/>
            <a:r>
              <a:rPr lang="en-US" smtClean="0"/>
              <a:t>Email on WebPine vs. Outlook (etc.) very similar in some ways but very, very different.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Good term: “Media space”</a:t>
            </a:r>
          </a:p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03C90F9-E5B1-43E9-BD91-49B5D4FBA27F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mtClean="0"/>
              <a:t>There is a tension between categorization and the social constructed nature of genres. Genres are categories, but these categories are always being undermined as culture changes.</a:t>
            </a:r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2AA9AE1-5B79-451C-9FCF-FB74DC9EEDCC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45F454-BF9B-469C-B887-A5C507D7C70E}" type="datetimeFigureOut">
              <a:rPr lang="en-US"/>
              <a:pPr>
                <a:defRPr/>
              </a:pPr>
              <a:t>9/19/2011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4F3EC9-94EA-4138-9F37-944027068C7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18E1BC-FC8C-435A-B24B-926631DBC186}" type="datetimeFigureOut">
              <a:rPr lang="en-US"/>
              <a:pPr>
                <a:defRPr/>
              </a:pPr>
              <a:t>9/19/2011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0D465E-00E9-4C1F-9308-81F269C2DEC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DB1DAF-A187-41F3-BC3F-6C8369D1945A}" type="datetimeFigureOut">
              <a:rPr lang="en-US"/>
              <a:pPr>
                <a:defRPr/>
              </a:pPr>
              <a:t>9/19/2011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BC22D7-BCA9-4EBD-8E03-116671803EC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 b="0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lvl1pPr>
              <a:defRPr sz="2800" b="0"/>
            </a:lvl1pPr>
            <a:lvl2pPr>
              <a:defRPr sz="2400" b="0"/>
            </a:lvl2pPr>
            <a:lvl3pPr>
              <a:defRPr b="0"/>
            </a:lvl3pPr>
            <a:lvl4pPr>
              <a:defRPr b="0"/>
            </a:lvl4pPr>
            <a:lvl5pPr>
              <a:defRPr b="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6502B9-78C9-41BE-986F-4E97EA8DA546}" type="datetimeFigureOut">
              <a:rPr lang="en-US"/>
              <a:pPr>
                <a:defRPr/>
              </a:pPr>
              <a:t>9/19/2011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8EBCE8-9B26-4479-B87C-4F1201FD3B1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C48BB2-D0BA-4739-BE86-A0FC899F1361}" type="datetimeFigureOut">
              <a:rPr lang="en-US"/>
              <a:pPr>
                <a:defRPr/>
              </a:pPr>
              <a:t>9/19/2011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EC4FAA-D230-4975-A0FE-5D884713FDE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EB47BF-D1DA-46F6-9C1B-0DD9FB42C602}" type="datetimeFigureOut">
              <a:rPr lang="en-US"/>
              <a:pPr>
                <a:defRPr/>
              </a:pPr>
              <a:t>9/19/2011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5966CC-74D0-4167-9C43-9A5DC408939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8F0872-8BE3-4D6C-B6E9-D27899EA0122}" type="datetimeFigureOut">
              <a:rPr lang="en-US"/>
              <a:pPr>
                <a:defRPr/>
              </a:pPr>
              <a:t>9/19/2011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CCB0C2-7132-48F2-8C15-5A3C604CD1C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BD5E8F-F094-49A3-BAE3-EC46A24D461C}" type="datetimeFigureOut">
              <a:rPr lang="en-US"/>
              <a:pPr>
                <a:defRPr/>
              </a:pPr>
              <a:t>9/19/2011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BB1CB1-8C8D-4516-BF4B-05E2F5C00AC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0B5948-B686-4124-8D24-C4F6ABC6F1FE}" type="datetimeFigureOut">
              <a:rPr lang="en-US"/>
              <a:pPr>
                <a:defRPr/>
              </a:pPr>
              <a:t>9/19/2011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B497D1-B8ED-4002-AD00-8F7A01656AC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FF10AF-24FA-4DCF-8ADC-40D2E1799A7F}" type="datetimeFigureOut">
              <a:rPr lang="en-US"/>
              <a:pPr>
                <a:defRPr/>
              </a:pPr>
              <a:t>9/19/2011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96AC53-1C68-42A8-B0A4-7DCBF70903A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894FD5-DF13-4CEF-8935-6E9FF9647CF4}" type="datetimeFigureOut">
              <a:rPr lang="en-US"/>
              <a:pPr>
                <a:defRPr/>
              </a:pPr>
              <a:t>9/19/2011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34DB06-3E12-4106-8891-8053D4E2007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BF5F3E-6222-463F-8733-B569C9CE3586}" type="datetimeFigureOut">
              <a:rPr lang="en-US"/>
              <a:pPr>
                <a:defRPr/>
              </a:pPr>
              <a:t>9/19/2011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4D4938-9926-4C98-8D7D-F053C3F08E6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49AFB83-A591-4218-A977-9AD23DE2B2A8}" type="datetimeFigureOut">
              <a:rPr lang="en-US"/>
              <a:pPr>
                <a:defRPr/>
              </a:pPr>
              <a:t>9/19/2011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0439AF3-B4FA-42A6-924C-09C1739BF41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1"/>
          </a:solidFill>
          <a:latin typeface="Tahoma" pitchFamily="34" charset="0"/>
          <a:ea typeface="Tahoma" pitchFamily="34" charset="0"/>
          <a:cs typeface="Tahoma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Tahoma" pitchFamily="34" charset="0"/>
          <a:cs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Tahoma" pitchFamily="34" charset="0"/>
          <a:cs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Tahoma" pitchFamily="34" charset="0"/>
          <a:cs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Tahoma" pitchFamily="34" charset="0"/>
          <a:cs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000" kern="1200">
          <a:solidFill>
            <a:schemeClr val="tx1"/>
          </a:solidFill>
          <a:latin typeface="Tahoma" pitchFamily="34" charset="0"/>
          <a:ea typeface="Tahoma" pitchFamily="34" charset="0"/>
          <a:cs typeface="Tahoma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600" kern="1200">
          <a:solidFill>
            <a:schemeClr val="tx1"/>
          </a:solidFill>
          <a:latin typeface="Tahoma" pitchFamily="34" charset="0"/>
          <a:ea typeface="Tahoma" pitchFamily="34" charset="0"/>
          <a:cs typeface="Tahoma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200" kern="1200">
          <a:solidFill>
            <a:schemeClr val="tx1"/>
          </a:solidFill>
          <a:latin typeface="Tahoma" pitchFamily="34" charset="0"/>
          <a:ea typeface="Tahoma" pitchFamily="34" charset="0"/>
          <a:cs typeface="Tahoma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Tahoma" pitchFamily="34" charset="0"/>
          <a:ea typeface="Tahoma" pitchFamily="34" charset="0"/>
          <a:cs typeface="Tahoma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 kern="1200">
          <a:solidFill>
            <a:schemeClr val="tx1"/>
          </a:solidFill>
          <a:latin typeface="Tahoma" pitchFamily="34" charset="0"/>
          <a:ea typeface="Tahoma" pitchFamily="34" charset="0"/>
          <a:cs typeface="Tahoma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Concepts for Information Design:</a:t>
            </a:r>
            <a:br>
              <a:rPr lang="en-US" dirty="0" smtClean="0"/>
            </a:br>
            <a:r>
              <a:rPr lang="en-US" b="1" dirty="0" smtClean="0"/>
              <a:t>Communication Concepts</a:t>
            </a:r>
            <a:endParaRPr lang="en-US" b="1" dirty="0"/>
          </a:p>
        </p:txBody>
      </p:sp>
      <p:sp>
        <p:nvSpPr>
          <p:cNvPr id="3075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endParaRPr lang="en-US" dirty="0" smtClean="0"/>
          </a:p>
          <a:p>
            <a:pPr>
              <a:buFont typeface="Arial" charset="0"/>
              <a:buNone/>
            </a:pPr>
            <a:endParaRPr lang="en-US" dirty="0" smtClean="0"/>
          </a:p>
          <a:p>
            <a:pPr>
              <a:buFont typeface="Arial" charset="0"/>
              <a:buNone/>
            </a:pPr>
            <a:endParaRPr lang="en-US" dirty="0" smtClean="0"/>
          </a:p>
          <a:p>
            <a:pPr>
              <a:buFont typeface="Arial" charset="0"/>
              <a:buNone/>
            </a:pPr>
            <a:endParaRPr lang="en-US" dirty="0" smtClean="0"/>
          </a:p>
          <a:p>
            <a:pPr>
              <a:buFont typeface="Arial" charset="0"/>
              <a:buNone/>
            </a:pPr>
            <a:endParaRPr lang="en-US" dirty="0" smtClean="0"/>
          </a:p>
          <a:p>
            <a:pPr>
              <a:buFont typeface="Arial" charset="0"/>
              <a:buNone/>
            </a:pPr>
            <a:endParaRPr lang="en-US" dirty="0" smtClean="0"/>
          </a:p>
          <a:p>
            <a:pPr>
              <a:buFont typeface="Arial" charset="0"/>
              <a:buNone/>
            </a:pPr>
            <a:endParaRPr lang="en-US" dirty="0" smtClean="0"/>
          </a:p>
          <a:p>
            <a:pPr>
              <a:buFont typeface="Arial" charset="0"/>
              <a:buNone/>
            </a:pPr>
            <a:endParaRPr lang="en-US" dirty="0" smtClean="0"/>
          </a:p>
          <a:p>
            <a:pPr>
              <a:buFont typeface="Arial" charset="0"/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Genre</a:t>
            </a:r>
          </a:p>
        </p:txBody>
      </p:sp>
      <p:sp>
        <p:nvSpPr>
          <p:cNvPr id="17411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 </a:t>
            </a:r>
            <a:r>
              <a:rPr lang="en-US" dirty="0" smtClean="0"/>
              <a:t>genre is a </a:t>
            </a:r>
            <a:r>
              <a:rPr lang="en-US" dirty="0" smtClean="0"/>
              <a:t>recognized category of document.</a:t>
            </a:r>
            <a:endParaRPr lang="en-US" dirty="0" smtClean="0"/>
          </a:p>
          <a:p>
            <a:pPr eaLnBrk="1" hangingPunct="1"/>
            <a:r>
              <a:rPr lang="en-US" dirty="0" smtClean="0"/>
              <a:t>A </a:t>
            </a:r>
            <a:r>
              <a:rPr lang="en-US" dirty="0" smtClean="0"/>
              <a:t>genre is (1) recognizable as an instance of a genre and (2) fulfills a recognized social role (purpose).</a:t>
            </a:r>
          </a:p>
          <a:p>
            <a:pPr eaLnBrk="1" hangingPunct="1"/>
            <a:endParaRPr lang="en-US" dirty="0" smtClean="0"/>
          </a:p>
          <a:p>
            <a:pPr eaLnBrk="1" hangingPunct="1">
              <a:buNone/>
            </a:pPr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Identifying </a:t>
            </a:r>
            <a:r>
              <a:rPr lang="en-US" dirty="0" smtClean="0"/>
              <a:t>genres: How do we know what genre this is?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 descr="SampleResumeMoyers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38400" y="1593850"/>
            <a:ext cx="4343400" cy="4806950"/>
          </a:xfrm>
          <a:prstGeom prst="rect">
            <a:avLst/>
          </a:prstGeom>
          <a:noFill/>
          <a:ln w="2540">
            <a:solidFill>
              <a:schemeClr val="tx1"/>
            </a:solidFill>
            <a:miter lim="800000"/>
            <a:headEnd/>
            <a:tailEnd/>
          </a:ln>
        </p:spPr>
      </p:pic>
      <p:cxnSp>
        <p:nvCxnSpPr>
          <p:cNvPr id="6" name="Straight Connector 5"/>
          <p:cNvCxnSpPr/>
          <p:nvPr/>
        </p:nvCxnSpPr>
        <p:spPr>
          <a:xfrm>
            <a:off x="9144000" y="3733800"/>
            <a:ext cx="91440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The standard expository </a:t>
            </a:r>
            <a:r>
              <a:rPr lang="en-US" dirty="0" smtClean="0"/>
              <a:t>model: A format for many genres</a:t>
            </a:r>
            <a:endParaRPr lang="en-US" dirty="0"/>
          </a:p>
        </p:txBody>
      </p:sp>
      <p:sp>
        <p:nvSpPr>
          <p:cNvPr id="34819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endParaRPr lang="en-US" smtClean="0"/>
          </a:p>
        </p:txBody>
      </p:sp>
      <p:grpSp>
        <p:nvGrpSpPr>
          <p:cNvPr id="7" name="Group 6"/>
          <p:cNvGrpSpPr/>
          <p:nvPr/>
        </p:nvGrpSpPr>
        <p:grpSpPr>
          <a:xfrm>
            <a:off x="228600" y="1600200"/>
            <a:ext cx="8037513" cy="5181600"/>
            <a:chOff x="228600" y="1295400"/>
            <a:chExt cx="8037513" cy="5181600"/>
          </a:xfrm>
        </p:grpSpPr>
        <p:pic>
          <p:nvPicPr>
            <p:cNvPr id="34820" name="Picture 4" descr="SEMexample.png"/>
            <p:cNvPicPr>
              <a:picLocks noChangeAspect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28600" y="1295400"/>
              <a:ext cx="3814763" cy="43053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</p:pic>
        <p:pic>
          <p:nvPicPr>
            <p:cNvPr id="34821" name="Picture 5" descr="SEMexampleTwoColumn.png"/>
            <p:cNvPicPr>
              <a:picLocks noChangeAspect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495800" y="1676400"/>
              <a:ext cx="3770313" cy="47244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</p:pic>
        <p:pic>
          <p:nvPicPr>
            <p:cNvPr id="34822" name="Picture 3" descr="StandardExpositoryModel.png"/>
            <p:cNvPicPr>
              <a:picLocks noChangeAspect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1752600" y="2971800"/>
              <a:ext cx="2586038" cy="35052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</p:pic>
      </p:grp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Negotiation of meaning</a:t>
            </a:r>
          </a:p>
        </p:txBody>
      </p:sp>
      <p:sp>
        <p:nvSpPr>
          <p:cNvPr id="9219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Communication is deeply </a:t>
            </a:r>
            <a:r>
              <a:rPr lang="en-US" dirty="0" smtClean="0"/>
              <a:t>social.</a:t>
            </a:r>
            <a:endParaRPr lang="en-US" dirty="0" smtClean="0"/>
          </a:p>
          <a:p>
            <a:pPr eaLnBrk="1" hangingPunct="1"/>
            <a:r>
              <a:rPr lang="en-US" dirty="0" smtClean="0"/>
              <a:t>Meaning is co-constructed among </a:t>
            </a:r>
            <a:r>
              <a:rPr lang="en-US" dirty="0" smtClean="0"/>
              <a:t>communicators.</a:t>
            </a:r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Writers internalize their audiences and stakeholders as they </a:t>
            </a:r>
            <a:r>
              <a:rPr lang="en-US" dirty="0" smtClean="0"/>
              <a:t>compose.</a:t>
            </a:r>
            <a:endParaRPr lang="en-US" dirty="0" smtClean="0"/>
          </a:p>
          <a:p>
            <a:pPr eaLnBrk="1" hangingPunct="1"/>
            <a:r>
              <a:rPr lang="en-US" dirty="0" smtClean="0"/>
              <a:t>Readers do not passively absorb. Rather they apply their own framework, opinions, etc.</a:t>
            </a:r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dirty="0"/>
              <a:t>Negotiation of meaning</a:t>
            </a:r>
          </a:p>
        </p:txBody>
      </p:sp>
      <p:sp>
        <p:nvSpPr>
          <p:cNvPr id="1024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Shannon and Weaver’s model is </a:t>
            </a:r>
            <a:r>
              <a:rPr lang="en-US" dirty="0" smtClean="0"/>
              <a:t>inadequate.</a:t>
            </a:r>
            <a:endParaRPr lang="en-US" dirty="0" smtClean="0"/>
          </a:p>
        </p:txBody>
      </p:sp>
      <p:pic>
        <p:nvPicPr>
          <p:cNvPr id="10244" name="Picture 3" descr="TransmissionModel2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2649538"/>
            <a:ext cx="6457950" cy="3446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Negotiation of meaning</a:t>
            </a:r>
            <a:endParaRPr lang="en-US" dirty="0"/>
          </a:p>
        </p:txBody>
      </p:sp>
      <p:sp>
        <p:nvSpPr>
          <p:cNvPr id="11267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endParaRPr lang="en-US" dirty="0" smtClean="0"/>
          </a:p>
        </p:txBody>
      </p:sp>
      <p:pic>
        <p:nvPicPr>
          <p:cNvPr id="11268" name="Picture 3" descr="NurnbergFunnel-wikipedia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29000" y="1600200"/>
            <a:ext cx="2895600" cy="448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9" name="TextBox 4"/>
          <p:cNvSpPr txBox="1">
            <a:spLocks noChangeArrowheads="1"/>
          </p:cNvSpPr>
          <p:nvPr/>
        </p:nvSpPr>
        <p:spPr bwMode="auto">
          <a:xfrm>
            <a:off x="381000" y="3048000"/>
            <a:ext cx="4343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/>
              <a:t>The Nuremberg Funnel</a:t>
            </a:r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mtClean="0"/>
          </a:p>
        </p:txBody>
      </p:sp>
      <p:graphicFrame>
        <p:nvGraphicFramePr>
          <p:cNvPr id="1026" name="Object 4"/>
          <p:cNvGraphicFramePr>
            <a:graphicFrameLocks noChangeAspect="1"/>
          </p:cNvGraphicFramePr>
          <p:nvPr/>
        </p:nvGraphicFramePr>
        <p:xfrm>
          <a:off x="2462213" y="2314575"/>
          <a:ext cx="4219575" cy="3951288"/>
        </p:xfrm>
        <a:graphic>
          <a:graphicData uri="http://schemas.openxmlformats.org/presentationml/2006/ole">
            <p:oleObj spid="_x0000_s1026" name="Clip" r:id="rId4" imgW="4218840" imgH="3951720" progId="">
              <p:embed/>
            </p:oleObj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en-US" b="1" dirty="0"/>
          </a:p>
        </p:txBody>
      </p:sp>
      <p:sp>
        <p:nvSpPr>
          <p:cNvPr id="3075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endParaRPr lang="en-US" dirty="0" smtClean="0"/>
          </a:p>
          <a:p>
            <a:pPr>
              <a:buFont typeface="Arial" charset="0"/>
              <a:buNone/>
            </a:pPr>
            <a:r>
              <a:rPr lang="en-US" dirty="0" smtClean="0"/>
              <a:t>HCDE 510 Information Design, Fall 2011</a:t>
            </a:r>
            <a:endParaRPr lang="en-US" dirty="0" smtClean="0">
              <a:solidFill>
                <a:srgbClr val="FF0000"/>
              </a:solidFill>
            </a:endParaRPr>
          </a:p>
          <a:p>
            <a:pPr>
              <a:buFont typeface="Arial" charset="0"/>
              <a:buNone/>
            </a:pPr>
            <a:endParaRPr lang="en-US" dirty="0" smtClean="0"/>
          </a:p>
          <a:p>
            <a:pPr>
              <a:buFont typeface="Arial" charset="0"/>
              <a:buNone/>
            </a:pPr>
            <a:r>
              <a:rPr lang="en-US" dirty="0" smtClean="0"/>
              <a:t>Department of Human Centered Design &amp; </a:t>
            </a:r>
          </a:p>
          <a:p>
            <a:pPr>
              <a:buFont typeface="Arial" charset="0"/>
              <a:buNone/>
            </a:pPr>
            <a:r>
              <a:rPr lang="en-US" dirty="0" smtClean="0"/>
              <a:t>Engineering, University of Washington</a:t>
            </a:r>
          </a:p>
          <a:p>
            <a:pPr>
              <a:buFont typeface="Arial" charset="0"/>
              <a:buNone/>
            </a:pPr>
            <a:endParaRPr lang="en-US" sz="2000" dirty="0" smtClean="0"/>
          </a:p>
          <a:p>
            <a:pPr>
              <a:buFont typeface="Arial" charset="0"/>
              <a:buNone/>
            </a:pPr>
            <a:r>
              <a:rPr lang="en-US" dirty="0" smtClean="0"/>
              <a:t>David K. Farkas</a:t>
            </a:r>
          </a:p>
          <a:p>
            <a:pPr>
              <a:buFont typeface="Arial" charset="0"/>
              <a:buNone/>
            </a:pPr>
            <a:endParaRPr lang="en-US" dirty="0" smtClean="0"/>
          </a:p>
          <a:p>
            <a:pPr>
              <a:buFont typeface="Arial" charset="0"/>
              <a:buNone/>
            </a:pPr>
            <a:endParaRPr lang="en-US" dirty="0" smtClean="0"/>
          </a:p>
          <a:p>
            <a:pPr>
              <a:buFont typeface="Arial" charset="0"/>
              <a:buNone/>
            </a:pPr>
            <a:endParaRPr lang="en-US" dirty="0" smtClean="0"/>
          </a:p>
          <a:p>
            <a:pPr>
              <a:buFont typeface="Arial" charset="0"/>
              <a:buNone/>
            </a:pPr>
            <a:endParaRPr lang="en-US" dirty="0" smtClean="0"/>
          </a:p>
          <a:p>
            <a:pPr>
              <a:buFont typeface="Arial" charset="0"/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Communication</a:t>
            </a:r>
          </a:p>
          <a:p>
            <a:r>
              <a:rPr lang="en-US" dirty="0" smtClean="0"/>
              <a:t>Discourse</a:t>
            </a:r>
            <a:endParaRPr lang="en-US" dirty="0" smtClean="0"/>
          </a:p>
          <a:p>
            <a:r>
              <a:rPr lang="en-US" dirty="0" smtClean="0"/>
              <a:t>Document</a:t>
            </a:r>
            <a:endParaRPr lang="en-US" dirty="0" smtClean="0"/>
          </a:p>
          <a:p>
            <a:r>
              <a:rPr lang="en-US" dirty="0" smtClean="0"/>
              <a:t>Negotiation of </a:t>
            </a:r>
            <a:r>
              <a:rPr lang="en-US" dirty="0" smtClean="0"/>
              <a:t>meaning</a:t>
            </a:r>
          </a:p>
          <a:p>
            <a:r>
              <a:rPr lang="en-US" dirty="0" smtClean="0"/>
              <a:t>Media</a:t>
            </a:r>
          </a:p>
          <a:p>
            <a:r>
              <a:rPr lang="en-US" dirty="0" smtClean="0"/>
              <a:t>Genre</a:t>
            </a:r>
          </a:p>
          <a:p>
            <a:r>
              <a:rPr lang="en-US" dirty="0" smtClean="0"/>
              <a:t>Negotiation of meaning</a:t>
            </a:r>
            <a:endParaRPr lang="en-US" dirty="0" smtClean="0"/>
          </a:p>
        </p:txBody>
      </p:sp>
      <p:sp>
        <p:nvSpPr>
          <p:cNvPr id="4099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Genre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3600" dirty="0">
                <a:solidFill>
                  <a:schemeClr val="accent2">
                    <a:lumMod val="50000"/>
                  </a:schemeClr>
                </a:solidFill>
              </a:rPr>
              <a:t>Concepts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Communication</a:t>
            </a:r>
            <a:endParaRPr lang="en-US" dirty="0"/>
          </a:p>
        </p:txBody>
      </p:sp>
      <p:sp>
        <p:nvSpPr>
          <p:cNvPr id="512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None/>
            </a:pPr>
            <a:r>
              <a:rPr lang="en-US" dirty="0" smtClean="0"/>
              <a:t>Working definition: The process of sharing our </a:t>
            </a:r>
          </a:p>
          <a:p>
            <a:pPr eaLnBrk="1" hangingPunct="1">
              <a:buNone/>
            </a:pPr>
            <a:r>
              <a:rPr lang="en-US" dirty="0" smtClean="0"/>
              <a:t>thoughts and experiences</a:t>
            </a:r>
          </a:p>
          <a:p>
            <a:pPr eaLnBrk="1" hangingPunct="1">
              <a:buNone/>
            </a:pPr>
            <a:endParaRPr lang="en-US" dirty="0" smtClean="0"/>
          </a:p>
          <a:p>
            <a:pPr eaLnBrk="1" hangingPunct="1">
              <a:buNone/>
            </a:pPr>
            <a:r>
              <a:rPr lang="en-US" dirty="0" smtClean="0"/>
              <a:t>We communicate messages, information, </a:t>
            </a:r>
          </a:p>
          <a:p>
            <a:pPr eaLnBrk="1" hangingPunct="1">
              <a:buNone/>
            </a:pPr>
            <a:r>
              <a:rPr lang="en-US" dirty="0" smtClean="0"/>
              <a:t>knowledge, wisdom, etc.</a:t>
            </a:r>
          </a:p>
          <a:p>
            <a:pPr eaLnBrk="1" hangingPunct="1">
              <a:buNone/>
            </a:pPr>
            <a:endParaRPr lang="en-US" dirty="0" smtClean="0"/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Discourse</a:t>
            </a:r>
          </a:p>
        </p:txBody>
      </p:sp>
      <p:sp>
        <p:nvSpPr>
          <p:cNvPr id="8195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</a:pPr>
            <a:r>
              <a:rPr lang="en-US" dirty="0" smtClean="0"/>
              <a:t>Definition: Communication through language</a:t>
            </a:r>
          </a:p>
          <a:p>
            <a:pPr eaLnBrk="1" hangingPunct="1"/>
            <a:r>
              <a:rPr lang="en-US" dirty="0" smtClean="0"/>
              <a:t>Speech</a:t>
            </a:r>
          </a:p>
          <a:p>
            <a:pPr eaLnBrk="1" hangingPunct="1"/>
            <a:r>
              <a:rPr lang="en-US" dirty="0" smtClean="0"/>
              <a:t>Text</a:t>
            </a:r>
          </a:p>
          <a:p>
            <a:pPr eaLnBrk="1" hangingPunct="1"/>
            <a:r>
              <a:rPr lang="en-US" dirty="0" smtClean="0"/>
              <a:t>Visuals*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Content UX: User experience from content—primacy of crafted </a:t>
            </a:r>
            <a:r>
              <a:rPr lang="en-US" dirty="0" smtClean="0"/>
              <a:t>discourse.</a:t>
            </a:r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Document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Discourse that is crafted (has value) and recorded.</a:t>
            </a:r>
          </a:p>
          <a:p>
            <a:r>
              <a:rPr lang="en-US" dirty="0" smtClean="0"/>
              <a:t>Traditionally documents were fixed, designed not to change. Now we have an “open” documents—e.g. Wikipedia.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Name some categories of documents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Static text and graphic</a:t>
            </a:r>
          </a:p>
          <a:p>
            <a:r>
              <a:rPr lang="en-US" dirty="0" smtClean="0"/>
              <a:t>Moving graphics</a:t>
            </a:r>
          </a:p>
          <a:p>
            <a:r>
              <a:rPr lang="en-US" dirty="0" smtClean="0"/>
              <a:t>Interactive</a:t>
            </a:r>
          </a:p>
          <a:p>
            <a:r>
              <a:rPr lang="en-US" dirty="0" smtClean="0"/>
              <a:t>Emerging technologies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About d</a:t>
            </a:r>
            <a:r>
              <a:rPr lang="en-US" dirty="0" smtClean="0"/>
              <a:t>ocuments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Is there a </a:t>
            </a:r>
            <a:r>
              <a:rPr lang="en-US" dirty="0" smtClean="0"/>
              <a:t>user experience?</a:t>
            </a:r>
            <a:endParaRPr lang="en-US" dirty="0" smtClean="0"/>
          </a:p>
          <a:p>
            <a:r>
              <a:rPr lang="en-US" dirty="0" smtClean="0"/>
              <a:t>Is there a UI?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Media</a:t>
            </a:r>
          </a:p>
        </p:txBody>
      </p:sp>
      <p:sp>
        <p:nvSpPr>
          <p:cNvPr id="12291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Communication technologies that transcend time and space</a:t>
            </a:r>
          </a:p>
          <a:p>
            <a:pPr lvl="1" eaLnBrk="1" hangingPunct="1">
              <a:buNone/>
            </a:pPr>
            <a:endParaRPr lang="en-US" dirty="0" smtClean="0"/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10436</TotalTime>
  <Words>708</Words>
  <Application>Microsoft Office PowerPoint</Application>
  <PresentationFormat>On-screen Show (4:3)</PresentationFormat>
  <Paragraphs>128</Paragraphs>
  <Slides>16</Slides>
  <Notes>14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8" baseType="lpstr">
      <vt:lpstr>Office Theme</vt:lpstr>
      <vt:lpstr>Clip</vt:lpstr>
      <vt:lpstr>       Concepts for Information Design: Communication Concepts</vt:lpstr>
      <vt:lpstr>Slide 2</vt:lpstr>
      <vt:lpstr>Concepts</vt:lpstr>
      <vt:lpstr>Communication</vt:lpstr>
      <vt:lpstr>Discourse</vt:lpstr>
      <vt:lpstr>Document</vt:lpstr>
      <vt:lpstr>Name some categories of documents</vt:lpstr>
      <vt:lpstr>About documents</vt:lpstr>
      <vt:lpstr>Media</vt:lpstr>
      <vt:lpstr>Genre</vt:lpstr>
      <vt:lpstr>Identifying genres: How do we know what genre this is?</vt:lpstr>
      <vt:lpstr>The standard expository model: A format for many genres</vt:lpstr>
      <vt:lpstr>Negotiation of meaning</vt:lpstr>
      <vt:lpstr>Negotiation of meaning</vt:lpstr>
      <vt:lpstr>Negotiation of meaning</vt:lpstr>
      <vt:lpstr>Slide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Key Concepts for Information Design in the Large</dc:title>
  <dc:creator>David Farkas</dc:creator>
  <cp:lastModifiedBy>Dave</cp:lastModifiedBy>
  <cp:revision>219</cp:revision>
  <dcterms:created xsi:type="dcterms:W3CDTF">2009-01-01T10:54:29Z</dcterms:created>
  <dcterms:modified xsi:type="dcterms:W3CDTF">2011-09-20T00:40:35Z</dcterms:modified>
</cp:coreProperties>
</file>